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5"/>
  </p:notesMasterIdLst>
  <p:sldIdLst>
    <p:sldId id="328" r:id="rId2"/>
    <p:sldId id="365" r:id="rId3"/>
    <p:sldId id="384" r:id="rId4"/>
    <p:sldId id="431" r:id="rId5"/>
    <p:sldId id="464" r:id="rId6"/>
    <p:sldId id="465" r:id="rId7"/>
    <p:sldId id="392" r:id="rId8"/>
    <p:sldId id="475" r:id="rId9"/>
    <p:sldId id="323" r:id="rId10"/>
    <p:sldId id="442" r:id="rId11"/>
    <p:sldId id="446" r:id="rId12"/>
    <p:sldId id="370" r:id="rId13"/>
    <p:sldId id="373" r:id="rId14"/>
    <p:sldId id="367" r:id="rId15"/>
    <p:sldId id="466" r:id="rId16"/>
    <p:sldId id="371" r:id="rId17"/>
    <p:sldId id="364" r:id="rId18"/>
    <p:sldId id="273" r:id="rId19"/>
    <p:sldId id="482" r:id="rId20"/>
    <p:sldId id="397" r:id="rId21"/>
    <p:sldId id="368" r:id="rId22"/>
    <p:sldId id="472" r:id="rId23"/>
    <p:sldId id="479" r:id="rId24"/>
    <p:sldId id="480" r:id="rId25"/>
    <p:sldId id="322" r:id="rId26"/>
    <p:sldId id="257" r:id="rId27"/>
    <p:sldId id="366" r:id="rId28"/>
    <p:sldId id="263" r:id="rId29"/>
    <p:sldId id="481" r:id="rId30"/>
    <p:sldId id="361" r:id="rId31"/>
    <p:sldId id="474" r:id="rId32"/>
    <p:sldId id="478" r:id="rId33"/>
    <p:sldId id="476" r:id="rId34"/>
    <p:sldId id="473" r:id="rId35"/>
    <p:sldId id="471" r:id="rId36"/>
    <p:sldId id="353" r:id="rId37"/>
    <p:sldId id="332" r:id="rId38"/>
    <p:sldId id="357" r:id="rId39"/>
    <p:sldId id="354" r:id="rId40"/>
    <p:sldId id="355" r:id="rId41"/>
    <p:sldId id="359" r:id="rId42"/>
    <p:sldId id="358" r:id="rId43"/>
    <p:sldId id="294" r:id="rId44"/>
    <p:sldId id="378" r:id="rId45"/>
    <p:sldId id="348" r:id="rId46"/>
    <p:sldId id="411" r:id="rId47"/>
    <p:sldId id="439" r:id="rId48"/>
    <p:sldId id="483" r:id="rId49"/>
    <p:sldId id="477" r:id="rId50"/>
    <p:sldId id="282" r:id="rId51"/>
    <p:sldId id="484" r:id="rId52"/>
    <p:sldId id="265" r:id="rId53"/>
    <p:sldId id="485"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8"/>
    <p:restoredTop sz="94658"/>
  </p:normalViewPr>
  <p:slideViewPr>
    <p:cSldViewPr snapToGrid="0">
      <p:cViewPr>
        <p:scale>
          <a:sx n="94" d="100"/>
          <a:sy n="94" d="100"/>
        </p:scale>
        <p:origin x="144" y="7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DCE6E5-C9A6-2442-93EA-094E8B1B29DD}" type="datetimeFigureOut">
              <a:rPr lang="en-US" smtClean="0"/>
              <a:t>1/26/26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C24881-DF9E-1C4F-AA4B-047797DFF98F}" type="slidenum">
              <a:rPr lang="en-US" smtClean="0"/>
              <a:t>‹#›</a:t>
            </a:fld>
            <a:endParaRPr lang="en-US"/>
          </a:p>
        </p:txBody>
      </p:sp>
    </p:spTree>
    <p:extLst>
      <p:ext uri="{BB962C8B-B14F-4D97-AF65-F5344CB8AC3E}">
        <p14:creationId xmlns:p14="http://schemas.microsoft.com/office/powerpoint/2010/main" val="1756814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 four flows are all in short supply – oil//milk/water, leading to a large flow of blood – a world of scarcity and neo-primitivism, violence and ritualized gatherings around </a:t>
            </a:r>
            <a:r>
              <a:rPr lang="en-US" dirty="0" err="1"/>
              <a:t>gangsterish</a:t>
            </a:r>
            <a:r>
              <a:rPr lang="en-US" dirty="0"/>
              <a:t> cults, driven by brutal climates and </a:t>
            </a:r>
            <a:r>
              <a:rPr lang="en-US" dirty="0" err="1"/>
              <a:t>agricualtraul</a:t>
            </a:r>
            <a:r>
              <a:rPr lang="en-US" dirty="0"/>
              <a:t> collapse – but eco-apocalyptic registers are complemented by others, such as techno-utopian genres – such as….next slide </a:t>
            </a:r>
          </a:p>
        </p:txBody>
      </p:sp>
      <p:sp>
        <p:nvSpPr>
          <p:cNvPr id="4" name="Slide Number Placeholder 3"/>
          <p:cNvSpPr>
            <a:spLocks noGrp="1"/>
          </p:cNvSpPr>
          <p:nvPr>
            <p:ph type="sldNum" sz="quarter" idx="5"/>
          </p:nvPr>
        </p:nvSpPr>
        <p:spPr/>
        <p:txBody>
          <a:bodyPr/>
          <a:lstStyle/>
          <a:p>
            <a:fld id="{208A0162-BBC3-D94B-8CC6-F65F028CC9B4}" type="slidenum">
              <a:rPr lang="en-US" smtClean="0"/>
              <a:t>13</a:t>
            </a:fld>
            <a:endParaRPr lang="en-US"/>
          </a:p>
        </p:txBody>
      </p:sp>
    </p:spTree>
    <p:extLst>
      <p:ext uri="{BB962C8B-B14F-4D97-AF65-F5344CB8AC3E}">
        <p14:creationId xmlns:p14="http://schemas.microsoft.com/office/powerpoint/2010/main" val="1599640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16</a:t>
            </a:fld>
            <a:endParaRPr lang="en-GB"/>
          </a:p>
        </p:txBody>
      </p:sp>
    </p:spTree>
    <p:extLst>
      <p:ext uri="{BB962C8B-B14F-4D97-AF65-F5344CB8AC3E}">
        <p14:creationId xmlns:p14="http://schemas.microsoft.com/office/powerpoint/2010/main" val="1301462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17</a:t>
            </a:fld>
            <a:endParaRPr lang="en-GB"/>
          </a:p>
        </p:txBody>
      </p:sp>
    </p:spTree>
    <p:extLst>
      <p:ext uri="{BB962C8B-B14F-4D97-AF65-F5344CB8AC3E}">
        <p14:creationId xmlns:p14="http://schemas.microsoft.com/office/powerpoint/2010/main" val="105283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9E9E5-7035-BC33-7180-548F0ABC1A3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071D11A-8B7A-FE7B-3936-E83AA24D2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902E930-51EA-43B5-CCCD-69F6B68ED30A}"/>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5" name="Footer Placeholder 4">
            <a:extLst>
              <a:ext uri="{FF2B5EF4-FFF2-40B4-BE49-F238E27FC236}">
                <a16:creationId xmlns:a16="http://schemas.microsoft.com/office/drawing/2014/main" id="{75DAE7C5-CB90-2F23-2CC1-2D55A3AA5A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AAF31-F81B-E046-3D74-4B8D29651FE5}"/>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17427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D4390-1551-63B9-ED8D-DB8192CD151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12ECE48-079F-8D7A-01F9-65D27C5ED39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B5A4AC8-82DB-D7B3-6BC5-7D3701829E4F}"/>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5" name="Footer Placeholder 4">
            <a:extLst>
              <a:ext uri="{FF2B5EF4-FFF2-40B4-BE49-F238E27FC236}">
                <a16:creationId xmlns:a16="http://schemas.microsoft.com/office/drawing/2014/main" id="{7836E72A-9E18-16FC-7129-6F4FFFFE57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476F2D-5701-BB08-2C1C-B86D76589029}"/>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1857859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15FA28-B685-818F-98FD-0F83E80B74A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FF382CD-3AD5-FBBC-B80F-07E270FF4FE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4341A6E-150F-9F9C-BD02-78735A08EA3E}"/>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5" name="Footer Placeholder 4">
            <a:extLst>
              <a:ext uri="{FF2B5EF4-FFF2-40B4-BE49-F238E27FC236}">
                <a16:creationId xmlns:a16="http://schemas.microsoft.com/office/drawing/2014/main" id="{E1769FC1-082E-D53F-DF23-65FE8F8BFD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C2A02A-6542-062B-DD45-6562463847DA}"/>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4107454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191C6-4842-AF54-03B8-AAF88B69BDF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5AE63CA-7B25-F945-B707-DFF2C0AC899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94DDA22-A6D2-E120-F3C7-E76FE761ED51}"/>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5" name="Footer Placeholder 4">
            <a:extLst>
              <a:ext uri="{FF2B5EF4-FFF2-40B4-BE49-F238E27FC236}">
                <a16:creationId xmlns:a16="http://schemas.microsoft.com/office/drawing/2014/main" id="{D1385A60-9220-173F-81D6-017C866E8D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F490F-407A-9AEE-9B17-429BC6BAB5BB}"/>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3297082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D1BEF-AC74-3576-E58A-5998FA5FF2C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69E8807-DAE3-C150-1A46-8E65652FEB1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CB7846D-B68E-B907-55B6-532D4AE1C83B}"/>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5" name="Footer Placeholder 4">
            <a:extLst>
              <a:ext uri="{FF2B5EF4-FFF2-40B4-BE49-F238E27FC236}">
                <a16:creationId xmlns:a16="http://schemas.microsoft.com/office/drawing/2014/main" id="{0207178B-C337-F6CF-5A5C-1E872735AD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59BEAB-5EC6-4CCE-DCA6-1E05090A1BE1}"/>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572626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7BE36-3804-E673-7DEE-2001F929028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83E71DE-35A1-F322-9EEA-396DA8861BB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3EC94E5-7AFD-4150-E627-5130C8E0FE0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2257B7E-0F99-0B4B-438B-4BA86EA2951E}"/>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6" name="Footer Placeholder 5">
            <a:extLst>
              <a:ext uri="{FF2B5EF4-FFF2-40B4-BE49-F238E27FC236}">
                <a16:creationId xmlns:a16="http://schemas.microsoft.com/office/drawing/2014/main" id="{5FAD349C-BEDC-A6CA-4B9E-6F6B821841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8759C2-FA1F-CB5A-125F-B666EF20AE1F}"/>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3272374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97FD1-9549-4F8C-F34F-DF0CFB723E9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B29FDB9-4B3A-D3DF-3B72-F4E9B384D9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894A71D-197C-67AC-6113-C532861AA45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F6F6CBE-D33F-FAE9-4B5E-2A6C254A9A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96201F1-F45C-5B7E-73C9-CEEACD2C8E3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DCFD4-D2F2-683F-0851-3E996F77B374}"/>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8" name="Footer Placeholder 7">
            <a:extLst>
              <a:ext uri="{FF2B5EF4-FFF2-40B4-BE49-F238E27FC236}">
                <a16:creationId xmlns:a16="http://schemas.microsoft.com/office/drawing/2014/main" id="{9BEF6C94-9A62-7AF6-BE83-ABE6F3098E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DB0001-4676-B155-C97F-2265716BF232}"/>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2653359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D50CE-B2E6-FF97-CE12-093EB0BFC75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2644E30-D557-0EC7-F9E8-8D0A5552F7A8}"/>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4" name="Footer Placeholder 3">
            <a:extLst>
              <a:ext uri="{FF2B5EF4-FFF2-40B4-BE49-F238E27FC236}">
                <a16:creationId xmlns:a16="http://schemas.microsoft.com/office/drawing/2014/main" id="{D0348F37-6453-1B84-F36C-65EAB49D8A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BA4262-830F-A881-338A-2D58BB1F6571}"/>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3313826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05C8CB-D818-2BCB-30CD-3B75DE17ABB1}"/>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3" name="Footer Placeholder 2">
            <a:extLst>
              <a:ext uri="{FF2B5EF4-FFF2-40B4-BE49-F238E27FC236}">
                <a16:creationId xmlns:a16="http://schemas.microsoft.com/office/drawing/2014/main" id="{CD44BBD7-A24F-BACF-649F-DD4748A6B4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216CA-57CA-2241-A82B-88009FBE399B}"/>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1830012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1B898-2852-30EF-C968-5E702740050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43A27AA-EECC-A8A2-5124-36945FAE2E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38206B9-083A-BDAC-74D8-1F57EFA29B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5C593EE-2021-DB7A-62BE-7B2FB1F22DEC}"/>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6" name="Footer Placeholder 5">
            <a:extLst>
              <a:ext uri="{FF2B5EF4-FFF2-40B4-BE49-F238E27FC236}">
                <a16:creationId xmlns:a16="http://schemas.microsoft.com/office/drawing/2014/main" id="{D6EEB6F0-2F7A-9EE5-2834-EFA720E9B0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DC04F4-0F12-45B0-D021-E257304D60DF}"/>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4146348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8EB86-3D47-D816-9171-94E291AB580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E4BBFB8-D182-7DA2-D9A7-6DD4E8204A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73C5F9A-BE68-C89B-B7F3-EF2D3A7EA9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650C18C-1906-C286-EF46-0C55B0E3D204}"/>
              </a:ext>
            </a:extLst>
          </p:cNvPr>
          <p:cNvSpPr>
            <a:spLocks noGrp="1"/>
          </p:cNvSpPr>
          <p:nvPr>
            <p:ph type="dt" sz="half" idx="10"/>
          </p:nvPr>
        </p:nvSpPr>
        <p:spPr/>
        <p:txBody>
          <a:bodyPr/>
          <a:lstStyle/>
          <a:p>
            <a:fld id="{16775459-4358-B14D-BE58-1E034A4F66BF}" type="datetimeFigureOut">
              <a:rPr lang="en-US" smtClean="0"/>
              <a:t>1/26/26</a:t>
            </a:fld>
            <a:endParaRPr lang="en-US"/>
          </a:p>
        </p:txBody>
      </p:sp>
      <p:sp>
        <p:nvSpPr>
          <p:cNvPr id="6" name="Footer Placeholder 5">
            <a:extLst>
              <a:ext uri="{FF2B5EF4-FFF2-40B4-BE49-F238E27FC236}">
                <a16:creationId xmlns:a16="http://schemas.microsoft.com/office/drawing/2014/main" id="{B0484B04-86B1-1EB5-D458-555CED2C0B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77059F-A535-63B8-4EE5-958A54B8069B}"/>
              </a:ext>
            </a:extLst>
          </p:cNvPr>
          <p:cNvSpPr>
            <a:spLocks noGrp="1"/>
          </p:cNvSpPr>
          <p:nvPr>
            <p:ph type="sldNum" sz="quarter" idx="12"/>
          </p:nvPr>
        </p:nvSpPr>
        <p:spPr/>
        <p:txBody>
          <a:bodyPr/>
          <a:lstStyle/>
          <a:p>
            <a:fld id="{DBCC76A0-F6BB-6540-BBD8-FBBF09AD1FFE}" type="slidenum">
              <a:rPr lang="en-US" smtClean="0"/>
              <a:t>‹#›</a:t>
            </a:fld>
            <a:endParaRPr lang="en-US"/>
          </a:p>
        </p:txBody>
      </p:sp>
    </p:spTree>
    <p:extLst>
      <p:ext uri="{BB962C8B-B14F-4D97-AF65-F5344CB8AC3E}">
        <p14:creationId xmlns:p14="http://schemas.microsoft.com/office/powerpoint/2010/main" val="96814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19E035-C164-EDBF-89E6-940DCEDB78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E8CEC64-3003-2B5D-63F1-8E9784854E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6422D77-DB0D-D4A9-11E9-F09E1EB293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6775459-4358-B14D-BE58-1E034A4F66BF}" type="datetimeFigureOut">
              <a:rPr lang="en-US" smtClean="0"/>
              <a:t>1/26/26</a:t>
            </a:fld>
            <a:endParaRPr lang="en-US"/>
          </a:p>
        </p:txBody>
      </p:sp>
      <p:sp>
        <p:nvSpPr>
          <p:cNvPr id="5" name="Footer Placeholder 4">
            <a:extLst>
              <a:ext uri="{FF2B5EF4-FFF2-40B4-BE49-F238E27FC236}">
                <a16:creationId xmlns:a16="http://schemas.microsoft.com/office/drawing/2014/main" id="{9A958D1E-D900-51CD-471A-72E79D9B4F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C2A4C75-C899-D540-3A1F-B53CD9BB25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BCC76A0-F6BB-6540-BBD8-FBBF09AD1FFE}" type="slidenum">
              <a:rPr lang="en-US" smtClean="0"/>
              <a:t>‹#›</a:t>
            </a:fld>
            <a:endParaRPr lang="en-US"/>
          </a:p>
        </p:txBody>
      </p:sp>
    </p:spTree>
    <p:extLst>
      <p:ext uri="{BB962C8B-B14F-4D97-AF65-F5344CB8AC3E}">
        <p14:creationId xmlns:p14="http://schemas.microsoft.com/office/powerpoint/2010/main" val="195990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www.yout-ube.com/watch?v=GFB-d-8_bvY" TargetMode="External"/><Relationship Id="rId1" Type="http://schemas.openxmlformats.org/officeDocument/2006/relationships/slideLayout" Target="../slideLayouts/slideLayout7.xml"/><Relationship Id="rId5" Type="http://schemas.openxmlformats.org/officeDocument/2006/relationships/image" Target="../media/image43.jpeg"/><Relationship Id="rId4" Type="http://schemas.openxmlformats.org/officeDocument/2006/relationships/hyperlink" Target="https://www.yout-ube.com/watch?v=2595abcvh2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www.google.co.uk/url?sa=i&amp;rct=j&amp;q=&amp;esrc=s&amp;source=images&amp;cd=&amp;ved=2ahUKEwig6K2wh8LaAhVLLcAKHU5pDycQjRx6BAgAEAU&amp;url=https://www.fordhampress.com/9780823273911/fueling-culture&amp;psig=AOvVaw3jgOYpszGPQ3zBb9Ni-cYc&amp;ust=1524080213058937"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www.edwardburtynsky.com/projects/photographs/oi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www.yout-ube.com/watch?v=agwTige0dqQ"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g"/><Relationship Id="rId1" Type="http://schemas.openxmlformats.org/officeDocument/2006/relationships/slideLayout" Target="../slideLayouts/slideLayout7.xml"/><Relationship Id="rId4" Type="http://schemas.openxmlformats.org/officeDocument/2006/relationships/image" Target="../media/image60.tiff"/></Relationships>
</file>

<file path=ppt/slides/_rels/slide36.xml.rels><?xml version="1.0" encoding="UTF-8" standalone="yes"?>
<Relationships xmlns="http://schemas.openxmlformats.org/package/2006/relationships"><Relationship Id="rId8" Type="http://schemas.openxmlformats.org/officeDocument/2006/relationships/hyperlink" Target="https://www.google.com/url?sa=i&amp;rct=j&amp;q=&amp;esrc=s&amp;source=images&amp;cd=&amp;ved=2ahUKEwiMuMHNuKLhAhUJ1RoKHU7pC0kQjRx6BAgBEAU&amp;url=https%3A%2F%2Fwww.amazon.co.uk%2FCrown-Jewel-Ralph-Boissiere%2Fdp%2F0954359623&amp;psig=AOvVaw3A2DgqOIn6cNGylAaXF7ZF&amp;ust=1553780242359806" TargetMode="External"/><Relationship Id="rId13" Type="http://schemas.openxmlformats.org/officeDocument/2006/relationships/image" Target="../media/image67.jpeg"/><Relationship Id="rId18" Type="http://schemas.openxmlformats.org/officeDocument/2006/relationships/hyperlink" Target="https://www.google.co.uk/url?sa=i&amp;rct=j&amp;q=&amp;esrc=s&amp;source=images&amp;cd=&amp;ved=0ahUKEwitjb-m57HWAhXJ7RQKHQQwCu0QjRwIBw&amp;url=https://middleeastrevised.com/2014/04/07/saudi-arabias-cities-of-salt/&amp;psig=AFQjCNEXId8pT4-jOPo7nwGcaxodDYipdQ&amp;ust=1505929656304397" TargetMode="External"/><Relationship Id="rId3" Type="http://schemas.openxmlformats.org/officeDocument/2006/relationships/image" Target="../media/image61.jpeg"/><Relationship Id="rId7" Type="http://schemas.openxmlformats.org/officeDocument/2006/relationships/image" Target="../media/image63.jpeg"/><Relationship Id="rId12" Type="http://schemas.openxmlformats.org/officeDocument/2006/relationships/image" Target="../media/image66.jpeg"/><Relationship Id="rId17" Type="http://schemas.openxmlformats.org/officeDocument/2006/relationships/image" Target="../media/image69.jpeg"/><Relationship Id="rId2" Type="http://schemas.openxmlformats.org/officeDocument/2006/relationships/hyperlink" Target="https://www.google.com/url?sa=i&amp;rct=j&amp;q=&amp;esrc=s&amp;source=images&amp;cd=&amp;ved=2ahUKEwi_mI_VsaLhAhUGkhQKHVgvBlEQjRx6BAgBEAU&amp;url=https%3A%2F%2Fwww.goodreads.com%2Fbook%2Fshow%2F54847.Oil_&amp;psig=AOvVaw3kNdRLFK0oYnaH2h3y08p4&amp;ust=1553778375389871" TargetMode="External"/><Relationship Id="rId16" Type="http://schemas.openxmlformats.org/officeDocument/2006/relationships/hyperlink" Target="https://www.google.co.uk/url?sa=i&amp;rct=j&amp;q=&amp;esrc=s&amp;source=images&amp;cd=&amp;ved=0ahUKEwjy4f_A57HWAhUCbhQKHcpAAXUQjRwIBw&amp;url=https://www.amazon.co.uk/Forest-Flowers-African-Writers/dp/058227320X&amp;psig=AFQjCNEvZTIKa2ZV_3lkE7QR0UTY8GgGpA&amp;ust=1505929708678091" TargetMode="External"/><Relationship Id="rId20" Type="http://schemas.openxmlformats.org/officeDocument/2006/relationships/image" Target="../media/image71.jpg"/><Relationship Id="rId1" Type="http://schemas.openxmlformats.org/officeDocument/2006/relationships/slideLayout" Target="../slideLayouts/slideLayout7.xml"/><Relationship Id="rId6" Type="http://schemas.openxmlformats.org/officeDocument/2006/relationships/hyperlink" Target="https://www.google.com/url?sa=i&amp;rct=j&amp;q=&amp;esrc=s&amp;source=images&amp;cd=&amp;ved=2ahUKEwjC67GAs6LhAhXy1uAKHQCOCkoQjRx6BAgBEAU&amp;url=https%3A%2F%2Fwww.ebay.co.uk%2Fitm%2FBoa-Constrictor-HC-1950s-USSR-Ivan-Franko-Ukrainian-Short-Stories-%2F401239833756&amp;psig=AOvVaw2tbcEyp_udFe-9yz5_eQUx&amp;ust=1553778721729635" TargetMode="External"/><Relationship Id="rId11" Type="http://schemas.openxmlformats.org/officeDocument/2006/relationships/hyperlink" Target="https://3.bp.blogspot.com/-eWa8tPzUaTI/VO85jSEpWsI/AAAAAAAACms/MJ2OVRoPu4Y/s1600/barranca.jpg" TargetMode="External"/><Relationship Id="rId5" Type="http://schemas.openxmlformats.org/officeDocument/2006/relationships/image" Target="../media/image62.jpeg"/><Relationship Id="rId15" Type="http://schemas.openxmlformats.org/officeDocument/2006/relationships/image" Target="../media/image68.jpeg"/><Relationship Id="rId10" Type="http://schemas.openxmlformats.org/officeDocument/2006/relationships/image" Target="../media/image65.jpeg"/><Relationship Id="rId19" Type="http://schemas.openxmlformats.org/officeDocument/2006/relationships/image" Target="../media/image70.jpeg"/><Relationship Id="rId4" Type="http://schemas.openxmlformats.org/officeDocument/2006/relationships/hyperlink" Target="https://www.google.com/url?sa=i&amp;rct=j&amp;q=&amp;esrc=s&amp;source=images&amp;cd=&amp;ved=2ahUKEwjwt8mysqLhAhUS3uAKHdM-DEsQjRx6BAgBEAU&amp;url=https%3A%2F%2Fwww.kobo.com%2Fit%2Fit%2Febook%2Fmoby-dick-339&amp;psig=AOvVaw045QoiW0_3fqJaeJq4qAii&amp;ust=1553778561940471" TargetMode="External"/><Relationship Id="rId9" Type="http://schemas.openxmlformats.org/officeDocument/2006/relationships/image" Target="../media/image64.jpeg"/><Relationship Id="rId14" Type="http://schemas.openxmlformats.org/officeDocument/2006/relationships/hyperlink" Target="https://www.google.co.uk/url?sa=i&amp;rct=j&amp;q=&amp;esrc=s&amp;source=images&amp;cd=&amp;ved=0ahUKEwijufna5rHWAhXIVhQKHU-fBmEQjRwIBw&amp;url=https://www.abebooks.co.uk/book-search/title/texaco/author/chamoiseau-patrick-rejouis-rose-myriam-vinokurov-val/&amp;psig=AFQjCNFb3Dian0NimJZmq0xyIU4mWZ2m8g&amp;ust=1505929495147755"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75.jpeg"/><Relationship Id="rId13" Type="http://schemas.openxmlformats.org/officeDocument/2006/relationships/hyperlink" Target="http://ragpickerpress.co.uk/books/buy-now" TargetMode="External"/><Relationship Id="rId18" Type="http://schemas.openxmlformats.org/officeDocument/2006/relationships/image" Target="../media/image81.jpeg"/><Relationship Id="rId3" Type="http://schemas.openxmlformats.org/officeDocument/2006/relationships/hyperlink" Target="https://www.google.co.uk/url?sa=i&amp;rct=j&amp;q=&amp;esrc=s&amp;source=images&amp;cd=&amp;ved=0ahUKEwjzgeaK57HWAhXCWhQKHWjMCgQQjRwIBw&amp;url=https://www.pinterest.com/pin/120260252527714052/&amp;psig=AFQjCNEvUKSV3FVRyCcOUBt8Gh6lScy-hA&amp;ust=1505929599508292" TargetMode="External"/><Relationship Id="rId7" Type="http://schemas.openxmlformats.org/officeDocument/2006/relationships/image" Target="../media/image74.jpeg"/><Relationship Id="rId12" Type="http://schemas.openxmlformats.org/officeDocument/2006/relationships/image" Target="../media/image77.jpeg"/><Relationship Id="rId17" Type="http://schemas.openxmlformats.org/officeDocument/2006/relationships/image" Target="../media/image80.jpeg"/><Relationship Id="rId2" Type="http://schemas.openxmlformats.org/officeDocument/2006/relationships/image" Target="../media/image72.jpeg"/><Relationship Id="rId16" Type="http://schemas.openxmlformats.org/officeDocument/2006/relationships/hyperlink" Target="https://www.goodreads.com/book/photo/18753656-lagoon" TargetMode="External"/><Relationship Id="rId1" Type="http://schemas.openxmlformats.org/officeDocument/2006/relationships/slideLayout" Target="../slideLayouts/slideLayout7.xml"/><Relationship Id="rId6" Type="http://schemas.openxmlformats.org/officeDocument/2006/relationships/hyperlink" Target="https://www.google.co.uk/url?sa=i&amp;rct=j&amp;q=&amp;esrc=s&amp;source=images&amp;cd=&amp;ved=0ahUKEwjKiMDQ6rHWAhWFVxQKHUvgDCMQjRwIBw&amp;url=http://www.simonandschuster.com/books/MEAN-SPIRIT/Linda-Hogan/9781501112454&amp;psig=AFQjCNGqqbROh4b5bg2Xm1ktbM04Jq8zRA&amp;ust=1505930555478881" TargetMode="External"/><Relationship Id="rId11" Type="http://schemas.openxmlformats.org/officeDocument/2006/relationships/hyperlink" Target="https://www.google.com/url?sa=i&amp;rct=j&amp;q=&amp;esrc=s&amp;source=images&amp;cd=&amp;ved=2ahUKEwjNqf2Zs6LhAhWI1-AKHRDSAIgQjRx6BAgBEAU&amp;url=https%3A%2F%2Fwww.penguin.co.uk%2Fbooks%2F177185%2Foil-on-water%2F9780141046846&amp;psig=AOvVaw3eVSmKZpORR2PRtHersHhG&amp;ust=1553778792792406" TargetMode="External"/><Relationship Id="rId5" Type="http://schemas.openxmlformats.org/officeDocument/2006/relationships/image" Target="../media/image73.jpeg"/><Relationship Id="rId15" Type="http://schemas.openxmlformats.org/officeDocument/2006/relationships/image" Target="../media/image79.jpeg"/><Relationship Id="rId10" Type="http://schemas.openxmlformats.org/officeDocument/2006/relationships/image" Target="../media/image76.jpeg"/><Relationship Id="rId4" Type="http://schemas.openxmlformats.org/officeDocument/2006/relationships/hyperlink" Target="https://www.google.co.uk/url?sa=i&amp;rct=j&amp;q=&amp;esrc=s&amp;source=images&amp;cd=&amp;ved=0ahUKEwjF3Zvg6LHWAhUEchQKHQCgDtUQjRwIBw&amp;url=https://www.amazon.co.uk/Dark-Bride-Laura-Restrepo/dp/0732273838&amp;psig=AFQjCNHc-5xFmYMNUalsQxNvKuXCETd-Pg&amp;ust=1505930039669216" TargetMode="External"/><Relationship Id="rId9" Type="http://schemas.openxmlformats.org/officeDocument/2006/relationships/hyperlink" Target="https://www.goodreads.com/book/photo/24584923-heat-light" TargetMode="External"/><Relationship Id="rId14" Type="http://schemas.openxmlformats.org/officeDocument/2006/relationships/image" Target="../media/image78.jpeg"/></Relationships>
</file>

<file path=ppt/slides/_rels/slide38.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hyperlink" Target="https://www.google.co.uk/url?sa=i&amp;rct=j&amp;q=&amp;esrc=s&amp;source=images&amp;cd=&amp;ved=0ahUKEwjzgeaK57HWAhXCWhQKHWjMCgQQjRwIBw&amp;url=https://www.pinterest.com/pin/120260252527714052/&amp;psig=AFQjCNEvUKSV3FVRyCcOUBt8Gh6lScy-hA&amp;ust=1505929599508292" TargetMode="External"/><Relationship Id="rId1" Type="http://schemas.openxmlformats.org/officeDocument/2006/relationships/slideLayout" Target="../slideLayouts/slideLayout7.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3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hyperlink" Target="https://www.google.com/url?sa=i&amp;rct=j&amp;q=&amp;esrc=s&amp;source=images&amp;cd=&amp;ved=2ahUKEwjsroSDt6LhAhVJKBoKHY9IBgkQjRx6BAgBEAU&amp;url=https%3A%2F%2Fwww.fictiondb.com%2Fauthor%2Fross-macdonald~sleeping-beauty~66713~b.htm&amp;psig=AOvVaw32IDq6qETs4Fvd0EBR5g9Z&amp;ust=1553779799802279" TargetMode="External"/><Relationship Id="rId13" Type="http://schemas.openxmlformats.org/officeDocument/2006/relationships/hyperlink" Target="https://www.google.com/url?sa=i&amp;rct=j&amp;q=&amp;esrc=s&amp;source=images&amp;cd=&amp;ved=2ahUKEwiwzIentaLhAhXDgM4BHU6pAJwQjRx6BAgBEAU&amp;url=https%3A%2F%2Fwww.wheelers.co.nz%2Fbooks%2F9780241144497&amp;psig=AOvVaw12cjZ3m-4MNugPevdtKWzQ&amp;ust=1553779343666687" TargetMode="External"/><Relationship Id="rId3" Type="http://schemas.openxmlformats.org/officeDocument/2006/relationships/hyperlink" Target="https://www.google.com/url?sa=i&amp;rct=j&amp;q=&amp;esrc=s&amp;source=images&amp;cd=&amp;ved=2ahUKEwiZ-Zrft6LhAhWJy4UKHf-DBR8QjRx6BAgBEAU&amp;url=https%3A%2F%2Fwww.harpercollins.com%2F9780061735851%2Fblack-water-rising&amp;psig=AOvVaw1pZGEgxykMtsAbboAIBmlX&amp;ust=1553779998597789" TargetMode="External"/><Relationship Id="rId7" Type="http://schemas.openxmlformats.org/officeDocument/2006/relationships/image" Target="../media/image90.jpeg"/><Relationship Id="rId12" Type="http://schemas.openxmlformats.org/officeDocument/2006/relationships/image" Target="../media/image94.jpeg"/><Relationship Id="rId2" Type="http://schemas.openxmlformats.org/officeDocument/2006/relationships/image" Target="../media/image88.jpeg"/><Relationship Id="rId16" Type="http://schemas.openxmlformats.org/officeDocument/2006/relationships/image" Target="../media/image97.tiff"/><Relationship Id="rId1" Type="http://schemas.openxmlformats.org/officeDocument/2006/relationships/slideLayout" Target="../slideLayouts/slideLayout7.xml"/><Relationship Id="rId6" Type="http://schemas.openxmlformats.org/officeDocument/2006/relationships/hyperlink" Target="https://www.google.com/url?sa=i&amp;rct=j&amp;q=&amp;esrc=s&amp;source=images&amp;cd=&amp;ved=2ahUKEwi_2Yz-t6LhAhWK4IUKHbaSAmIQjRx6BAgBEAU&amp;url=http%3A%2F%2Fwww.you-books.com%2Fauthor%2FRankin&amp;psig=AOvVaw1-8Pkfh06zcXUXyJ4FOD2s&amp;ust=1553779859520752" TargetMode="External"/><Relationship Id="rId11" Type="http://schemas.openxmlformats.org/officeDocument/2006/relationships/image" Target="../media/image93.jpeg"/><Relationship Id="rId5" Type="http://schemas.openxmlformats.org/officeDocument/2006/relationships/image" Target="../media/image71.jpg"/><Relationship Id="rId15" Type="http://schemas.openxmlformats.org/officeDocument/2006/relationships/image" Target="../media/image96.jpeg"/><Relationship Id="rId10" Type="http://schemas.openxmlformats.org/officeDocument/2006/relationships/image" Target="../media/image92.jpeg"/><Relationship Id="rId4" Type="http://schemas.openxmlformats.org/officeDocument/2006/relationships/image" Target="../media/image89.jpeg"/><Relationship Id="rId9" Type="http://schemas.openxmlformats.org/officeDocument/2006/relationships/image" Target="../media/image91.jpeg"/><Relationship Id="rId14" Type="http://schemas.openxmlformats.org/officeDocument/2006/relationships/image" Target="../media/image95.jpeg"/></Relationships>
</file>

<file path=ppt/slides/_rels/slide41.xml.rels><?xml version="1.0" encoding="UTF-8" standalone="yes"?>
<Relationships xmlns="http://schemas.openxmlformats.org/package/2006/relationships"><Relationship Id="rId8" Type="http://schemas.openxmlformats.org/officeDocument/2006/relationships/hyperlink" Target="https://www.google.com/imgres?imgurl=https%3A%2F%2Fimages.gr-assets.com%2Fbooks%2F1333041407l%2F13565546.jpg&amp;imgrefurl=https%3A%2F%2Fwww.goodreads.com%2Fbook%2Fshow%2F13281368-the-twelve&amp;docid=J0MPgK755RJiKM&amp;tbnid=MtgvK9h6oIdkDM%3A&amp;vet=10ahUKEwihqcvZrKjhAhU0t3EKHQMCDHAQMwhDKAIwAg..i&amp;w=313&amp;h=475&amp;client=firefox-b-d&amp;bih=777&amp;biw=1440&amp;q=the%20twelve&amp;ved=0ahUKEwihqcvZrKjhAhU0t3EKHQMCDHAQMwhDKAIwAg&amp;iact=mrc&amp;uact=8" TargetMode="External"/><Relationship Id="rId13" Type="http://schemas.openxmlformats.org/officeDocument/2006/relationships/image" Target="../media/image103.jpeg"/><Relationship Id="rId3" Type="http://schemas.openxmlformats.org/officeDocument/2006/relationships/image" Target="../media/image98.jpeg"/><Relationship Id="rId7" Type="http://schemas.openxmlformats.org/officeDocument/2006/relationships/image" Target="../media/image100.jpeg"/><Relationship Id="rId12" Type="http://schemas.openxmlformats.org/officeDocument/2006/relationships/hyperlink" Target="https://www.google.com/url?sa=i&amp;rct=j&amp;q=&amp;esrc=s&amp;source=images&amp;cd=&amp;ved=2ahUKEwj1qan8rajhAhVC8hQKHWDPC2QQjRx6BAgBEAU&amp;url=https%3A%2F%2Fwww.ziesings.com%2Fpages%2Fbooks%2F13395%2Ffritz-leiber%2Fthe-black-gondolier-and-other-stories&amp;psig=AOvVaw3SZAA_ZpYIRFo55e0lGzyY&amp;ust=1553983546138429" TargetMode="External"/><Relationship Id="rId2" Type="http://schemas.openxmlformats.org/officeDocument/2006/relationships/hyperlink" Target="https://www.google.com/url?sa=i&amp;rct=j&amp;q=&amp;esrc=s&amp;source=images&amp;cd=&amp;ved=2ahUKEwjfjI72q6jhAhVD1eAKHQNrCWIQjRx6BAgBEAU&amp;url=https%3A%2F%2Fwww.goodreads.com%2Fbook%2Fshow%2F24149977-skeleton-crew&amp;psig=AOvVaw04Lhs42-c3W0u6X7SR-w7O&amp;ust=1553982992358958" TargetMode="External"/><Relationship Id="rId1" Type="http://schemas.openxmlformats.org/officeDocument/2006/relationships/slideLayout" Target="../slideLayouts/slideLayout7.xml"/><Relationship Id="rId6" Type="http://schemas.openxmlformats.org/officeDocument/2006/relationships/hyperlink" Target="https://www.librarything.com/work/11278721" TargetMode="External"/><Relationship Id="rId11" Type="http://schemas.openxmlformats.org/officeDocument/2006/relationships/image" Target="../media/image102.jpeg"/><Relationship Id="rId5" Type="http://schemas.openxmlformats.org/officeDocument/2006/relationships/image" Target="../media/image99.jpeg"/><Relationship Id="rId15" Type="http://schemas.openxmlformats.org/officeDocument/2006/relationships/image" Target="../media/image104.jpeg"/><Relationship Id="rId10" Type="http://schemas.openxmlformats.org/officeDocument/2006/relationships/hyperlink" Target="https://www.google.com/url?sa=i&amp;rct=j&amp;q=&amp;esrc=s&amp;source=images&amp;cd=&amp;ved=2ahUKEwjzu_2MrajhAhXs1-AKHQx_AGUQjRx6BAgBEAU&amp;url=https%3A%2F%2Fletterboxd.com%2Ffilm%2Fmonsters%2Fcrew%2F&amp;psig=AOvVaw15sslupZAaVicactAZ0zpb&amp;ust=1553983284294648" TargetMode="External"/><Relationship Id="rId4" Type="http://schemas.openxmlformats.org/officeDocument/2006/relationships/hyperlink" Target="https://www.google.com/url?sa=i&amp;rct=j&amp;q=&amp;esrc=s&amp;source=images&amp;cd=&amp;ved=2ahUKEwist7ekrKjhAhW88uAKHe1vCmUQjRx6BAgBEAU&amp;url=https%3A%2F%2Fwww.goodreads.com%2Fbook%2Fshow%2F32435.Phantoms&amp;psig=AOvVaw3Nv_foQiPqzZk8X25Hv19m&amp;ust=1553983091372759" TargetMode="External"/><Relationship Id="rId9" Type="http://schemas.openxmlformats.org/officeDocument/2006/relationships/image" Target="../media/image101.jpeg"/><Relationship Id="rId14" Type="http://schemas.openxmlformats.org/officeDocument/2006/relationships/hyperlink" Target="https://www.google.com/url?sa=i&amp;rct=j&amp;q=&amp;esrc=s&amp;source=images&amp;cd=&amp;ved=2ahUKEwiS__G1rqjhAhVD8OAKHbQBDEkQjRx6BAgBEAU&amp;url=https%3A%2F%2Fwww.bookdepository.com%2FAt-Mountains-Madness-Other-Novels-Terror-H-P-Lovecraft%2F9780586063224&amp;psig=AOvVaw0Tm37lcCpE_gtG7bNXUSmd&amp;ust=1553983653455696" TargetMode="External"/></Relationships>
</file>

<file path=ppt/slides/_rels/slide42.xml.rels><?xml version="1.0" encoding="UTF-8" standalone="yes"?>
<Relationships xmlns="http://schemas.openxmlformats.org/package/2006/relationships"><Relationship Id="rId8" Type="http://schemas.openxmlformats.org/officeDocument/2006/relationships/image" Target="../media/image110.jpg"/><Relationship Id="rId3" Type="http://schemas.openxmlformats.org/officeDocument/2006/relationships/image" Target="../media/image106.jpeg"/><Relationship Id="rId7" Type="http://schemas.openxmlformats.org/officeDocument/2006/relationships/image" Target="../media/image109.jpg"/><Relationship Id="rId2" Type="http://schemas.openxmlformats.org/officeDocument/2006/relationships/image" Target="../media/image105.tiff"/><Relationship Id="rId1" Type="http://schemas.openxmlformats.org/officeDocument/2006/relationships/slideLayout" Target="../slideLayouts/slideLayout7.xml"/><Relationship Id="rId6" Type="http://schemas.openxmlformats.org/officeDocument/2006/relationships/image" Target="../media/image108.jpg"/><Relationship Id="rId11" Type="http://schemas.openxmlformats.org/officeDocument/2006/relationships/image" Target="../media/image113.jpeg"/><Relationship Id="rId5" Type="http://schemas.openxmlformats.org/officeDocument/2006/relationships/image" Target="../media/image107.jpeg"/><Relationship Id="rId10" Type="http://schemas.openxmlformats.org/officeDocument/2006/relationships/image" Target="../media/image112.jpg"/><Relationship Id="rId4" Type="http://schemas.openxmlformats.org/officeDocument/2006/relationships/hyperlink" Target="https://pictures.abebooks.com/isbn/9781408819708-uk.jpg" TargetMode="External"/><Relationship Id="rId9" Type="http://schemas.openxmlformats.org/officeDocument/2006/relationships/image" Target="../media/image111.jpg"/></Relationships>
</file>

<file path=ppt/slides/_rels/slide43.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hyperlink" Target="https://en.wikipedia.org/wiki/File:Three_Moments_of_an_Explosion_-_Stories_(UK_Cover).jpg"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15.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1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hyperlink" Target="https://www.vision2030.gov.sa/en/explore/projects/the-rig"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20.jpeg"/><Relationship Id="rId1" Type="http://schemas.openxmlformats.org/officeDocument/2006/relationships/slideLayout" Target="../slideLayouts/slideLayout7.xml"/><Relationship Id="rId6" Type="http://schemas.openxmlformats.org/officeDocument/2006/relationships/image" Target="../media/image124.png"/><Relationship Id="rId5" Type="http://schemas.openxmlformats.org/officeDocument/2006/relationships/image" Target="../media/image123.jpeg"/><Relationship Id="rId4" Type="http://schemas.openxmlformats.org/officeDocument/2006/relationships/image" Target="../media/image122.jpeg"/></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g"/><Relationship Id="rId1" Type="http://schemas.openxmlformats.org/officeDocument/2006/relationships/slideLayout" Target="../slideLayouts/slideLayout2.xml"/><Relationship Id="rId4" Type="http://schemas.openxmlformats.org/officeDocument/2006/relationships/image" Target="../media/image127.png"/></Relationships>
</file>

<file path=ppt/slides/_rels/slide51.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7.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s>
</file>

<file path=ppt/slides/_rels/slide52.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hyperlink" Target="https://www.yout-ube.com/watch?v=wfanaOMZzd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google.com/url?sa=i&amp;rct=j&amp;q=&amp;esrc=s&amp;source=images&amp;cd=&amp;ved=2ahUKEwjgmOK4nKLhAhVQbBoKHW06CXEQjRx6BAgBEAU&amp;url=http%3A%2F%2Fcustomwebdesign.info%2Frunning-tv-wires-behind-wall%2Frunning-tv-wires-behind-wall-wall-mounted-wires-luxury-wall-mount-wiring-dona-wall-mounted-wiring-options-wall-mounted-wires-running-tv-wires-behind-wall-running-tv-wires-through-existing-walls%2F&amp;psig=AOvVaw0OP8rA-7iQEB6pkndyqsAx&amp;ust=1553772674182338"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p:cNvPicPr>
            <a:picLocks noChangeAspect="1"/>
          </p:cNvPicPr>
          <p:nvPr/>
        </p:nvPicPr>
        <p:blipFill>
          <a:blip r:embed="rId2"/>
          <a:srcRect t="11917" b="3829"/>
          <a:stretch>
            <a:fillRect/>
          </a:stretch>
        </p:blipFill>
        <p:spPr>
          <a:xfrm>
            <a:off x="20" y="1282"/>
            <a:ext cx="12191980" cy="6856718"/>
          </a:xfrm>
          <a:prstGeom prst="rect">
            <a:avLst/>
          </a:prstGeom>
        </p:spPr>
      </p:pic>
      <p:sp>
        <p:nvSpPr>
          <p:cNvPr id="3" name="TextBox 2">
            <a:extLst>
              <a:ext uri="{FF2B5EF4-FFF2-40B4-BE49-F238E27FC236}">
                <a16:creationId xmlns:a16="http://schemas.microsoft.com/office/drawing/2014/main" id="{4202AAEB-8F61-655D-BFDD-08D2EF279FBF}"/>
              </a:ext>
            </a:extLst>
          </p:cNvPr>
          <p:cNvSpPr txBox="1"/>
          <p:nvPr/>
        </p:nvSpPr>
        <p:spPr>
          <a:xfrm>
            <a:off x="8229600" y="154983"/>
            <a:ext cx="3403239" cy="769441"/>
          </a:xfrm>
          <a:prstGeom prst="rect">
            <a:avLst/>
          </a:prstGeom>
          <a:noFill/>
        </p:spPr>
        <p:txBody>
          <a:bodyPr wrap="none" rtlCol="0">
            <a:spAutoFit/>
          </a:bodyPr>
          <a:lstStyle/>
          <a:p>
            <a:r>
              <a:rPr lang="en-US" sz="4400" dirty="0" err="1">
                <a:solidFill>
                  <a:schemeClr val="bg1"/>
                </a:solidFill>
                <a:latin typeface="Franklin Gothic Medium" panose="020B0603020102020204" pitchFamily="34" charset="0"/>
              </a:rPr>
              <a:t>Petrocultures</a:t>
            </a:r>
            <a:endParaRPr lang="en-US" sz="4400" dirty="0">
              <a:solidFill>
                <a:schemeClr val="bg1"/>
              </a:solidFill>
              <a:latin typeface="Franklin Gothic Medium" panose="020B0603020102020204" pitchFamily="34" charset="0"/>
            </a:endParaRPr>
          </a:p>
        </p:txBody>
      </p:sp>
      <p:sp>
        <p:nvSpPr>
          <p:cNvPr id="4" name="TextBox 3">
            <a:extLst>
              <a:ext uri="{FF2B5EF4-FFF2-40B4-BE49-F238E27FC236}">
                <a16:creationId xmlns:a16="http://schemas.microsoft.com/office/drawing/2014/main" id="{6267A320-AA63-2D05-515D-3AC78D863E47}"/>
              </a:ext>
            </a:extLst>
          </p:cNvPr>
          <p:cNvSpPr txBox="1"/>
          <p:nvPr/>
        </p:nvSpPr>
        <p:spPr>
          <a:xfrm>
            <a:off x="232474" y="6210387"/>
            <a:ext cx="4172809" cy="646331"/>
          </a:xfrm>
          <a:prstGeom prst="rect">
            <a:avLst/>
          </a:prstGeom>
          <a:noFill/>
        </p:spPr>
        <p:txBody>
          <a:bodyPr wrap="none" rtlCol="0">
            <a:spAutoFit/>
          </a:bodyPr>
          <a:lstStyle/>
          <a:p>
            <a:r>
              <a:rPr lang="en-US" sz="3600" dirty="0">
                <a:solidFill>
                  <a:schemeClr val="bg1"/>
                </a:solidFill>
                <a:latin typeface="Franklin Gothic Medium" panose="020B0603020102020204" pitchFamily="34" charset="0"/>
              </a:rPr>
              <a:t>Climate Imaginaries</a:t>
            </a:r>
          </a:p>
        </p:txBody>
      </p:sp>
    </p:spTree>
    <p:extLst>
      <p:ext uri="{BB962C8B-B14F-4D97-AF65-F5344CB8AC3E}">
        <p14:creationId xmlns:p14="http://schemas.microsoft.com/office/powerpoint/2010/main" val="4007688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C78A7E-EBEA-353A-4CAE-FE255BDFCE13}"/>
              </a:ext>
            </a:extLst>
          </p:cNvPr>
          <p:cNvPicPr>
            <a:picLocks noChangeAspect="1"/>
          </p:cNvPicPr>
          <p:nvPr/>
        </p:nvPicPr>
        <p:blipFill>
          <a:blip r:embed="rId2"/>
          <a:stretch>
            <a:fillRect/>
          </a:stretch>
        </p:blipFill>
        <p:spPr>
          <a:xfrm>
            <a:off x="436855" y="1784350"/>
            <a:ext cx="6858000" cy="2374900"/>
          </a:xfrm>
          <a:prstGeom prst="rect">
            <a:avLst/>
          </a:prstGeom>
        </p:spPr>
      </p:pic>
      <p:pic>
        <p:nvPicPr>
          <p:cNvPr id="5" name="Picture 4">
            <a:extLst>
              <a:ext uri="{FF2B5EF4-FFF2-40B4-BE49-F238E27FC236}">
                <a16:creationId xmlns:a16="http://schemas.microsoft.com/office/drawing/2014/main" id="{1F5CDBE3-8664-9A0B-1E86-62F82AF2B539}"/>
              </a:ext>
            </a:extLst>
          </p:cNvPr>
          <p:cNvPicPr>
            <a:picLocks noChangeAspect="1"/>
          </p:cNvPicPr>
          <p:nvPr/>
        </p:nvPicPr>
        <p:blipFill>
          <a:blip r:embed="rId3"/>
          <a:stretch>
            <a:fillRect/>
          </a:stretch>
        </p:blipFill>
        <p:spPr>
          <a:xfrm>
            <a:off x="481013" y="571500"/>
            <a:ext cx="6540500" cy="1041400"/>
          </a:xfrm>
          <a:prstGeom prst="rect">
            <a:avLst/>
          </a:prstGeom>
        </p:spPr>
      </p:pic>
      <p:pic>
        <p:nvPicPr>
          <p:cNvPr id="7" name="Content Placeholder 5">
            <a:extLst>
              <a:ext uri="{FF2B5EF4-FFF2-40B4-BE49-F238E27FC236}">
                <a16:creationId xmlns:a16="http://schemas.microsoft.com/office/drawing/2014/main" id="{75087C62-17ED-2736-15FC-0D6E8EDAE9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3826" y="319417"/>
            <a:ext cx="3886934" cy="5867071"/>
          </a:xfrm>
          <a:prstGeom prst="rect">
            <a:avLst/>
          </a:prstGeom>
        </p:spPr>
      </p:pic>
      <p:pic>
        <p:nvPicPr>
          <p:cNvPr id="9" name="Picture 8">
            <a:extLst>
              <a:ext uri="{FF2B5EF4-FFF2-40B4-BE49-F238E27FC236}">
                <a16:creationId xmlns:a16="http://schemas.microsoft.com/office/drawing/2014/main" id="{F6AB0BC3-2B17-7483-A170-E936596AEAE8}"/>
              </a:ext>
            </a:extLst>
          </p:cNvPr>
          <p:cNvPicPr>
            <a:picLocks noChangeAspect="1"/>
          </p:cNvPicPr>
          <p:nvPr/>
        </p:nvPicPr>
        <p:blipFill>
          <a:blip r:embed="rId5"/>
          <a:stretch>
            <a:fillRect/>
          </a:stretch>
        </p:blipFill>
        <p:spPr>
          <a:xfrm>
            <a:off x="481013" y="4675188"/>
            <a:ext cx="6896100" cy="1765300"/>
          </a:xfrm>
          <a:prstGeom prst="rect">
            <a:avLst/>
          </a:prstGeom>
        </p:spPr>
      </p:pic>
    </p:spTree>
    <p:extLst>
      <p:ext uri="{BB962C8B-B14F-4D97-AF65-F5344CB8AC3E}">
        <p14:creationId xmlns:p14="http://schemas.microsoft.com/office/powerpoint/2010/main" val="3766808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146" name="Picture 2" descr="Mineral Rites: An Archaeology of the Fossil Economy (Energy Humanities):  Amazon.co.uk: Johnson, Bob: 9781421427560: Books">
            <a:extLst>
              <a:ext uri="{FF2B5EF4-FFF2-40B4-BE49-F238E27FC236}">
                <a16:creationId xmlns:a16="http://schemas.microsoft.com/office/drawing/2014/main" id="{8AB74E57-89A5-F41A-BF74-C15E9892CC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0921" y="418454"/>
            <a:ext cx="3962492" cy="602109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6A4B8D-D94E-FBBA-2D96-1077B92881CB}"/>
              </a:ext>
            </a:extLst>
          </p:cNvPr>
          <p:cNvSpPr txBox="1"/>
          <p:nvPr/>
        </p:nvSpPr>
        <p:spPr>
          <a:xfrm>
            <a:off x="128587" y="1166842"/>
            <a:ext cx="7946030" cy="4524315"/>
          </a:xfrm>
          <a:prstGeom prst="rect">
            <a:avLst/>
          </a:prstGeom>
          <a:noFill/>
        </p:spPr>
        <p:txBody>
          <a:bodyPr wrap="square" rtlCol="0">
            <a:spAutoFit/>
          </a:bodyPr>
          <a:lstStyle/>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This book is an archaeology of the present. It unearths a buried set of</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stories about the origins of modern life that </a:t>
            </a:r>
            <a:r>
              <a:rPr lang="en-GB" sz="1800" dirty="0" err="1">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center</a:t>
            </a:r>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 on the pivotal, if sublimated,</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role that fossil fuels have played in the growth of capitalism and in</a:t>
            </a:r>
          </a:p>
          <a:p>
            <a:r>
              <a:rPr lang="en-GB" sz="1800" dirty="0" err="1">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fueling</a:t>
            </a:r>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 our affective attachments to modernity. It recovers, in this respect,</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a genealogy of the modern self, one oriented to a </a:t>
            </a:r>
            <a:r>
              <a:rPr lang="en-GB" sz="1800" dirty="0" err="1">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postcarbon</a:t>
            </a:r>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 future, by</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demonstrating how our bodies, minds, identity, nature, reason, and faith are</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energized by, given life by, an infrastructure of carbon flows where we are</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fleshed out in everyday mineral rites, fossilized rituals, that imbue our sinews</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with muscle memory, provide material for our imagination and senses,</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and shape our expectations about being fully human in the twenty-first century.</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In short, this book proposes an alternative history of modernity that</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returns our attention to the dialectic of materiality and consciousness, body</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and affect, that has taken shape under the terms of fossil combustion during</a:t>
            </a:r>
          </a:p>
          <a:p>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the past two hundred years—or, to push the matter further, under the terms</a:t>
            </a:r>
          </a:p>
          <a:p>
            <a:pPr>
              <a:tabLst>
                <a:tab pos="1138555" algn="l"/>
              </a:tabLst>
            </a:pPr>
            <a:r>
              <a:rPr lang="en-GB" sz="1800" dirty="0">
                <a:solidFill>
                  <a:schemeClr val="bg1"/>
                </a:solidFill>
                <a:effectLst/>
                <a:latin typeface="Franklin Gothic Medium" panose="020B0603020102020204" pitchFamily="34" charset="0"/>
                <a:ea typeface="Calibri" panose="020F0502020204030204" pitchFamily="34" charset="0"/>
                <a:cs typeface="Times New Roman" panose="02020603050405020304" pitchFamily="18" charset="0"/>
              </a:rPr>
              <a:t>of “fossil capitalism” during that time.  (1)</a:t>
            </a:r>
          </a:p>
          <a:p>
            <a:endParaRPr lang="en-US" dirty="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2379186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850900"/>
            <a:ext cx="9144000" cy="5143500"/>
          </a:xfrm>
          <a:prstGeom prst="rect">
            <a:avLst/>
          </a:prstGeom>
        </p:spPr>
      </p:pic>
    </p:spTree>
    <p:extLst>
      <p:ext uri="{BB962C8B-B14F-4D97-AF65-F5344CB8AC3E}">
        <p14:creationId xmlns:p14="http://schemas.microsoft.com/office/powerpoint/2010/main" val="2451076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t="15730"/>
          <a:stretch/>
        </p:blipFill>
        <p:spPr>
          <a:xfrm>
            <a:off x="20" y="10"/>
            <a:ext cx="12191980" cy="6857990"/>
          </a:xfrm>
          <a:prstGeom prst="rect">
            <a:avLst/>
          </a:prstGeom>
        </p:spPr>
      </p:pic>
    </p:spTree>
    <p:extLst>
      <p:ext uri="{BB962C8B-B14F-4D97-AF65-F5344CB8AC3E}">
        <p14:creationId xmlns:p14="http://schemas.microsoft.com/office/powerpoint/2010/main" val="692429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7267A7-A155-BB46-93D7-FEC22F542704}"/>
              </a:ext>
            </a:extLst>
          </p:cNvPr>
          <p:cNvSpPr/>
          <p:nvPr/>
        </p:nvSpPr>
        <p:spPr>
          <a:xfrm>
            <a:off x="4243285" y="2551372"/>
            <a:ext cx="7190980" cy="1754326"/>
          </a:xfrm>
          <a:prstGeom prst="rect">
            <a:avLst/>
          </a:prstGeom>
        </p:spPr>
        <p:txBody>
          <a:bodyPr wrap="square">
            <a:spAutoFit/>
          </a:bodyPr>
          <a:lstStyle/>
          <a:p>
            <a:pPr>
              <a:spcAft>
                <a:spcPts val="0"/>
              </a:spcAft>
            </a:pP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the petroleum infrastructure has become embodied memory and habitus for modern humans, insofar as everyday events such as driving or feeling the summer heat or asphalt on the soles of one’s feet are </a:t>
            </a:r>
            <a:r>
              <a:rPr lang="en-GB" b="1"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incorporating practices</a:t>
            </a: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…de-coupling human corporeal memory from the infrastructures that have sustained it may be the primary challenge for ecological narrative in the service of human species survival beyond the twenty-ﬁrst century. (26)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http://global.oup.com/academic/covers/uk/pop-up/9780199899425">
            <a:extLst>
              <a:ext uri="{FF2B5EF4-FFF2-40B4-BE49-F238E27FC236}">
                <a16:creationId xmlns:a16="http://schemas.microsoft.com/office/drawing/2014/main" id="{54AC546C-D6D1-CF46-B2CF-8009621E1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35" y="1128452"/>
            <a:ext cx="3025221" cy="4601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9485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146" name="Picture 2" descr="Fibre Optic Cable, 1mm">
            <a:extLst>
              <a:ext uri="{FF2B5EF4-FFF2-40B4-BE49-F238E27FC236}">
                <a16:creationId xmlns:a16="http://schemas.microsoft.com/office/drawing/2014/main" id="{392A48DD-D212-A623-3454-1D0D7BD07D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818" t="9091"/>
          <a:stretch/>
        </p:blipFill>
        <p:spPr bwMode="auto">
          <a:xfrm>
            <a:off x="0" y="-10537"/>
            <a:ext cx="8668492"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6DAE017-C891-5A8A-FCBF-7DA58638C972}"/>
              </a:ext>
            </a:extLst>
          </p:cNvPr>
          <p:cNvSpPr txBox="1"/>
          <p:nvPr/>
        </p:nvSpPr>
        <p:spPr>
          <a:xfrm>
            <a:off x="7408986" y="337633"/>
            <a:ext cx="4783014" cy="6161650"/>
          </a:xfrm>
          <a:prstGeom prst="rect">
            <a:avLst/>
          </a:prstGeom>
        </p:spPr>
        <p:txBody>
          <a:bodyPr vert="horz" lIns="91440" tIns="45720" rIns="91440" bIns="45720" rtlCol="0" anchor="t">
            <a:noAutofit/>
          </a:bodyPr>
          <a:lstStyle/>
          <a:p>
            <a:pPr>
              <a:lnSpc>
                <a:spcPct val="90000"/>
              </a:lnSpc>
              <a:spcAft>
                <a:spcPts val="600"/>
              </a:spcAft>
            </a:pPr>
            <a:r>
              <a:rPr lang="en-US" sz="2200" dirty="0">
                <a:solidFill>
                  <a:schemeClr val="bg1"/>
                </a:solidFill>
                <a:effectLst/>
                <a:latin typeface="Bell MT" panose="02020503060305020303" pitchFamily="18" charset="77"/>
              </a:rPr>
              <a:t>We wish to lure imaginative designers to our workbench. In this spirit, </a:t>
            </a:r>
            <a:r>
              <a:rPr lang="en-US" sz="2200" b="1" dirty="0">
                <a:solidFill>
                  <a:schemeClr val="bg1"/>
                </a:solidFill>
                <a:effectLst/>
                <a:latin typeface="Bell MT" panose="02020503060305020303" pitchFamily="18" charset="77"/>
              </a:rPr>
              <a:t>I would describe </a:t>
            </a:r>
            <a:r>
              <a:rPr lang="en-US" sz="2200" b="1" dirty="0" err="1">
                <a:solidFill>
                  <a:schemeClr val="bg1"/>
                </a:solidFill>
                <a:effectLst/>
                <a:latin typeface="Bell MT" panose="02020503060305020303" pitchFamily="18" charset="77"/>
              </a:rPr>
              <a:t>energopower</a:t>
            </a:r>
            <a:r>
              <a:rPr lang="en-US" sz="2200" b="1" dirty="0">
                <a:solidFill>
                  <a:schemeClr val="bg1"/>
                </a:solidFill>
                <a:effectLst/>
                <a:latin typeface="Bell MT" panose="02020503060305020303" pitchFamily="18" charset="77"/>
              </a:rPr>
              <a:t> as an alternative genealogy of modern power, </a:t>
            </a:r>
            <a:r>
              <a:rPr lang="en-US" sz="2200" dirty="0">
                <a:solidFill>
                  <a:schemeClr val="bg1"/>
                </a:solidFill>
                <a:effectLst/>
                <a:latin typeface="Bell MT" panose="02020503060305020303" pitchFamily="18" charset="77"/>
              </a:rPr>
              <a:t>as an </a:t>
            </a:r>
            <a:r>
              <a:rPr lang="en-US" sz="2200" b="1" dirty="0">
                <a:solidFill>
                  <a:schemeClr val="bg1"/>
                </a:solidFill>
                <a:effectLst/>
                <a:latin typeface="Bell MT" panose="02020503060305020303" pitchFamily="18" charset="77"/>
              </a:rPr>
              <a:t>analytic method that looks in the walls to find the wiring and ducts and insulation</a:t>
            </a:r>
            <a:r>
              <a:rPr lang="en-US" sz="2200" dirty="0">
                <a:solidFill>
                  <a:schemeClr val="bg1"/>
                </a:solidFill>
                <a:effectLst/>
                <a:latin typeface="Bell MT" panose="02020503060305020303" pitchFamily="18" charset="77"/>
              </a:rPr>
              <a:t>, that </a:t>
            </a:r>
            <a:r>
              <a:rPr lang="en-US" sz="2200" b="1" dirty="0">
                <a:solidFill>
                  <a:schemeClr val="bg1"/>
                </a:solidFill>
                <a:effectLst/>
                <a:latin typeface="Bell MT" panose="02020503060305020303" pitchFamily="18" charset="77"/>
              </a:rPr>
              <a:t>listens</a:t>
            </a:r>
            <a:r>
              <a:rPr lang="en-US" sz="2200" dirty="0">
                <a:solidFill>
                  <a:schemeClr val="bg1"/>
                </a:solidFill>
                <a:effectLst/>
                <a:latin typeface="Bell MT" panose="02020503060305020303" pitchFamily="18" charset="77"/>
              </a:rPr>
              <a:t> to the streets to hear the </a:t>
            </a:r>
            <a:r>
              <a:rPr lang="en-US" sz="2200" b="1" dirty="0">
                <a:solidFill>
                  <a:schemeClr val="bg1"/>
                </a:solidFill>
                <a:effectLst/>
                <a:latin typeface="Bell MT" panose="02020503060305020303" pitchFamily="18" charset="77"/>
              </a:rPr>
              <a:t>murmur</a:t>
            </a:r>
            <a:r>
              <a:rPr lang="en-US" sz="2200" dirty="0">
                <a:solidFill>
                  <a:schemeClr val="bg1"/>
                </a:solidFill>
                <a:effectLst/>
                <a:latin typeface="Bell MT" panose="02020503060305020303" pitchFamily="18" charset="77"/>
              </a:rPr>
              <a:t> of pipes and sewage, that regards discourse on energy security today as not simply about the management of population (e.g., “biosecurity”) but also about the concern that our precious and invisible conduits of fuel and force stay brimming and </a:t>
            </a:r>
            <a:r>
              <a:rPr lang="en-US" sz="2200" b="1" dirty="0">
                <a:solidFill>
                  <a:schemeClr val="bg1"/>
                </a:solidFill>
                <a:effectLst/>
                <a:latin typeface="Bell MT" panose="02020503060305020303" pitchFamily="18" charset="77"/>
              </a:rPr>
              <a:t>humming</a:t>
            </a:r>
            <a:r>
              <a:rPr lang="en-US" sz="2200" dirty="0">
                <a:solidFill>
                  <a:schemeClr val="bg1"/>
                </a:solidFill>
                <a:effectLst/>
                <a:latin typeface="Bell MT" panose="02020503060305020303" pitchFamily="18" charset="77"/>
              </a:rPr>
              <a:t>. Above all, </a:t>
            </a:r>
            <a:r>
              <a:rPr lang="en-US" sz="2200" b="1" dirty="0" err="1">
                <a:solidFill>
                  <a:schemeClr val="bg1"/>
                </a:solidFill>
                <a:effectLst/>
                <a:latin typeface="Bell MT" panose="02020503060305020303" pitchFamily="18" charset="77"/>
              </a:rPr>
              <a:t>energopower</a:t>
            </a:r>
            <a:r>
              <a:rPr lang="en-US" sz="2200" b="1" dirty="0">
                <a:solidFill>
                  <a:schemeClr val="bg1"/>
                </a:solidFill>
                <a:effectLst/>
                <a:latin typeface="Bell MT" panose="02020503060305020303" pitchFamily="18" charset="77"/>
              </a:rPr>
              <a:t> is a genealogy of modern power </a:t>
            </a:r>
            <a:r>
              <a:rPr lang="en-US" sz="2200" dirty="0">
                <a:solidFill>
                  <a:schemeClr val="bg1"/>
                </a:solidFill>
                <a:effectLst/>
                <a:latin typeface="Bell MT" panose="02020503060305020303" pitchFamily="18" charset="77"/>
              </a:rPr>
              <a:t>that rethinks political power through the twin analytics of electricity and fuel.</a:t>
            </a:r>
          </a:p>
          <a:p>
            <a:pPr>
              <a:lnSpc>
                <a:spcPct val="90000"/>
              </a:lnSpc>
              <a:spcAft>
                <a:spcPts val="600"/>
              </a:spcAft>
            </a:pPr>
            <a:endParaRPr lang="en-US" sz="2200" dirty="0">
              <a:latin typeface="Bell MT" panose="02020503060305020303" pitchFamily="18" charset="77"/>
            </a:endParaRPr>
          </a:p>
          <a:p>
            <a:pPr>
              <a:lnSpc>
                <a:spcPct val="90000"/>
              </a:lnSpc>
              <a:spcAft>
                <a:spcPts val="600"/>
              </a:spcAft>
            </a:pPr>
            <a:r>
              <a:rPr lang="en-US" sz="2200" dirty="0">
                <a:solidFill>
                  <a:schemeClr val="bg1"/>
                </a:solidFill>
                <a:effectLst/>
                <a:latin typeface="Bell MT" panose="02020503060305020303" pitchFamily="18" charset="77"/>
              </a:rPr>
              <a:t>Dominic Boyer, ‘</a:t>
            </a:r>
            <a:r>
              <a:rPr lang="en-US" sz="2200" dirty="0" err="1">
                <a:solidFill>
                  <a:schemeClr val="bg1"/>
                </a:solidFill>
                <a:effectLst/>
                <a:latin typeface="Bell MT" panose="02020503060305020303" pitchFamily="18" charset="77"/>
              </a:rPr>
              <a:t>Energopower</a:t>
            </a:r>
            <a:r>
              <a:rPr lang="en-US" sz="2200" dirty="0">
                <a:solidFill>
                  <a:schemeClr val="bg1"/>
                </a:solidFill>
                <a:effectLst/>
                <a:latin typeface="Bell MT" panose="02020503060305020303" pitchFamily="18" charset="77"/>
              </a:rPr>
              <a:t>’ (2014)</a:t>
            </a:r>
          </a:p>
        </p:txBody>
      </p:sp>
    </p:spTree>
    <p:extLst>
      <p:ext uri="{BB962C8B-B14F-4D97-AF65-F5344CB8AC3E}">
        <p14:creationId xmlns:p14="http://schemas.microsoft.com/office/powerpoint/2010/main" val="402896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Burtynsky trucks 5.jpeg"/>
          <p:cNvPicPr>
            <a:picLocks noChangeAspect="1"/>
          </p:cNvPicPr>
          <p:nvPr/>
        </p:nvPicPr>
        <p:blipFill>
          <a:blip r:embed="rId3"/>
          <a:srcRect t="6456" b="22803"/>
          <a:stretch>
            <a:fillRect/>
          </a:stretch>
        </p:blipFill>
        <p:spPr>
          <a:xfrm>
            <a:off x="20" y="1282"/>
            <a:ext cx="12191980" cy="6856718"/>
          </a:xfrm>
          <a:prstGeom prst="rect">
            <a:avLst/>
          </a:prstGeom>
        </p:spPr>
      </p:pic>
    </p:spTree>
    <p:extLst>
      <p:ext uri="{BB962C8B-B14F-4D97-AF65-F5344CB8AC3E}">
        <p14:creationId xmlns:p14="http://schemas.microsoft.com/office/powerpoint/2010/main" val="1613983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burtynsky freeways 4.jpeg"/>
          <p:cNvPicPr>
            <a:picLocks noChangeAspect="1"/>
          </p:cNvPicPr>
          <p:nvPr/>
        </p:nvPicPr>
        <p:blipFill>
          <a:blip r:embed="rId3"/>
          <a:srcRect t="18864" b="10824"/>
          <a:stretch>
            <a:fillRect/>
          </a:stretch>
        </p:blipFill>
        <p:spPr>
          <a:xfrm>
            <a:off x="20" y="10"/>
            <a:ext cx="12191980" cy="6857990"/>
          </a:xfrm>
          <a:prstGeom prst="rect">
            <a:avLst/>
          </a:prstGeom>
        </p:spPr>
      </p:pic>
      <p:sp>
        <p:nvSpPr>
          <p:cNvPr id="9" name="Rectangle 8">
            <a:extLst>
              <a:ext uri="{FF2B5EF4-FFF2-40B4-BE49-F238E27FC236}">
                <a16:creationId xmlns:a16="http://schemas.microsoft.com/office/drawing/2014/main" id="{206E56BB-C8E6-4F70-B8BF-921C4912D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97716"/>
            <a:ext cx="12192000" cy="64008"/>
          </a:xfrm>
          <a:prstGeom prst="rect">
            <a:avLst/>
          </a:prstGeom>
          <a:solidFill>
            <a:schemeClr val="tx2">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Rectangle 10">
            <a:extLst>
              <a:ext uri="{FF2B5EF4-FFF2-40B4-BE49-F238E27FC236}">
                <a16:creationId xmlns:a16="http://schemas.microsoft.com/office/drawing/2014/main" id="{99643316-AB20-4DD1-8578-B5D7F033C0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61952"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458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p:cNvPicPr>
            <a:picLocks noChangeAspect="1"/>
          </p:cNvPicPr>
          <p:nvPr/>
        </p:nvPicPr>
        <p:blipFill>
          <a:blip r:embed="rId2"/>
          <a:srcRect t="24013" b="5467"/>
          <a:stretch>
            <a:fillRect/>
          </a:stretch>
        </p:blipFill>
        <p:spPr>
          <a:xfrm>
            <a:off x="20" y="1282"/>
            <a:ext cx="12191980" cy="6856718"/>
          </a:xfrm>
          <a:prstGeom prst="rect">
            <a:avLst/>
          </a:prstGeom>
        </p:spPr>
      </p:pic>
    </p:spTree>
    <p:extLst>
      <p:ext uri="{BB962C8B-B14F-4D97-AF65-F5344CB8AC3E}">
        <p14:creationId xmlns:p14="http://schemas.microsoft.com/office/powerpoint/2010/main" val="3422825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  Breezewood  Pennsylvania, USA, 2008 ">
            <a:extLst>
              <a:ext uri="{FF2B5EF4-FFF2-40B4-BE49-F238E27FC236}">
                <a16:creationId xmlns:a16="http://schemas.microsoft.com/office/drawing/2014/main" id="{2A3ED80E-9F62-04D6-D101-27FC07C12E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944" b="26523"/>
          <a:stretch>
            <a:fill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079" name="Rectangle 3078">
            <a:extLst>
              <a:ext uri="{FF2B5EF4-FFF2-40B4-BE49-F238E27FC236}">
                <a16:creationId xmlns:a16="http://schemas.microsoft.com/office/drawing/2014/main" id="{206E56BB-C8E6-4F70-B8BF-921C4912D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97716"/>
            <a:ext cx="12192000" cy="64008"/>
          </a:xfrm>
          <a:prstGeom prst="rect">
            <a:avLst/>
          </a:prstGeom>
          <a:solidFill>
            <a:schemeClr val="tx2">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3081" name="Rectangle 3080">
            <a:extLst>
              <a:ext uri="{FF2B5EF4-FFF2-40B4-BE49-F238E27FC236}">
                <a16:creationId xmlns:a16="http://schemas.microsoft.com/office/drawing/2014/main" id="{99643316-AB20-4DD1-8578-B5D7F033C0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61952"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1849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DB51726-04FC-4B46-80C2-584694D2EB8A}"/>
              </a:ext>
            </a:extLst>
          </p:cNvPr>
          <p:cNvSpPr/>
          <p:nvPr/>
        </p:nvSpPr>
        <p:spPr>
          <a:xfrm>
            <a:off x="1273445" y="1407515"/>
            <a:ext cx="6096000" cy="3170099"/>
          </a:xfrm>
          <a:prstGeom prst="rect">
            <a:avLst/>
          </a:prstGeom>
        </p:spPr>
        <p:txBody>
          <a:bodyPr>
            <a:spAutoFit/>
          </a:bodyPr>
          <a:lstStyle/>
          <a:p>
            <a:r>
              <a:rPr lang="en-GB" sz="2000" dirty="0">
                <a:solidFill>
                  <a:schemeClr val="bg1"/>
                </a:solidFill>
                <a:latin typeface="Franklin Gothic Medium" panose="020B0603020102020204" pitchFamily="34" charset="0"/>
                <a:cs typeface="Baskerville"/>
              </a:rPr>
              <a:t>What </a:t>
            </a:r>
            <a:r>
              <a:rPr lang="en-GB" sz="2000" i="1" dirty="0">
                <a:solidFill>
                  <a:schemeClr val="bg1"/>
                </a:solidFill>
                <a:latin typeface="Franklin Gothic Medium" panose="020B0603020102020204" pitchFamily="34" charset="0"/>
                <a:cs typeface="Baskerville"/>
              </a:rPr>
              <a:t>is</a:t>
            </a:r>
            <a:r>
              <a:rPr lang="en-GB" sz="2000" dirty="0">
                <a:solidFill>
                  <a:schemeClr val="bg1"/>
                </a:solidFill>
                <a:latin typeface="Franklin Gothic Medium" panose="020B0603020102020204" pitchFamily="34" charset="0"/>
                <a:cs typeface="Baskerville"/>
              </a:rPr>
              <a:t> oil culture? (And are there cultures, more than one?) Along with that, and perhaps conditioning it: How are oil and culture conjoined? What is it for oil to be cultural? And culture to be oily? Why is oil culture and its fragmentation in cultures so fundamentally important?</a:t>
            </a:r>
          </a:p>
          <a:p>
            <a:endParaRPr lang="en-GB" sz="2000" dirty="0">
              <a:solidFill>
                <a:schemeClr val="bg1"/>
              </a:solidFill>
              <a:latin typeface="Franklin Gothic Medium" panose="020B0603020102020204" pitchFamily="34" charset="0"/>
              <a:cs typeface="Baskerville"/>
            </a:endParaRPr>
          </a:p>
          <a:p>
            <a:r>
              <a:rPr lang="en-GB" sz="2000" dirty="0">
                <a:solidFill>
                  <a:schemeClr val="bg1"/>
                </a:solidFill>
                <a:latin typeface="Franklin Gothic Medium" panose="020B0603020102020204" pitchFamily="34" charset="0"/>
                <a:cs typeface="Baskerville"/>
              </a:rPr>
              <a:t> Allan </a:t>
            </a:r>
            <a:r>
              <a:rPr lang="en-GB" sz="2000" dirty="0" err="1">
                <a:solidFill>
                  <a:schemeClr val="bg1"/>
                </a:solidFill>
                <a:latin typeface="Franklin Gothic Medium" panose="020B0603020102020204" pitchFamily="34" charset="0"/>
                <a:cs typeface="Baskerville"/>
              </a:rPr>
              <a:t>Stoekl</a:t>
            </a:r>
            <a:r>
              <a:rPr lang="en-GB" sz="2000" dirty="0">
                <a:solidFill>
                  <a:schemeClr val="bg1"/>
                </a:solidFill>
                <a:latin typeface="Franklin Gothic Medium" panose="020B0603020102020204" pitchFamily="34" charset="0"/>
                <a:cs typeface="Baskerville"/>
              </a:rPr>
              <a:t>, “Foreword” to </a:t>
            </a:r>
            <a:r>
              <a:rPr lang="en-GB" sz="2000" i="1" dirty="0">
                <a:solidFill>
                  <a:schemeClr val="bg1"/>
                </a:solidFill>
                <a:latin typeface="Franklin Gothic Medium" panose="020B0603020102020204" pitchFamily="34" charset="0"/>
                <a:cs typeface="Baskerville"/>
              </a:rPr>
              <a:t>Oil Culture</a:t>
            </a:r>
            <a:r>
              <a:rPr lang="en-GB" sz="2000" dirty="0">
                <a:solidFill>
                  <a:schemeClr val="bg1"/>
                </a:solidFill>
                <a:latin typeface="Franklin Gothic Medium" panose="020B0603020102020204" pitchFamily="34" charset="0"/>
                <a:cs typeface="Baskerville"/>
              </a:rPr>
              <a:t>, eds. Ross Barrett and Daniel Worden (Minneapolis: University of Minnesota Press, 2014), p. xi. </a:t>
            </a:r>
            <a:endParaRPr lang="en-US" sz="2000" dirty="0">
              <a:solidFill>
                <a:schemeClr val="bg1"/>
              </a:solidFill>
              <a:latin typeface="Franklin Gothic Medium" panose="020B0603020102020204" pitchFamily="34" charset="0"/>
              <a:cs typeface="Baskerville"/>
            </a:endParaRPr>
          </a:p>
        </p:txBody>
      </p:sp>
      <p:pic>
        <p:nvPicPr>
          <p:cNvPr id="4" name="Picture 4" descr="Oil Culture">
            <a:extLst>
              <a:ext uri="{FF2B5EF4-FFF2-40B4-BE49-F238E27FC236}">
                <a16:creationId xmlns:a16="http://schemas.microsoft.com/office/drawing/2014/main" id="{3DA3A7BD-1254-074D-99C2-D9F87EA84A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125" y="552506"/>
            <a:ext cx="3640627" cy="5187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8527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arwick University">
            <a:extLst>
              <a:ext uri="{FF2B5EF4-FFF2-40B4-BE49-F238E27FC236}">
                <a16:creationId xmlns:a16="http://schemas.microsoft.com/office/drawing/2014/main" id="{5ED9553D-00E8-824B-A4C1-226C67ECC0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05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Mad_max_fury_road_immortan_joe_by_maltian-d89hlf8">
            <a:extLst>
              <a:ext uri="{FF2B5EF4-FFF2-40B4-BE49-F238E27FC236}">
                <a16:creationId xmlns:a16="http://schemas.microsoft.com/office/drawing/2014/main" id="{129AF6F8-B84E-EC4D-AAD3-0DFDCEF762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6366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angerous smoke conditions in NYC due to wildfire smoke">
            <a:extLst>
              <a:ext uri="{FF2B5EF4-FFF2-40B4-BE49-F238E27FC236}">
                <a16:creationId xmlns:a16="http://schemas.microsoft.com/office/drawing/2014/main" id="{34F0F9F0-9342-EF77-F885-2529566274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02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a:extLst>
              <a:ext uri="{FF2B5EF4-FFF2-40B4-BE49-F238E27FC236}">
                <a16:creationId xmlns:a16="http://schemas.microsoft.com/office/drawing/2014/main" id="{F04BC09A-09B4-B0B2-03E3-AD3772E784AB}"/>
              </a:ext>
            </a:extLst>
          </p:cNvPr>
          <p:cNvPicPr>
            <a:picLocks noChangeAspect="1"/>
          </p:cNvPicPr>
          <p:nvPr/>
        </p:nvPicPr>
        <p:blipFill>
          <a:blip r:embed="rId3"/>
          <a:stretch>
            <a:fillRect/>
          </a:stretch>
        </p:blipFill>
        <p:spPr>
          <a:xfrm>
            <a:off x="381215" y="441917"/>
            <a:ext cx="4128792" cy="4128792"/>
          </a:xfrm>
          <a:prstGeom prst="rect">
            <a:avLst/>
          </a:prstGeom>
        </p:spPr>
      </p:pic>
      <p:pic>
        <p:nvPicPr>
          <p:cNvPr id="1028" name="Picture 4">
            <a:hlinkClick r:id="rId4"/>
            <a:extLst>
              <a:ext uri="{FF2B5EF4-FFF2-40B4-BE49-F238E27FC236}">
                <a16:creationId xmlns:a16="http://schemas.microsoft.com/office/drawing/2014/main" id="{D48EB8B2-C6A2-FD92-2D6C-7D53CE2185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6952" y="808385"/>
            <a:ext cx="5576915" cy="5576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334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A6AC96-879B-2FC6-CD14-E3C83BA4664A}"/>
              </a:ext>
            </a:extLst>
          </p:cNvPr>
          <p:cNvPicPr>
            <a:picLocks noChangeAspect="1"/>
          </p:cNvPicPr>
          <p:nvPr/>
        </p:nvPicPr>
        <p:blipFill>
          <a:blip r:embed="rId2"/>
          <a:stretch>
            <a:fillRect/>
          </a:stretch>
        </p:blipFill>
        <p:spPr>
          <a:xfrm>
            <a:off x="335281" y="385430"/>
            <a:ext cx="3959421" cy="6309837"/>
          </a:xfrm>
          <a:prstGeom prst="rect">
            <a:avLst/>
          </a:prstGeom>
        </p:spPr>
      </p:pic>
      <p:cxnSp>
        <p:nvCxnSpPr>
          <p:cNvPr id="2055" name="Straight Connector 2054">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2050" name="Picture 2">
            <a:extLst>
              <a:ext uri="{FF2B5EF4-FFF2-40B4-BE49-F238E27FC236}">
                <a16:creationId xmlns:a16="http://schemas.microsoft.com/office/drawing/2014/main" id="{2BA93993-67FB-DDC4-8CC1-53801C5FE44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438688" y="1223302"/>
            <a:ext cx="3224712" cy="3224712"/>
          </a:xfrm>
          <a:prstGeom prst="rect">
            <a:avLst/>
          </a:prstGeom>
          <a:noFill/>
          <a:extLst>
            <a:ext uri="{909E8E84-426E-40DD-AFC4-6F175D3DCCD1}">
              <a14:hiddenFill xmlns:a14="http://schemas.microsoft.com/office/drawing/2010/main">
                <a:solidFill>
                  <a:srgbClr val="FFFFFF"/>
                </a:solidFill>
              </a14:hiddenFill>
            </a:ext>
          </a:extLst>
        </p:spPr>
      </p:pic>
      <p:cxnSp>
        <p:nvCxnSpPr>
          <p:cNvPr id="2057" name="Straight Connector 2056">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A8BD6B7F-AD47-CDC8-7CE6-BDDA98B956AB}"/>
              </a:ext>
            </a:extLst>
          </p:cNvPr>
          <p:cNvPicPr>
            <a:picLocks noChangeAspect="1"/>
          </p:cNvPicPr>
          <p:nvPr/>
        </p:nvPicPr>
        <p:blipFill>
          <a:blip r:embed="rId4"/>
          <a:stretch>
            <a:fillRect/>
          </a:stretch>
        </p:blipFill>
        <p:spPr>
          <a:xfrm>
            <a:off x="7663400" y="385429"/>
            <a:ext cx="4762782" cy="6028839"/>
          </a:xfrm>
          <a:prstGeom prst="rect">
            <a:avLst/>
          </a:prstGeom>
        </p:spPr>
      </p:pic>
      <p:sp>
        <p:nvSpPr>
          <p:cNvPr id="4" name="TextBox 3">
            <a:extLst>
              <a:ext uri="{FF2B5EF4-FFF2-40B4-BE49-F238E27FC236}">
                <a16:creationId xmlns:a16="http://schemas.microsoft.com/office/drawing/2014/main" id="{FFDA1C4F-A0E3-B37A-101C-B865CBFC4FB6}"/>
              </a:ext>
            </a:extLst>
          </p:cNvPr>
          <p:cNvSpPr txBox="1"/>
          <p:nvPr/>
        </p:nvSpPr>
        <p:spPr>
          <a:xfrm>
            <a:off x="5517397" y="5703376"/>
            <a:ext cx="782715" cy="369332"/>
          </a:xfrm>
          <a:prstGeom prst="rect">
            <a:avLst/>
          </a:prstGeom>
          <a:noFill/>
        </p:spPr>
        <p:txBody>
          <a:bodyPr wrap="none" rtlCol="0">
            <a:spAutoFit/>
          </a:bodyPr>
          <a:lstStyle/>
          <a:p>
            <a:r>
              <a:rPr lang="en-US" dirty="0">
                <a:latin typeface="Franklin Gothic Medium" panose="020B0603020102020204" pitchFamily="34" charset="0"/>
              </a:rPr>
              <a:t>(1970</a:t>
            </a:r>
          </a:p>
        </p:txBody>
      </p:sp>
    </p:spTree>
    <p:extLst>
      <p:ext uri="{BB962C8B-B14F-4D97-AF65-F5344CB8AC3E}">
        <p14:creationId xmlns:p14="http://schemas.microsoft.com/office/powerpoint/2010/main" val="2412283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Image result for fueling culture">
            <a:hlinkClick r:id="rId2"/>
            <a:extLst>
              <a:ext uri="{FF2B5EF4-FFF2-40B4-BE49-F238E27FC236}">
                <a16:creationId xmlns:a16="http://schemas.microsoft.com/office/drawing/2014/main" id="{CAA4286B-CC83-5841-A6A6-E5DBAC09DA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06" y="449535"/>
            <a:ext cx="3857146" cy="567598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329153F-5225-2D47-A514-BD07515FB406}"/>
              </a:ext>
            </a:extLst>
          </p:cNvPr>
          <p:cNvSpPr txBox="1"/>
          <p:nvPr/>
        </p:nvSpPr>
        <p:spPr>
          <a:xfrm>
            <a:off x="6536088" y="1659285"/>
            <a:ext cx="4872811" cy="3539430"/>
          </a:xfrm>
          <a:prstGeom prst="rect">
            <a:avLst/>
          </a:prstGeom>
          <a:noFill/>
        </p:spPr>
        <p:txBody>
          <a:bodyPr wrap="square" rtlCol="0">
            <a:spAutoFit/>
          </a:bodyPr>
          <a:lstStyle/>
          <a:p>
            <a:r>
              <a:rPr lang="en-US" sz="2800" dirty="0">
                <a:solidFill>
                  <a:schemeClr val="bg1"/>
                </a:solidFill>
                <a:latin typeface="Bell MT" panose="02020503060305020303" pitchFamily="18" charset="77"/>
              </a:rPr>
              <a:t>…to gain critical purchase not only on the pressure that energy exerts on culture but also the pressure that culture exerts on energy regimes.  Jennifer Wenzel,</a:t>
            </a:r>
          </a:p>
          <a:p>
            <a:r>
              <a:rPr lang="en-US" sz="2800" dirty="0">
                <a:solidFill>
                  <a:schemeClr val="bg1"/>
                </a:solidFill>
                <a:latin typeface="Bell MT" panose="02020503060305020303" pitchFamily="18" charset="77"/>
              </a:rPr>
              <a:t> ‘Introduction’</a:t>
            </a:r>
          </a:p>
          <a:p>
            <a:r>
              <a:rPr lang="en-US" sz="2800" i="1" dirty="0">
                <a:solidFill>
                  <a:schemeClr val="bg1"/>
                </a:solidFill>
                <a:latin typeface="Bell MT" panose="02020503060305020303" pitchFamily="18" charset="77"/>
              </a:rPr>
              <a:t>Fueling Culture</a:t>
            </a:r>
            <a:r>
              <a:rPr lang="en-US" sz="2800" dirty="0">
                <a:solidFill>
                  <a:schemeClr val="bg1"/>
                </a:solidFill>
                <a:latin typeface="Bell MT" panose="02020503060305020303" pitchFamily="18" charset="77"/>
              </a:rPr>
              <a:t>, 2017. </a:t>
            </a:r>
          </a:p>
        </p:txBody>
      </p:sp>
    </p:spTree>
    <p:extLst>
      <p:ext uri="{BB962C8B-B14F-4D97-AF65-F5344CB8AC3E}">
        <p14:creationId xmlns:p14="http://schemas.microsoft.com/office/powerpoint/2010/main" val="1284003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69EC93B-CBF0-9849-63C6-B5E1C8ED370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66301" y="643466"/>
            <a:ext cx="3649048" cy="55710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3A86B33-E4CE-47B7-AAEF-A6EB6547619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18433" y="643467"/>
            <a:ext cx="3565482" cy="55710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D4E71CE-E036-D43E-1A62-8C8343A59A84}"/>
              </a:ext>
            </a:extLst>
          </p:cNvPr>
          <p:cNvSpPr txBox="1"/>
          <p:nvPr/>
        </p:nvSpPr>
        <p:spPr>
          <a:xfrm>
            <a:off x="5756792" y="6008608"/>
            <a:ext cx="646331" cy="369332"/>
          </a:xfrm>
          <a:prstGeom prst="rect">
            <a:avLst/>
          </a:prstGeom>
          <a:noFill/>
        </p:spPr>
        <p:txBody>
          <a:bodyPr wrap="none" rtlCol="0">
            <a:spAutoFit/>
          </a:bodyPr>
          <a:lstStyle/>
          <a:p>
            <a:r>
              <a:rPr lang="en-US" dirty="0">
                <a:latin typeface="Bell MT" panose="02020503060305020303" pitchFamily="18" charset="77"/>
              </a:rPr>
              <a:t>2016</a:t>
            </a:r>
          </a:p>
        </p:txBody>
      </p:sp>
    </p:spTree>
    <p:extLst>
      <p:ext uri="{BB962C8B-B14F-4D97-AF65-F5344CB8AC3E}">
        <p14:creationId xmlns:p14="http://schemas.microsoft.com/office/powerpoint/2010/main" val="1209509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2900" y="0"/>
            <a:ext cx="11500994" cy="6858000"/>
          </a:xfrm>
          <a:prstGeom prst="rect">
            <a:avLst/>
          </a:prstGeom>
        </p:spPr>
      </p:pic>
    </p:spTree>
    <p:extLst>
      <p:ext uri="{BB962C8B-B14F-4D97-AF65-F5344CB8AC3E}">
        <p14:creationId xmlns:p14="http://schemas.microsoft.com/office/powerpoint/2010/main" val="25970720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aniel Beltrá – Art Works for Change">
            <a:extLst>
              <a:ext uri="{FF2B5EF4-FFF2-40B4-BE49-F238E27FC236}">
                <a16:creationId xmlns:a16="http://schemas.microsoft.com/office/drawing/2014/main" id="{863978C7-4D69-D248-A0F5-9B3E8C81F6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9" r="26796" b="-1"/>
          <a:stretch/>
        </p:blipFill>
        <p:spPr bwMode="auto">
          <a:xfrm>
            <a:off x="-1" y="10"/>
            <a:ext cx="7370057" cy="685799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Spill by Daniel Beltrá - in pictures | Environment | The Guardian">
            <a:extLst>
              <a:ext uri="{FF2B5EF4-FFF2-40B4-BE49-F238E27FC236}">
                <a16:creationId xmlns:a16="http://schemas.microsoft.com/office/drawing/2014/main" id="{2715EE71-C0E4-664D-8464-D1E0CB84E28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7106" b="-4"/>
          <a:stretch/>
        </p:blipFill>
        <p:spPr bwMode="auto">
          <a:xfrm>
            <a:off x="7534656" y="1"/>
            <a:ext cx="4657344" cy="3346704"/>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Towards Ecological Community: A Conversation with Clifton Granby">
            <a:extLst>
              <a:ext uri="{FF2B5EF4-FFF2-40B4-BE49-F238E27FC236}">
                <a16:creationId xmlns:a16="http://schemas.microsoft.com/office/drawing/2014/main" id="{3546E90C-D70D-EA4F-9C92-8F93DB6AB1F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11" r="6794" b="-4"/>
          <a:stretch/>
        </p:blipFill>
        <p:spPr bwMode="auto">
          <a:xfrm>
            <a:off x="7534654" y="3511296"/>
            <a:ext cx="4657346" cy="3346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31792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A screenshot of a website&#10;&#10;AI-generated content may be incorrect.">
            <a:hlinkClick r:id="rId2"/>
            <a:extLst>
              <a:ext uri="{FF2B5EF4-FFF2-40B4-BE49-F238E27FC236}">
                <a16:creationId xmlns:a16="http://schemas.microsoft.com/office/drawing/2014/main" id="{F699D9FF-01E2-ACE9-4CA4-9859501E0909}"/>
              </a:ext>
            </a:extLst>
          </p:cNvPr>
          <p:cNvPicPr>
            <a:picLocks noChangeAspect="1"/>
          </p:cNvPicPr>
          <p:nvPr/>
        </p:nvPicPr>
        <p:blipFill>
          <a:blip r:embed="rId3"/>
          <a:srcRect t="7513" b="667"/>
          <a:stretch>
            <a:fillRect/>
          </a:stretch>
        </p:blipFill>
        <p:spPr>
          <a:xfrm>
            <a:off x="20" y="1282"/>
            <a:ext cx="12191980" cy="6856718"/>
          </a:xfrm>
          <a:prstGeom prst="rect">
            <a:avLst/>
          </a:prstGeom>
        </p:spPr>
      </p:pic>
    </p:spTree>
    <p:extLst>
      <p:ext uri="{BB962C8B-B14F-4D97-AF65-F5344CB8AC3E}">
        <p14:creationId xmlns:p14="http://schemas.microsoft.com/office/powerpoint/2010/main" val="1885674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5FE889-2C71-5545-8799-904FB1BC6190}"/>
              </a:ext>
            </a:extLst>
          </p:cNvPr>
          <p:cNvPicPr>
            <a:picLocks noChangeAspect="1"/>
          </p:cNvPicPr>
          <p:nvPr/>
        </p:nvPicPr>
        <p:blipFill rotWithShape="1">
          <a:blip r:embed="rId2"/>
          <a:srcRect b="5875"/>
          <a:stretch/>
        </p:blipFill>
        <p:spPr>
          <a:xfrm>
            <a:off x="20" y="1282"/>
            <a:ext cx="12191980" cy="6856718"/>
          </a:xfrm>
          <a:prstGeom prst="rect">
            <a:avLst/>
          </a:prstGeom>
        </p:spPr>
      </p:pic>
    </p:spTree>
    <p:extLst>
      <p:ext uri="{BB962C8B-B14F-4D97-AF65-F5344CB8AC3E}">
        <p14:creationId xmlns:p14="http://schemas.microsoft.com/office/powerpoint/2010/main" val="4123477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73BEBC-3BDD-394F-BCA0-59A070A2356D}"/>
              </a:ext>
            </a:extLst>
          </p:cNvPr>
          <p:cNvPicPr>
            <a:picLocks noChangeAspect="1"/>
          </p:cNvPicPr>
          <p:nvPr/>
        </p:nvPicPr>
        <p:blipFill>
          <a:blip r:embed="rId2"/>
          <a:stretch>
            <a:fillRect/>
          </a:stretch>
        </p:blipFill>
        <p:spPr>
          <a:xfrm>
            <a:off x="256032" y="256692"/>
            <a:ext cx="4612116" cy="4271765"/>
          </a:xfrm>
          <a:prstGeom prst="rect">
            <a:avLst/>
          </a:prstGeom>
        </p:spPr>
      </p:pic>
      <p:sp>
        <p:nvSpPr>
          <p:cNvPr id="5" name="TextBox 4">
            <a:extLst>
              <a:ext uri="{FF2B5EF4-FFF2-40B4-BE49-F238E27FC236}">
                <a16:creationId xmlns:a16="http://schemas.microsoft.com/office/drawing/2014/main" id="{837B9BCC-0727-4845-9045-F5386E8D3AE1}"/>
              </a:ext>
            </a:extLst>
          </p:cNvPr>
          <p:cNvSpPr txBox="1"/>
          <p:nvPr/>
        </p:nvSpPr>
        <p:spPr>
          <a:xfrm>
            <a:off x="5007789" y="1213625"/>
            <a:ext cx="7184211" cy="2031325"/>
          </a:xfrm>
          <a:prstGeom prst="rect">
            <a:avLst/>
          </a:prstGeom>
          <a:noFill/>
        </p:spPr>
        <p:txBody>
          <a:bodyPr wrap="square" rtlCol="0">
            <a:spAutoFit/>
          </a:bodyPr>
          <a:lstStyle/>
          <a:p>
            <a:r>
              <a:rPr lang="en-US" dirty="0"/>
              <a:t>That night I dreamed about oil wells. I was up on the roof of our house</a:t>
            </a:r>
          </a:p>
          <a:p>
            <a:r>
              <a:rPr lang="en-US" dirty="0"/>
              <a:t>Singing the praises of the flares to a group of people down below but </a:t>
            </a:r>
          </a:p>
          <a:p>
            <a:r>
              <a:rPr lang="en-US" dirty="0"/>
              <a:t>I didn’t recognize them. The flares came closer and closer and I carried</a:t>
            </a:r>
          </a:p>
          <a:p>
            <a:r>
              <a:rPr lang="en-US" dirty="0"/>
              <a:t>on praising them … They flickered even brighter and came  right up to me </a:t>
            </a:r>
          </a:p>
          <a:p>
            <a:r>
              <a:rPr lang="en-US" dirty="0"/>
              <a:t>in a circular wave of stars and fire…I dreamed of oil wells many times after </a:t>
            </a:r>
          </a:p>
          <a:p>
            <a:r>
              <a:rPr lang="en-US" dirty="0"/>
              <a:t>that night, and it seemed as if my dreams were coming true…the wells </a:t>
            </a:r>
          </a:p>
          <a:p>
            <a:r>
              <a:rPr lang="en-US" dirty="0"/>
              <a:t>sprung up nearer and nearer to my village. </a:t>
            </a:r>
          </a:p>
        </p:txBody>
      </p:sp>
    </p:spTree>
    <p:extLst>
      <p:ext uri="{BB962C8B-B14F-4D97-AF65-F5344CB8AC3E}">
        <p14:creationId xmlns:p14="http://schemas.microsoft.com/office/powerpoint/2010/main" val="2328306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hlinkClick r:id="rId2"/>
            <a:extLst>
              <a:ext uri="{FF2B5EF4-FFF2-40B4-BE49-F238E27FC236}">
                <a16:creationId xmlns:a16="http://schemas.microsoft.com/office/drawing/2014/main" id="{4ECC6682-89AD-34A8-4C28-7838BBAB7B87}"/>
              </a:ext>
            </a:extLst>
          </p:cNvPr>
          <p:cNvPicPr>
            <a:picLocks noChangeAspect="1"/>
          </p:cNvPicPr>
          <p:nvPr/>
        </p:nvPicPr>
        <p:blipFill>
          <a:blip r:embed="rId3"/>
          <a:srcRect b="8554"/>
          <a:stretch>
            <a:fillRect/>
          </a:stretch>
        </p:blipFill>
        <p:spPr>
          <a:xfrm>
            <a:off x="20" y="1282"/>
            <a:ext cx="12191980" cy="6856718"/>
          </a:xfrm>
          <a:prstGeom prst="rect">
            <a:avLst/>
          </a:prstGeom>
        </p:spPr>
      </p:pic>
    </p:spTree>
    <p:extLst>
      <p:ext uri="{BB962C8B-B14F-4D97-AF65-F5344CB8AC3E}">
        <p14:creationId xmlns:p14="http://schemas.microsoft.com/office/powerpoint/2010/main" val="10533361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05BB13-165F-EBD2-D1FC-52F1DEFA62CD}"/>
              </a:ext>
            </a:extLst>
          </p:cNvPr>
          <p:cNvSpPr txBox="1"/>
          <p:nvPr/>
        </p:nvSpPr>
        <p:spPr>
          <a:xfrm>
            <a:off x="4122549" y="3409627"/>
            <a:ext cx="2970300" cy="769441"/>
          </a:xfrm>
          <a:prstGeom prst="rect">
            <a:avLst/>
          </a:prstGeom>
          <a:noFill/>
        </p:spPr>
        <p:txBody>
          <a:bodyPr wrap="none" rtlCol="0">
            <a:spAutoFit/>
          </a:bodyPr>
          <a:lstStyle/>
          <a:p>
            <a:r>
              <a:rPr lang="en-US" sz="4400" dirty="0" err="1">
                <a:solidFill>
                  <a:schemeClr val="bg1"/>
                </a:solidFill>
                <a:latin typeface="Franklin Gothic Medium" panose="020B0603020102020204" pitchFamily="34" charset="0"/>
              </a:rPr>
              <a:t>Petrofiction</a:t>
            </a:r>
            <a:endParaRPr lang="en-US" sz="4400" dirty="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5754719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F27AA80-1AF3-D819-0752-06758348FF43}"/>
              </a:ext>
            </a:extLst>
          </p:cNvPr>
          <p:cNvPicPr>
            <a:picLocks noChangeAspect="1"/>
          </p:cNvPicPr>
          <p:nvPr/>
        </p:nvPicPr>
        <p:blipFill>
          <a:blip r:embed="rId2"/>
          <a:stretch>
            <a:fillRect/>
          </a:stretch>
        </p:blipFill>
        <p:spPr>
          <a:xfrm>
            <a:off x="0" y="0"/>
            <a:ext cx="4562189" cy="6858000"/>
          </a:xfrm>
          <a:prstGeom prst="rect">
            <a:avLst/>
          </a:prstGeom>
        </p:spPr>
      </p:pic>
      <p:pic>
        <p:nvPicPr>
          <p:cNvPr id="3" name="Picture 2">
            <a:extLst>
              <a:ext uri="{FF2B5EF4-FFF2-40B4-BE49-F238E27FC236}">
                <a16:creationId xmlns:a16="http://schemas.microsoft.com/office/drawing/2014/main" id="{E933B3DC-6C41-6887-53B3-0F068B81ACFE}"/>
              </a:ext>
            </a:extLst>
          </p:cNvPr>
          <p:cNvPicPr>
            <a:picLocks noChangeAspect="1"/>
          </p:cNvPicPr>
          <p:nvPr/>
        </p:nvPicPr>
        <p:blipFill>
          <a:blip r:embed="rId3"/>
          <a:stretch>
            <a:fillRect/>
          </a:stretch>
        </p:blipFill>
        <p:spPr>
          <a:xfrm>
            <a:off x="5526114" y="214932"/>
            <a:ext cx="5397500" cy="2628900"/>
          </a:xfrm>
          <a:prstGeom prst="rect">
            <a:avLst/>
          </a:prstGeom>
        </p:spPr>
      </p:pic>
      <p:pic>
        <p:nvPicPr>
          <p:cNvPr id="4" name="Picture 3">
            <a:extLst>
              <a:ext uri="{FF2B5EF4-FFF2-40B4-BE49-F238E27FC236}">
                <a16:creationId xmlns:a16="http://schemas.microsoft.com/office/drawing/2014/main" id="{926F321A-41BB-7000-7A62-D94F37E7487F}"/>
              </a:ext>
            </a:extLst>
          </p:cNvPr>
          <p:cNvPicPr>
            <a:picLocks noChangeAspect="1"/>
          </p:cNvPicPr>
          <p:nvPr/>
        </p:nvPicPr>
        <p:blipFill>
          <a:blip r:embed="rId4"/>
          <a:stretch>
            <a:fillRect/>
          </a:stretch>
        </p:blipFill>
        <p:spPr>
          <a:xfrm>
            <a:off x="5526114" y="2580360"/>
            <a:ext cx="5346700" cy="5168900"/>
          </a:xfrm>
          <a:prstGeom prst="rect">
            <a:avLst/>
          </a:prstGeom>
        </p:spPr>
      </p:pic>
    </p:spTree>
    <p:extLst>
      <p:ext uri="{BB962C8B-B14F-4D97-AF65-F5344CB8AC3E}">
        <p14:creationId xmlns:p14="http://schemas.microsoft.com/office/powerpoint/2010/main" val="461189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7267A7-A155-BB46-93D7-FEC22F542704}"/>
              </a:ext>
            </a:extLst>
          </p:cNvPr>
          <p:cNvSpPr/>
          <p:nvPr/>
        </p:nvSpPr>
        <p:spPr>
          <a:xfrm>
            <a:off x="4219839" y="689788"/>
            <a:ext cx="6096000" cy="5478423"/>
          </a:xfrm>
          <a:prstGeom prst="rect">
            <a:avLst/>
          </a:prstGeom>
        </p:spPr>
        <p:txBody>
          <a:bodyPr>
            <a:spAutoFit/>
          </a:bodyPr>
          <a:lstStyle/>
          <a:p>
            <a:r>
              <a:rPr lang="en-US" sz="1400" dirty="0">
                <a:latin typeface="Century Gothic" panose="020B0502020202020204" pitchFamily="34" charset="0"/>
              </a:rPr>
              <a:t>The question of how to write about the oil encounter has plagued novelists and critics, particularly those frustrated by what </a:t>
            </a:r>
            <a:r>
              <a:rPr lang="en-US" sz="1400" dirty="0" err="1">
                <a:latin typeface="Century Gothic" panose="020B0502020202020204" pitchFamily="34" charset="0"/>
              </a:rPr>
              <a:t>Szeman</a:t>
            </a:r>
            <a:r>
              <a:rPr lang="en-US" sz="1400" dirty="0">
                <a:latin typeface="Century Gothic" panose="020B0502020202020204" pitchFamily="34" charset="0"/>
              </a:rPr>
              <a:t> describes as the Left’s failure to generate alternatives to oil capital at a moment when the dwindling of conventional oil reserves might tip us toward Tough Oil or toward a more sustainable future… I’m not seeking a literary ace in the hole or novel that writes oil as it is, “intrinsically displaced, heterogeneous, and international.” </a:t>
            </a:r>
            <a:r>
              <a:rPr lang="en-US" sz="1400" dirty="0" err="1">
                <a:latin typeface="Century Gothic" panose="020B0502020202020204" pitchFamily="34" charset="0"/>
              </a:rPr>
              <a:t>Szeman</a:t>
            </a:r>
            <a:r>
              <a:rPr lang="en-US" sz="1400" dirty="0">
                <a:latin typeface="Century Gothic" panose="020B0502020202020204" pitchFamily="34" charset="0"/>
              </a:rPr>
              <a:t> and a dynamic group of self-named “</a:t>
            </a:r>
            <a:r>
              <a:rPr lang="en-US" sz="1400" dirty="0" err="1">
                <a:latin typeface="Century Gothic" panose="020B0502020202020204" pitchFamily="34" charset="0"/>
              </a:rPr>
              <a:t>petrocritics</a:t>
            </a:r>
            <a:r>
              <a:rPr lang="en-US" sz="1400" dirty="0">
                <a:latin typeface="Century Gothic" panose="020B0502020202020204" pitchFamily="34" charset="0"/>
              </a:rPr>
              <a:t>” have begun to archive potential candidates for this best, most representationally astute oil novel. But compelling oil media are everywhere. Films, books, cars, foods, museums, even towns are oil media. The world itself writes oil, you and I write it. </a:t>
            </a:r>
            <a:r>
              <a:rPr lang="en-US" sz="1400" dirty="0" err="1">
                <a:latin typeface="Century Gothic" panose="020B0502020202020204" pitchFamily="34" charset="0"/>
              </a:rPr>
              <a:t>Petrofiction</a:t>
            </a:r>
            <a:r>
              <a:rPr lang="en-US" sz="1400" dirty="0">
                <a:latin typeface="Century Gothic" panose="020B0502020202020204" pitchFamily="34" charset="0"/>
              </a:rPr>
              <a:t> provides one route to understanding our entanglement. So does everything else. As a critical essayist, my challenge has been to find a point of view from which to frame the </a:t>
            </a:r>
            <a:r>
              <a:rPr lang="en-US" sz="1400" i="1" dirty="0">
                <a:latin typeface="Century Gothic" panose="020B0502020202020204" pitchFamily="34" charset="0"/>
              </a:rPr>
              <a:t>everything </a:t>
            </a:r>
            <a:r>
              <a:rPr lang="en-US" sz="1400" dirty="0">
                <a:latin typeface="Century Gothic" panose="020B0502020202020204" pitchFamily="34" charset="0"/>
              </a:rPr>
              <a:t>of oil. </a:t>
            </a:r>
            <a:endParaRPr lang="en-GB" sz="1400" dirty="0">
              <a:latin typeface="Century Gothic" panose="020B0502020202020204" pitchFamily="34" charset="0"/>
            </a:endParaRPr>
          </a:p>
          <a:p>
            <a:r>
              <a:rPr lang="en-US" sz="1400" dirty="0">
                <a:latin typeface="Century Gothic" panose="020B0502020202020204" pitchFamily="34" charset="0"/>
              </a:rPr>
              <a:t>The regional frame assists, too, in the pursuit of the psychologically ultradeep, the affects and emotions lodged in gasoline fuel, cars, and in the thousands of everyday items made from petroleum feedstock, from lip balms to tampon applicators, dental polymers, and aspirin tablets… we must hold ourselves accountable to a materiality that is never merely an external, blank, or inert space but an active, emergent substance of ourselves and others.” What [Stacey] </a:t>
            </a:r>
            <a:r>
              <a:rPr lang="en-US" sz="1400" dirty="0" err="1">
                <a:latin typeface="Century Gothic" panose="020B0502020202020204" pitchFamily="34" charset="0"/>
              </a:rPr>
              <a:t>Alaimo</a:t>
            </a:r>
            <a:r>
              <a:rPr lang="en-US" sz="1400" dirty="0">
                <a:latin typeface="Century Gothic" panose="020B0502020202020204" pitchFamily="34" charset="0"/>
              </a:rPr>
              <a:t> calls “an ethics of mattering” becomes particularly complex, sticky, when it comes to petroleum. We wear and eat it. Our bodies write it. </a:t>
            </a:r>
            <a:endParaRPr lang="en-GB" sz="1400" dirty="0">
              <a:latin typeface="Century Gothic" panose="020B0502020202020204" pitchFamily="34" charset="0"/>
            </a:endParaRPr>
          </a:p>
        </p:txBody>
      </p:sp>
      <p:pic>
        <p:nvPicPr>
          <p:cNvPr id="3" name="Picture 2" descr="http://global.oup.com/academic/covers/uk/pop-up/9780199899425">
            <a:extLst>
              <a:ext uri="{FF2B5EF4-FFF2-40B4-BE49-F238E27FC236}">
                <a16:creationId xmlns:a16="http://schemas.microsoft.com/office/drawing/2014/main" id="{54AC546C-D6D1-CF46-B2CF-8009621E1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35" y="1481989"/>
            <a:ext cx="2560320" cy="3894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52042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4">
            <a:extLst>
              <a:ext uri="{FF2B5EF4-FFF2-40B4-BE49-F238E27FC236}">
                <a16:creationId xmlns:a16="http://schemas.microsoft.com/office/drawing/2014/main" id="{1BB7500E-7DB6-82D9-6B74-2B3C58AD61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561" y="658284"/>
            <a:ext cx="3704758" cy="5571066"/>
          </a:xfrm>
          <a:prstGeom prst="rect">
            <a:avLst/>
          </a:prstGeom>
        </p:spPr>
      </p:pic>
      <p:pic>
        <p:nvPicPr>
          <p:cNvPr id="6146" name="Picture 2">
            <a:extLst>
              <a:ext uri="{FF2B5EF4-FFF2-40B4-BE49-F238E27FC236}">
                <a16:creationId xmlns:a16="http://schemas.microsoft.com/office/drawing/2014/main" id="{E196CAB9-F047-3BA3-FE7D-77F636EF8A4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151705" y="328507"/>
            <a:ext cx="3899746" cy="55710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1F2FAF76-34A3-4947-BC29-2BA5B387DD0B}"/>
              </a:ext>
            </a:extLst>
          </p:cNvPr>
          <p:cNvPicPr>
            <a:picLocks noChangeAspect="1"/>
          </p:cNvPicPr>
          <p:nvPr/>
        </p:nvPicPr>
        <p:blipFill>
          <a:blip r:embed="rId4"/>
          <a:stretch>
            <a:fillRect/>
          </a:stretch>
        </p:blipFill>
        <p:spPr>
          <a:xfrm>
            <a:off x="4229100" y="628650"/>
            <a:ext cx="3733800" cy="5600700"/>
          </a:xfrm>
          <a:prstGeom prst="rect">
            <a:avLst/>
          </a:prstGeom>
        </p:spPr>
      </p:pic>
    </p:spTree>
    <p:extLst>
      <p:ext uri="{BB962C8B-B14F-4D97-AF65-F5344CB8AC3E}">
        <p14:creationId xmlns:p14="http://schemas.microsoft.com/office/powerpoint/2010/main" val="4720313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oil upton sinclair">
            <a:hlinkClick r:id="rId2"/>
            <a:extLst>
              <a:ext uri="{FF2B5EF4-FFF2-40B4-BE49-F238E27FC236}">
                <a16:creationId xmlns:a16="http://schemas.microsoft.com/office/drawing/2014/main" id="{6B765F6C-F622-1D48-89E3-968E7CE6CA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856" y="263302"/>
            <a:ext cx="1842481" cy="277834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moby dick">
            <a:hlinkClick r:id="rId4"/>
            <a:extLst>
              <a:ext uri="{FF2B5EF4-FFF2-40B4-BE49-F238E27FC236}">
                <a16:creationId xmlns:a16="http://schemas.microsoft.com/office/drawing/2014/main" id="{6356D8F6-31CC-0743-9FDE-7552BE8E53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1589" y="242431"/>
            <a:ext cx="1828434" cy="277834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ivan franko boa constrictor">
            <a:hlinkClick r:id="rId6"/>
            <a:extLst>
              <a:ext uri="{FF2B5EF4-FFF2-40B4-BE49-F238E27FC236}">
                <a16:creationId xmlns:a16="http://schemas.microsoft.com/office/drawing/2014/main" id="{7520C8C1-D772-7D44-B79A-04F09801CD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58719" y="3376035"/>
            <a:ext cx="2049966" cy="3131491"/>
          </a:xfrm>
          <a:prstGeom prst="rect">
            <a:avLst/>
          </a:prstGeom>
          <a:noFill/>
          <a:extLst>
            <a:ext uri="{909E8E84-426E-40DD-AFC4-6F175D3DCCD1}">
              <a14:hiddenFill xmlns:a14="http://schemas.microsoft.com/office/drawing/2010/main">
                <a:solidFill>
                  <a:srgbClr val="FFFFFF"/>
                </a:solidFill>
              </a14:hiddenFill>
            </a:ext>
          </a:extLst>
        </p:spPr>
      </p:pic>
      <p:pic>
        <p:nvPicPr>
          <p:cNvPr id="5144" name="Picture 24" descr="Image result for crown jewel ralph de boissiere">
            <a:hlinkClick r:id="rId8"/>
            <a:extLst>
              <a:ext uri="{FF2B5EF4-FFF2-40B4-BE49-F238E27FC236}">
                <a16:creationId xmlns:a16="http://schemas.microsoft.com/office/drawing/2014/main" id="{1635F57E-9EF9-0D4D-BA17-990DB3DC2B9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2259" y="3411582"/>
            <a:ext cx="1951805" cy="3182846"/>
          </a:xfrm>
          <a:prstGeom prst="rect">
            <a:avLst/>
          </a:prstGeom>
          <a:noFill/>
          <a:extLst>
            <a:ext uri="{909E8E84-426E-40DD-AFC4-6F175D3DCCD1}">
              <a14:hiddenFill xmlns:a14="http://schemas.microsoft.com/office/drawing/2010/main">
                <a:solidFill>
                  <a:srgbClr val="FFFFFF"/>
                </a:solidFill>
              </a14:hiddenFill>
            </a:ext>
          </a:extLst>
        </p:spPr>
      </p:pic>
      <p:pic>
        <p:nvPicPr>
          <p:cNvPr id="5145" name="Picture 25">
            <a:extLst>
              <a:ext uri="{FF2B5EF4-FFF2-40B4-BE49-F238E27FC236}">
                <a16:creationId xmlns:a16="http://schemas.microsoft.com/office/drawing/2014/main" id="{6C8ACA1C-617E-2E4D-AB44-E7C0F31FA81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44317" y="3451602"/>
            <a:ext cx="1992087" cy="3055924"/>
          </a:xfrm>
          <a:prstGeom prst="rect">
            <a:avLst/>
          </a:prstGeom>
          <a:noFill/>
          <a:extLst>
            <a:ext uri="{909E8E84-426E-40DD-AFC4-6F175D3DCCD1}">
              <a14:hiddenFill xmlns:a14="http://schemas.microsoft.com/office/drawing/2010/main">
                <a:solidFill>
                  <a:srgbClr val="FFFFFF"/>
                </a:solidFill>
              </a14:hiddenFill>
            </a:ext>
          </a:extLst>
        </p:spPr>
      </p:pic>
      <p:pic>
        <p:nvPicPr>
          <p:cNvPr id="5147" name="Picture 27" descr="https://3.bp.blogspot.com/-eWa8tPzUaTI/VO85jSEpWsI/AAAAAAAACms/MJ2OVRoPu4Y/s1600/barranca.jpg">
            <a:hlinkClick r:id="rId11"/>
            <a:extLst>
              <a:ext uri="{FF2B5EF4-FFF2-40B4-BE49-F238E27FC236}">
                <a16:creationId xmlns:a16="http://schemas.microsoft.com/office/drawing/2014/main" id="{CADC399C-6669-474E-B656-FD6D9FEC2AB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68713" y="332501"/>
            <a:ext cx="2048051" cy="27307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 descr="http://www.saqibooks.com/wp-content/uploads/Love-in-the-Kingdom-of-Oil-217x333.jpg">
            <a:extLst>
              <a:ext uri="{FF2B5EF4-FFF2-40B4-BE49-F238E27FC236}">
                <a16:creationId xmlns:a16="http://schemas.microsoft.com/office/drawing/2014/main" id="{EE8D355E-9483-F94C-9F12-31AA014F1E8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809400" y="3364700"/>
            <a:ext cx="2066925" cy="317182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9" descr="mage result for chamoiseau texaco">
            <a:hlinkClick r:id="rId14"/>
            <a:extLst>
              <a:ext uri="{FF2B5EF4-FFF2-40B4-BE49-F238E27FC236}">
                <a16:creationId xmlns:a16="http://schemas.microsoft.com/office/drawing/2014/main" id="{04C5480D-5F52-094F-8340-48DC1F1468B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52741" y="3364700"/>
            <a:ext cx="2018580" cy="32297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1" descr="mage result for ken saro wiwa forest of flowers">
            <a:hlinkClick r:id="rId16"/>
            <a:extLst>
              <a:ext uri="{FF2B5EF4-FFF2-40B4-BE49-F238E27FC236}">
                <a16:creationId xmlns:a16="http://schemas.microsoft.com/office/drawing/2014/main" id="{C9A69DE2-EF6B-7A40-B27C-012845AAE70D}"/>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222211" y="269683"/>
            <a:ext cx="1887233" cy="29881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mage result for munif cities of salt">
            <a:hlinkClick r:id="rId18"/>
            <a:extLst>
              <a:ext uri="{FF2B5EF4-FFF2-40B4-BE49-F238E27FC236}">
                <a16:creationId xmlns:a16="http://schemas.microsoft.com/office/drawing/2014/main" id="{03354A44-A9FA-7F43-A818-711A816B7A61}"/>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329713" y="199970"/>
            <a:ext cx="1862287" cy="28632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E63751C-DAE4-D44A-BD4E-117E573398D0}"/>
              </a:ext>
            </a:extLst>
          </p:cNvPr>
          <p:cNvPicPr>
            <a:picLocks noChangeAspect="1"/>
          </p:cNvPicPr>
          <p:nvPr/>
        </p:nvPicPr>
        <p:blipFill>
          <a:blip r:embed="rId20"/>
          <a:stretch>
            <a:fillRect/>
          </a:stretch>
        </p:blipFill>
        <p:spPr>
          <a:xfrm>
            <a:off x="4353217" y="334491"/>
            <a:ext cx="1795227" cy="2728745"/>
          </a:xfrm>
          <a:prstGeom prst="rect">
            <a:avLst/>
          </a:prstGeom>
        </p:spPr>
      </p:pic>
    </p:spTree>
    <p:extLst>
      <p:ext uri="{BB962C8B-B14F-4D97-AF65-F5344CB8AC3E}">
        <p14:creationId xmlns:p14="http://schemas.microsoft.com/office/powerpoint/2010/main" val="35613586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yclonopedia: Complicity with Anonymous Materia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081" y="242042"/>
            <a:ext cx="1947394" cy="2979513"/>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11" descr="mage result for men in the sun kanafani">
            <a:hlinkClick r:id="rId3"/>
          </p:cNvPr>
          <p:cNvSpPr>
            <a:spLocks noChangeAspect="1" noChangeArrowheads="1"/>
          </p:cNvSpPr>
          <p:nvPr/>
        </p:nvSpPr>
        <p:spPr bwMode="auto">
          <a:xfrm>
            <a:off x="7903029" y="901337"/>
            <a:ext cx="2475777" cy="389273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49" name="Picture 25" descr="mage result for the dark bride restrep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8172" y="3556093"/>
            <a:ext cx="2075217" cy="3271441"/>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descr="mage result for linda hogan mean spirit form">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87205" y="3449681"/>
            <a:ext cx="2035564" cy="327144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 Werewolf Problem in Central Russia and Other Storie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66403" y="3343273"/>
            <a:ext cx="2210445" cy="348426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eat &amp; Light">
            <a:hlinkClick r:id="rId9"/>
            <a:extLst>
              <a:ext uri="{FF2B5EF4-FFF2-40B4-BE49-F238E27FC236}">
                <a16:creationId xmlns:a16="http://schemas.microsoft.com/office/drawing/2014/main" id="{0FDBCD73-2292-F04D-BEEE-8A2AD924739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94487" y="66170"/>
            <a:ext cx="2311025" cy="31300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Image result for helon habila oil and water">
            <a:hlinkClick r:id="rId11"/>
            <a:extLst>
              <a:ext uri="{FF2B5EF4-FFF2-40B4-BE49-F238E27FC236}">
                <a16:creationId xmlns:a16="http://schemas.microsoft.com/office/drawing/2014/main" id="{D3282323-E3D1-604F-A0A8-2BB8CE42CED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6010" y="242042"/>
            <a:ext cx="1800136" cy="277834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2" descr="cp3Artboard 1 100">
            <a:hlinkClick r:id="rId13"/>
            <a:extLst>
              <a:ext uri="{FF2B5EF4-FFF2-40B4-BE49-F238E27FC236}">
                <a16:creationId xmlns:a16="http://schemas.microsoft.com/office/drawing/2014/main" id="{F2AC97EA-1B65-C847-B6DF-5E9B6E0A7CE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39247" y="208130"/>
            <a:ext cx="1992086" cy="298812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0" descr="https://images-na.ssl-images-amazon.com/images/I/51Fhl88mYeL._SX323_BO1,204,203,200_.jpg">
            <a:extLst>
              <a:ext uri="{FF2B5EF4-FFF2-40B4-BE49-F238E27FC236}">
                <a16:creationId xmlns:a16="http://schemas.microsoft.com/office/drawing/2014/main" id="{48DA5564-7594-D34D-9434-E763481DC24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6010" y="3556093"/>
            <a:ext cx="1992086" cy="30586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agoon">
            <a:hlinkClick r:id="rId16"/>
            <a:extLst>
              <a:ext uri="{FF2B5EF4-FFF2-40B4-BE49-F238E27FC236}">
                <a16:creationId xmlns:a16="http://schemas.microsoft.com/office/drawing/2014/main" id="{A4F866E9-18E1-304A-8977-A4073079295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364823" y="107302"/>
            <a:ext cx="2120394" cy="324899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9788393665372: Sweetland">
            <a:extLst>
              <a:ext uri="{FF2B5EF4-FFF2-40B4-BE49-F238E27FC236}">
                <a16:creationId xmlns:a16="http://schemas.microsoft.com/office/drawing/2014/main" id="{D66397DD-5B90-1548-9B7C-7F0B5E874E9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426585" y="3573307"/>
            <a:ext cx="2074238" cy="3041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0356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3" descr="mage result for men in the sun kanafani">
            <a:hlinkClick r:id="rId2"/>
            <a:extLst>
              <a:ext uri="{FF2B5EF4-FFF2-40B4-BE49-F238E27FC236}">
                <a16:creationId xmlns:a16="http://schemas.microsoft.com/office/drawing/2014/main" id="{1EB93603-766D-F04F-B5F4-6ADC80DB5C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632" y="1409927"/>
            <a:ext cx="2560320" cy="4032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4">
            <a:extLst>
              <a:ext uri="{FF2B5EF4-FFF2-40B4-BE49-F238E27FC236}">
                <a16:creationId xmlns:a16="http://schemas.microsoft.com/office/drawing/2014/main" id="{D1A3DBD3-997A-FE40-8072-F3BA42B1F6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631" y="1462121"/>
            <a:ext cx="2560320" cy="392761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s://images-na.ssl-images-amazon.com/images/I/515klAlzPSL._SX324_BO1,204,203,200_.jpg">
            <a:extLst>
              <a:ext uri="{FF2B5EF4-FFF2-40B4-BE49-F238E27FC236}">
                <a16:creationId xmlns:a16="http://schemas.microsoft.com/office/drawing/2014/main" id="{C8BAFD36-ABC2-8045-BD79-C27DF6EA56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5726" y="1466418"/>
            <a:ext cx="2560320" cy="39190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https://images-na.ssl-images-amazon.com/images/I/41UfEIGlY8L._SX336_BO1,204,203,200_.jpg">
            <a:extLst>
              <a:ext uri="{FF2B5EF4-FFF2-40B4-BE49-F238E27FC236}">
                <a16:creationId xmlns:a16="http://schemas.microsoft.com/office/drawing/2014/main" id="{8C83F0A0-FF05-6945-960C-6A21290C8E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20662" y="1535987"/>
            <a:ext cx="2560320" cy="3779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044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images-na.ssl-images-amazon.com/images/I/5118r2qIJQL._SX324_BO1,204,203,200_.jpg">
            <a:extLst>
              <a:ext uri="{FF2B5EF4-FFF2-40B4-BE49-F238E27FC236}">
                <a16:creationId xmlns:a16="http://schemas.microsoft.com/office/drawing/2014/main" id="{A843D24C-C296-3A4C-AB36-FEC546D0C3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957" y="374650"/>
            <a:ext cx="4140200" cy="63373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images-na.ssl-images-amazon.com/images/I/51LkF%2B7j-OL._SX330_BO1,204,203,200_.jpg">
            <a:extLst>
              <a:ext uri="{FF2B5EF4-FFF2-40B4-BE49-F238E27FC236}">
                <a16:creationId xmlns:a16="http://schemas.microsoft.com/office/drawing/2014/main" id="{0DA89254-78FF-A845-9AEA-CDF8EC81EA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5412" y="374878"/>
            <a:ext cx="4140201" cy="6222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212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EDD959-1C7D-E944-A34E-8DDAF5CCABC4}"/>
              </a:ext>
            </a:extLst>
          </p:cNvPr>
          <p:cNvPicPr>
            <a:picLocks noChangeAspect="1"/>
          </p:cNvPicPr>
          <p:nvPr/>
        </p:nvPicPr>
        <p:blipFill rotWithShape="1">
          <a:blip r:embed="rId2"/>
          <a:srcRect b="2616"/>
          <a:stretch/>
        </p:blipFill>
        <p:spPr>
          <a:xfrm>
            <a:off x="20" y="1282"/>
            <a:ext cx="12191980" cy="6856718"/>
          </a:xfrm>
          <a:prstGeom prst="rect">
            <a:avLst/>
          </a:prstGeom>
        </p:spPr>
      </p:pic>
    </p:spTree>
    <p:extLst>
      <p:ext uri="{BB962C8B-B14F-4D97-AF65-F5344CB8AC3E}">
        <p14:creationId xmlns:p14="http://schemas.microsoft.com/office/powerpoint/2010/main" val="2725651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descr="The Healer by [Tuomainen, Antti]">
            <a:extLst>
              <a:ext uri="{FF2B5EF4-FFF2-40B4-BE49-F238E27FC236}">
                <a16:creationId xmlns:a16="http://schemas.microsoft.com/office/drawing/2014/main" id="{B6DABB6B-9550-0C48-A1A6-BCD20BACD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890" y="256382"/>
            <a:ext cx="1744663" cy="2757488"/>
          </a:xfrm>
          <a:prstGeom prst="rect">
            <a:avLst/>
          </a:prstGeom>
          <a:extLst>
            <a:ext uri="{909E8E84-426E-40DD-AFC4-6F175D3DCCD1}">
              <a14:hiddenFill xmlns:a14="http://schemas.microsoft.com/office/drawing/2010/main">
                <a:solidFill>
                  <a:srgbClr val="FFFFFF"/>
                </a:solidFill>
              </a14:hiddenFill>
            </a:ext>
          </a:extLst>
        </p:spPr>
      </p:pic>
      <p:pic>
        <p:nvPicPr>
          <p:cNvPr id="7181" name="Picture 13" descr="Image result for attica locke black water rising">
            <a:hlinkClick r:id="rId3"/>
            <a:extLst>
              <a:ext uri="{FF2B5EF4-FFF2-40B4-BE49-F238E27FC236}">
                <a16:creationId xmlns:a16="http://schemas.microsoft.com/office/drawing/2014/main" id="{4713D392-F4D4-D241-B554-AEC5D510A2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5358" y="242888"/>
            <a:ext cx="1776413" cy="2757488"/>
          </a:xfrm>
          <a:prstGeom prst="rect">
            <a:avLst/>
          </a:prstGeom>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6E852E6-23CE-FEC6-96CB-3E00B609F0C2}"/>
              </a:ext>
            </a:extLst>
          </p:cNvPr>
          <p:cNvPicPr>
            <a:picLocks noChangeAspect="1"/>
          </p:cNvPicPr>
          <p:nvPr/>
        </p:nvPicPr>
        <p:blipFill>
          <a:blip r:embed="rId5"/>
          <a:stretch>
            <a:fillRect/>
          </a:stretch>
        </p:blipFill>
        <p:spPr>
          <a:xfrm>
            <a:off x="3964913" y="256382"/>
            <a:ext cx="1790700" cy="2757488"/>
          </a:xfrm>
          <a:prstGeom prst="rect">
            <a:avLst/>
          </a:prstGeom>
        </p:spPr>
      </p:pic>
      <p:pic>
        <p:nvPicPr>
          <p:cNvPr id="7183" name="Picture 15" descr="Image result for ian rankin black and blue">
            <a:hlinkClick r:id="rId6"/>
            <a:extLst>
              <a:ext uri="{FF2B5EF4-FFF2-40B4-BE49-F238E27FC236}">
                <a16:creationId xmlns:a16="http://schemas.microsoft.com/office/drawing/2014/main" id="{EE47796C-13FB-D24A-AD40-B62C436B97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74422" y="142874"/>
            <a:ext cx="2638803" cy="3971925"/>
          </a:xfrm>
          <a:prstGeom prst="rect">
            <a:avLst/>
          </a:prstGeom>
          <a:extLst>
            <a:ext uri="{909E8E84-426E-40DD-AFC4-6F175D3DCCD1}">
              <a14:hiddenFill xmlns:a14="http://schemas.microsoft.com/office/drawing/2010/main">
                <a:solidFill>
                  <a:srgbClr val="FFFFFF"/>
                </a:solidFill>
              </a14:hiddenFill>
            </a:ext>
          </a:extLst>
        </p:spPr>
      </p:pic>
      <p:pic>
        <p:nvPicPr>
          <p:cNvPr id="7177" name="Picture 9" descr="Image result for ross macdonald sleeping beauty">
            <a:hlinkClick r:id="rId8"/>
            <a:extLst>
              <a:ext uri="{FF2B5EF4-FFF2-40B4-BE49-F238E27FC236}">
                <a16:creationId xmlns:a16="http://schemas.microsoft.com/office/drawing/2014/main" id="{9D0961BE-81AC-2244-B4B8-EA3099FB389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01620" y="187047"/>
            <a:ext cx="1566863" cy="2757488"/>
          </a:xfrm>
          <a:prstGeom prst="rect">
            <a:avLst/>
          </a:prstGeom>
          <a:extLst>
            <a:ext uri="{909E8E84-426E-40DD-AFC4-6F175D3DCCD1}">
              <a14:hiddenFill xmlns:a14="http://schemas.microsoft.com/office/drawing/2010/main">
                <a:solidFill>
                  <a:srgbClr val="FFFFFF"/>
                </a:solidFill>
              </a14:hiddenFill>
            </a:ext>
          </a:extLst>
        </p:spPr>
      </p:pic>
      <p:pic>
        <p:nvPicPr>
          <p:cNvPr id="7173" name="Picture 5" descr="https://images-na.ssl-images-amazon.com/images/I/41IBnwpX5eL._SX331_BO1,204,203,200_.jpg">
            <a:extLst>
              <a:ext uri="{FF2B5EF4-FFF2-40B4-BE49-F238E27FC236}">
                <a16:creationId xmlns:a16="http://schemas.microsoft.com/office/drawing/2014/main" id="{0772D501-4059-954D-8323-F91B6CCCDF5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024" y="3556794"/>
            <a:ext cx="1787525" cy="2744788"/>
          </a:xfrm>
          <a:prstGeom prst="rect">
            <a:avLst/>
          </a:prstGeom>
          <a:extLst>
            <a:ext uri="{909E8E84-426E-40DD-AFC4-6F175D3DCCD1}">
              <a14:hiddenFill xmlns:a14="http://schemas.microsoft.com/office/drawing/2010/main">
                <a:solidFill>
                  <a:srgbClr val="FFFFFF"/>
                </a:solidFill>
              </a14:hiddenFill>
            </a:ext>
          </a:extLst>
        </p:spPr>
      </p:pic>
      <p:pic>
        <p:nvPicPr>
          <p:cNvPr id="7175" name="Picture 7">
            <a:extLst>
              <a:ext uri="{FF2B5EF4-FFF2-40B4-BE49-F238E27FC236}">
                <a16:creationId xmlns:a16="http://schemas.microsoft.com/office/drawing/2014/main" id="{EBFD95B6-9367-214E-9171-AA2BA98EA6E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98788" y="3570288"/>
            <a:ext cx="1687513" cy="2744788"/>
          </a:xfrm>
          <a:prstGeom prst="rect">
            <a:avLst/>
          </a:prstGeom>
          <a:extLst>
            <a:ext uri="{909E8E84-426E-40DD-AFC4-6F175D3DCCD1}">
              <a14:hiddenFill xmlns:a14="http://schemas.microsoft.com/office/drawing/2010/main">
                <a:solidFill>
                  <a:srgbClr val="FFFFFF"/>
                </a:solidFill>
              </a14:hiddenFill>
            </a:ext>
          </a:extLst>
        </p:spPr>
      </p:pic>
      <p:pic>
        <p:nvPicPr>
          <p:cNvPr id="2050" name="Picture 2" descr="Miss Smilla's Feeling for Snow: Amazon.co.uk: Hoeg, Peter, Felicity David:  9781860461675: Books">
            <a:extLst>
              <a:ext uri="{FF2B5EF4-FFF2-40B4-BE49-F238E27FC236}">
                <a16:creationId xmlns:a16="http://schemas.microsoft.com/office/drawing/2014/main" id="{98D63AAD-7F54-585F-F0F0-2AB5AB64E84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57932" y="3570288"/>
            <a:ext cx="1744663" cy="2744788"/>
          </a:xfrm>
          <a:prstGeom prst="rect">
            <a:avLst/>
          </a:prstGeom>
          <a:extLst>
            <a:ext uri="{909E8E84-426E-40DD-AFC4-6F175D3DCCD1}">
              <a14:hiddenFill xmlns:a14="http://schemas.microsoft.com/office/drawing/2010/main">
                <a:solidFill>
                  <a:srgbClr val="FFFFFF"/>
                </a:solidFill>
              </a14:hiddenFill>
            </a:ext>
          </a:extLst>
        </p:spPr>
      </p:pic>
      <p:pic>
        <p:nvPicPr>
          <p:cNvPr id="7171" name="Picture 3" descr="Image result for raymond chandler the big sleep">
            <a:hlinkClick r:id="rId13"/>
            <a:extLst>
              <a:ext uri="{FF2B5EF4-FFF2-40B4-BE49-F238E27FC236}">
                <a16:creationId xmlns:a16="http://schemas.microsoft.com/office/drawing/2014/main" id="{82359A2F-E3B6-A940-8FB6-312A2E7F54F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17756" y="3970338"/>
            <a:ext cx="1755775" cy="2744788"/>
          </a:xfrm>
          <a:prstGeom prst="rect">
            <a:avLst/>
          </a:prstGeom>
          <a:extLst>
            <a:ext uri="{909E8E84-426E-40DD-AFC4-6F175D3DCCD1}">
              <a14:hiddenFill xmlns:a14="http://schemas.microsoft.com/office/drawing/2010/main">
                <a:solidFill>
                  <a:srgbClr val="FFFFFF"/>
                </a:solidFill>
              </a14:hiddenFill>
            </a:ext>
          </a:extLst>
        </p:spPr>
      </p:pic>
      <p:pic>
        <p:nvPicPr>
          <p:cNvPr id="2052" name="Picture 4" descr="Killers of the Flower Moon: Oil, Money, Murder and the Birth of the FBI :  Grann, David: Amazon.co.uk: Books">
            <a:extLst>
              <a:ext uri="{FF2B5EF4-FFF2-40B4-BE49-F238E27FC236}">
                <a16:creationId xmlns:a16="http://schemas.microsoft.com/office/drawing/2014/main" id="{291AE21A-A9AE-89B0-EDDA-5C82AF98A14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327230" y="1167643"/>
            <a:ext cx="1864770" cy="2947156"/>
          </a:xfrm>
          <a:prstGeom prst="rect">
            <a:avLst/>
          </a:prstGeom>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64B861B-E73F-410D-094D-BCCE7F97CB9F}"/>
              </a:ext>
            </a:extLst>
          </p:cNvPr>
          <p:cNvPicPr>
            <a:picLocks noChangeAspect="1"/>
          </p:cNvPicPr>
          <p:nvPr/>
        </p:nvPicPr>
        <p:blipFill>
          <a:blip r:embed="rId16"/>
          <a:stretch>
            <a:fillRect/>
          </a:stretch>
        </p:blipFill>
        <p:spPr>
          <a:xfrm>
            <a:off x="8974283" y="3723794"/>
            <a:ext cx="1920254" cy="3117296"/>
          </a:xfrm>
          <a:prstGeom prst="rect">
            <a:avLst/>
          </a:prstGeom>
        </p:spPr>
      </p:pic>
    </p:spTree>
    <p:extLst>
      <p:ext uri="{BB962C8B-B14F-4D97-AF65-F5344CB8AC3E}">
        <p14:creationId xmlns:p14="http://schemas.microsoft.com/office/powerpoint/2010/main" val="35926561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stephen king the raft">
            <a:hlinkClick r:id="rId2"/>
            <a:extLst>
              <a:ext uri="{FF2B5EF4-FFF2-40B4-BE49-F238E27FC236}">
                <a16:creationId xmlns:a16="http://schemas.microsoft.com/office/drawing/2014/main" id="{BB3BF308-16C5-DD4B-BBDC-D02B94D6DD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4670" y="1040288"/>
            <a:ext cx="2509240" cy="408155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phantoms dean koontz">
            <a:hlinkClick r:id="rId4"/>
            <a:extLst>
              <a:ext uri="{FF2B5EF4-FFF2-40B4-BE49-F238E27FC236}">
                <a16:creationId xmlns:a16="http://schemas.microsoft.com/office/drawing/2014/main" id="{B1256A45-54D9-7641-85C8-3488A8B881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600" y="4036441"/>
            <a:ext cx="1808774" cy="278047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Covehithe by China Miéville">
            <a:hlinkClick r:id="rId6"/>
            <a:extLst>
              <a:ext uri="{FF2B5EF4-FFF2-40B4-BE49-F238E27FC236}">
                <a16:creationId xmlns:a16="http://schemas.microsoft.com/office/drawing/2014/main" id="{DDF5B75F-B6D1-E246-8078-01C7C9DA8C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00124" y="390061"/>
            <a:ext cx="1803400" cy="23749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10">
            <a:extLst>
              <a:ext uri="{FF2B5EF4-FFF2-40B4-BE49-F238E27FC236}">
                <a16:creationId xmlns:a16="http://schemas.microsoft.com/office/drawing/2014/main" id="{A5AAAE73-5D4F-EB42-B126-B80F17B3C2C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hlinkClick r:id="rId8"/>
              </a:rPr>
              <a:t>  </a:t>
            </a:r>
            <a:endParaRPr kumimoji="0" lang="en-US" altLang="en-US" sz="22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3</a:t>
            </a:r>
            <a:r>
              <a:rPr kumimoji="0" lang="en-US" altLang="en-US" sz="1800" b="0" i="0" u="none" strike="noStrike" cap="none" normalizeH="0" baseline="0">
                <a:ln>
                  <a:noFill/>
                </a:ln>
                <a:solidFill>
                  <a:schemeClr val="tx1"/>
                </a:solidFill>
                <a:effectLst/>
                <a:latin typeface="Arial" panose="020B0604020202020204" pitchFamily="34" charset="0"/>
                <a:hlinkClick r:id="rId8"/>
              </a:rPr>
              <a:t>13 × 475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4107" name="Picture 11" descr="Image result for the twelve">
            <a:hlinkClick r:id="rId8"/>
            <a:extLst>
              <a:ext uri="{FF2B5EF4-FFF2-40B4-BE49-F238E27FC236}">
                <a16:creationId xmlns:a16="http://schemas.microsoft.com/office/drawing/2014/main" id="{8D0D0A49-5D9B-3243-BA23-DC607693F9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2974" y="0"/>
            <a:ext cx="2311400" cy="3517901"/>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13" descr="Related image">
            <a:hlinkClick r:id="rId10"/>
            <a:extLst>
              <a:ext uri="{FF2B5EF4-FFF2-40B4-BE49-F238E27FC236}">
                <a16:creationId xmlns:a16="http://schemas.microsoft.com/office/drawing/2014/main" id="{5FDCA88C-DB0B-AB44-A459-D760FD1A059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03562" y="288545"/>
            <a:ext cx="1863382" cy="2795073"/>
          </a:xfrm>
          <a:prstGeom prst="rect">
            <a:avLst/>
          </a:prstGeom>
          <a:noFill/>
          <a:extLst>
            <a:ext uri="{909E8E84-426E-40DD-AFC4-6F175D3DCCD1}">
              <a14:hiddenFill xmlns:a14="http://schemas.microsoft.com/office/drawing/2010/main">
                <a:solidFill>
                  <a:srgbClr val="FFFFFF"/>
                </a:solidFill>
              </a14:hiddenFill>
            </a:ext>
          </a:extLst>
        </p:spPr>
      </p:pic>
      <p:pic>
        <p:nvPicPr>
          <p:cNvPr id="4111" name="Picture 15" descr="Image result for the black gondolier">
            <a:hlinkClick r:id="rId12"/>
            <a:extLst>
              <a:ext uri="{FF2B5EF4-FFF2-40B4-BE49-F238E27FC236}">
                <a16:creationId xmlns:a16="http://schemas.microsoft.com/office/drawing/2014/main" id="{925B727B-7F30-EB43-989A-878DBA7C0A4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39218" y="3368270"/>
            <a:ext cx="2032397" cy="3067298"/>
          </a:xfrm>
          <a:prstGeom prst="rect">
            <a:avLst/>
          </a:prstGeom>
          <a:noFill/>
          <a:extLst>
            <a:ext uri="{909E8E84-426E-40DD-AFC4-6F175D3DCCD1}">
              <a14:hiddenFill xmlns:a14="http://schemas.microsoft.com/office/drawing/2010/main">
                <a:solidFill>
                  <a:srgbClr val="FFFFFF"/>
                </a:solidFill>
              </a14:hiddenFill>
            </a:ext>
          </a:extLst>
        </p:spPr>
      </p:pic>
      <p:pic>
        <p:nvPicPr>
          <p:cNvPr id="4113" name="Picture 17" descr="Image result for the mountains of madness lovecraft">
            <a:hlinkClick r:id="rId14"/>
            <a:extLst>
              <a:ext uri="{FF2B5EF4-FFF2-40B4-BE49-F238E27FC236}">
                <a16:creationId xmlns:a16="http://schemas.microsoft.com/office/drawing/2014/main" id="{822C2830-6CF5-8242-8E70-E32A6768628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708581" y="4052230"/>
            <a:ext cx="1586485" cy="257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01536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3B0631-CA07-1B4D-9C8D-C2705F62DCE1}"/>
              </a:ext>
            </a:extLst>
          </p:cNvPr>
          <p:cNvPicPr>
            <a:picLocks noChangeAspect="1"/>
          </p:cNvPicPr>
          <p:nvPr/>
        </p:nvPicPr>
        <p:blipFill>
          <a:blip r:embed="rId2"/>
          <a:stretch>
            <a:fillRect/>
          </a:stretch>
        </p:blipFill>
        <p:spPr>
          <a:xfrm>
            <a:off x="8258555" y="391385"/>
            <a:ext cx="1795229" cy="2895531"/>
          </a:xfrm>
          <a:prstGeom prst="rect">
            <a:avLst/>
          </a:prstGeom>
        </p:spPr>
      </p:pic>
      <p:pic>
        <p:nvPicPr>
          <p:cNvPr id="3073" name="Picture 1" descr="9780571238590: Carhullan Army">
            <a:extLst>
              <a:ext uri="{FF2B5EF4-FFF2-40B4-BE49-F238E27FC236}">
                <a16:creationId xmlns:a16="http://schemas.microsoft.com/office/drawing/2014/main" id="{BA0A9C79-F6C3-9F4C-8F59-1984443AC0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2638" y="391386"/>
            <a:ext cx="2048277" cy="276794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MaddAddam: ATWOOD MARGARET">
            <a:hlinkClick r:id="rId4"/>
            <a:extLst>
              <a:ext uri="{FF2B5EF4-FFF2-40B4-BE49-F238E27FC236}">
                <a16:creationId xmlns:a16="http://schemas.microsoft.com/office/drawing/2014/main" id="{C14589C5-6D69-2943-A28B-79823A7002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7263" y="343781"/>
            <a:ext cx="1922849" cy="294313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CD3DCFB-BAC0-D14D-8A97-6B65E187DC01}"/>
              </a:ext>
            </a:extLst>
          </p:cNvPr>
          <p:cNvPicPr>
            <a:picLocks noChangeAspect="1"/>
          </p:cNvPicPr>
          <p:nvPr/>
        </p:nvPicPr>
        <p:blipFill>
          <a:blip r:embed="rId6"/>
          <a:stretch>
            <a:fillRect/>
          </a:stretch>
        </p:blipFill>
        <p:spPr>
          <a:xfrm>
            <a:off x="9783885" y="3517181"/>
            <a:ext cx="1889650" cy="3008997"/>
          </a:xfrm>
          <a:prstGeom prst="rect">
            <a:avLst/>
          </a:prstGeom>
        </p:spPr>
      </p:pic>
      <p:pic>
        <p:nvPicPr>
          <p:cNvPr id="7" name="Picture 6">
            <a:extLst>
              <a:ext uri="{FF2B5EF4-FFF2-40B4-BE49-F238E27FC236}">
                <a16:creationId xmlns:a16="http://schemas.microsoft.com/office/drawing/2014/main" id="{89B0D385-47DE-8444-974A-BC614C52A3AD}"/>
              </a:ext>
            </a:extLst>
          </p:cNvPr>
          <p:cNvPicPr>
            <a:picLocks noChangeAspect="1"/>
          </p:cNvPicPr>
          <p:nvPr/>
        </p:nvPicPr>
        <p:blipFill>
          <a:blip r:embed="rId7"/>
          <a:stretch>
            <a:fillRect/>
          </a:stretch>
        </p:blipFill>
        <p:spPr>
          <a:xfrm>
            <a:off x="5936460" y="343780"/>
            <a:ext cx="1895380" cy="2943137"/>
          </a:xfrm>
          <a:prstGeom prst="rect">
            <a:avLst/>
          </a:prstGeom>
        </p:spPr>
      </p:pic>
      <p:pic>
        <p:nvPicPr>
          <p:cNvPr id="11" name="Picture 10">
            <a:extLst>
              <a:ext uri="{FF2B5EF4-FFF2-40B4-BE49-F238E27FC236}">
                <a16:creationId xmlns:a16="http://schemas.microsoft.com/office/drawing/2014/main" id="{A825D388-FB29-F44B-8E74-CF878DD0E590}"/>
              </a:ext>
            </a:extLst>
          </p:cNvPr>
          <p:cNvPicPr>
            <a:picLocks noChangeAspect="1"/>
          </p:cNvPicPr>
          <p:nvPr/>
        </p:nvPicPr>
        <p:blipFill>
          <a:blip r:embed="rId8"/>
          <a:stretch>
            <a:fillRect/>
          </a:stretch>
        </p:blipFill>
        <p:spPr>
          <a:xfrm>
            <a:off x="2311958" y="3517181"/>
            <a:ext cx="2171674" cy="3239262"/>
          </a:xfrm>
          <a:prstGeom prst="rect">
            <a:avLst/>
          </a:prstGeom>
        </p:spPr>
      </p:pic>
      <p:pic>
        <p:nvPicPr>
          <p:cNvPr id="13" name="Picture 12">
            <a:extLst>
              <a:ext uri="{FF2B5EF4-FFF2-40B4-BE49-F238E27FC236}">
                <a16:creationId xmlns:a16="http://schemas.microsoft.com/office/drawing/2014/main" id="{49CAFC96-E523-894D-A088-B52D3B621B6E}"/>
              </a:ext>
            </a:extLst>
          </p:cNvPr>
          <p:cNvPicPr>
            <a:picLocks noChangeAspect="1"/>
          </p:cNvPicPr>
          <p:nvPr/>
        </p:nvPicPr>
        <p:blipFill>
          <a:blip r:embed="rId9"/>
          <a:stretch>
            <a:fillRect/>
          </a:stretch>
        </p:blipFill>
        <p:spPr>
          <a:xfrm>
            <a:off x="4695918" y="3563492"/>
            <a:ext cx="2037309" cy="3091764"/>
          </a:xfrm>
          <a:prstGeom prst="rect">
            <a:avLst/>
          </a:prstGeom>
        </p:spPr>
      </p:pic>
      <p:pic>
        <p:nvPicPr>
          <p:cNvPr id="15" name="Picture 14">
            <a:extLst>
              <a:ext uri="{FF2B5EF4-FFF2-40B4-BE49-F238E27FC236}">
                <a16:creationId xmlns:a16="http://schemas.microsoft.com/office/drawing/2014/main" id="{F0C2A5A2-B8E6-2347-90FA-C930B59003A0}"/>
              </a:ext>
            </a:extLst>
          </p:cNvPr>
          <p:cNvPicPr>
            <a:picLocks noChangeAspect="1"/>
          </p:cNvPicPr>
          <p:nvPr/>
        </p:nvPicPr>
        <p:blipFill>
          <a:blip r:embed="rId10"/>
          <a:stretch>
            <a:fillRect/>
          </a:stretch>
        </p:blipFill>
        <p:spPr>
          <a:xfrm>
            <a:off x="7204456" y="3607383"/>
            <a:ext cx="2108200" cy="3162300"/>
          </a:xfrm>
          <a:prstGeom prst="rect">
            <a:avLst/>
          </a:prstGeom>
        </p:spPr>
      </p:pic>
      <p:pic>
        <p:nvPicPr>
          <p:cNvPr id="3" name="Picture 2" descr="American War by Omar El Akkad | Waterstones">
            <a:extLst>
              <a:ext uri="{FF2B5EF4-FFF2-40B4-BE49-F238E27FC236}">
                <a16:creationId xmlns:a16="http://schemas.microsoft.com/office/drawing/2014/main" id="{827EAFA8-D0C2-A8BF-195E-F11DDDCE758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01" y="3517181"/>
            <a:ext cx="2171674" cy="3328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5629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159208" y="117693"/>
            <a:ext cx="7356889" cy="6740307"/>
          </a:xfrm>
          <a:prstGeom prst="rect">
            <a:avLst/>
          </a:prstGeom>
        </p:spPr>
        <p:txBody>
          <a:bodyPr wrap="square">
            <a:spAutoFit/>
          </a:bodyPr>
          <a:lstStyle/>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It was she who pointed, who first saw </a:t>
            </a:r>
            <a:r>
              <a:rPr lang="en-GB" b="1" dirty="0">
                <a:solidFill>
                  <a:schemeClr val="bg1"/>
                </a:solidFill>
                <a:latin typeface="Franklin Gothic Medium" panose="020B0603020102020204" pitchFamily="34" charset="0"/>
                <a:ea typeface="Calibri" charset="0"/>
                <a:cs typeface="Baskerville" charset="0"/>
              </a:rPr>
              <a:t>something in the sea </a:t>
            </a:r>
            <a:r>
              <a:rPr lang="en-GB" dirty="0">
                <a:solidFill>
                  <a:schemeClr val="bg1"/>
                </a:solidFill>
                <a:latin typeface="Franklin Gothic Medium" panose="020B0603020102020204" pitchFamily="34" charset="0"/>
                <a:ea typeface="Calibri" charset="0"/>
                <a:cs typeface="Baskerville" charset="0"/>
              </a:rPr>
              <a:t>[…] A tower. A steeple of girders. Streaming and rising.</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 </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The girl stood. The metal was twisted. </a:t>
            </a:r>
            <a:r>
              <a:rPr lang="en-GB" b="1" dirty="0">
                <a:solidFill>
                  <a:schemeClr val="bg1"/>
                </a:solidFill>
                <a:latin typeface="Franklin Gothic Medium" panose="020B0603020102020204" pitchFamily="34" charset="0"/>
                <a:ea typeface="Calibri" charset="0"/>
                <a:cs typeface="Baskerville" charset="0"/>
              </a:rPr>
              <a:t>Off-true and angular</a:t>
            </a:r>
            <a:r>
              <a:rPr lang="en-GB" dirty="0">
                <a:solidFill>
                  <a:schemeClr val="bg1"/>
                </a:solidFill>
                <a:latin typeface="Franklin Gothic Medium" panose="020B0603020102020204" pitchFamily="34" charset="0"/>
                <a:ea typeface="Calibri" charset="0"/>
                <a:cs typeface="Baskerville" charset="0"/>
              </a:rPr>
              <a:t> like a skew-whiff crane</a:t>
            </a:r>
            <a:r>
              <a:rPr lang="en-GB" b="1" dirty="0">
                <a:solidFill>
                  <a:schemeClr val="bg1"/>
                </a:solidFill>
                <a:latin typeface="Franklin Gothic Medium" panose="020B0603020102020204" pitchFamily="34" charset="0"/>
                <a:ea typeface="Calibri" charset="0"/>
                <a:cs typeface="Baskerville" charset="0"/>
              </a:rPr>
              <a:t>, resisting collapse</a:t>
            </a:r>
            <a:r>
              <a:rPr lang="en-GB" dirty="0">
                <a:solidFill>
                  <a:schemeClr val="bg1"/>
                </a:solidFill>
                <a:latin typeface="Franklin Gothic Medium" panose="020B0603020102020204" pitchFamily="34" charset="0"/>
                <a:ea typeface="Calibri" charset="0"/>
                <a:cs typeface="Baskerville" charset="0"/>
              </a:rPr>
              <a:t>. It did not come steadily but lurched, hauling up and landward in huge jerks. After each swaying hesitation; then another move higher and closer. </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 </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The lights on the beach went out. Flame ignited at the tower’s tip. Sooty sepia guttering lifted the shaft. The sea at its base spread flat and fell away from suddenly rising intricate blackness, black angled and </a:t>
            </a:r>
            <a:r>
              <a:rPr lang="en-GB" b="1" dirty="0" err="1">
                <a:solidFill>
                  <a:schemeClr val="bg1"/>
                </a:solidFill>
                <a:latin typeface="Franklin Gothic Medium" panose="020B0603020102020204" pitchFamily="34" charset="0"/>
                <a:ea typeface="Calibri" charset="0"/>
                <a:cs typeface="Baskerville" charset="0"/>
              </a:rPr>
              <a:t>extrusioned</a:t>
            </a:r>
            <a:r>
              <a:rPr lang="en-GB" dirty="0">
                <a:solidFill>
                  <a:schemeClr val="bg1"/>
                </a:solidFill>
                <a:latin typeface="Franklin Gothic Medium" panose="020B0603020102020204" pitchFamily="34" charset="0"/>
                <a:ea typeface="Calibri" charset="0"/>
                <a:cs typeface="Baskerville" charset="0"/>
              </a:rPr>
              <a:t>. As if a quarried wedge of the seabed itself had come up to look. </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 </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The </a:t>
            </a:r>
            <a:r>
              <a:rPr lang="en-GB" dirty="0" err="1">
                <a:solidFill>
                  <a:schemeClr val="bg1"/>
                </a:solidFill>
                <a:latin typeface="Franklin Gothic Medium" panose="020B0603020102020204" pitchFamily="34" charset="0"/>
                <a:ea typeface="Calibri" charset="0"/>
                <a:cs typeface="Baskerville" charset="0"/>
              </a:rPr>
              <a:t>towerwork</a:t>
            </a:r>
            <a:r>
              <a:rPr lang="en-GB" dirty="0">
                <a:solidFill>
                  <a:schemeClr val="bg1"/>
                </a:solidFill>
                <a:latin typeface="Franklin Gothic Medium" panose="020B0603020102020204" pitchFamily="34" charset="0"/>
                <a:ea typeface="Calibri" charset="0"/>
                <a:cs typeface="Baskerville" charset="0"/>
              </a:rPr>
              <a:t> was on a platform. In the glow of the thing’s own flame they saw edificial flanks, the concrete and rust of them, </a:t>
            </a:r>
            <a:r>
              <a:rPr lang="en-GB" b="1" dirty="0">
                <a:solidFill>
                  <a:schemeClr val="bg1"/>
                </a:solidFill>
                <a:latin typeface="Franklin Gothic Medium" panose="020B0603020102020204" pitchFamily="34" charset="0"/>
                <a:ea typeface="Calibri" charset="0"/>
                <a:cs typeface="Baskerville" charset="0"/>
              </a:rPr>
              <a:t>the iron of the pylon barnacled, shaggy with benthic growth</a:t>
            </a:r>
            <a:r>
              <a:rPr lang="en-GB" dirty="0">
                <a:solidFill>
                  <a:schemeClr val="bg1"/>
                </a:solidFill>
                <a:latin typeface="Franklin Gothic Medium" panose="020B0603020102020204" pitchFamily="34" charset="0"/>
                <a:ea typeface="Calibri" charset="0"/>
                <a:cs typeface="Baskerville" charset="0"/>
              </a:rPr>
              <a:t> now lank gelatinous bunting. </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 </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It was coming at the </a:t>
            </a:r>
            <a:r>
              <a:rPr lang="en-GB" dirty="0" err="1">
                <a:solidFill>
                  <a:schemeClr val="bg1"/>
                </a:solidFill>
                <a:latin typeface="Franklin Gothic Medium" panose="020B0603020102020204" pitchFamily="34" charset="0"/>
                <a:ea typeface="Calibri" charset="0"/>
                <a:cs typeface="Baskerville" charset="0"/>
              </a:rPr>
              <a:t>Covehithe</a:t>
            </a:r>
            <a:r>
              <a:rPr lang="en-GB" dirty="0">
                <a:solidFill>
                  <a:schemeClr val="bg1"/>
                </a:solidFill>
                <a:latin typeface="Franklin Gothic Medium" panose="020B0603020102020204" pitchFamily="34" charset="0"/>
                <a:ea typeface="Calibri" charset="0"/>
                <a:cs typeface="Baskerville" charset="0"/>
              </a:rPr>
              <a:t> cliff. Under its strains and excrescences were more </a:t>
            </a:r>
            <a:r>
              <a:rPr lang="en-GB" b="1" dirty="0">
                <a:solidFill>
                  <a:schemeClr val="bg1"/>
                </a:solidFill>
                <a:latin typeface="Franklin Gothic Medium" panose="020B0603020102020204" pitchFamily="34" charset="0"/>
                <a:ea typeface="Calibri" charset="0"/>
                <a:cs typeface="Baskerville" charset="0"/>
              </a:rPr>
              <a:t>regular markings, stencilled warnings. Paint remnants: an encircled H</a:t>
            </a:r>
            <a:r>
              <a:rPr lang="en-GB" dirty="0">
                <a:solidFill>
                  <a:schemeClr val="bg1"/>
                </a:solidFill>
                <a:latin typeface="Franklin Gothic Medium" panose="020B0603020102020204" pitchFamily="34" charset="0"/>
                <a:ea typeface="Calibri" charset="0"/>
                <a:cs typeface="Baskerville" charset="0"/>
              </a:rPr>
              <a:t>.</a:t>
            </a:r>
            <a:endParaRPr lang="en-US" dirty="0">
              <a:solidFill>
                <a:schemeClr val="bg1"/>
              </a:solidFill>
              <a:latin typeface="Franklin Gothic Medium" panose="020B0603020102020204" pitchFamily="34" charset="0"/>
              <a:ea typeface="Calibri" charset="0"/>
              <a:cs typeface="Times New Roman" charset="0"/>
            </a:endParaRP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		</a:t>
            </a:r>
          </a:p>
          <a:p>
            <a:pPr marL="457200" marR="0">
              <a:spcBef>
                <a:spcPts val="0"/>
              </a:spcBef>
              <a:spcAft>
                <a:spcPts val="0"/>
              </a:spcAft>
            </a:pPr>
            <a:r>
              <a:rPr lang="en-GB" dirty="0">
                <a:solidFill>
                  <a:schemeClr val="bg1"/>
                </a:solidFill>
                <a:latin typeface="Franklin Gothic Medium" panose="020B0603020102020204" pitchFamily="34" charset="0"/>
                <a:ea typeface="Calibri" charset="0"/>
                <a:cs typeface="Baskerville" charset="0"/>
              </a:rPr>
              <a:t>China </a:t>
            </a:r>
            <a:r>
              <a:rPr lang="en-GB" dirty="0" err="1">
                <a:solidFill>
                  <a:schemeClr val="bg1"/>
                </a:solidFill>
                <a:latin typeface="Franklin Gothic Medium" panose="020B0603020102020204" pitchFamily="34" charset="0"/>
                <a:ea typeface="Calibri" charset="0"/>
                <a:cs typeface="Baskerville" charset="0"/>
              </a:rPr>
              <a:t>Miéville</a:t>
            </a:r>
            <a:r>
              <a:rPr lang="en-GB" dirty="0">
                <a:solidFill>
                  <a:schemeClr val="bg1"/>
                </a:solidFill>
                <a:latin typeface="Franklin Gothic Medium" panose="020B0603020102020204" pitchFamily="34" charset="0"/>
                <a:ea typeface="Calibri" charset="0"/>
                <a:cs typeface="Baskerville" charset="0"/>
              </a:rPr>
              <a:t>, “</a:t>
            </a:r>
            <a:r>
              <a:rPr lang="en-GB" dirty="0" err="1">
                <a:solidFill>
                  <a:schemeClr val="bg1"/>
                </a:solidFill>
                <a:latin typeface="Franklin Gothic Medium" panose="020B0603020102020204" pitchFamily="34" charset="0"/>
                <a:ea typeface="Calibri" charset="0"/>
                <a:cs typeface="Baskerville" charset="0"/>
              </a:rPr>
              <a:t>Covehithe</a:t>
            </a:r>
            <a:r>
              <a:rPr lang="en-GB" dirty="0">
                <a:solidFill>
                  <a:schemeClr val="bg1"/>
                </a:solidFill>
                <a:latin typeface="Franklin Gothic Medium" panose="020B0603020102020204" pitchFamily="34" charset="0"/>
                <a:ea typeface="Calibri" charset="0"/>
                <a:cs typeface="Baskerville" charset="0"/>
              </a:rPr>
              <a:t>” (2011)</a:t>
            </a:r>
            <a:endParaRPr lang="en-US" dirty="0">
              <a:solidFill>
                <a:schemeClr val="bg1"/>
              </a:solidFill>
              <a:effectLst/>
              <a:latin typeface="Franklin Gothic Medium" panose="020B0603020102020204" pitchFamily="34" charset="0"/>
              <a:ea typeface="Calibri" charset="0"/>
              <a:cs typeface="Times New Roman" charset="0"/>
            </a:endParaRPr>
          </a:p>
        </p:txBody>
      </p:sp>
      <p:pic>
        <p:nvPicPr>
          <p:cNvPr id="4098" name="Picture 2" descr="Three Moments of an Explosion - Stories (UK Cover).jpg">
            <a:hlinkClick r:id="rId2"/>
            <a:extLst>
              <a:ext uri="{FF2B5EF4-FFF2-40B4-BE49-F238E27FC236}">
                <a16:creationId xmlns:a16="http://schemas.microsoft.com/office/drawing/2014/main" id="{273B0390-81BC-AF4F-9FB9-288A91BDEC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4742" y="770055"/>
            <a:ext cx="3078496" cy="4799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1766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ss, sky, outdoor, traveling&#10;&#10;Description automatically generated">
            <a:extLst>
              <a:ext uri="{FF2B5EF4-FFF2-40B4-BE49-F238E27FC236}">
                <a16:creationId xmlns:a16="http://schemas.microsoft.com/office/drawing/2014/main" id="{73CF7BB7-4FAB-4045-9EA5-0DCF1E3BC763}"/>
              </a:ext>
            </a:extLst>
          </p:cNvPr>
          <p:cNvPicPr>
            <a:picLocks noChangeAspect="1"/>
          </p:cNvPicPr>
          <p:nvPr/>
        </p:nvPicPr>
        <p:blipFill rotWithShape="1">
          <a:blip r:embed="rId2"/>
          <a:srcRect t="15746"/>
          <a:stretch/>
        </p:blipFill>
        <p:spPr>
          <a:xfrm>
            <a:off x="20" y="1282"/>
            <a:ext cx="12191980" cy="6856718"/>
          </a:xfrm>
          <a:prstGeom prst="rect">
            <a:avLst/>
          </a:prstGeom>
        </p:spPr>
      </p:pic>
    </p:spTree>
    <p:extLst>
      <p:ext uri="{BB962C8B-B14F-4D97-AF65-F5344CB8AC3E}">
        <p14:creationId xmlns:p14="http://schemas.microsoft.com/office/powerpoint/2010/main" val="32759788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next to a body of water&#10;&#10;Description automatically generated">
            <a:extLst>
              <a:ext uri="{FF2B5EF4-FFF2-40B4-BE49-F238E27FC236}">
                <a16:creationId xmlns:a16="http://schemas.microsoft.com/office/drawing/2014/main" id="{CE18A226-9989-BC48-A8E8-15618A4C1EFA}"/>
              </a:ext>
            </a:extLst>
          </p:cNvPr>
          <p:cNvPicPr>
            <a:picLocks noChangeAspect="1"/>
          </p:cNvPicPr>
          <p:nvPr/>
        </p:nvPicPr>
        <p:blipFill rotWithShape="1">
          <a:blip r:embed="rId2"/>
          <a:srcRect t="14449"/>
          <a:stretch/>
        </p:blipFill>
        <p:spPr>
          <a:xfrm>
            <a:off x="20" y="0"/>
            <a:ext cx="12191980" cy="6857990"/>
          </a:xfrm>
          <a:prstGeom prst="rect">
            <a:avLst/>
          </a:prstGeom>
        </p:spPr>
      </p:pic>
      <p:sp>
        <p:nvSpPr>
          <p:cNvPr id="4" name="TextBox 3">
            <a:extLst>
              <a:ext uri="{FF2B5EF4-FFF2-40B4-BE49-F238E27FC236}">
                <a16:creationId xmlns:a16="http://schemas.microsoft.com/office/drawing/2014/main" id="{E4F23A4A-75C1-FA0C-FC40-A63FAEBFFCB2}"/>
              </a:ext>
            </a:extLst>
          </p:cNvPr>
          <p:cNvSpPr txBox="1"/>
          <p:nvPr/>
        </p:nvSpPr>
        <p:spPr>
          <a:xfrm>
            <a:off x="553329" y="662772"/>
            <a:ext cx="10860257" cy="1077218"/>
          </a:xfrm>
          <a:prstGeom prst="rect">
            <a:avLst/>
          </a:prstGeom>
          <a:noFill/>
        </p:spPr>
        <p:txBody>
          <a:bodyPr wrap="square">
            <a:spAutoFit/>
          </a:bodyPr>
          <a:lstStyle/>
          <a:p>
            <a:pPr algn="ctr"/>
            <a:br>
              <a:rPr lang="en-GB" sz="3200" dirty="0">
                <a:solidFill>
                  <a:schemeClr val="bg1"/>
                </a:solidFill>
                <a:latin typeface="Bell MT" panose="02020503060305020303" pitchFamily="18" charset="77"/>
              </a:rPr>
            </a:br>
            <a:endParaRPr lang="en-US" sz="3200" dirty="0">
              <a:solidFill>
                <a:schemeClr val="bg1"/>
              </a:solidFill>
            </a:endParaRPr>
          </a:p>
        </p:txBody>
      </p:sp>
    </p:spTree>
    <p:extLst>
      <p:ext uri="{BB962C8B-B14F-4D97-AF65-F5344CB8AC3E}">
        <p14:creationId xmlns:p14="http://schemas.microsoft.com/office/powerpoint/2010/main" val="39692790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FA94E-3095-7E4A-B10F-0671FE23B4F2}"/>
              </a:ext>
            </a:extLst>
          </p:cNvPr>
          <p:cNvSpPr>
            <a:spLocks noGrp="1"/>
          </p:cNvSpPr>
          <p:nvPr>
            <p:ph type="ctrTitle"/>
          </p:nvPr>
        </p:nvSpPr>
        <p:spPr/>
        <p:txBody>
          <a:bodyPr/>
          <a:lstStyle/>
          <a:p>
            <a:endParaRPr lang="en-US" dirty="0"/>
          </a:p>
        </p:txBody>
      </p:sp>
      <p:sp>
        <p:nvSpPr>
          <p:cNvPr id="3" name="Subtitle 2">
            <a:extLst>
              <a:ext uri="{FF2B5EF4-FFF2-40B4-BE49-F238E27FC236}">
                <a16:creationId xmlns:a16="http://schemas.microsoft.com/office/drawing/2014/main" id="{A3560122-1A61-D940-B7AD-07DE62B46F9D}"/>
              </a:ext>
            </a:extLst>
          </p:cNvPr>
          <p:cNvSpPr>
            <a:spLocks noGrp="1"/>
          </p:cNvSpPr>
          <p:nvPr>
            <p:ph type="subTitle" idx="1"/>
          </p:nvPr>
        </p:nvSpPr>
        <p:spPr>
          <a:xfrm>
            <a:off x="6368142" y="3429000"/>
            <a:ext cx="8871857" cy="1655762"/>
          </a:xfrm>
        </p:spPr>
        <p:txBody>
          <a:bodyPr/>
          <a:lstStyle/>
          <a:p>
            <a:r>
              <a:rPr lang="en-US" dirty="0">
                <a:solidFill>
                  <a:schemeClr val="bg1"/>
                </a:solidFill>
                <a:latin typeface="Franklin Gothic Medium" panose="020B0603020102020204" pitchFamily="34" charset="0"/>
              </a:rPr>
              <a:t>Hayao Miyazaki</a:t>
            </a:r>
          </a:p>
          <a:p>
            <a:r>
              <a:rPr lang="en-US" i="1" dirty="0">
                <a:solidFill>
                  <a:schemeClr val="bg1"/>
                </a:solidFill>
                <a:latin typeface="Franklin Gothic Medium" panose="020B0603020102020204" pitchFamily="34" charset="0"/>
              </a:rPr>
              <a:t>Howl’s Moving Castle</a:t>
            </a:r>
          </a:p>
          <a:p>
            <a:r>
              <a:rPr lang="en-US" dirty="0">
                <a:solidFill>
                  <a:schemeClr val="bg1"/>
                </a:solidFill>
                <a:latin typeface="Franklin Gothic Medium" panose="020B0603020102020204" pitchFamily="34" charset="0"/>
              </a:rPr>
              <a:t>(2003)</a:t>
            </a:r>
          </a:p>
        </p:txBody>
      </p:sp>
      <p:pic>
        <p:nvPicPr>
          <p:cNvPr id="1026" name="Picture 2" descr="Howl&amp;#39;s Moving Castle by Diana Wynne Jones – fantastical fun, fantastically  human | Diana Wynne Jones | The Guardian">
            <a:extLst>
              <a:ext uri="{FF2B5EF4-FFF2-40B4-BE49-F238E27FC236}">
                <a16:creationId xmlns:a16="http://schemas.microsoft.com/office/drawing/2014/main" id="{BA806928-8E35-EC4C-8B8F-D6E3B37C4B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0587"/>
            <a:ext cx="9370540" cy="5622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4658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1509E-0D46-E844-AE20-ABDD8E71BD1A}"/>
              </a:ext>
            </a:extLst>
          </p:cNvPr>
          <p:cNvPicPr>
            <a:picLocks noChangeAspect="1"/>
          </p:cNvPicPr>
          <p:nvPr/>
        </p:nvPicPr>
        <p:blipFill>
          <a:blip r:embed="rId2"/>
          <a:stretch>
            <a:fillRect/>
          </a:stretch>
        </p:blipFill>
        <p:spPr>
          <a:xfrm>
            <a:off x="525993" y="0"/>
            <a:ext cx="11140013" cy="6858000"/>
          </a:xfrm>
          <a:prstGeom prst="rect">
            <a:avLst/>
          </a:prstGeom>
        </p:spPr>
      </p:pic>
    </p:spTree>
    <p:extLst>
      <p:ext uri="{BB962C8B-B14F-4D97-AF65-F5344CB8AC3E}">
        <p14:creationId xmlns:p14="http://schemas.microsoft.com/office/powerpoint/2010/main" val="16485372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screenshot of a video game&#10;&#10;AI-generated content may be incorrect.">
            <a:hlinkClick r:id="rId2"/>
            <a:extLst>
              <a:ext uri="{FF2B5EF4-FFF2-40B4-BE49-F238E27FC236}">
                <a16:creationId xmlns:a16="http://schemas.microsoft.com/office/drawing/2014/main" id="{732FC1B9-8D2D-EA6D-D56E-1D2A9603DEF3}"/>
              </a:ext>
            </a:extLst>
          </p:cNvPr>
          <p:cNvPicPr>
            <a:picLocks noChangeAspect="1"/>
          </p:cNvPicPr>
          <p:nvPr/>
        </p:nvPicPr>
        <p:blipFill>
          <a:blip r:embed="rId3"/>
          <a:srcRect l="3254" r="2079"/>
          <a:stretch>
            <a:fillRect/>
          </a:stretch>
        </p:blipFill>
        <p:spPr>
          <a:xfrm>
            <a:off x="20" y="10"/>
            <a:ext cx="12191980" cy="6857990"/>
          </a:xfrm>
          <a:prstGeom prst="rect">
            <a:avLst/>
          </a:prstGeom>
        </p:spPr>
      </p:pic>
      <p:sp>
        <p:nvSpPr>
          <p:cNvPr id="17" name="Rectangle 16">
            <a:extLst>
              <a:ext uri="{FF2B5EF4-FFF2-40B4-BE49-F238E27FC236}">
                <a16:creationId xmlns:a16="http://schemas.microsoft.com/office/drawing/2014/main" id="{206E56BB-C8E6-4F70-B8BF-921C4912D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97716"/>
            <a:ext cx="12192000" cy="64008"/>
          </a:xfrm>
          <a:prstGeom prst="rect">
            <a:avLst/>
          </a:prstGeom>
          <a:solidFill>
            <a:schemeClr val="tx2">
              <a:lumMod val="50000"/>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9" name="Rectangle 18">
            <a:extLst>
              <a:ext uri="{FF2B5EF4-FFF2-40B4-BE49-F238E27FC236}">
                <a16:creationId xmlns:a16="http://schemas.microsoft.com/office/drawing/2014/main" id="{99643316-AB20-4DD1-8578-B5D7F033C0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61952"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840572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rse of the Black Gold: 50 Years of Oil in the Niger Delta: Amazon.co.uk:  Ed Kashi, Michael Watts: 9781576875476: Books">
            <a:extLst>
              <a:ext uri="{FF2B5EF4-FFF2-40B4-BE49-F238E27FC236}">
                <a16:creationId xmlns:a16="http://schemas.microsoft.com/office/drawing/2014/main" id="{C9EC3C87-00C8-044F-BFA6-579F3DD91CB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180" r="11182" b="2"/>
          <a:stretch/>
        </p:blipFill>
        <p:spPr bwMode="auto">
          <a:xfrm>
            <a:off x="196731" y="170453"/>
            <a:ext cx="3794884" cy="651709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n pictures: Curse of the Black Gold: 50 Years of Oil in the Niger Delta |  Environment | The Guardian">
            <a:extLst>
              <a:ext uri="{FF2B5EF4-FFF2-40B4-BE49-F238E27FC236}">
                <a16:creationId xmlns:a16="http://schemas.microsoft.com/office/drawing/2014/main" id="{F43628B6-39F9-5045-9AD1-2BB95BB73DD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01" r="14588" b="2"/>
          <a:stretch/>
        </p:blipFill>
        <p:spPr bwMode="auto">
          <a:xfrm>
            <a:off x="4184141" y="165371"/>
            <a:ext cx="3826711" cy="3176540"/>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Graft and mismanagement claims taint Nigeria oil clean-up | Financial Times">
            <a:extLst>
              <a:ext uri="{FF2B5EF4-FFF2-40B4-BE49-F238E27FC236}">
                <a16:creationId xmlns:a16="http://schemas.microsoft.com/office/drawing/2014/main" id="{21A714EA-2D26-234A-A14B-91B117F139C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353" b="-1"/>
          <a:stretch/>
        </p:blipFill>
        <p:spPr bwMode="auto">
          <a:xfrm>
            <a:off x="8193992" y="159910"/>
            <a:ext cx="3826711" cy="3181966"/>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DELTA NIGERIA - THE RAPE OF PARADISE by George Osodi – Trolley Books">
            <a:extLst>
              <a:ext uri="{FF2B5EF4-FFF2-40B4-BE49-F238E27FC236}">
                <a16:creationId xmlns:a16="http://schemas.microsoft.com/office/drawing/2014/main" id="{4C7F3F6B-63B0-AA4A-AF45-C38C93B9997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0390" r="9170" b="4"/>
          <a:stretch/>
        </p:blipFill>
        <p:spPr bwMode="auto">
          <a:xfrm>
            <a:off x="4184141" y="3512234"/>
            <a:ext cx="3826711" cy="31753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668E489-7E01-5848-84C9-68FE220278EE}"/>
              </a:ext>
            </a:extLst>
          </p:cNvPr>
          <p:cNvPicPr>
            <a:picLocks noChangeAspect="1"/>
          </p:cNvPicPr>
          <p:nvPr/>
        </p:nvPicPr>
        <p:blipFill rotWithShape="1">
          <a:blip r:embed="rId6"/>
          <a:srcRect l="7976" r="11739"/>
          <a:stretch/>
        </p:blipFill>
        <p:spPr>
          <a:xfrm>
            <a:off x="8193992" y="3505966"/>
            <a:ext cx="3826711" cy="3181582"/>
          </a:xfrm>
          <a:prstGeom prst="rect">
            <a:avLst/>
          </a:prstGeom>
        </p:spPr>
      </p:pic>
    </p:spTree>
    <p:extLst>
      <p:ext uri="{BB962C8B-B14F-4D97-AF65-F5344CB8AC3E}">
        <p14:creationId xmlns:p14="http://schemas.microsoft.com/office/powerpoint/2010/main" val="3800444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0" name="Picture 6">
            <a:extLst>
              <a:ext uri="{FF2B5EF4-FFF2-40B4-BE49-F238E27FC236}">
                <a16:creationId xmlns:a16="http://schemas.microsoft.com/office/drawing/2014/main" id="{47D0D18F-75A6-513A-84FF-D3410EE753B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2334" y="318720"/>
            <a:ext cx="1968243" cy="294868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Rendered Obsolete | Jamie L. Jones | University of North Carolina Press">
            <a:extLst>
              <a:ext uri="{FF2B5EF4-FFF2-40B4-BE49-F238E27FC236}">
                <a16:creationId xmlns:a16="http://schemas.microsoft.com/office/drawing/2014/main" id="{D5BBC829-2CBC-EE81-9EDC-5B00DF5194D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519291" y="3567233"/>
            <a:ext cx="1968243" cy="297204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9781107668089: Victorian Literature, Energy, and the Ecological Imagination (Cambridge Studies in Nineteenth-Century Literature and Culture, Series Number 93)">
            <a:extLst>
              <a:ext uri="{FF2B5EF4-FFF2-40B4-BE49-F238E27FC236}">
                <a16:creationId xmlns:a16="http://schemas.microsoft.com/office/drawing/2014/main" id="{81D51341-C72B-702C-8374-325D6168B8A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519291" y="318720"/>
            <a:ext cx="1968243" cy="2955321"/>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s://images-na.ssl-images-amazon.com/images/I/71jnEkzwURL.jpg">
            <a:extLst>
              <a:ext uri="{FF2B5EF4-FFF2-40B4-BE49-F238E27FC236}">
                <a16:creationId xmlns:a16="http://schemas.microsoft.com/office/drawing/2014/main" id="{98FD94FE-3A69-8446-8B4F-B83613F4BA6C}"/>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03991" y="3590600"/>
            <a:ext cx="1968243" cy="29486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C68D3E7-709A-AA5B-0B27-C253BF437FAB}"/>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3033364" y="2053639"/>
            <a:ext cx="2523250" cy="380868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lectric Wind: An Energy History of Modern Britain: Amazon.co.uk: Dudley,  Marianna: 9781526182944: Books">
            <a:extLst>
              <a:ext uri="{FF2B5EF4-FFF2-40B4-BE49-F238E27FC236}">
                <a16:creationId xmlns:a16="http://schemas.microsoft.com/office/drawing/2014/main" id="{7FB99CC9-F14D-6E48-A3C8-5535B1EE43FB}"/>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534911" y="3590600"/>
            <a:ext cx="2019809" cy="30373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90C53CC6-C201-2F45-8439-D4FCD4D5FFE9}"/>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756400" y="339746"/>
            <a:ext cx="2083319" cy="3121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6088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093496" y="618681"/>
            <a:ext cx="2613872" cy="4794567"/>
          </a:xfrm>
        </p:spPr>
        <p:txBody>
          <a:bodyPr vert="horz" lIns="91440" tIns="45720" rIns="91440" bIns="45720" rtlCol="0" anchor="ctr">
            <a:normAutofit/>
          </a:bodyPr>
          <a:lstStyle/>
          <a:p>
            <a:r>
              <a:rPr lang="en-US" sz="2000" dirty="0">
                <a:solidFill>
                  <a:srgbClr val="FFFFFF"/>
                </a:solidFill>
              </a:rPr>
              <a:t>“Once in a while, a building of modern construction, properly painted and maintained, would peep out of the bush, a reminder of other possibilities. Now and again we would drive past a gas flare reminding us that this was oil-bearing country….”</a:t>
            </a:r>
            <a:br>
              <a:rPr lang="en-US" sz="2000" dirty="0">
                <a:solidFill>
                  <a:srgbClr val="FFFFFF"/>
                </a:solidFill>
              </a:rPr>
            </a:br>
            <a:r>
              <a:rPr lang="en-US" sz="2000" dirty="0">
                <a:solidFill>
                  <a:srgbClr val="FFFFFF"/>
                </a:solidFill>
              </a:rPr>
              <a:t>Ken </a:t>
            </a:r>
            <a:r>
              <a:rPr lang="en-US" sz="2000" dirty="0" err="1">
                <a:solidFill>
                  <a:srgbClr val="FFFFFF"/>
                </a:solidFill>
              </a:rPr>
              <a:t>Saro-Wiwa</a:t>
            </a:r>
            <a:r>
              <a:rPr lang="en-US" sz="2000" dirty="0">
                <a:solidFill>
                  <a:srgbClr val="FFFFFF"/>
                </a:solidFill>
              </a:rPr>
              <a:t>, ‘</a:t>
            </a:r>
            <a:r>
              <a:rPr lang="en-US" sz="2000" dirty="0" err="1">
                <a:solidFill>
                  <a:srgbClr val="FFFFFF"/>
                </a:solidFill>
              </a:rPr>
              <a:t>Progres</a:t>
            </a:r>
            <a:r>
              <a:rPr lang="en-US" sz="2000" dirty="0">
                <a:solidFill>
                  <a:srgbClr val="FFFFFF"/>
                </a:solidFill>
              </a:rPr>
              <a:t>’, from </a:t>
            </a:r>
            <a:r>
              <a:rPr lang="en-US" sz="2000" i="1" dirty="0">
                <a:solidFill>
                  <a:srgbClr val="FFFFFF"/>
                </a:solidFill>
              </a:rPr>
              <a:t>Forest of Flowers</a:t>
            </a:r>
            <a:endParaRPr lang="en-US" sz="2000" dirty="0">
              <a:solidFill>
                <a:srgbClr val="FFFFFF"/>
              </a:solidFill>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559" r="2" b="1"/>
          <a:stretch/>
        </p:blipFill>
        <p:spPr>
          <a:xfrm>
            <a:off x="0" y="507800"/>
            <a:ext cx="7163222" cy="4808332"/>
          </a:xfrm>
          <a:prstGeom prst="rect">
            <a:avLst/>
          </a:prstGeom>
          <a:effectLst/>
        </p:spPr>
      </p:pic>
      <p:pic>
        <p:nvPicPr>
          <p:cNvPr id="8194" name="Picture 2" descr="Opens with George Osodi&amp;#39;s Oil Rich Niger Delta - Announcements - e-flux">
            <a:extLst>
              <a:ext uri="{FF2B5EF4-FFF2-40B4-BE49-F238E27FC236}">
                <a16:creationId xmlns:a16="http://schemas.microsoft.com/office/drawing/2014/main" id="{DEB26F40-99A9-454A-A0EA-1FE7BDD2E8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9960" y="127384"/>
            <a:ext cx="4892040" cy="330113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George Osodi - Ecocentrism: a Paradigm Shift">
            <a:extLst>
              <a:ext uri="{FF2B5EF4-FFF2-40B4-BE49-F238E27FC236}">
                <a16:creationId xmlns:a16="http://schemas.microsoft.com/office/drawing/2014/main" id="{723DBE58-CF2E-4F49-AE4E-92806349B3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9960" y="3507851"/>
            <a:ext cx="4556760" cy="2967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1158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2413B3-D8D3-FFA4-8539-4F9C7A758250}"/>
              </a:ext>
            </a:extLst>
          </p:cNvPr>
          <p:cNvPicPr>
            <a:picLocks noChangeAspect="1"/>
          </p:cNvPicPr>
          <p:nvPr/>
        </p:nvPicPr>
        <p:blipFill>
          <a:blip r:embed="rId2"/>
          <a:stretch>
            <a:fillRect/>
          </a:stretch>
        </p:blipFill>
        <p:spPr>
          <a:xfrm>
            <a:off x="469874" y="1431761"/>
            <a:ext cx="4998591" cy="649816"/>
          </a:xfrm>
          <a:prstGeom prst="rect">
            <a:avLst/>
          </a:prstGeom>
        </p:spPr>
      </p:pic>
      <p:cxnSp>
        <p:nvCxnSpPr>
          <p:cNvPr id="11" name="Straight Connector 10">
            <a:extLst>
              <a:ext uri="{FF2B5EF4-FFF2-40B4-BE49-F238E27FC236}">
                <a16:creationId xmlns:a16="http://schemas.microsoft.com/office/drawing/2014/main" id="{B817B4B8-5E01-4B44-BC25-876D56C1214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0"/>
            <a:ext cx="0" cy="320040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A1851C55-E537-DF1F-F4AE-9245F34527D1}"/>
              </a:ext>
            </a:extLst>
          </p:cNvPr>
          <p:cNvPicPr>
            <a:picLocks noChangeAspect="1"/>
          </p:cNvPicPr>
          <p:nvPr/>
        </p:nvPicPr>
        <p:blipFill>
          <a:blip r:embed="rId3"/>
          <a:stretch>
            <a:fillRect/>
          </a:stretch>
        </p:blipFill>
        <p:spPr>
          <a:xfrm>
            <a:off x="6723536" y="1297369"/>
            <a:ext cx="4824995" cy="916749"/>
          </a:xfrm>
          <a:prstGeom prst="rect">
            <a:avLst/>
          </a:prstGeom>
        </p:spPr>
      </p:pic>
      <p:cxnSp>
        <p:nvCxnSpPr>
          <p:cNvPr id="13" name="Straight Connector 12">
            <a:extLst>
              <a:ext uri="{FF2B5EF4-FFF2-40B4-BE49-F238E27FC236}">
                <a16:creationId xmlns:a16="http://schemas.microsoft.com/office/drawing/2014/main" id="{D683D1A4-93E5-4A4D-B103-8223A220EB2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21742" y="3200400"/>
            <a:ext cx="0" cy="365760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0E8ABF4-C289-489E-BEFB-3077F9D9C77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552330" y="3200400"/>
            <a:ext cx="0" cy="365760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89CFA0-35DD-4943-B365-488C66B9B1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3609790" y="3197412"/>
            <a:ext cx="4956048" cy="175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88AD040-1A2B-4FB4-A345-7B9F3E5ED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3994133"/>
            <a:ext cx="3602736" cy="175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23B704A-724B-41D6-8F33-76939E727D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534400" y="3994133"/>
            <a:ext cx="3657600" cy="175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95081E63-6C68-EEDE-0114-4207483B5818}"/>
              </a:ext>
            </a:extLst>
          </p:cNvPr>
          <p:cNvPicPr>
            <a:picLocks noChangeAspect="1"/>
          </p:cNvPicPr>
          <p:nvPr/>
        </p:nvPicPr>
        <p:blipFill>
          <a:blip r:embed="rId4"/>
          <a:stretch>
            <a:fillRect/>
          </a:stretch>
        </p:blipFill>
        <p:spPr>
          <a:xfrm>
            <a:off x="232101" y="4641428"/>
            <a:ext cx="3378709" cy="1267015"/>
          </a:xfrm>
          <a:prstGeom prst="rect">
            <a:avLst/>
          </a:prstGeom>
        </p:spPr>
      </p:pic>
      <p:pic>
        <p:nvPicPr>
          <p:cNvPr id="6" name="Picture 5">
            <a:extLst>
              <a:ext uri="{FF2B5EF4-FFF2-40B4-BE49-F238E27FC236}">
                <a16:creationId xmlns:a16="http://schemas.microsoft.com/office/drawing/2014/main" id="{E78E4874-B8FE-79BB-1F60-E4C813AB988B}"/>
              </a:ext>
            </a:extLst>
          </p:cNvPr>
          <p:cNvPicPr>
            <a:picLocks noChangeAspect="1"/>
          </p:cNvPicPr>
          <p:nvPr/>
        </p:nvPicPr>
        <p:blipFill>
          <a:blip r:embed="rId5"/>
          <a:stretch>
            <a:fillRect/>
          </a:stretch>
        </p:blipFill>
        <p:spPr>
          <a:xfrm>
            <a:off x="4474914" y="4469834"/>
            <a:ext cx="3678485" cy="956406"/>
          </a:xfrm>
          <a:prstGeom prst="rect">
            <a:avLst/>
          </a:prstGeom>
        </p:spPr>
      </p:pic>
      <p:pic>
        <p:nvPicPr>
          <p:cNvPr id="5" name="Picture 4">
            <a:extLst>
              <a:ext uri="{FF2B5EF4-FFF2-40B4-BE49-F238E27FC236}">
                <a16:creationId xmlns:a16="http://schemas.microsoft.com/office/drawing/2014/main" id="{60235C54-9318-E889-0126-AD56834867C2}"/>
              </a:ext>
            </a:extLst>
          </p:cNvPr>
          <p:cNvPicPr>
            <a:picLocks noChangeAspect="1"/>
          </p:cNvPicPr>
          <p:nvPr/>
        </p:nvPicPr>
        <p:blipFill>
          <a:blip r:embed="rId6"/>
          <a:stretch>
            <a:fillRect/>
          </a:stretch>
        </p:blipFill>
        <p:spPr>
          <a:xfrm>
            <a:off x="8715375" y="4732071"/>
            <a:ext cx="3459919" cy="1176371"/>
          </a:xfrm>
          <a:prstGeom prst="rect">
            <a:avLst/>
          </a:prstGeom>
        </p:spPr>
      </p:pic>
      <p:sp>
        <p:nvSpPr>
          <p:cNvPr id="7" name="TextBox 6">
            <a:extLst>
              <a:ext uri="{FF2B5EF4-FFF2-40B4-BE49-F238E27FC236}">
                <a16:creationId xmlns:a16="http://schemas.microsoft.com/office/drawing/2014/main" id="{A517A27A-E33D-786A-8893-22BBE9EBCF8C}"/>
              </a:ext>
            </a:extLst>
          </p:cNvPr>
          <p:cNvSpPr txBox="1"/>
          <p:nvPr/>
        </p:nvSpPr>
        <p:spPr>
          <a:xfrm>
            <a:off x="8715375" y="157163"/>
            <a:ext cx="1617879" cy="369332"/>
          </a:xfrm>
          <a:prstGeom prst="rect">
            <a:avLst/>
          </a:prstGeom>
          <a:noFill/>
        </p:spPr>
        <p:txBody>
          <a:bodyPr wrap="none" rtlCol="0">
            <a:spAutoFit/>
          </a:bodyPr>
          <a:lstStyle/>
          <a:p>
            <a:r>
              <a:rPr lang="en-US" dirty="0">
                <a:latin typeface="Franklin Gothic Medium" panose="020B0603020102020204" pitchFamily="34" charset="0"/>
              </a:rPr>
              <a:t>From ‘</a:t>
            </a:r>
            <a:r>
              <a:rPr lang="en-US" dirty="0" err="1">
                <a:latin typeface="Franklin Gothic Medium" panose="020B0603020102020204" pitchFamily="34" charset="0"/>
              </a:rPr>
              <a:t>Rigland</a:t>
            </a:r>
            <a:r>
              <a:rPr lang="en-US" dirty="0">
                <a:latin typeface="Franklin Gothic Medium" panose="020B0603020102020204" pitchFamily="34" charset="0"/>
              </a:rPr>
              <a:t>’</a:t>
            </a:r>
          </a:p>
        </p:txBody>
      </p:sp>
    </p:spTree>
    <p:extLst>
      <p:ext uri="{BB962C8B-B14F-4D97-AF65-F5344CB8AC3E}">
        <p14:creationId xmlns:p14="http://schemas.microsoft.com/office/powerpoint/2010/main" val="27146902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cstate="email">
            <a:extLst>
              <a:ext uri="{28A0092B-C50C-407E-A947-70E740481C1C}">
                <a14:useLocalDpi xmlns:a14="http://schemas.microsoft.com/office/drawing/2010/main"/>
              </a:ext>
            </a:extLst>
          </a:blip>
          <a:srcRect l="-39462" r="-39462"/>
          <a:stretch>
            <a:fillRect/>
          </a:stretch>
        </p:blipFill>
        <p:spPr>
          <a:xfrm>
            <a:off x="-995611" y="242924"/>
            <a:ext cx="15487650" cy="6409323"/>
          </a:xfrm>
        </p:spPr>
      </p:pic>
      <p:sp>
        <p:nvSpPr>
          <p:cNvPr id="5" name="Rectangle 4"/>
          <p:cNvSpPr/>
          <p:nvPr/>
        </p:nvSpPr>
        <p:spPr>
          <a:xfrm>
            <a:off x="271714" y="3124421"/>
            <a:ext cx="1851661" cy="646331"/>
          </a:xfrm>
          <a:prstGeom prst="rect">
            <a:avLst/>
          </a:prstGeom>
        </p:spPr>
        <p:txBody>
          <a:bodyPr wrap="none">
            <a:spAutoFit/>
          </a:bodyPr>
          <a:lstStyle/>
          <a:p>
            <a:r>
              <a:rPr lang="en-US" dirty="0">
                <a:solidFill>
                  <a:schemeClr val="bg1"/>
                </a:solidFill>
              </a:rPr>
              <a:t>Ade Adesina, </a:t>
            </a:r>
          </a:p>
          <a:p>
            <a:r>
              <a:rPr lang="en-US" dirty="0">
                <a:solidFill>
                  <a:schemeClr val="bg1"/>
                </a:solidFill>
              </a:rPr>
              <a:t>“Hope” (Linocut)</a:t>
            </a:r>
          </a:p>
        </p:txBody>
      </p:sp>
    </p:spTree>
    <p:extLst>
      <p:ext uri="{BB962C8B-B14F-4D97-AF65-F5344CB8AC3E}">
        <p14:creationId xmlns:p14="http://schemas.microsoft.com/office/powerpoint/2010/main" val="8908981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098" name="Picture 2" descr="Haim Gasoline featuring Taylor Swift - RSD 2021 - Light Blue Vinyl - Sealed 7&quot; vinyl single (7 inch record / 45) UK IYJ07GA770296">
            <a:hlinkClick r:id="rId2"/>
            <a:extLst>
              <a:ext uri="{FF2B5EF4-FFF2-40B4-BE49-F238E27FC236}">
                <a16:creationId xmlns:a16="http://schemas.microsoft.com/office/drawing/2014/main" id="{4891AE31-9ECC-27E9-E3E4-5E20F97D9F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3700" y="254000"/>
            <a:ext cx="632460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4588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349197" y="168178"/>
            <a:ext cx="3013733" cy="4549218"/>
          </a:xfrm>
        </p:spPr>
      </p:pic>
      <p:pic>
        <p:nvPicPr>
          <p:cNvPr id="14" name="Picture 13" descr="A boat in the water&#10;&#10;Description automatically generated">
            <a:extLst>
              <a:ext uri="{FF2B5EF4-FFF2-40B4-BE49-F238E27FC236}">
                <a16:creationId xmlns:a16="http://schemas.microsoft.com/office/drawing/2014/main" id="{F1C660F8-0CEA-9C4A-8311-BFD76D4AE6C8}"/>
              </a:ext>
            </a:extLst>
          </p:cNvPr>
          <p:cNvPicPr>
            <a:picLocks noChangeAspect="1"/>
          </p:cNvPicPr>
          <p:nvPr/>
        </p:nvPicPr>
        <p:blipFill>
          <a:blip r:embed="rId3"/>
          <a:stretch>
            <a:fillRect/>
          </a:stretch>
        </p:blipFill>
        <p:spPr>
          <a:xfrm>
            <a:off x="4589134" y="1136612"/>
            <a:ext cx="3013732" cy="4584775"/>
          </a:xfrm>
          <a:prstGeom prst="rect">
            <a:avLst/>
          </a:prstGeom>
        </p:spPr>
      </p:pic>
      <p:pic>
        <p:nvPicPr>
          <p:cNvPr id="3074" name="Picture 2">
            <a:extLst>
              <a:ext uri="{FF2B5EF4-FFF2-40B4-BE49-F238E27FC236}">
                <a16:creationId xmlns:a16="http://schemas.microsoft.com/office/drawing/2014/main" id="{D981F58F-5659-3DFC-FC64-0DDF352519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32985" y="2059854"/>
            <a:ext cx="3032811" cy="4549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4154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2CFF89D-53A3-CE4F-A224-38EDD19CE051}"/>
              </a:ext>
            </a:extLst>
          </p:cNvPr>
          <p:cNvPicPr>
            <a:picLocks noChangeAspect="1"/>
          </p:cNvPicPr>
          <p:nvPr/>
        </p:nvPicPr>
        <p:blipFill>
          <a:blip r:embed="rId2"/>
          <a:stretch>
            <a:fillRect/>
          </a:stretch>
        </p:blipFill>
        <p:spPr>
          <a:xfrm>
            <a:off x="4302812" y="707103"/>
            <a:ext cx="3554191" cy="5617497"/>
          </a:xfrm>
          <a:prstGeom prst="rect">
            <a:avLst/>
          </a:prstGeom>
        </p:spPr>
      </p:pic>
      <p:pic>
        <p:nvPicPr>
          <p:cNvPr id="1038" name="Picture 14" descr="Imagining Solar Energy : The Power of the Sun in Literature, Science and Culture, Paperback / softback Book">
            <a:extLst>
              <a:ext uri="{FF2B5EF4-FFF2-40B4-BE49-F238E27FC236}">
                <a16:creationId xmlns:a16="http://schemas.microsoft.com/office/drawing/2014/main" id="{C6D48AC7-700A-C945-AE8B-2649FB6952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8" y="3492500"/>
            <a:ext cx="1744663" cy="2705100"/>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Duke University Press - Energopolitics">
            <a:extLst>
              <a:ext uri="{FF2B5EF4-FFF2-40B4-BE49-F238E27FC236}">
                <a16:creationId xmlns:a16="http://schemas.microsoft.com/office/drawing/2014/main" id="{44F9A0EF-227B-D849-A998-817C878CC1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213" y="660400"/>
            <a:ext cx="1770063" cy="2717800"/>
          </a:xfrm>
          <a:prstGeom prst="rect">
            <a:avLst/>
          </a:prstGeom>
          <a:extLst>
            <a:ext uri="{909E8E84-426E-40DD-AFC4-6F175D3DCCD1}">
              <a14:hiddenFill xmlns:a14="http://schemas.microsoft.com/office/drawing/2010/main">
                <a:solidFill>
                  <a:srgbClr val="FFFFFF"/>
                </a:solidFill>
              </a14:hiddenFill>
            </a:ext>
          </a:extLst>
        </p:spPr>
      </p:pic>
      <p:pic>
        <p:nvPicPr>
          <p:cNvPr id="1046" name="Picture 22" descr="Radiant Infrastructures">
            <a:extLst>
              <a:ext uri="{FF2B5EF4-FFF2-40B4-BE49-F238E27FC236}">
                <a16:creationId xmlns:a16="http://schemas.microsoft.com/office/drawing/2014/main" id="{9BA09B9D-17A7-E24F-B329-AB383CC6CD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213" y="3451225"/>
            <a:ext cx="1770063" cy="2744788"/>
          </a:xfrm>
          <a:prstGeom prst="rect">
            <a:avLst/>
          </a:prstGeom>
          <a:extLst>
            <a:ext uri="{909E8E84-426E-40DD-AFC4-6F175D3DCCD1}">
              <a14:hiddenFill xmlns:a14="http://schemas.microsoft.com/office/drawing/2010/main">
                <a:solidFill>
                  <a:srgbClr val="FFFFFF"/>
                </a:solidFill>
              </a14:hiddenFill>
            </a:ext>
          </a:extLst>
        </p:spPr>
      </p:pic>
      <p:pic>
        <p:nvPicPr>
          <p:cNvPr id="10" name="Picture 26" descr="Literary Illumination">
            <a:extLst>
              <a:ext uri="{FF2B5EF4-FFF2-40B4-BE49-F238E27FC236}">
                <a16:creationId xmlns:a16="http://schemas.microsoft.com/office/drawing/2014/main" id="{F1F0435D-68D3-2343-ADEC-013C7ADECB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421" y="680796"/>
            <a:ext cx="1736537" cy="2748204"/>
          </a:xfrm>
          <a:prstGeom prst="rect">
            <a:avLst/>
          </a:prstGeom>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64592609-030D-9A4C-810E-CEFA9EB7B8D2}"/>
              </a:ext>
            </a:extLst>
          </p:cNvPr>
          <p:cNvPicPr>
            <a:picLocks noChangeAspect="1"/>
          </p:cNvPicPr>
          <p:nvPr/>
        </p:nvPicPr>
        <p:blipFill>
          <a:blip r:embed="rId7"/>
          <a:stretch>
            <a:fillRect/>
          </a:stretch>
        </p:blipFill>
        <p:spPr>
          <a:xfrm>
            <a:off x="7880350" y="660400"/>
            <a:ext cx="1828800" cy="2641600"/>
          </a:xfrm>
          <a:prstGeom prst="rect">
            <a:avLst/>
          </a:prstGeom>
        </p:spPr>
      </p:pic>
      <p:pic>
        <p:nvPicPr>
          <p:cNvPr id="1044" name="Picture 20" descr="Climate and Capital in the Age of Petroleum: Locating Terminal Landscapes:  Jeff Diamanti: Bloomsbury Academic">
            <a:extLst>
              <a:ext uri="{FF2B5EF4-FFF2-40B4-BE49-F238E27FC236}">
                <a16:creationId xmlns:a16="http://schemas.microsoft.com/office/drawing/2014/main" id="{6A5CF61F-C812-0A41-8F9B-0E87BD47D7F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82175" y="660400"/>
            <a:ext cx="1765300" cy="2730500"/>
          </a:xfrm>
          <a:prstGeom prst="rect">
            <a:avLst/>
          </a:prstGeom>
          <a:extLst>
            <a:ext uri="{909E8E84-426E-40DD-AFC4-6F175D3DCCD1}">
              <a14:hiddenFill xmlns:a14="http://schemas.microsoft.com/office/drawing/2010/main">
                <a:solidFill>
                  <a:srgbClr val="FFFFFF"/>
                </a:solidFill>
              </a14:hiddenFill>
            </a:ext>
          </a:extLst>
        </p:spPr>
      </p:pic>
      <p:pic>
        <p:nvPicPr>
          <p:cNvPr id="1048" name="Picture 24" descr="The Promise of Infrastructure">
            <a:extLst>
              <a:ext uri="{FF2B5EF4-FFF2-40B4-BE49-F238E27FC236}">
                <a16:creationId xmlns:a16="http://schemas.microsoft.com/office/drawing/2014/main" id="{5B3691DC-AE0C-2742-B5B4-39F37C4DB32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82175" y="3463925"/>
            <a:ext cx="1765300" cy="2732088"/>
          </a:xfrm>
          <a:prstGeom prst="rect">
            <a:avLst/>
          </a:prstGeom>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E4D50F66-2278-B84A-83C0-D8E8F47E21A7}"/>
              </a:ext>
            </a:extLst>
          </p:cNvPr>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7866677" y="3439597"/>
            <a:ext cx="1856146" cy="2780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4670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FB3F1CA-6A7B-D82E-B2FC-F18449AE7820}"/>
              </a:ext>
            </a:extLst>
          </p:cNvPr>
          <p:cNvPicPr>
            <a:picLocks noChangeAspect="1"/>
          </p:cNvPicPr>
          <p:nvPr/>
        </p:nvPicPr>
        <p:blipFill>
          <a:blip r:embed="rId2"/>
          <a:stretch>
            <a:fillRect/>
          </a:stretch>
        </p:blipFill>
        <p:spPr>
          <a:xfrm>
            <a:off x="0" y="0"/>
            <a:ext cx="4562189" cy="6858000"/>
          </a:xfrm>
          <a:prstGeom prst="rect">
            <a:avLst/>
          </a:prstGeom>
        </p:spPr>
      </p:pic>
      <p:pic>
        <p:nvPicPr>
          <p:cNvPr id="3" name="Picture 2">
            <a:extLst>
              <a:ext uri="{FF2B5EF4-FFF2-40B4-BE49-F238E27FC236}">
                <a16:creationId xmlns:a16="http://schemas.microsoft.com/office/drawing/2014/main" id="{50919D70-FB0F-52CA-37E1-E758232AB5AC}"/>
              </a:ext>
            </a:extLst>
          </p:cNvPr>
          <p:cNvPicPr>
            <a:picLocks noChangeAspect="1"/>
          </p:cNvPicPr>
          <p:nvPr/>
        </p:nvPicPr>
        <p:blipFill>
          <a:blip r:embed="rId3"/>
          <a:stretch>
            <a:fillRect/>
          </a:stretch>
        </p:blipFill>
        <p:spPr>
          <a:xfrm>
            <a:off x="5602898" y="0"/>
            <a:ext cx="5420701" cy="7163789"/>
          </a:xfrm>
          <a:prstGeom prst="rect">
            <a:avLst/>
          </a:prstGeom>
        </p:spPr>
      </p:pic>
    </p:spTree>
    <p:extLst>
      <p:ext uri="{BB962C8B-B14F-4D97-AF65-F5344CB8AC3E}">
        <p14:creationId xmlns:p14="http://schemas.microsoft.com/office/powerpoint/2010/main" val="1124348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6095999" y="207100"/>
            <a:ext cx="5381349" cy="6463308"/>
          </a:xfrm>
          <a:prstGeom prst="rect">
            <a:avLst/>
          </a:prstGeom>
        </p:spPr>
        <p:txBody>
          <a:bodyPr wrap="square">
            <a:spAutoFit/>
          </a:bodyPr>
          <a:lstStyle/>
          <a:p>
            <a:r>
              <a:rPr lang="en-US" b="1" dirty="0">
                <a:solidFill>
                  <a:schemeClr val="bg1"/>
                </a:solidFill>
                <a:latin typeface="Century Gothic" panose="020B0502020202020204" pitchFamily="34" charset="0"/>
                <a:cs typeface="Baskerville"/>
              </a:rPr>
              <a:t>“The Energy Unconscious…..”</a:t>
            </a:r>
          </a:p>
          <a:p>
            <a:endParaRPr lang="en-US" b="1" dirty="0">
              <a:solidFill>
                <a:schemeClr val="bg1"/>
              </a:solidFill>
              <a:latin typeface="Century Gothic" panose="020B0502020202020204" pitchFamily="34" charset="0"/>
              <a:cs typeface="Baskerville"/>
            </a:endParaRPr>
          </a:p>
          <a:p>
            <a:r>
              <a:rPr lang="en-US" dirty="0">
                <a:solidFill>
                  <a:schemeClr val="bg1"/>
                </a:solidFill>
                <a:latin typeface="Century Gothic" panose="020B0502020202020204" pitchFamily="34" charset="0"/>
                <a:cs typeface="Baskerville"/>
              </a:rPr>
              <a:t>This Editor’s Column peruses the relation between energy resources and literature. Instead of divvying up literary works into hundred-year intervals (or elastic variants like the long eighteenth or twentieth century) or categories harnessing the history of ideas (Romanticism, Enlightenment), </a:t>
            </a:r>
            <a:r>
              <a:rPr lang="en-US" b="1" dirty="0">
                <a:solidFill>
                  <a:schemeClr val="bg1"/>
                </a:solidFill>
                <a:latin typeface="Century Gothic" panose="020B0502020202020204" pitchFamily="34" charset="0"/>
                <a:cs typeface="Baskerville"/>
              </a:rPr>
              <a:t>what happens if we sort texts according to the energy sources that made them possible</a:t>
            </a:r>
            <a:r>
              <a:rPr lang="en-US" dirty="0">
                <a:solidFill>
                  <a:schemeClr val="bg1"/>
                </a:solidFill>
                <a:latin typeface="Century Gothic" panose="020B0502020202020204" pitchFamily="34" charset="0"/>
                <a:cs typeface="Baskerville"/>
              </a:rPr>
              <a:t>?</a:t>
            </a:r>
          </a:p>
          <a:p>
            <a:endParaRPr lang="en-GB" dirty="0">
              <a:solidFill>
                <a:schemeClr val="bg1"/>
              </a:solidFill>
              <a:latin typeface="Century Gothic" panose="020B0502020202020204" pitchFamily="34" charset="0"/>
              <a:cs typeface="Baskerville"/>
            </a:endParaRPr>
          </a:p>
          <a:p>
            <a:r>
              <a:rPr lang="en-US" b="1" dirty="0">
                <a:solidFill>
                  <a:schemeClr val="bg1"/>
                </a:solidFill>
                <a:latin typeface="Century Gothic" panose="020B0502020202020204" pitchFamily="34" charset="0"/>
                <a:cs typeface="Baskerville"/>
              </a:rPr>
              <a:t>What happens if we </a:t>
            </a:r>
            <a:r>
              <a:rPr lang="en-US" b="1" dirty="0" err="1">
                <a:solidFill>
                  <a:schemeClr val="bg1"/>
                </a:solidFill>
                <a:latin typeface="Century Gothic" panose="020B0502020202020204" pitchFamily="34" charset="0"/>
                <a:cs typeface="Baskerville"/>
              </a:rPr>
              <a:t>rechart</a:t>
            </a:r>
            <a:r>
              <a:rPr lang="en-US" b="1" dirty="0">
                <a:solidFill>
                  <a:schemeClr val="bg1"/>
                </a:solidFill>
                <a:latin typeface="Century Gothic" panose="020B0502020202020204" pitchFamily="34" charset="0"/>
                <a:cs typeface="Baskerville"/>
              </a:rPr>
              <a:t> literary periods and make energy sources a matter of urgency to literary criticism?</a:t>
            </a:r>
            <a:r>
              <a:rPr lang="en-US" dirty="0">
                <a:solidFill>
                  <a:schemeClr val="bg1"/>
                </a:solidFill>
                <a:latin typeface="Century Gothic" panose="020B0502020202020204" pitchFamily="34" charset="0"/>
                <a:cs typeface="Baskerville"/>
              </a:rPr>
              <a:t> What happens if we think systematically about how… texts relate to energy sources across time and space?</a:t>
            </a:r>
          </a:p>
          <a:p>
            <a:endParaRPr lang="en-GB" dirty="0">
              <a:solidFill>
                <a:schemeClr val="bg1"/>
              </a:solidFill>
              <a:latin typeface="Century Gothic" panose="020B0502020202020204" pitchFamily="34" charset="0"/>
              <a:cs typeface="Baskerville"/>
            </a:endParaRPr>
          </a:p>
          <a:p>
            <a:r>
              <a:rPr lang="en-GB" dirty="0">
                <a:solidFill>
                  <a:schemeClr val="bg1"/>
                </a:solidFill>
                <a:latin typeface="Century Gothic" panose="020B0502020202020204" pitchFamily="34" charset="0"/>
                <a:cs typeface="Baskerville"/>
              </a:rPr>
              <a:t>Patricia Yaeger, “Editor’s Column: Literature in the Ages of Wood, Tallow, Coal, Whale-Oil, Gasoline, Atomic Power and Other Energy Sources.” </a:t>
            </a:r>
            <a:r>
              <a:rPr lang="en-GB" i="1" dirty="0">
                <a:solidFill>
                  <a:schemeClr val="bg1"/>
                </a:solidFill>
                <a:latin typeface="Century Gothic" panose="020B0502020202020204" pitchFamily="34" charset="0"/>
                <a:cs typeface="Baskerville"/>
              </a:rPr>
              <a:t>PMLA </a:t>
            </a:r>
            <a:r>
              <a:rPr lang="en-GB" dirty="0">
                <a:solidFill>
                  <a:schemeClr val="bg1"/>
                </a:solidFill>
                <a:latin typeface="Century Gothic" panose="020B0502020202020204" pitchFamily="34" charset="0"/>
                <a:cs typeface="Baskerville"/>
              </a:rPr>
              <a:t>126.2 (2011): 305–10. </a:t>
            </a:r>
          </a:p>
          <a:p>
            <a:endParaRPr lang="en-GB" dirty="0">
              <a:solidFill>
                <a:schemeClr val="bg1"/>
              </a:solidFill>
              <a:latin typeface="Century Gothic" panose="020B0502020202020204" pitchFamily="34" charset="0"/>
              <a:cs typeface="Baskerville"/>
            </a:endParaRPr>
          </a:p>
        </p:txBody>
      </p:sp>
      <p:pic>
        <p:nvPicPr>
          <p:cNvPr id="2052" name="Picture 4" descr="Image result for wires behind the wall">
            <a:hlinkClick r:id="rId2"/>
            <a:extLst>
              <a:ext uri="{FF2B5EF4-FFF2-40B4-BE49-F238E27FC236}">
                <a16:creationId xmlns:a16="http://schemas.microsoft.com/office/drawing/2014/main" id="{EDBCEC22-637D-9141-9DA4-1F6468C3C4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40" y="1699846"/>
            <a:ext cx="5381349" cy="3024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6264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446</TotalTime>
  <Words>1462</Words>
  <Application>Microsoft Macintosh PowerPoint</Application>
  <PresentationFormat>Widescreen</PresentationFormat>
  <Paragraphs>71</Paragraphs>
  <Slides>53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53</vt:i4>
      </vt:variant>
    </vt:vector>
  </HeadingPairs>
  <TitlesOfParts>
    <vt:vector size="62" baseType="lpstr">
      <vt:lpstr>Aptos</vt:lpstr>
      <vt:lpstr>Aptos Display</vt:lpstr>
      <vt:lpstr>Arial</vt:lpstr>
      <vt:lpstr>Bell MT</vt:lpstr>
      <vt:lpstr>Calibri</vt:lpstr>
      <vt:lpstr>Century Gothic</vt:lpstr>
      <vt:lpstr>Franklin Gothic Medium</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“Once in a while, a building of modern construction, properly painted and maintained, would peep out of the bush, a reminder of other possibilities. Now and again we would drive past a gas flare reminding us that this was oil-bearing country….” Ken Saro-Wiwa, ‘Progres’, from Forest of Flowers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Macdonald, Graeme</dc:creator>
  <cp:lastModifiedBy>Macdonald, Graeme</cp:lastModifiedBy>
  <cp:revision>4</cp:revision>
  <dcterms:created xsi:type="dcterms:W3CDTF">2026-01-26T06:08:39Z</dcterms:created>
  <dcterms:modified xsi:type="dcterms:W3CDTF">2026-01-26T13:35:19Z</dcterms:modified>
</cp:coreProperties>
</file>