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495" r:id="rId2"/>
    <p:sldId id="325" r:id="rId3"/>
    <p:sldId id="257" r:id="rId4"/>
    <p:sldId id="260" r:id="rId5"/>
    <p:sldId id="499" r:id="rId6"/>
    <p:sldId id="258" r:id="rId7"/>
    <p:sldId id="259" r:id="rId8"/>
    <p:sldId id="261" r:id="rId9"/>
    <p:sldId id="381" r:id="rId10"/>
    <p:sldId id="264" r:id="rId11"/>
    <p:sldId id="382" r:id="rId12"/>
    <p:sldId id="383" r:id="rId13"/>
    <p:sldId id="376" r:id="rId14"/>
    <p:sldId id="378" r:id="rId15"/>
    <p:sldId id="380" r:id="rId16"/>
    <p:sldId id="522" r:id="rId17"/>
    <p:sldId id="501" r:id="rId18"/>
    <p:sldId id="460" r:id="rId19"/>
    <p:sldId id="281" r:id="rId20"/>
    <p:sldId id="467" r:id="rId21"/>
    <p:sldId id="323" r:id="rId22"/>
    <p:sldId id="512" r:id="rId23"/>
    <p:sldId id="513" r:id="rId24"/>
    <p:sldId id="514" r:id="rId25"/>
    <p:sldId id="496" r:id="rId26"/>
    <p:sldId id="279" r:id="rId27"/>
    <p:sldId id="515" r:id="rId28"/>
    <p:sldId id="268" r:id="rId29"/>
    <p:sldId id="283" r:id="rId30"/>
    <p:sldId id="487" r:id="rId31"/>
    <p:sldId id="516" r:id="rId32"/>
    <p:sldId id="374" r:id="rId33"/>
    <p:sldId id="326" r:id="rId34"/>
    <p:sldId id="373" r:id="rId35"/>
    <p:sldId id="502" r:id="rId36"/>
    <p:sldId id="256" r:id="rId37"/>
    <p:sldId id="517" r:id="rId38"/>
    <p:sldId id="385" r:id="rId39"/>
    <p:sldId id="506" r:id="rId40"/>
    <p:sldId id="384" r:id="rId41"/>
    <p:sldId id="324" r:id="rId42"/>
    <p:sldId id="504" r:id="rId43"/>
    <p:sldId id="523" r:id="rId44"/>
    <p:sldId id="505" r:id="rId45"/>
    <p:sldId id="519" r:id="rId46"/>
    <p:sldId id="271" r:id="rId47"/>
    <p:sldId id="484" r:id="rId48"/>
    <p:sldId id="386" r:id="rId49"/>
    <p:sldId id="509" r:id="rId50"/>
    <p:sldId id="388" r:id="rId51"/>
    <p:sldId id="520" r:id="rId52"/>
    <p:sldId id="500" r:id="rId53"/>
    <p:sldId id="263" r:id="rId54"/>
    <p:sldId id="461" r:id="rId55"/>
    <p:sldId id="391" r:id="rId56"/>
    <p:sldId id="392" r:id="rId57"/>
    <p:sldId id="387" r:id="rId58"/>
    <p:sldId id="521"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4"/>
    <p:restoredTop sz="94658"/>
  </p:normalViewPr>
  <p:slideViewPr>
    <p:cSldViewPr snapToGrid="0">
      <p:cViewPr varScale="1">
        <p:scale>
          <a:sx n="86" d="100"/>
          <a:sy n="86" d="100"/>
        </p:scale>
        <p:origin x="224" y="9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BEB78A-6223-3744-A00B-3E50C6E6A3FF}" type="datetimeFigureOut">
              <a:rPr lang="en-US" smtClean="0"/>
              <a:t>3/9/26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34BF9B-FBBD-4140-B2D2-4F2519CFD95B}" type="slidenum">
              <a:rPr lang="en-US" smtClean="0"/>
              <a:t>‹#›</a:t>
            </a:fld>
            <a:endParaRPr lang="en-US"/>
          </a:p>
        </p:txBody>
      </p:sp>
    </p:spTree>
    <p:extLst>
      <p:ext uri="{BB962C8B-B14F-4D97-AF65-F5344CB8AC3E}">
        <p14:creationId xmlns:p14="http://schemas.microsoft.com/office/powerpoint/2010/main" val="1851901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E1E066-CCC3-8C44-BA2A-69212FEB0BAB}" type="slidenum">
              <a:rPr lang="en-US" smtClean="0"/>
              <a:t>1</a:t>
            </a:fld>
            <a:endParaRPr lang="en-US"/>
          </a:p>
        </p:txBody>
      </p:sp>
    </p:spTree>
    <p:extLst>
      <p:ext uri="{BB962C8B-B14F-4D97-AF65-F5344CB8AC3E}">
        <p14:creationId xmlns:p14="http://schemas.microsoft.com/office/powerpoint/2010/main" val="2166012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5606D-D835-CD5F-D9C8-9A6DC0BAA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71398-9474-569B-7385-F12660466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E317D-51E2-E594-C64C-3B9914B0A394}"/>
              </a:ext>
            </a:extLst>
          </p:cNvPr>
          <p:cNvSpPr>
            <a:spLocks noGrp="1"/>
          </p:cNvSpPr>
          <p:nvPr>
            <p:ph type="body" idx="1"/>
          </p:nvPr>
        </p:nvSpPr>
        <p:spPr/>
        <p:txBody>
          <a:bodyPr/>
          <a:lstStyle/>
          <a:p>
            <a:r>
              <a:rPr lang="sv-SE" b="1" dirty="0"/>
              <a:t>So </a:t>
            </a:r>
            <a:r>
              <a:rPr lang="sv-SE" b="1" dirty="0" err="1"/>
              <a:t>why</a:t>
            </a:r>
            <a:r>
              <a:rPr lang="sv-SE" b="1" dirty="0"/>
              <a:t> </a:t>
            </a:r>
            <a:r>
              <a:rPr lang="sv-SE" b="1" dirty="0" err="1"/>
              <a:t>did</a:t>
            </a:r>
            <a:r>
              <a:rPr lang="sv-SE" b="1" dirty="0"/>
              <a:t> </a:t>
            </a:r>
            <a:r>
              <a:rPr lang="sv-SE" b="1" dirty="0" err="1"/>
              <a:t>we</a:t>
            </a:r>
            <a:r>
              <a:rPr lang="sv-SE" b="1" dirty="0"/>
              <a:t> do </a:t>
            </a:r>
            <a:r>
              <a:rPr lang="sv-SE" b="1" dirty="0" err="1"/>
              <a:t>this</a:t>
            </a:r>
            <a:r>
              <a:rPr lang="sv-SE" b="1" dirty="0"/>
              <a:t>?</a:t>
            </a:r>
            <a:r>
              <a:rPr lang="sv-SE" b="1" baseline="0" dirty="0"/>
              <a:t> </a:t>
            </a:r>
          </a:p>
          <a:p>
            <a:endParaRPr lang="sv-SE" baseline="0" dirty="0"/>
          </a:p>
          <a:p>
            <a:r>
              <a:rPr lang="sv-SE" baseline="0" dirty="0"/>
              <a:t>A </a:t>
            </a:r>
            <a:r>
              <a:rPr lang="sv-SE" baseline="0" dirty="0" err="1"/>
              <a:t>core</a:t>
            </a:r>
            <a:r>
              <a:rPr lang="sv-SE" baseline="0" dirty="0"/>
              <a:t> </a:t>
            </a:r>
            <a:r>
              <a:rPr lang="sv-SE" baseline="0" dirty="0" err="1"/>
              <a:t>idea</a:t>
            </a:r>
            <a:r>
              <a:rPr lang="sv-SE" baseline="0" dirty="0"/>
              <a:t> </a:t>
            </a:r>
            <a:r>
              <a:rPr lang="sv-SE" baseline="0" dirty="0" err="1"/>
              <a:t>of</a:t>
            </a:r>
            <a:r>
              <a:rPr lang="sv-SE" baseline="0" dirty="0"/>
              <a:t> </a:t>
            </a:r>
            <a:r>
              <a:rPr lang="sv-SE" baseline="0" dirty="0" err="1"/>
              <a:t>this</a:t>
            </a:r>
            <a:r>
              <a:rPr lang="sv-SE" baseline="0" dirty="0"/>
              <a:t> </a:t>
            </a:r>
            <a:r>
              <a:rPr lang="sv-SE" baseline="0" dirty="0" err="1"/>
              <a:t>project</a:t>
            </a:r>
            <a:r>
              <a:rPr lang="sv-SE" baseline="0" dirty="0"/>
              <a:t> is </a:t>
            </a:r>
            <a:r>
              <a:rPr lang="sv-SE" baseline="0" dirty="0" err="1"/>
              <a:t>that</a:t>
            </a:r>
            <a:r>
              <a:rPr lang="sv-SE" baseline="0" dirty="0"/>
              <a:t> </a:t>
            </a:r>
            <a:r>
              <a:rPr lang="sv-SE" baseline="0" dirty="0" err="1"/>
              <a:t>carbon</a:t>
            </a:r>
            <a:r>
              <a:rPr lang="sv-SE" baseline="0" dirty="0"/>
              <a:t> is </a:t>
            </a:r>
            <a:r>
              <a:rPr lang="sv-SE" baseline="0" dirty="0" err="1"/>
              <a:t>deeply</a:t>
            </a:r>
            <a:r>
              <a:rPr lang="sv-SE" baseline="0" dirty="0"/>
              <a:t> </a:t>
            </a:r>
            <a:r>
              <a:rPr lang="sv-SE" baseline="0" dirty="0" err="1"/>
              <a:t>embedded</a:t>
            </a:r>
            <a:r>
              <a:rPr lang="sv-SE" baseline="0" dirty="0"/>
              <a:t> in </a:t>
            </a:r>
            <a:r>
              <a:rPr lang="sv-SE" baseline="0" dirty="0" err="1"/>
              <a:t>our</a:t>
            </a:r>
            <a:r>
              <a:rPr lang="sv-SE" baseline="0" dirty="0"/>
              <a:t> </a:t>
            </a:r>
            <a:r>
              <a:rPr lang="sv-SE" baseline="0" dirty="0" err="1"/>
              <a:t>lives</a:t>
            </a:r>
            <a:r>
              <a:rPr lang="sv-SE" baseline="0" dirty="0"/>
              <a:t>. </a:t>
            </a:r>
            <a:r>
              <a:rPr lang="sv-SE" baseline="0" dirty="0" err="1"/>
              <a:t>Looking</a:t>
            </a:r>
            <a:r>
              <a:rPr lang="sv-SE" baseline="0" dirty="0"/>
              <a:t> back at the fossil age </a:t>
            </a:r>
            <a:r>
              <a:rPr lang="sv-SE" baseline="0" dirty="0" err="1"/>
              <a:t>allows</a:t>
            </a:r>
            <a:r>
              <a:rPr lang="sv-SE" baseline="0" dirty="0"/>
              <a:t> </a:t>
            </a:r>
            <a:r>
              <a:rPr lang="sv-SE" baseline="0" dirty="0" err="1"/>
              <a:t>us</a:t>
            </a:r>
            <a:r>
              <a:rPr lang="sv-SE" baseline="0" dirty="0"/>
              <a:t> to make </a:t>
            </a:r>
            <a:r>
              <a:rPr lang="sv-SE" baseline="0" dirty="0" err="1"/>
              <a:t>that</a:t>
            </a:r>
            <a:r>
              <a:rPr lang="sv-SE" baseline="0" dirty="0"/>
              <a:t> </a:t>
            </a:r>
            <a:r>
              <a:rPr lang="sv-SE" baseline="0" dirty="0" err="1"/>
              <a:t>which</a:t>
            </a:r>
            <a:r>
              <a:rPr lang="sv-SE" baseline="0" dirty="0"/>
              <a:t> </a:t>
            </a:r>
            <a:r>
              <a:rPr lang="sv-SE" baseline="0" dirty="0" err="1"/>
              <a:t>today</a:t>
            </a:r>
            <a:r>
              <a:rPr lang="sv-SE" baseline="0" dirty="0"/>
              <a:t> is </a:t>
            </a:r>
            <a:r>
              <a:rPr lang="sv-SE" baseline="0" dirty="0" err="1"/>
              <a:t>familiar</a:t>
            </a:r>
            <a:r>
              <a:rPr lang="sv-SE" baseline="0" dirty="0"/>
              <a:t>, </a:t>
            </a:r>
            <a:r>
              <a:rPr lang="sv-SE" baseline="0" dirty="0" err="1"/>
              <a:t>unfamiliar</a:t>
            </a:r>
            <a:r>
              <a:rPr lang="sv-SE" baseline="0" dirty="0"/>
              <a:t>. </a:t>
            </a:r>
          </a:p>
          <a:p>
            <a:endParaRPr lang="sv-SE" baseline="0" dirty="0"/>
          </a:p>
          <a:p>
            <a:r>
              <a:rPr lang="sv-SE" baseline="0" dirty="0"/>
              <a:t>The </a:t>
            </a:r>
            <a:r>
              <a:rPr lang="sv-SE" baseline="0" dirty="0" err="1"/>
              <a:t>dominating</a:t>
            </a:r>
            <a:r>
              <a:rPr lang="sv-SE" baseline="0" dirty="0"/>
              <a:t> </a:t>
            </a:r>
            <a:r>
              <a:rPr lang="sv-SE" baseline="0" dirty="0" err="1"/>
              <a:t>climate</a:t>
            </a:r>
            <a:r>
              <a:rPr lang="sv-SE" baseline="0" dirty="0"/>
              <a:t> </a:t>
            </a:r>
            <a:r>
              <a:rPr lang="sv-SE" baseline="0" dirty="0" err="1"/>
              <a:t>imaginaries</a:t>
            </a:r>
            <a:r>
              <a:rPr lang="sv-SE" baseline="0" dirty="0"/>
              <a:t> </a:t>
            </a:r>
            <a:r>
              <a:rPr lang="sv-SE" baseline="0" dirty="0" err="1"/>
              <a:t>are</a:t>
            </a:r>
            <a:r>
              <a:rPr lang="sv-SE" baseline="0" dirty="0"/>
              <a:t> </a:t>
            </a:r>
            <a:r>
              <a:rPr lang="sv-SE" baseline="0" dirty="0" err="1"/>
              <a:t>either</a:t>
            </a:r>
            <a:r>
              <a:rPr lang="sv-SE" baseline="0" dirty="0"/>
              <a:t> </a:t>
            </a:r>
            <a:r>
              <a:rPr lang="sv-SE" baseline="0" dirty="0" err="1"/>
              <a:t>dystopic</a:t>
            </a:r>
            <a:r>
              <a:rPr lang="sv-SE" baseline="0" dirty="0"/>
              <a:t> </a:t>
            </a:r>
            <a:r>
              <a:rPr lang="sv-SE" baseline="0" dirty="0" err="1"/>
              <a:t>catastrophe</a:t>
            </a:r>
            <a:r>
              <a:rPr lang="sv-SE" baseline="0" dirty="0"/>
              <a:t> </a:t>
            </a:r>
            <a:r>
              <a:rPr lang="sv-SE" baseline="0" dirty="0" err="1"/>
              <a:t>porn</a:t>
            </a:r>
            <a:r>
              <a:rPr lang="sv-SE" baseline="0" dirty="0"/>
              <a:t> or </a:t>
            </a:r>
            <a:r>
              <a:rPr lang="sv-SE" baseline="0" dirty="0" err="1"/>
              <a:t>utopic</a:t>
            </a:r>
            <a:r>
              <a:rPr lang="sv-SE" baseline="0" dirty="0"/>
              <a:t> techno-fix scenarios. The museum is </a:t>
            </a:r>
            <a:r>
              <a:rPr lang="sv-SE" baseline="0" dirty="0" err="1"/>
              <a:t>hopeful</a:t>
            </a:r>
            <a:r>
              <a:rPr lang="sv-SE" baseline="0" dirty="0"/>
              <a:t> in </a:t>
            </a:r>
            <a:r>
              <a:rPr lang="sv-SE" baseline="0" dirty="0" err="1"/>
              <a:t>that</a:t>
            </a:r>
            <a:r>
              <a:rPr lang="sv-SE" baseline="0" dirty="0"/>
              <a:t> </a:t>
            </a:r>
            <a:r>
              <a:rPr lang="sv-SE" baseline="0" dirty="0" err="1"/>
              <a:t>we</a:t>
            </a:r>
            <a:r>
              <a:rPr lang="sv-SE" baseline="0" dirty="0"/>
              <a:t> </a:t>
            </a:r>
            <a:r>
              <a:rPr lang="sv-SE" baseline="0" dirty="0" err="1"/>
              <a:t>reach</a:t>
            </a:r>
            <a:r>
              <a:rPr lang="sv-SE" baseline="0" dirty="0"/>
              <a:t> </a:t>
            </a:r>
            <a:r>
              <a:rPr lang="sv-SE" baseline="0" dirty="0" err="1"/>
              <a:t>our</a:t>
            </a:r>
            <a:r>
              <a:rPr lang="sv-SE" baseline="0" dirty="0"/>
              <a:t> </a:t>
            </a:r>
            <a:r>
              <a:rPr lang="sv-SE" baseline="0" dirty="0" err="1"/>
              <a:t>climate</a:t>
            </a:r>
            <a:r>
              <a:rPr lang="sv-SE" baseline="0" dirty="0"/>
              <a:t> </a:t>
            </a:r>
            <a:r>
              <a:rPr lang="sv-SE" baseline="0" dirty="0" err="1"/>
              <a:t>targets</a:t>
            </a:r>
            <a:r>
              <a:rPr lang="sv-SE" baseline="0" dirty="0"/>
              <a:t> – </a:t>
            </a:r>
            <a:r>
              <a:rPr lang="sv-SE" baseline="0" dirty="0" err="1"/>
              <a:t>but</a:t>
            </a:r>
            <a:r>
              <a:rPr lang="sv-SE" baseline="0" dirty="0"/>
              <a:t> </a:t>
            </a:r>
            <a:r>
              <a:rPr lang="sv-SE" baseline="0" dirty="0" err="1"/>
              <a:t>we</a:t>
            </a:r>
            <a:r>
              <a:rPr lang="sv-SE" baseline="0" dirty="0"/>
              <a:t> </a:t>
            </a:r>
            <a:r>
              <a:rPr lang="sv-SE" baseline="0" dirty="0" err="1"/>
              <a:t>highlight</a:t>
            </a:r>
            <a:r>
              <a:rPr lang="sv-SE" baseline="0" dirty="0"/>
              <a:t> the pain and </a:t>
            </a:r>
            <a:r>
              <a:rPr lang="sv-SE" baseline="0" dirty="0" err="1"/>
              <a:t>suffering</a:t>
            </a:r>
            <a:r>
              <a:rPr lang="sv-SE" baseline="0" dirty="0"/>
              <a:t> </a:t>
            </a:r>
            <a:r>
              <a:rPr lang="sv-SE" baseline="0" dirty="0" err="1"/>
              <a:t>that</a:t>
            </a:r>
            <a:r>
              <a:rPr lang="sv-SE" baseline="0" dirty="0"/>
              <a:t> </a:t>
            </a:r>
            <a:r>
              <a:rPr lang="sv-SE" baseline="0" dirty="0" err="1"/>
              <a:t>might</a:t>
            </a:r>
            <a:r>
              <a:rPr lang="sv-SE" baseline="0" dirty="0"/>
              <a:t> be </a:t>
            </a:r>
            <a:r>
              <a:rPr lang="sv-SE" baseline="0" dirty="0" err="1"/>
              <a:t>associated</a:t>
            </a:r>
            <a:r>
              <a:rPr lang="sv-SE" baseline="0" dirty="0"/>
              <a:t> </a:t>
            </a:r>
            <a:r>
              <a:rPr lang="sv-SE" baseline="0" dirty="0" err="1"/>
              <a:t>with</a:t>
            </a:r>
            <a:r>
              <a:rPr lang="sv-SE" baseline="0" dirty="0"/>
              <a:t> </a:t>
            </a:r>
            <a:r>
              <a:rPr lang="sv-SE" baseline="0" dirty="0" err="1"/>
              <a:t>such</a:t>
            </a:r>
            <a:r>
              <a:rPr lang="sv-SE" baseline="0" dirty="0"/>
              <a:t> a </a:t>
            </a:r>
            <a:r>
              <a:rPr lang="sv-SE" baseline="0" dirty="0" err="1"/>
              <a:t>transtion</a:t>
            </a:r>
            <a:r>
              <a:rPr lang="sv-SE" baseline="0" dirty="0"/>
              <a:t>. Minerals </a:t>
            </a:r>
            <a:r>
              <a:rPr lang="sv-SE" baseline="0" dirty="0" err="1"/>
              <a:t>are</a:t>
            </a:r>
            <a:r>
              <a:rPr lang="sv-SE" baseline="0" dirty="0"/>
              <a:t> </a:t>
            </a:r>
            <a:r>
              <a:rPr lang="sv-SE" baseline="0" dirty="0" err="1"/>
              <a:t>extracted</a:t>
            </a:r>
            <a:r>
              <a:rPr lang="sv-SE" baseline="0" dirty="0"/>
              <a:t> from sensitive </a:t>
            </a:r>
            <a:r>
              <a:rPr lang="sv-SE" baseline="0" dirty="0" err="1"/>
              <a:t>biotopes</a:t>
            </a:r>
            <a:r>
              <a:rPr lang="sv-SE" baseline="0" dirty="0"/>
              <a:t> and </a:t>
            </a:r>
            <a:r>
              <a:rPr lang="sv-SE" baseline="0" dirty="0" err="1"/>
              <a:t>people</a:t>
            </a:r>
            <a:r>
              <a:rPr lang="sv-SE" baseline="0" dirty="0"/>
              <a:t> </a:t>
            </a:r>
            <a:r>
              <a:rPr lang="sv-SE" baseline="0" dirty="0" err="1"/>
              <a:t>are</a:t>
            </a:r>
            <a:r>
              <a:rPr lang="sv-SE" baseline="0" dirty="0"/>
              <a:t> </a:t>
            </a:r>
            <a:r>
              <a:rPr lang="sv-SE" baseline="0" dirty="0" err="1"/>
              <a:t>displaced</a:t>
            </a:r>
            <a:r>
              <a:rPr lang="sv-SE" baseline="0" dirty="0"/>
              <a:t>, </a:t>
            </a:r>
            <a:r>
              <a:rPr lang="sv-SE" baseline="0" dirty="0" err="1"/>
              <a:t>insects</a:t>
            </a:r>
            <a:r>
              <a:rPr lang="sv-SE" baseline="0" dirty="0"/>
              <a:t> go </a:t>
            </a:r>
            <a:r>
              <a:rPr lang="sv-SE" baseline="0" dirty="0" err="1"/>
              <a:t>extinct</a:t>
            </a:r>
            <a:r>
              <a:rPr lang="sv-SE" baseline="0" dirty="0"/>
              <a:t> </a:t>
            </a:r>
            <a:r>
              <a:rPr lang="sv-SE" baseline="0" dirty="0" err="1"/>
              <a:t>due</a:t>
            </a:r>
            <a:r>
              <a:rPr lang="sv-SE" baseline="0" dirty="0"/>
              <a:t> to an </a:t>
            </a:r>
            <a:r>
              <a:rPr lang="sv-SE" baseline="0" dirty="0" err="1"/>
              <a:t>increasingly</a:t>
            </a:r>
            <a:r>
              <a:rPr lang="sv-SE" baseline="0" dirty="0"/>
              <a:t> intensive </a:t>
            </a:r>
            <a:r>
              <a:rPr lang="sv-SE" baseline="0" dirty="0" err="1"/>
              <a:t>forestry</a:t>
            </a:r>
            <a:r>
              <a:rPr lang="sv-SE" baseline="0" dirty="0"/>
              <a:t> </a:t>
            </a:r>
            <a:r>
              <a:rPr lang="sv-SE" baseline="0" dirty="0" err="1"/>
              <a:t>sector</a:t>
            </a:r>
            <a:r>
              <a:rPr lang="sv-SE" baseline="0" dirty="0"/>
              <a:t> and </a:t>
            </a:r>
            <a:r>
              <a:rPr lang="sv-SE" baseline="0" dirty="0" err="1"/>
              <a:t>violence</a:t>
            </a:r>
            <a:r>
              <a:rPr lang="sv-SE" baseline="0" dirty="0"/>
              <a:t> </a:t>
            </a:r>
            <a:r>
              <a:rPr lang="sv-SE" baseline="0" dirty="0" err="1"/>
              <a:t>ensues</a:t>
            </a:r>
            <a:r>
              <a:rPr lang="sv-SE" baseline="0" dirty="0"/>
              <a:t> as the </a:t>
            </a:r>
            <a:r>
              <a:rPr lang="sv-SE" baseline="0" dirty="0" err="1"/>
              <a:t>benefactors</a:t>
            </a:r>
            <a:r>
              <a:rPr lang="sv-SE" baseline="0" dirty="0"/>
              <a:t> </a:t>
            </a:r>
            <a:r>
              <a:rPr lang="sv-SE" baseline="0" dirty="0" err="1"/>
              <a:t>of</a:t>
            </a:r>
            <a:r>
              <a:rPr lang="sv-SE" baseline="0" dirty="0"/>
              <a:t> the fossil </a:t>
            </a:r>
            <a:r>
              <a:rPr lang="sv-SE" baseline="0" dirty="0" err="1"/>
              <a:t>society</a:t>
            </a:r>
            <a:r>
              <a:rPr lang="sv-SE" baseline="0" dirty="0"/>
              <a:t> </a:t>
            </a:r>
            <a:r>
              <a:rPr lang="sv-SE" baseline="0" dirty="0" err="1"/>
              <a:t>react</a:t>
            </a:r>
            <a:r>
              <a:rPr lang="sv-SE" baseline="0" dirty="0"/>
              <a:t> to </a:t>
            </a:r>
            <a:r>
              <a:rPr lang="sv-SE" baseline="0" dirty="0" err="1"/>
              <a:t>their</a:t>
            </a:r>
            <a:r>
              <a:rPr lang="sv-SE" baseline="0" dirty="0"/>
              <a:t> new position in </a:t>
            </a:r>
            <a:r>
              <a:rPr lang="sv-SE" baseline="0" dirty="0" err="1"/>
              <a:t>society</a:t>
            </a:r>
            <a:r>
              <a:rPr lang="sv-SE" baseline="0" dirty="0"/>
              <a:t>. </a:t>
            </a:r>
          </a:p>
          <a:p>
            <a:endParaRPr lang="sv-SE" baseline="0" dirty="0"/>
          </a:p>
          <a:p>
            <a:r>
              <a:rPr lang="sv-SE" dirty="0" err="1"/>
              <a:t>Climate</a:t>
            </a:r>
            <a:r>
              <a:rPr lang="sv-SE" baseline="0" dirty="0"/>
              <a:t> </a:t>
            </a:r>
            <a:r>
              <a:rPr lang="sv-SE" baseline="0" dirty="0" err="1"/>
              <a:t>communication</a:t>
            </a:r>
            <a:r>
              <a:rPr lang="sv-SE" baseline="0" dirty="0"/>
              <a:t> </a:t>
            </a:r>
            <a:r>
              <a:rPr lang="sv-SE" baseline="0" dirty="0" err="1"/>
              <a:t>have</a:t>
            </a:r>
            <a:r>
              <a:rPr lang="sv-SE" baseline="0" dirty="0"/>
              <a:t> long </a:t>
            </a:r>
            <a:r>
              <a:rPr lang="sv-SE" baseline="0" dirty="0" err="1"/>
              <a:t>had</a:t>
            </a:r>
            <a:r>
              <a:rPr lang="sv-SE" baseline="0" dirty="0"/>
              <a:t> a problem </a:t>
            </a:r>
            <a:r>
              <a:rPr lang="sv-SE" baseline="0" dirty="0" err="1"/>
              <a:t>of</a:t>
            </a:r>
            <a:r>
              <a:rPr lang="sv-SE" baseline="0" dirty="0"/>
              <a:t> </a:t>
            </a:r>
            <a:r>
              <a:rPr lang="sv-SE" baseline="0" dirty="0" err="1"/>
              <a:t>perceived</a:t>
            </a:r>
            <a:r>
              <a:rPr lang="sv-SE" baseline="0" dirty="0"/>
              <a:t> </a:t>
            </a:r>
            <a:r>
              <a:rPr lang="sv-SE" baseline="0" dirty="0" err="1"/>
              <a:t>distance</a:t>
            </a:r>
            <a:r>
              <a:rPr lang="sv-SE" baseline="0" dirty="0"/>
              <a:t>: </a:t>
            </a:r>
            <a:r>
              <a:rPr lang="sv-SE" baseline="0" dirty="0" err="1"/>
              <a:t>we</a:t>
            </a:r>
            <a:r>
              <a:rPr lang="sv-SE" baseline="0" dirty="0"/>
              <a:t> </a:t>
            </a:r>
            <a:r>
              <a:rPr lang="sv-SE" baseline="0" dirty="0" err="1"/>
              <a:t>are</a:t>
            </a:r>
            <a:r>
              <a:rPr lang="sv-SE" baseline="0" dirty="0"/>
              <a:t> far </a:t>
            </a:r>
            <a:r>
              <a:rPr lang="sv-SE" baseline="0" dirty="0" err="1"/>
              <a:t>away</a:t>
            </a:r>
            <a:r>
              <a:rPr lang="sv-SE" baseline="0" dirty="0"/>
              <a:t> from the </a:t>
            </a:r>
            <a:r>
              <a:rPr lang="sv-SE" baseline="0" dirty="0" err="1"/>
              <a:t>impacts</a:t>
            </a:r>
            <a:r>
              <a:rPr lang="sv-SE" baseline="0" dirty="0"/>
              <a:t> and the </a:t>
            </a:r>
            <a:r>
              <a:rPr lang="sv-SE" baseline="0" dirty="0" err="1"/>
              <a:t>causes</a:t>
            </a:r>
            <a:r>
              <a:rPr lang="sv-SE" baseline="0" dirty="0"/>
              <a:t> </a:t>
            </a:r>
            <a:r>
              <a:rPr lang="sv-SE" baseline="0" dirty="0" err="1"/>
              <a:t>of</a:t>
            </a:r>
            <a:r>
              <a:rPr lang="sv-SE" baseline="0" dirty="0"/>
              <a:t> </a:t>
            </a:r>
            <a:r>
              <a:rPr lang="sv-SE" baseline="0" dirty="0" err="1"/>
              <a:t>climate</a:t>
            </a:r>
            <a:r>
              <a:rPr lang="sv-SE" baseline="0" dirty="0"/>
              <a:t> </a:t>
            </a:r>
            <a:r>
              <a:rPr lang="sv-SE" baseline="0" dirty="0" err="1"/>
              <a:t>change</a:t>
            </a:r>
            <a:r>
              <a:rPr lang="sv-SE" baseline="0" dirty="0"/>
              <a:t>. By </a:t>
            </a:r>
            <a:r>
              <a:rPr lang="sv-SE" baseline="0" dirty="0" err="1"/>
              <a:t>using</a:t>
            </a:r>
            <a:r>
              <a:rPr lang="sv-SE" baseline="0" dirty="0"/>
              <a:t> </a:t>
            </a:r>
            <a:r>
              <a:rPr lang="sv-SE" baseline="0" dirty="0" err="1"/>
              <a:t>places</a:t>
            </a:r>
            <a:r>
              <a:rPr lang="sv-SE" baseline="0" dirty="0"/>
              <a:t>, </a:t>
            </a:r>
            <a:r>
              <a:rPr lang="sv-SE" baseline="0" dirty="0" err="1"/>
              <a:t>characters</a:t>
            </a:r>
            <a:r>
              <a:rPr lang="sv-SE" baseline="0" dirty="0"/>
              <a:t> and </a:t>
            </a:r>
            <a:r>
              <a:rPr lang="sv-SE" baseline="0" dirty="0" err="1"/>
              <a:t>objects</a:t>
            </a:r>
            <a:r>
              <a:rPr lang="sv-SE" baseline="0" dirty="0"/>
              <a:t> </a:t>
            </a:r>
            <a:r>
              <a:rPr lang="sv-SE" baseline="0" dirty="0" err="1"/>
              <a:t>that</a:t>
            </a:r>
            <a:r>
              <a:rPr lang="sv-SE" baseline="0" dirty="0"/>
              <a:t> </a:t>
            </a:r>
            <a:r>
              <a:rPr lang="sv-SE" baseline="0" dirty="0" err="1"/>
              <a:t>are</a:t>
            </a:r>
            <a:r>
              <a:rPr lang="sv-SE" baseline="0" dirty="0"/>
              <a:t> </a:t>
            </a:r>
            <a:r>
              <a:rPr lang="sv-SE" baseline="0" dirty="0" err="1"/>
              <a:t>distinctly</a:t>
            </a:r>
            <a:r>
              <a:rPr lang="sv-SE" baseline="0" dirty="0"/>
              <a:t> Swedish </a:t>
            </a:r>
            <a:r>
              <a:rPr lang="sv-SE" baseline="0" dirty="0" err="1"/>
              <a:t>climate</a:t>
            </a:r>
            <a:r>
              <a:rPr lang="sv-SE" baseline="0" dirty="0"/>
              <a:t> science is </a:t>
            </a:r>
            <a:r>
              <a:rPr lang="sv-SE" baseline="0" dirty="0" err="1"/>
              <a:t>embodied</a:t>
            </a:r>
            <a:r>
              <a:rPr lang="sv-SE" baseline="0" dirty="0"/>
              <a:t> </a:t>
            </a:r>
            <a:r>
              <a:rPr lang="sv-SE" baseline="0" dirty="0" err="1"/>
              <a:t>with</a:t>
            </a:r>
            <a:r>
              <a:rPr lang="sv-SE" baseline="0" dirty="0"/>
              <a:t> a new </a:t>
            </a:r>
            <a:r>
              <a:rPr lang="sv-SE" baseline="0" dirty="0" err="1"/>
              <a:t>meaning</a:t>
            </a:r>
            <a:r>
              <a:rPr lang="sv-SE" baseline="0" dirty="0"/>
              <a:t>. </a:t>
            </a:r>
          </a:p>
          <a:p>
            <a:endParaRPr lang="sv-SE" baseline="0" dirty="0"/>
          </a:p>
          <a:p>
            <a:r>
              <a:rPr lang="sv-SE" baseline="0" dirty="0"/>
              <a:t>The museum </a:t>
            </a:r>
            <a:r>
              <a:rPr lang="sv-SE" baseline="0" dirty="0" err="1"/>
              <a:t>deliberately</a:t>
            </a:r>
            <a:r>
              <a:rPr lang="sv-SE" baseline="0" dirty="0"/>
              <a:t> </a:t>
            </a:r>
            <a:r>
              <a:rPr lang="sv-SE" baseline="0" dirty="0" err="1"/>
              <a:t>does</a:t>
            </a:r>
            <a:r>
              <a:rPr lang="sv-SE" baseline="0" dirty="0"/>
              <a:t> not </a:t>
            </a:r>
            <a:r>
              <a:rPr lang="sv-SE" baseline="0" dirty="0" err="1"/>
              <a:t>tackle</a:t>
            </a:r>
            <a:r>
              <a:rPr lang="sv-SE" baseline="0" dirty="0"/>
              <a:t> </a:t>
            </a:r>
            <a:r>
              <a:rPr lang="sv-SE" baseline="0" dirty="0" err="1"/>
              <a:t>every</a:t>
            </a:r>
            <a:r>
              <a:rPr lang="sv-SE" baseline="0" dirty="0"/>
              <a:t> </a:t>
            </a:r>
            <a:r>
              <a:rPr lang="sv-SE" baseline="0" dirty="0" err="1"/>
              <a:t>issue</a:t>
            </a:r>
            <a:r>
              <a:rPr lang="sv-SE" baseline="0" dirty="0"/>
              <a:t>, and the </a:t>
            </a:r>
            <a:r>
              <a:rPr lang="sv-SE" baseline="0" dirty="0" err="1"/>
              <a:t>visitors</a:t>
            </a:r>
            <a:r>
              <a:rPr lang="sv-SE" baseline="0" dirty="0"/>
              <a:t> </a:t>
            </a:r>
            <a:r>
              <a:rPr lang="sv-SE" baseline="0" dirty="0" err="1"/>
              <a:t>are</a:t>
            </a:r>
            <a:r>
              <a:rPr lang="sv-SE" baseline="0" dirty="0"/>
              <a:t> </a:t>
            </a:r>
            <a:r>
              <a:rPr lang="sv-SE" baseline="0" dirty="0" err="1"/>
              <a:t>invited</a:t>
            </a:r>
            <a:r>
              <a:rPr lang="sv-SE" baseline="0" dirty="0"/>
              <a:t> to </a:t>
            </a:r>
            <a:r>
              <a:rPr lang="sv-SE" baseline="0" dirty="0" err="1"/>
              <a:t>suggest</a:t>
            </a:r>
            <a:r>
              <a:rPr lang="sv-SE" baseline="0" dirty="0"/>
              <a:t> </a:t>
            </a:r>
            <a:r>
              <a:rPr lang="sv-SE" baseline="0" dirty="0" err="1"/>
              <a:t>objects</a:t>
            </a:r>
            <a:r>
              <a:rPr lang="sv-SE" baseline="0" dirty="0"/>
              <a:t> and </a:t>
            </a:r>
            <a:r>
              <a:rPr lang="sv-SE" baseline="0" dirty="0" err="1"/>
              <a:t>topics</a:t>
            </a:r>
            <a:r>
              <a:rPr lang="sv-SE" baseline="0" dirty="0"/>
              <a:t> for </a:t>
            </a:r>
            <a:r>
              <a:rPr lang="sv-SE" baseline="0" dirty="0" err="1"/>
              <a:t>us</a:t>
            </a:r>
            <a:r>
              <a:rPr lang="sv-SE" baseline="0" dirty="0"/>
              <a:t> to cover. By transporting </a:t>
            </a:r>
            <a:r>
              <a:rPr lang="sv-SE" baseline="0" dirty="0" err="1"/>
              <a:t>them</a:t>
            </a:r>
            <a:r>
              <a:rPr lang="sv-SE" baseline="0" dirty="0"/>
              <a:t> in space and </a:t>
            </a:r>
            <a:r>
              <a:rPr lang="sv-SE" baseline="0" dirty="0" err="1"/>
              <a:t>time</a:t>
            </a:r>
            <a:r>
              <a:rPr lang="sv-SE" baseline="0" dirty="0"/>
              <a:t>, </a:t>
            </a:r>
            <a:r>
              <a:rPr lang="sv-SE" baseline="0" dirty="0" err="1"/>
              <a:t>we</a:t>
            </a:r>
            <a:r>
              <a:rPr lang="sv-SE" baseline="0" dirty="0"/>
              <a:t> </a:t>
            </a:r>
            <a:r>
              <a:rPr lang="sv-SE" baseline="0" dirty="0" err="1"/>
              <a:t>allow</a:t>
            </a:r>
            <a:r>
              <a:rPr lang="sv-SE" baseline="0" dirty="0"/>
              <a:t> </a:t>
            </a:r>
            <a:r>
              <a:rPr lang="sv-SE" baseline="0" dirty="0" err="1"/>
              <a:t>discussions</a:t>
            </a:r>
            <a:r>
              <a:rPr lang="sv-SE" baseline="0" dirty="0"/>
              <a:t> to </a:t>
            </a:r>
            <a:r>
              <a:rPr lang="sv-SE" baseline="0" dirty="0" err="1"/>
              <a:t>escape</a:t>
            </a:r>
            <a:r>
              <a:rPr lang="sv-SE" baseline="0" dirty="0"/>
              <a:t> the </a:t>
            </a:r>
            <a:r>
              <a:rPr lang="sv-SE" baseline="0" dirty="0" err="1"/>
              <a:t>trenches</a:t>
            </a:r>
            <a:r>
              <a:rPr lang="sv-SE" baseline="0" dirty="0"/>
              <a:t> </a:t>
            </a:r>
            <a:r>
              <a:rPr lang="sv-SE" baseline="0" dirty="0" err="1"/>
              <a:t>of</a:t>
            </a:r>
            <a:r>
              <a:rPr lang="sv-SE" baseline="0" dirty="0"/>
              <a:t> 2019 </a:t>
            </a:r>
            <a:r>
              <a:rPr lang="sv-SE" baseline="0" dirty="0" err="1"/>
              <a:t>climate</a:t>
            </a:r>
            <a:r>
              <a:rPr lang="sv-SE" baseline="0" dirty="0"/>
              <a:t> </a:t>
            </a:r>
            <a:r>
              <a:rPr lang="sv-SE" baseline="0" dirty="0" err="1"/>
              <a:t>politics</a:t>
            </a:r>
            <a:r>
              <a:rPr lang="sv-SE" baseline="0" dirty="0"/>
              <a:t> and </a:t>
            </a:r>
            <a:r>
              <a:rPr lang="sv-SE" baseline="0" dirty="0" err="1"/>
              <a:t>instead</a:t>
            </a:r>
            <a:r>
              <a:rPr lang="sv-SE" baseline="0" dirty="0"/>
              <a:t> focus on the </a:t>
            </a:r>
            <a:r>
              <a:rPr lang="sv-SE" baseline="0" dirty="0" err="1"/>
              <a:t>type</a:t>
            </a:r>
            <a:r>
              <a:rPr lang="sv-SE" baseline="0" dirty="0"/>
              <a:t> </a:t>
            </a:r>
            <a:r>
              <a:rPr lang="sv-SE" baseline="0" dirty="0" err="1"/>
              <a:t>of</a:t>
            </a:r>
            <a:r>
              <a:rPr lang="sv-SE" baseline="0" dirty="0"/>
              <a:t> </a:t>
            </a:r>
            <a:r>
              <a:rPr lang="sv-SE" baseline="0" dirty="0" err="1"/>
              <a:t>society</a:t>
            </a:r>
            <a:r>
              <a:rPr lang="sv-SE" baseline="0" dirty="0"/>
              <a:t> </a:t>
            </a:r>
            <a:r>
              <a:rPr lang="sv-SE" baseline="0" dirty="0" err="1"/>
              <a:t>we</a:t>
            </a:r>
            <a:r>
              <a:rPr lang="sv-SE" baseline="0" dirty="0"/>
              <a:t> </a:t>
            </a:r>
            <a:r>
              <a:rPr lang="sv-SE" baseline="0" dirty="0" err="1"/>
              <a:t>want</a:t>
            </a:r>
            <a:r>
              <a:rPr lang="sv-SE" baseline="0" dirty="0"/>
              <a:t> to </a:t>
            </a:r>
            <a:r>
              <a:rPr lang="sv-SE" baseline="0" dirty="0" err="1"/>
              <a:t>build</a:t>
            </a:r>
            <a:r>
              <a:rPr lang="sv-SE" baseline="0" dirty="0"/>
              <a:t>. </a:t>
            </a:r>
            <a:endParaRPr lang="sv-SE" dirty="0"/>
          </a:p>
        </p:txBody>
      </p:sp>
      <p:sp>
        <p:nvSpPr>
          <p:cNvPr id="4" name="Slide Number Placeholder 3">
            <a:extLst>
              <a:ext uri="{FF2B5EF4-FFF2-40B4-BE49-F238E27FC236}">
                <a16:creationId xmlns:a16="http://schemas.microsoft.com/office/drawing/2014/main" id="{21AE8CBE-D114-5E6E-34EB-F1470879FA05}"/>
              </a:ext>
            </a:extLst>
          </p:cNvPr>
          <p:cNvSpPr>
            <a:spLocks noGrp="1"/>
          </p:cNvSpPr>
          <p:nvPr>
            <p:ph type="sldNum" sz="quarter" idx="10"/>
          </p:nvPr>
        </p:nvSpPr>
        <p:spPr/>
        <p:txBody>
          <a:bodyPr/>
          <a:lstStyle/>
          <a:p>
            <a:fld id="{8737A4DF-3A4F-4830-ADC9-77E85EC7493C}" type="slidenum">
              <a:rPr lang="sv-SE" smtClean="0"/>
              <a:t>35</a:t>
            </a:fld>
            <a:endParaRPr lang="sv-SE"/>
          </a:p>
        </p:txBody>
      </p:sp>
    </p:spTree>
    <p:extLst>
      <p:ext uri="{BB962C8B-B14F-4D97-AF65-F5344CB8AC3E}">
        <p14:creationId xmlns:p14="http://schemas.microsoft.com/office/powerpoint/2010/main" val="2765162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C60F-5092-9C36-DBB4-35C1F9F45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B5B16-FEFE-115B-FB8A-B62B168F32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EB30D1-FA15-68B3-2274-CEEF287C0350}"/>
              </a:ext>
            </a:extLst>
          </p:cNvPr>
          <p:cNvSpPr>
            <a:spLocks noGrp="1"/>
          </p:cNvSpPr>
          <p:nvPr>
            <p:ph type="body" idx="1"/>
          </p:nvPr>
        </p:nvSpPr>
        <p:spPr/>
        <p:txBody>
          <a:bodyPr/>
          <a:lstStyle/>
          <a:p>
            <a:r>
              <a:rPr lang="sv-SE" b="1" dirty="0"/>
              <a:t>SMRS IN 2025 !! </a:t>
            </a:r>
            <a:endParaRPr lang="sv-SE" b="1" baseline="0" dirty="0"/>
          </a:p>
          <a:p>
            <a:endParaRPr lang="sv-SE" baseline="0" dirty="0"/>
          </a:p>
          <a:p>
            <a:r>
              <a:rPr lang="sv-SE" baseline="0" dirty="0"/>
              <a:t>A </a:t>
            </a:r>
            <a:r>
              <a:rPr lang="sv-SE" baseline="0" dirty="0" err="1"/>
              <a:t>core</a:t>
            </a:r>
            <a:r>
              <a:rPr lang="sv-SE" baseline="0" dirty="0"/>
              <a:t> </a:t>
            </a:r>
            <a:r>
              <a:rPr lang="sv-SE" baseline="0" dirty="0" err="1"/>
              <a:t>idea</a:t>
            </a:r>
            <a:r>
              <a:rPr lang="sv-SE" baseline="0" dirty="0"/>
              <a:t> </a:t>
            </a:r>
            <a:r>
              <a:rPr lang="sv-SE" baseline="0" dirty="0" err="1"/>
              <a:t>of</a:t>
            </a:r>
            <a:r>
              <a:rPr lang="sv-SE" baseline="0" dirty="0"/>
              <a:t> </a:t>
            </a:r>
            <a:r>
              <a:rPr lang="sv-SE" baseline="0" dirty="0" err="1"/>
              <a:t>this</a:t>
            </a:r>
            <a:r>
              <a:rPr lang="sv-SE" baseline="0" dirty="0"/>
              <a:t> </a:t>
            </a:r>
            <a:r>
              <a:rPr lang="sv-SE" baseline="0" dirty="0" err="1"/>
              <a:t>project</a:t>
            </a:r>
            <a:r>
              <a:rPr lang="sv-SE" baseline="0" dirty="0"/>
              <a:t> is </a:t>
            </a:r>
            <a:r>
              <a:rPr lang="sv-SE" baseline="0" dirty="0" err="1"/>
              <a:t>that</a:t>
            </a:r>
            <a:r>
              <a:rPr lang="sv-SE" baseline="0" dirty="0"/>
              <a:t> </a:t>
            </a:r>
            <a:r>
              <a:rPr lang="sv-SE" baseline="0" dirty="0" err="1"/>
              <a:t>carbon</a:t>
            </a:r>
            <a:r>
              <a:rPr lang="sv-SE" baseline="0" dirty="0"/>
              <a:t> is </a:t>
            </a:r>
            <a:r>
              <a:rPr lang="sv-SE" baseline="0" dirty="0" err="1"/>
              <a:t>deeply</a:t>
            </a:r>
            <a:r>
              <a:rPr lang="sv-SE" baseline="0" dirty="0"/>
              <a:t> </a:t>
            </a:r>
            <a:r>
              <a:rPr lang="sv-SE" baseline="0" dirty="0" err="1"/>
              <a:t>embedded</a:t>
            </a:r>
            <a:r>
              <a:rPr lang="sv-SE" baseline="0" dirty="0"/>
              <a:t> in </a:t>
            </a:r>
            <a:r>
              <a:rPr lang="sv-SE" baseline="0" dirty="0" err="1"/>
              <a:t>our</a:t>
            </a:r>
            <a:r>
              <a:rPr lang="sv-SE" baseline="0" dirty="0"/>
              <a:t> </a:t>
            </a:r>
            <a:r>
              <a:rPr lang="sv-SE" baseline="0" dirty="0" err="1"/>
              <a:t>lives</a:t>
            </a:r>
            <a:r>
              <a:rPr lang="sv-SE" baseline="0" dirty="0"/>
              <a:t>. </a:t>
            </a:r>
            <a:r>
              <a:rPr lang="sv-SE" baseline="0" dirty="0" err="1"/>
              <a:t>Looking</a:t>
            </a:r>
            <a:r>
              <a:rPr lang="sv-SE" baseline="0" dirty="0"/>
              <a:t> back at the fossil age </a:t>
            </a:r>
            <a:r>
              <a:rPr lang="sv-SE" baseline="0" dirty="0" err="1"/>
              <a:t>allows</a:t>
            </a:r>
            <a:r>
              <a:rPr lang="sv-SE" baseline="0" dirty="0"/>
              <a:t> </a:t>
            </a:r>
            <a:r>
              <a:rPr lang="sv-SE" baseline="0" dirty="0" err="1"/>
              <a:t>us</a:t>
            </a:r>
            <a:r>
              <a:rPr lang="sv-SE" baseline="0" dirty="0"/>
              <a:t> to make </a:t>
            </a:r>
            <a:r>
              <a:rPr lang="sv-SE" baseline="0" dirty="0" err="1"/>
              <a:t>that</a:t>
            </a:r>
            <a:r>
              <a:rPr lang="sv-SE" baseline="0" dirty="0"/>
              <a:t> </a:t>
            </a:r>
            <a:r>
              <a:rPr lang="sv-SE" baseline="0" dirty="0" err="1"/>
              <a:t>which</a:t>
            </a:r>
            <a:r>
              <a:rPr lang="sv-SE" baseline="0" dirty="0"/>
              <a:t> </a:t>
            </a:r>
            <a:r>
              <a:rPr lang="sv-SE" baseline="0" dirty="0" err="1"/>
              <a:t>today</a:t>
            </a:r>
            <a:r>
              <a:rPr lang="sv-SE" baseline="0" dirty="0"/>
              <a:t> is </a:t>
            </a:r>
            <a:r>
              <a:rPr lang="sv-SE" baseline="0" dirty="0" err="1"/>
              <a:t>familiar</a:t>
            </a:r>
            <a:r>
              <a:rPr lang="sv-SE" baseline="0" dirty="0"/>
              <a:t>, </a:t>
            </a:r>
            <a:r>
              <a:rPr lang="sv-SE" baseline="0" dirty="0" err="1"/>
              <a:t>unfamiliar</a:t>
            </a:r>
            <a:r>
              <a:rPr lang="sv-SE" baseline="0" dirty="0"/>
              <a:t>. </a:t>
            </a:r>
          </a:p>
          <a:p>
            <a:endParaRPr lang="sv-SE" baseline="0" dirty="0"/>
          </a:p>
          <a:p>
            <a:r>
              <a:rPr lang="sv-SE" baseline="0" dirty="0"/>
              <a:t>The </a:t>
            </a:r>
            <a:r>
              <a:rPr lang="sv-SE" baseline="0" dirty="0" err="1"/>
              <a:t>dominating</a:t>
            </a:r>
            <a:r>
              <a:rPr lang="sv-SE" baseline="0" dirty="0"/>
              <a:t> </a:t>
            </a:r>
            <a:r>
              <a:rPr lang="sv-SE" baseline="0" dirty="0" err="1"/>
              <a:t>climate</a:t>
            </a:r>
            <a:r>
              <a:rPr lang="sv-SE" baseline="0" dirty="0"/>
              <a:t> </a:t>
            </a:r>
            <a:r>
              <a:rPr lang="sv-SE" baseline="0" dirty="0" err="1"/>
              <a:t>imaginaries</a:t>
            </a:r>
            <a:r>
              <a:rPr lang="sv-SE" baseline="0" dirty="0"/>
              <a:t> </a:t>
            </a:r>
            <a:r>
              <a:rPr lang="sv-SE" baseline="0" dirty="0" err="1"/>
              <a:t>are</a:t>
            </a:r>
            <a:r>
              <a:rPr lang="sv-SE" baseline="0" dirty="0"/>
              <a:t> </a:t>
            </a:r>
            <a:r>
              <a:rPr lang="sv-SE" baseline="0" dirty="0" err="1"/>
              <a:t>either</a:t>
            </a:r>
            <a:r>
              <a:rPr lang="sv-SE" baseline="0" dirty="0"/>
              <a:t> </a:t>
            </a:r>
            <a:r>
              <a:rPr lang="sv-SE" baseline="0" dirty="0" err="1"/>
              <a:t>dystopic</a:t>
            </a:r>
            <a:r>
              <a:rPr lang="sv-SE" baseline="0" dirty="0"/>
              <a:t> </a:t>
            </a:r>
            <a:r>
              <a:rPr lang="sv-SE" baseline="0" dirty="0" err="1"/>
              <a:t>catastrophe</a:t>
            </a:r>
            <a:r>
              <a:rPr lang="sv-SE" baseline="0" dirty="0"/>
              <a:t> </a:t>
            </a:r>
            <a:r>
              <a:rPr lang="sv-SE" baseline="0" dirty="0" err="1"/>
              <a:t>porn</a:t>
            </a:r>
            <a:r>
              <a:rPr lang="sv-SE" baseline="0" dirty="0"/>
              <a:t> or </a:t>
            </a:r>
            <a:r>
              <a:rPr lang="sv-SE" baseline="0" dirty="0" err="1"/>
              <a:t>utopic</a:t>
            </a:r>
            <a:r>
              <a:rPr lang="sv-SE" baseline="0" dirty="0"/>
              <a:t> techno-fix scenarios. The museum is </a:t>
            </a:r>
            <a:r>
              <a:rPr lang="sv-SE" baseline="0" dirty="0" err="1"/>
              <a:t>hopeful</a:t>
            </a:r>
            <a:r>
              <a:rPr lang="sv-SE" baseline="0" dirty="0"/>
              <a:t> in </a:t>
            </a:r>
            <a:r>
              <a:rPr lang="sv-SE" baseline="0" dirty="0" err="1"/>
              <a:t>that</a:t>
            </a:r>
            <a:r>
              <a:rPr lang="sv-SE" baseline="0" dirty="0"/>
              <a:t> </a:t>
            </a:r>
            <a:r>
              <a:rPr lang="sv-SE" baseline="0" dirty="0" err="1"/>
              <a:t>we</a:t>
            </a:r>
            <a:r>
              <a:rPr lang="sv-SE" baseline="0" dirty="0"/>
              <a:t> </a:t>
            </a:r>
            <a:r>
              <a:rPr lang="sv-SE" baseline="0" dirty="0" err="1"/>
              <a:t>reach</a:t>
            </a:r>
            <a:r>
              <a:rPr lang="sv-SE" baseline="0" dirty="0"/>
              <a:t> </a:t>
            </a:r>
            <a:r>
              <a:rPr lang="sv-SE" baseline="0" dirty="0" err="1"/>
              <a:t>our</a:t>
            </a:r>
            <a:r>
              <a:rPr lang="sv-SE" baseline="0" dirty="0"/>
              <a:t> </a:t>
            </a:r>
            <a:r>
              <a:rPr lang="sv-SE" baseline="0" dirty="0" err="1"/>
              <a:t>climate</a:t>
            </a:r>
            <a:r>
              <a:rPr lang="sv-SE" baseline="0" dirty="0"/>
              <a:t> </a:t>
            </a:r>
            <a:r>
              <a:rPr lang="sv-SE" baseline="0" dirty="0" err="1"/>
              <a:t>targets</a:t>
            </a:r>
            <a:r>
              <a:rPr lang="sv-SE" baseline="0" dirty="0"/>
              <a:t> – </a:t>
            </a:r>
            <a:r>
              <a:rPr lang="sv-SE" baseline="0" dirty="0" err="1"/>
              <a:t>but</a:t>
            </a:r>
            <a:r>
              <a:rPr lang="sv-SE" baseline="0" dirty="0"/>
              <a:t> </a:t>
            </a:r>
            <a:r>
              <a:rPr lang="sv-SE" baseline="0" dirty="0" err="1"/>
              <a:t>we</a:t>
            </a:r>
            <a:r>
              <a:rPr lang="sv-SE" baseline="0" dirty="0"/>
              <a:t> </a:t>
            </a:r>
            <a:r>
              <a:rPr lang="sv-SE" baseline="0" dirty="0" err="1"/>
              <a:t>highlight</a:t>
            </a:r>
            <a:r>
              <a:rPr lang="sv-SE" baseline="0" dirty="0"/>
              <a:t> the pain and </a:t>
            </a:r>
            <a:r>
              <a:rPr lang="sv-SE" baseline="0" dirty="0" err="1"/>
              <a:t>suffering</a:t>
            </a:r>
            <a:r>
              <a:rPr lang="sv-SE" baseline="0" dirty="0"/>
              <a:t> </a:t>
            </a:r>
            <a:r>
              <a:rPr lang="sv-SE" baseline="0" dirty="0" err="1"/>
              <a:t>that</a:t>
            </a:r>
            <a:r>
              <a:rPr lang="sv-SE" baseline="0" dirty="0"/>
              <a:t> </a:t>
            </a:r>
            <a:r>
              <a:rPr lang="sv-SE" baseline="0" dirty="0" err="1"/>
              <a:t>might</a:t>
            </a:r>
            <a:r>
              <a:rPr lang="sv-SE" baseline="0" dirty="0"/>
              <a:t> be </a:t>
            </a:r>
            <a:r>
              <a:rPr lang="sv-SE" baseline="0" dirty="0" err="1"/>
              <a:t>associated</a:t>
            </a:r>
            <a:r>
              <a:rPr lang="sv-SE" baseline="0" dirty="0"/>
              <a:t> </a:t>
            </a:r>
            <a:r>
              <a:rPr lang="sv-SE" baseline="0" dirty="0" err="1"/>
              <a:t>with</a:t>
            </a:r>
            <a:r>
              <a:rPr lang="sv-SE" baseline="0" dirty="0"/>
              <a:t> </a:t>
            </a:r>
            <a:r>
              <a:rPr lang="sv-SE" baseline="0" dirty="0" err="1"/>
              <a:t>such</a:t>
            </a:r>
            <a:r>
              <a:rPr lang="sv-SE" baseline="0" dirty="0"/>
              <a:t> a </a:t>
            </a:r>
            <a:r>
              <a:rPr lang="sv-SE" baseline="0" dirty="0" err="1"/>
              <a:t>transtion</a:t>
            </a:r>
            <a:r>
              <a:rPr lang="sv-SE" baseline="0" dirty="0"/>
              <a:t>. Minerals </a:t>
            </a:r>
            <a:r>
              <a:rPr lang="sv-SE" baseline="0" dirty="0" err="1"/>
              <a:t>are</a:t>
            </a:r>
            <a:r>
              <a:rPr lang="sv-SE" baseline="0" dirty="0"/>
              <a:t> </a:t>
            </a:r>
            <a:r>
              <a:rPr lang="sv-SE" baseline="0" dirty="0" err="1"/>
              <a:t>extracted</a:t>
            </a:r>
            <a:r>
              <a:rPr lang="sv-SE" baseline="0" dirty="0"/>
              <a:t> from sensitive </a:t>
            </a:r>
            <a:r>
              <a:rPr lang="sv-SE" baseline="0" dirty="0" err="1"/>
              <a:t>biotopes</a:t>
            </a:r>
            <a:r>
              <a:rPr lang="sv-SE" baseline="0" dirty="0"/>
              <a:t> and </a:t>
            </a:r>
            <a:r>
              <a:rPr lang="sv-SE" baseline="0" dirty="0" err="1"/>
              <a:t>people</a:t>
            </a:r>
            <a:r>
              <a:rPr lang="sv-SE" baseline="0" dirty="0"/>
              <a:t> </a:t>
            </a:r>
            <a:r>
              <a:rPr lang="sv-SE" baseline="0" dirty="0" err="1"/>
              <a:t>are</a:t>
            </a:r>
            <a:r>
              <a:rPr lang="sv-SE" baseline="0" dirty="0"/>
              <a:t> </a:t>
            </a:r>
            <a:r>
              <a:rPr lang="sv-SE" baseline="0" dirty="0" err="1"/>
              <a:t>displaced</a:t>
            </a:r>
            <a:r>
              <a:rPr lang="sv-SE" baseline="0" dirty="0"/>
              <a:t>, </a:t>
            </a:r>
            <a:r>
              <a:rPr lang="sv-SE" baseline="0" dirty="0" err="1"/>
              <a:t>insects</a:t>
            </a:r>
            <a:r>
              <a:rPr lang="sv-SE" baseline="0" dirty="0"/>
              <a:t> go </a:t>
            </a:r>
            <a:r>
              <a:rPr lang="sv-SE" baseline="0" dirty="0" err="1"/>
              <a:t>extinct</a:t>
            </a:r>
            <a:r>
              <a:rPr lang="sv-SE" baseline="0" dirty="0"/>
              <a:t> </a:t>
            </a:r>
            <a:r>
              <a:rPr lang="sv-SE" baseline="0" dirty="0" err="1"/>
              <a:t>due</a:t>
            </a:r>
            <a:r>
              <a:rPr lang="sv-SE" baseline="0" dirty="0"/>
              <a:t> to an </a:t>
            </a:r>
            <a:r>
              <a:rPr lang="sv-SE" baseline="0" dirty="0" err="1"/>
              <a:t>increasingly</a:t>
            </a:r>
            <a:r>
              <a:rPr lang="sv-SE" baseline="0" dirty="0"/>
              <a:t> intensive </a:t>
            </a:r>
            <a:r>
              <a:rPr lang="sv-SE" baseline="0" dirty="0" err="1"/>
              <a:t>forestry</a:t>
            </a:r>
            <a:r>
              <a:rPr lang="sv-SE" baseline="0" dirty="0"/>
              <a:t> </a:t>
            </a:r>
            <a:r>
              <a:rPr lang="sv-SE" baseline="0" dirty="0" err="1"/>
              <a:t>sector</a:t>
            </a:r>
            <a:r>
              <a:rPr lang="sv-SE" baseline="0" dirty="0"/>
              <a:t> and </a:t>
            </a:r>
            <a:r>
              <a:rPr lang="sv-SE" baseline="0" dirty="0" err="1"/>
              <a:t>violence</a:t>
            </a:r>
            <a:r>
              <a:rPr lang="sv-SE" baseline="0" dirty="0"/>
              <a:t> </a:t>
            </a:r>
            <a:r>
              <a:rPr lang="sv-SE" baseline="0" dirty="0" err="1"/>
              <a:t>ensues</a:t>
            </a:r>
            <a:r>
              <a:rPr lang="sv-SE" baseline="0" dirty="0"/>
              <a:t> as the </a:t>
            </a:r>
            <a:r>
              <a:rPr lang="sv-SE" baseline="0" dirty="0" err="1"/>
              <a:t>benefactors</a:t>
            </a:r>
            <a:r>
              <a:rPr lang="sv-SE" baseline="0" dirty="0"/>
              <a:t> </a:t>
            </a:r>
            <a:r>
              <a:rPr lang="sv-SE" baseline="0" dirty="0" err="1"/>
              <a:t>of</a:t>
            </a:r>
            <a:r>
              <a:rPr lang="sv-SE" baseline="0" dirty="0"/>
              <a:t> the fossil </a:t>
            </a:r>
            <a:r>
              <a:rPr lang="sv-SE" baseline="0" dirty="0" err="1"/>
              <a:t>society</a:t>
            </a:r>
            <a:r>
              <a:rPr lang="sv-SE" baseline="0" dirty="0"/>
              <a:t> </a:t>
            </a:r>
            <a:r>
              <a:rPr lang="sv-SE" baseline="0" dirty="0" err="1"/>
              <a:t>react</a:t>
            </a:r>
            <a:r>
              <a:rPr lang="sv-SE" baseline="0" dirty="0"/>
              <a:t> to </a:t>
            </a:r>
            <a:r>
              <a:rPr lang="sv-SE" baseline="0" dirty="0" err="1"/>
              <a:t>their</a:t>
            </a:r>
            <a:r>
              <a:rPr lang="sv-SE" baseline="0" dirty="0"/>
              <a:t> new position in </a:t>
            </a:r>
            <a:r>
              <a:rPr lang="sv-SE" baseline="0" dirty="0" err="1"/>
              <a:t>society</a:t>
            </a:r>
            <a:r>
              <a:rPr lang="sv-SE" baseline="0" dirty="0"/>
              <a:t>. </a:t>
            </a:r>
          </a:p>
          <a:p>
            <a:endParaRPr lang="sv-SE" baseline="0" dirty="0"/>
          </a:p>
          <a:p>
            <a:r>
              <a:rPr lang="sv-SE" dirty="0" err="1"/>
              <a:t>Climate</a:t>
            </a:r>
            <a:r>
              <a:rPr lang="sv-SE" baseline="0" dirty="0"/>
              <a:t> </a:t>
            </a:r>
            <a:r>
              <a:rPr lang="sv-SE" baseline="0" dirty="0" err="1"/>
              <a:t>communication</a:t>
            </a:r>
            <a:r>
              <a:rPr lang="sv-SE" baseline="0" dirty="0"/>
              <a:t> </a:t>
            </a:r>
            <a:r>
              <a:rPr lang="sv-SE" baseline="0" dirty="0" err="1"/>
              <a:t>have</a:t>
            </a:r>
            <a:r>
              <a:rPr lang="sv-SE" baseline="0" dirty="0"/>
              <a:t> long </a:t>
            </a:r>
            <a:r>
              <a:rPr lang="sv-SE" baseline="0" dirty="0" err="1"/>
              <a:t>had</a:t>
            </a:r>
            <a:r>
              <a:rPr lang="sv-SE" baseline="0" dirty="0"/>
              <a:t> a problem </a:t>
            </a:r>
            <a:r>
              <a:rPr lang="sv-SE" baseline="0" dirty="0" err="1"/>
              <a:t>of</a:t>
            </a:r>
            <a:r>
              <a:rPr lang="sv-SE" baseline="0" dirty="0"/>
              <a:t> </a:t>
            </a:r>
            <a:r>
              <a:rPr lang="sv-SE" baseline="0" dirty="0" err="1"/>
              <a:t>perceived</a:t>
            </a:r>
            <a:r>
              <a:rPr lang="sv-SE" baseline="0" dirty="0"/>
              <a:t> </a:t>
            </a:r>
            <a:r>
              <a:rPr lang="sv-SE" baseline="0" dirty="0" err="1"/>
              <a:t>distance</a:t>
            </a:r>
            <a:r>
              <a:rPr lang="sv-SE" baseline="0" dirty="0"/>
              <a:t>: </a:t>
            </a:r>
            <a:r>
              <a:rPr lang="sv-SE" baseline="0" dirty="0" err="1"/>
              <a:t>we</a:t>
            </a:r>
            <a:r>
              <a:rPr lang="sv-SE" baseline="0" dirty="0"/>
              <a:t> </a:t>
            </a:r>
            <a:r>
              <a:rPr lang="sv-SE" baseline="0" dirty="0" err="1"/>
              <a:t>are</a:t>
            </a:r>
            <a:r>
              <a:rPr lang="sv-SE" baseline="0" dirty="0"/>
              <a:t> far </a:t>
            </a:r>
            <a:r>
              <a:rPr lang="sv-SE" baseline="0" dirty="0" err="1"/>
              <a:t>away</a:t>
            </a:r>
            <a:r>
              <a:rPr lang="sv-SE" baseline="0" dirty="0"/>
              <a:t> from the </a:t>
            </a:r>
            <a:r>
              <a:rPr lang="sv-SE" baseline="0" dirty="0" err="1"/>
              <a:t>impacts</a:t>
            </a:r>
            <a:r>
              <a:rPr lang="sv-SE" baseline="0" dirty="0"/>
              <a:t> and the </a:t>
            </a:r>
            <a:r>
              <a:rPr lang="sv-SE" baseline="0" dirty="0" err="1"/>
              <a:t>causes</a:t>
            </a:r>
            <a:r>
              <a:rPr lang="sv-SE" baseline="0" dirty="0"/>
              <a:t> </a:t>
            </a:r>
            <a:r>
              <a:rPr lang="sv-SE" baseline="0" dirty="0" err="1"/>
              <a:t>of</a:t>
            </a:r>
            <a:r>
              <a:rPr lang="sv-SE" baseline="0" dirty="0"/>
              <a:t> </a:t>
            </a:r>
            <a:r>
              <a:rPr lang="sv-SE" baseline="0" dirty="0" err="1"/>
              <a:t>climate</a:t>
            </a:r>
            <a:r>
              <a:rPr lang="sv-SE" baseline="0" dirty="0"/>
              <a:t> </a:t>
            </a:r>
            <a:r>
              <a:rPr lang="sv-SE" baseline="0" dirty="0" err="1"/>
              <a:t>change</a:t>
            </a:r>
            <a:r>
              <a:rPr lang="sv-SE" baseline="0" dirty="0"/>
              <a:t>. By </a:t>
            </a:r>
            <a:r>
              <a:rPr lang="sv-SE" baseline="0" dirty="0" err="1"/>
              <a:t>using</a:t>
            </a:r>
            <a:r>
              <a:rPr lang="sv-SE" baseline="0" dirty="0"/>
              <a:t> </a:t>
            </a:r>
            <a:r>
              <a:rPr lang="sv-SE" baseline="0" dirty="0" err="1"/>
              <a:t>places</a:t>
            </a:r>
            <a:r>
              <a:rPr lang="sv-SE" baseline="0" dirty="0"/>
              <a:t>, </a:t>
            </a:r>
            <a:r>
              <a:rPr lang="sv-SE" baseline="0" dirty="0" err="1"/>
              <a:t>characters</a:t>
            </a:r>
            <a:r>
              <a:rPr lang="sv-SE" baseline="0" dirty="0"/>
              <a:t> and </a:t>
            </a:r>
            <a:r>
              <a:rPr lang="sv-SE" baseline="0" dirty="0" err="1"/>
              <a:t>objects</a:t>
            </a:r>
            <a:r>
              <a:rPr lang="sv-SE" baseline="0" dirty="0"/>
              <a:t> </a:t>
            </a:r>
            <a:r>
              <a:rPr lang="sv-SE" baseline="0" dirty="0" err="1"/>
              <a:t>that</a:t>
            </a:r>
            <a:r>
              <a:rPr lang="sv-SE" baseline="0" dirty="0"/>
              <a:t> </a:t>
            </a:r>
            <a:r>
              <a:rPr lang="sv-SE" baseline="0" dirty="0" err="1"/>
              <a:t>are</a:t>
            </a:r>
            <a:r>
              <a:rPr lang="sv-SE" baseline="0" dirty="0"/>
              <a:t> </a:t>
            </a:r>
            <a:r>
              <a:rPr lang="sv-SE" baseline="0" dirty="0" err="1"/>
              <a:t>distinctly</a:t>
            </a:r>
            <a:r>
              <a:rPr lang="sv-SE" baseline="0" dirty="0"/>
              <a:t> Swedish </a:t>
            </a:r>
            <a:r>
              <a:rPr lang="sv-SE" baseline="0" dirty="0" err="1"/>
              <a:t>climate</a:t>
            </a:r>
            <a:r>
              <a:rPr lang="sv-SE" baseline="0" dirty="0"/>
              <a:t> science is </a:t>
            </a:r>
            <a:r>
              <a:rPr lang="sv-SE" baseline="0" dirty="0" err="1"/>
              <a:t>embodied</a:t>
            </a:r>
            <a:r>
              <a:rPr lang="sv-SE" baseline="0" dirty="0"/>
              <a:t> </a:t>
            </a:r>
            <a:r>
              <a:rPr lang="sv-SE" baseline="0" dirty="0" err="1"/>
              <a:t>with</a:t>
            </a:r>
            <a:r>
              <a:rPr lang="sv-SE" baseline="0" dirty="0"/>
              <a:t> a new </a:t>
            </a:r>
            <a:r>
              <a:rPr lang="sv-SE" baseline="0" dirty="0" err="1"/>
              <a:t>meaning</a:t>
            </a:r>
            <a:r>
              <a:rPr lang="sv-SE" baseline="0" dirty="0"/>
              <a:t>. </a:t>
            </a:r>
          </a:p>
          <a:p>
            <a:endParaRPr lang="sv-SE" baseline="0" dirty="0"/>
          </a:p>
          <a:p>
            <a:r>
              <a:rPr lang="sv-SE" baseline="0" dirty="0"/>
              <a:t>The museum </a:t>
            </a:r>
            <a:r>
              <a:rPr lang="sv-SE" baseline="0" dirty="0" err="1"/>
              <a:t>deliberately</a:t>
            </a:r>
            <a:r>
              <a:rPr lang="sv-SE" baseline="0" dirty="0"/>
              <a:t> </a:t>
            </a:r>
            <a:r>
              <a:rPr lang="sv-SE" baseline="0" dirty="0" err="1"/>
              <a:t>does</a:t>
            </a:r>
            <a:r>
              <a:rPr lang="sv-SE" baseline="0" dirty="0"/>
              <a:t> not </a:t>
            </a:r>
            <a:r>
              <a:rPr lang="sv-SE" baseline="0" dirty="0" err="1"/>
              <a:t>tackle</a:t>
            </a:r>
            <a:r>
              <a:rPr lang="sv-SE" baseline="0" dirty="0"/>
              <a:t> </a:t>
            </a:r>
            <a:r>
              <a:rPr lang="sv-SE" baseline="0" dirty="0" err="1"/>
              <a:t>every</a:t>
            </a:r>
            <a:r>
              <a:rPr lang="sv-SE" baseline="0" dirty="0"/>
              <a:t> </a:t>
            </a:r>
            <a:r>
              <a:rPr lang="sv-SE" baseline="0" dirty="0" err="1"/>
              <a:t>issue</a:t>
            </a:r>
            <a:r>
              <a:rPr lang="sv-SE" baseline="0" dirty="0"/>
              <a:t>, and the </a:t>
            </a:r>
            <a:r>
              <a:rPr lang="sv-SE" baseline="0" dirty="0" err="1"/>
              <a:t>visitors</a:t>
            </a:r>
            <a:r>
              <a:rPr lang="sv-SE" baseline="0" dirty="0"/>
              <a:t> </a:t>
            </a:r>
            <a:r>
              <a:rPr lang="sv-SE" baseline="0" dirty="0" err="1"/>
              <a:t>are</a:t>
            </a:r>
            <a:r>
              <a:rPr lang="sv-SE" baseline="0" dirty="0"/>
              <a:t> </a:t>
            </a:r>
            <a:r>
              <a:rPr lang="sv-SE" baseline="0" dirty="0" err="1"/>
              <a:t>invited</a:t>
            </a:r>
            <a:r>
              <a:rPr lang="sv-SE" baseline="0" dirty="0"/>
              <a:t> to </a:t>
            </a:r>
            <a:r>
              <a:rPr lang="sv-SE" baseline="0" dirty="0" err="1"/>
              <a:t>suggest</a:t>
            </a:r>
            <a:r>
              <a:rPr lang="sv-SE" baseline="0" dirty="0"/>
              <a:t> </a:t>
            </a:r>
            <a:r>
              <a:rPr lang="sv-SE" baseline="0" dirty="0" err="1"/>
              <a:t>objects</a:t>
            </a:r>
            <a:r>
              <a:rPr lang="sv-SE" baseline="0" dirty="0"/>
              <a:t> and </a:t>
            </a:r>
            <a:r>
              <a:rPr lang="sv-SE" baseline="0" dirty="0" err="1"/>
              <a:t>topics</a:t>
            </a:r>
            <a:r>
              <a:rPr lang="sv-SE" baseline="0" dirty="0"/>
              <a:t> for </a:t>
            </a:r>
            <a:r>
              <a:rPr lang="sv-SE" baseline="0" dirty="0" err="1"/>
              <a:t>us</a:t>
            </a:r>
            <a:r>
              <a:rPr lang="sv-SE" baseline="0" dirty="0"/>
              <a:t> to cover. By transporting </a:t>
            </a:r>
            <a:r>
              <a:rPr lang="sv-SE" baseline="0" dirty="0" err="1"/>
              <a:t>them</a:t>
            </a:r>
            <a:r>
              <a:rPr lang="sv-SE" baseline="0" dirty="0"/>
              <a:t> in space and </a:t>
            </a:r>
            <a:r>
              <a:rPr lang="sv-SE" baseline="0" dirty="0" err="1"/>
              <a:t>time</a:t>
            </a:r>
            <a:r>
              <a:rPr lang="sv-SE" baseline="0" dirty="0"/>
              <a:t>, </a:t>
            </a:r>
            <a:r>
              <a:rPr lang="sv-SE" baseline="0" dirty="0" err="1"/>
              <a:t>we</a:t>
            </a:r>
            <a:r>
              <a:rPr lang="sv-SE" baseline="0" dirty="0"/>
              <a:t> </a:t>
            </a:r>
            <a:r>
              <a:rPr lang="sv-SE" baseline="0" dirty="0" err="1"/>
              <a:t>allow</a:t>
            </a:r>
            <a:r>
              <a:rPr lang="sv-SE" baseline="0" dirty="0"/>
              <a:t> </a:t>
            </a:r>
            <a:r>
              <a:rPr lang="sv-SE" baseline="0" dirty="0" err="1"/>
              <a:t>discussions</a:t>
            </a:r>
            <a:r>
              <a:rPr lang="sv-SE" baseline="0" dirty="0"/>
              <a:t> to </a:t>
            </a:r>
            <a:r>
              <a:rPr lang="sv-SE" baseline="0" dirty="0" err="1"/>
              <a:t>escape</a:t>
            </a:r>
            <a:r>
              <a:rPr lang="sv-SE" baseline="0" dirty="0"/>
              <a:t> the </a:t>
            </a:r>
            <a:r>
              <a:rPr lang="sv-SE" baseline="0" dirty="0" err="1"/>
              <a:t>trenches</a:t>
            </a:r>
            <a:r>
              <a:rPr lang="sv-SE" baseline="0" dirty="0"/>
              <a:t> </a:t>
            </a:r>
            <a:r>
              <a:rPr lang="sv-SE" baseline="0" dirty="0" err="1"/>
              <a:t>of</a:t>
            </a:r>
            <a:r>
              <a:rPr lang="sv-SE" baseline="0" dirty="0"/>
              <a:t> 2019 </a:t>
            </a:r>
            <a:r>
              <a:rPr lang="sv-SE" baseline="0" dirty="0" err="1"/>
              <a:t>climate</a:t>
            </a:r>
            <a:r>
              <a:rPr lang="sv-SE" baseline="0" dirty="0"/>
              <a:t> </a:t>
            </a:r>
            <a:r>
              <a:rPr lang="sv-SE" baseline="0" dirty="0" err="1"/>
              <a:t>politics</a:t>
            </a:r>
            <a:r>
              <a:rPr lang="sv-SE" baseline="0" dirty="0"/>
              <a:t> and </a:t>
            </a:r>
            <a:r>
              <a:rPr lang="sv-SE" baseline="0" dirty="0" err="1"/>
              <a:t>instead</a:t>
            </a:r>
            <a:r>
              <a:rPr lang="sv-SE" baseline="0" dirty="0"/>
              <a:t> focus on the </a:t>
            </a:r>
            <a:r>
              <a:rPr lang="sv-SE" baseline="0" dirty="0" err="1"/>
              <a:t>type</a:t>
            </a:r>
            <a:r>
              <a:rPr lang="sv-SE" baseline="0" dirty="0"/>
              <a:t> </a:t>
            </a:r>
            <a:r>
              <a:rPr lang="sv-SE" baseline="0" dirty="0" err="1"/>
              <a:t>of</a:t>
            </a:r>
            <a:r>
              <a:rPr lang="sv-SE" baseline="0" dirty="0"/>
              <a:t> </a:t>
            </a:r>
            <a:r>
              <a:rPr lang="sv-SE" baseline="0" dirty="0" err="1"/>
              <a:t>society</a:t>
            </a:r>
            <a:r>
              <a:rPr lang="sv-SE" baseline="0" dirty="0"/>
              <a:t> </a:t>
            </a:r>
            <a:r>
              <a:rPr lang="sv-SE" baseline="0" dirty="0" err="1"/>
              <a:t>we</a:t>
            </a:r>
            <a:r>
              <a:rPr lang="sv-SE" baseline="0" dirty="0"/>
              <a:t> </a:t>
            </a:r>
            <a:r>
              <a:rPr lang="sv-SE" baseline="0" dirty="0" err="1"/>
              <a:t>want</a:t>
            </a:r>
            <a:r>
              <a:rPr lang="sv-SE" baseline="0" dirty="0"/>
              <a:t> to </a:t>
            </a:r>
            <a:r>
              <a:rPr lang="sv-SE" baseline="0" dirty="0" err="1"/>
              <a:t>build</a:t>
            </a:r>
            <a:r>
              <a:rPr lang="sv-SE" baseline="0" dirty="0"/>
              <a:t>. </a:t>
            </a:r>
            <a:endParaRPr lang="sv-SE" dirty="0"/>
          </a:p>
        </p:txBody>
      </p:sp>
      <p:sp>
        <p:nvSpPr>
          <p:cNvPr id="4" name="Slide Number Placeholder 3">
            <a:extLst>
              <a:ext uri="{FF2B5EF4-FFF2-40B4-BE49-F238E27FC236}">
                <a16:creationId xmlns:a16="http://schemas.microsoft.com/office/drawing/2014/main" id="{AE6A2D04-44CE-F731-2325-20636446062F}"/>
              </a:ext>
            </a:extLst>
          </p:cNvPr>
          <p:cNvSpPr>
            <a:spLocks noGrp="1"/>
          </p:cNvSpPr>
          <p:nvPr>
            <p:ph type="sldNum" sz="quarter" idx="10"/>
          </p:nvPr>
        </p:nvSpPr>
        <p:spPr/>
        <p:txBody>
          <a:bodyPr/>
          <a:lstStyle/>
          <a:p>
            <a:fld id="{8737A4DF-3A4F-4830-ADC9-77E85EC7493C}" type="slidenum">
              <a:rPr lang="sv-SE" smtClean="0"/>
              <a:t>39</a:t>
            </a:fld>
            <a:endParaRPr lang="sv-SE"/>
          </a:p>
        </p:txBody>
      </p:sp>
    </p:spTree>
    <p:extLst>
      <p:ext uri="{BB962C8B-B14F-4D97-AF65-F5344CB8AC3E}">
        <p14:creationId xmlns:p14="http://schemas.microsoft.com/office/powerpoint/2010/main" val="3120279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78A2B-550C-3406-FB47-842A27DD2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05C99-FBA7-E4EE-5E5F-1C909237F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2390F-6796-D4D4-530E-EBF37B456B20}"/>
              </a:ext>
            </a:extLst>
          </p:cNvPr>
          <p:cNvSpPr>
            <a:spLocks noGrp="1"/>
          </p:cNvSpPr>
          <p:nvPr>
            <p:ph type="body" idx="1"/>
          </p:nvPr>
        </p:nvSpPr>
        <p:spPr/>
        <p:txBody>
          <a:bodyPr/>
          <a:lstStyle/>
          <a:p>
            <a:r>
              <a:rPr lang="sv-SE" b="1" dirty="0"/>
              <a:t>So </a:t>
            </a:r>
            <a:r>
              <a:rPr lang="sv-SE" b="1" dirty="0" err="1"/>
              <a:t>why</a:t>
            </a:r>
            <a:r>
              <a:rPr lang="sv-SE" b="1" dirty="0"/>
              <a:t> </a:t>
            </a:r>
            <a:r>
              <a:rPr lang="sv-SE" b="1" dirty="0" err="1"/>
              <a:t>did</a:t>
            </a:r>
            <a:r>
              <a:rPr lang="sv-SE" b="1" dirty="0"/>
              <a:t> </a:t>
            </a:r>
            <a:r>
              <a:rPr lang="sv-SE" b="1" dirty="0" err="1"/>
              <a:t>we</a:t>
            </a:r>
            <a:r>
              <a:rPr lang="sv-SE" b="1" dirty="0"/>
              <a:t> do </a:t>
            </a:r>
            <a:r>
              <a:rPr lang="sv-SE" b="1" dirty="0" err="1"/>
              <a:t>this</a:t>
            </a:r>
            <a:r>
              <a:rPr lang="sv-SE" b="1" dirty="0"/>
              <a:t>?</a:t>
            </a:r>
            <a:r>
              <a:rPr lang="sv-SE" b="1" baseline="0" dirty="0"/>
              <a:t> </a:t>
            </a:r>
          </a:p>
          <a:p>
            <a:endParaRPr lang="sv-SE" baseline="0" dirty="0"/>
          </a:p>
          <a:p>
            <a:r>
              <a:rPr lang="sv-SE" baseline="0" dirty="0"/>
              <a:t>A </a:t>
            </a:r>
            <a:r>
              <a:rPr lang="sv-SE" baseline="0" dirty="0" err="1"/>
              <a:t>core</a:t>
            </a:r>
            <a:r>
              <a:rPr lang="sv-SE" baseline="0" dirty="0"/>
              <a:t> </a:t>
            </a:r>
            <a:r>
              <a:rPr lang="sv-SE" baseline="0" dirty="0" err="1"/>
              <a:t>idea</a:t>
            </a:r>
            <a:r>
              <a:rPr lang="sv-SE" baseline="0" dirty="0"/>
              <a:t> </a:t>
            </a:r>
            <a:r>
              <a:rPr lang="sv-SE" baseline="0" dirty="0" err="1"/>
              <a:t>of</a:t>
            </a:r>
            <a:r>
              <a:rPr lang="sv-SE" baseline="0" dirty="0"/>
              <a:t> </a:t>
            </a:r>
            <a:r>
              <a:rPr lang="sv-SE" baseline="0" dirty="0" err="1"/>
              <a:t>this</a:t>
            </a:r>
            <a:r>
              <a:rPr lang="sv-SE" baseline="0" dirty="0"/>
              <a:t> </a:t>
            </a:r>
            <a:r>
              <a:rPr lang="sv-SE" baseline="0" dirty="0" err="1"/>
              <a:t>project</a:t>
            </a:r>
            <a:r>
              <a:rPr lang="sv-SE" baseline="0" dirty="0"/>
              <a:t> is </a:t>
            </a:r>
            <a:r>
              <a:rPr lang="sv-SE" baseline="0" dirty="0" err="1"/>
              <a:t>that</a:t>
            </a:r>
            <a:r>
              <a:rPr lang="sv-SE" baseline="0" dirty="0"/>
              <a:t> </a:t>
            </a:r>
            <a:r>
              <a:rPr lang="sv-SE" baseline="0" dirty="0" err="1"/>
              <a:t>carbon</a:t>
            </a:r>
            <a:r>
              <a:rPr lang="sv-SE" baseline="0" dirty="0"/>
              <a:t> is </a:t>
            </a:r>
            <a:r>
              <a:rPr lang="sv-SE" baseline="0" dirty="0" err="1"/>
              <a:t>deeply</a:t>
            </a:r>
            <a:r>
              <a:rPr lang="sv-SE" baseline="0" dirty="0"/>
              <a:t> </a:t>
            </a:r>
            <a:r>
              <a:rPr lang="sv-SE" baseline="0" dirty="0" err="1"/>
              <a:t>embedded</a:t>
            </a:r>
            <a:r>
              <a:rPr lang="sv-SE" baseline="0" dirty="0"/>
              <a:t> in </a:t>
            </a:r>
            <a:r>
              <a:rPr lang="sv-SE" baseline="0" dirty="0" err="1"/>
              <a:t>our</a:t>
            </a:r>
            <a:r>
              <a:rPr lang="sv-SE" baseline="0" dirty="0"/>
              <a:t> </a:t>
            </a:r>
            <a:r>
              <a:rPr lang="sv-SE" baseline="0" dirty="0" err="1"/>
              <a:t>lives</a:t>
            </a:r>
            <a:r>
              <a:rPr lang="sv-SE" baseline="0" dirty="0"/>
              <a:t>. </a:t>
            </a:r>
            <a:r>
              <a:rPr lang="sv-SE" baseline="0" dirty="0" err="1"/>
              <a:t>Looking</a:t>
            </a:r>
            <a:r>
              <a:rPr lang="sv-SE" baseline="0" dirty="0"/>
              <a:t> back at the fossil age </a:t>
            </a:r>
            <a:r>
              <a:rPr lang="sv-SE" baseline="0" dirty="0" err="1"/>
              <a:t>allows</a:t>
            </a:r>
            <a:r>
              <a:rPr lang="sv-SE" baseline="0" dirty="0"/>
              <a:t> </a:t>
            </a:r>
            <a:r>
              <a:rPr lang="sv-SE" baseline="0" dirty="0" err="1"/>
              <a:t>us</a:t>
            </a:r>
            <a:r>
              <a:rPr lang="sv-SE" baseline="0" dirty="0"/>
              <a:t> to make </a:t>
            </a:r>
            <a:r>
              <a:rPr lang="sv-SE" baseline="0" dirty="0" err="1"/>
              <a:t>that</a:t>
            </a:r>
            <a:r>
              <a:rPr lang="sv-SE" baseline="0" dirty="0"/>
              <a:t> </a:t>
            </a:r>
            <a:r>
              <a:rPr lang="sv-SE" baseline="0" dirty="0" err="1"/>
              <a:t>which</a:t>
            </a:r>
            <a:r>
              <a:rPr lang="sv-SE" baseline="0" dirty="0"/>
              <a:t> </a:t>
            </a:r>
            <a:r>
              <a:rPr lang="sv-SE" baseline="0" dirty="0" err="1"/>
              <a:t>today</a:t>
            </a:r>
            <a:r>
              <a:rPr lang="sv-SE" baseline="0" dirty="0"/>
              <a:t> is </a:t>
            </a:r>
            <a:r>
              <a:rPr lang="sv-SE" baseline="0" dirty="0" err="1"/>
              <a:t>familiar</a:t>
            </a:r>
            <a:r>
              <a:rPr lang="sv-SE" baseline="0" dirty="0"/>
              <a:t>, </a:t>
            </a:r>
            <a:r>
              <a:rPr lang="sv-SE" baseline="0" dirty="0" err="1"/>
              <a:t>unfamiliar</a:t>
            </a:r>
            <a:r>
              <a:rPr lang="sv-SE" baseline="0" dirty="0"/>
              <a:t>. </a:t>
            </a:r>
          </a:p>
          <a:p>
            <a:endParaRPr lang="sv-SE" baseline="0" dirty="0"/>
          </a:p>
          <a:p>
            <a:r>
              <a:rPr lang="sv-SE" baseline="0" dirty="0"/>
              <a:t>The </a:t>
            </a:r>
            <a:r>
              <a:rPr lang="sv-SE" baseline="0" dirty="0" err="1"/>
              <a:t>dominating</a:t>
            </a:r>
            <a:r>
              <a:rPr lang="sv-SE" baseline="0" dirty="0"/>
              <a:t> </a:t>
            </a:r>
            <a:r>
              <a:rPr lang="sv-SE" baseline="0" dirty="0" err="1"/>
              <a:t>climate</a:t>
            </a:r>
            <a:r>
              <a:rPr lang="sv-SE" baseline="0" dirty="0"/>
              <a:t> </a:t>
            </a:r>
            <a:r>
              <a:rPr lang="sv-SE" baseline="0" dirty="0" err="1"/>
              <a:t>imaginaries</a:t>
            </a:r>
            <a:r>
              <a:rPr lang="sv-SE" baseline="0" dirty="0"/>
              <a:t> </a:t>
            </a:r>
            <a:r>
              <a:rPr lang="sv-SE" baseline="0" dirty="0" err="1"/>
              <a:t>are</a:t>
            </a:r>
            <a:r>
              <a:rPr lang="sv-SE" baseline="0" dirty="0"/>
              <a:t> </a:t>
            </a:r>
            <a:r>
              <a:rPr lang="sv-SE" baseline="0" dirty="0" err="1"/>
              <a:t>either</a:t>
            </a:r>
            <a:r>
              <a:rPr lang="sv-SE" baseline="0" dirty="0"/>
              <a:t> </a:t>
            </a:r>
            <a:r>
              <a:rPr lang="sv-SE" baseline="0" dirty="0" err="1"/>
              <a:t>dystopic</a:t>
            </a:r>
            <a:r>
              <a:rPr lang="sv-SE" baseline="0" dirty="0"/>
              <a:t> </a:t>
            </a:r>
            <a:r>
              <a:rPr lang="sv-SE" baseline="0" dirty="0" err="1"/>
              <a:t>catastrophe</a:t>
            </a:r>
            <a:r>
              <a:rPr lang="sv-SE" baseline="0" dirty="0"/>
              <a:t> </a:t>
            </a:r>
            <a:r>
              <a:rPr lang="sv-SE" baseline="0" dirty="0" err="1"/>
              <a:t>porn</a:t>
            </a:r>
            <a:r>
              <a:rPr lang="sv-SE" baseline="0" dirty="0"/>
              <a:t> or </a:t>
            </a:r>
            <a:r>
              <a:rPr lang="sv-SE" baseline="0" dirty="0" err="1"/>
              <a:t>utopic</a:t>
            </a:r>
            <a:r>
              <a:rPr lang="sv-SE" baseline="0" dirty="0"/>
              <a:t> techno-fix scenarios. The museum is </a:t>
            </a:r>
            <a:r>
              <a:rPr lang="sv-SE" baseline="0" dirty="0" err="1"/>
              <a:t>hopeful</a:t>
            </a:r>
            <a:r>
              <a:rPr lang="sv-SE" baseline="0" dirty="0"/>
              <a:t> in </a:t>
            </a:r>
            <a:r>
              <a:rPr lang="sv-SE" baseline="0" dirty="0" err="1"/>
              <a:t>that</a:t>
            </a:r>
            <a:r>
              <a:rPr lang="sv-SE" baseline="0" dirty="0"/>
              <a:t> </a:t>
            </a:r>
            <a:r>
              <a:rPr lang="sv-SE" baseline="0" dirty="0" err="1"/>
              <a:t>we</a:t>
            </a:r>
            <a:r>
              <a:rPr lang="sv-SE" baseline="0" dirty="0"/>
              <a:t> </a:t>
            </a:r>
            <a:r>
              <a:rPr lang="sv-SE" baseline="0" dirty="0" err="1"/>
              <a:t>reach</a:t>
            </a:r>
            <a:r>
              <a:rPr lang="sv-SE" baseline="0" dirty="0"/>
              <a:t> </a:t>
            </a:r>
            <a:r>
              <a:rPr lang="sv-SE" baseline="0" dirty="0" err="1"/>
              <a:t>our</a:t>
            </a:r>
            <a:r>
              <a:rPr lang="sv-SE" baseline="0" dirty="0"/>
              <a:t> </a:t>
            </a:r>
            <a:r>
              <a:rPr lang="sv-SE" baseline="0" dirty="0" err="1"/>
              <a:t>climate</a:t>
            </a:r>
            <a:r>
              <a:rPr lang="sv-SE" baseline="0" dirty="0"/>
              <a:t> </a:t>
            </a:r>
            <a:r>
              <a:rPr lang="sv-SE" baseline="0" dirty="0" err="1"/>
              <a:t>targets</a:t>
            </a:r>
            <a:r>
              <a:rPr lang="sv-SE" baseline="0" dirty="0"/>
              <a:t> – </a:t>
            </a:r>
            <a:r>
              <a:rPr lang="sv-SE" baseline="0" dirty="0" err="1"/>
              <a:t>but</a:t>
            </a:r>
            <a:r>
              <a:rPr lang="sv-SE" baseline="0" dirty="0"/>
              <a:t> </a:t>
            </a:r>
            <a:r>
              <a:rPr lang="sv-SE" baseline="0" dirty="0" err="1"/>
              <a:t>we</a:t>
            </a:r>
            <a:r>
              <a:rPr lang="sv-SE" baseline="0" dirty="0"/>
              <a:t> </a:t>
            </a:r>
            <a:r>
              <a:rPr lang="sv-SE" baseline="0" dirty="0" err="1"/>
              <a:t>highlight</a:t>
            </a:r>
            <a:r>
              <a:rPr lang="sv-SE" baseline="0" dirty="0"/>
              <a:t> the pain and </a:t>
            </a:r>
            <a:r>
              <a:rPr lang="sv-SE" baseline="0" dirty="0" err="1"/>
              <a:t>suffering</a:t>
            </a:r>
            <a:r>
              <a:rPr lang="sv-SE" baseline="0" dirty="0"/>
              <a:t> </a:t>
            </a:r>
            <a:r>
              <a:rPr lang="sv-SE" baseline="0" dirty="0" err="1"/>
              <a:t>that</a:t>
            </a:r>
            <a:r>
              <a:rPr lang="sv-SE" baseline="0" dirty="0"/>
              <a:t> </a:t>
            </a:r>
            <a:r>
              <a:rPr lang="sv-SE" baseline="0" dirty="0" err="1"/>
              <a:t>might</a:t>
            </a:r>
            <a:r>
              <a:rPr lang="sv-SE" baseline="0" dirty="0"/>
              <a:t> be </a:t>
            </a:r>
            <a:r>
              <a:rPr lang="sv-SE" baseline="0" dirty="0" err="1"/>
              <a:t>associated</a:t>
            </a:r>
            <a:r>
              <a:rPr lang="sv-SE" baseline="0" dirty="0"/>
              <a:t> </a:t>
            </a:r>
            <a:r>
              <a:rPr lang="sv-SE" baseline="0" dirty="0" err="1"/>
              <a:t>with</a:t>
            </a:r>
            <a:r>
              <a:rPr lang="sv-SE" baseline="0" dirty="0"/>
              <a:t> </a:t>
            </a:r>
            <a:r>
              <a:rPr lang="sv-SE" baseline="0" dirty="0" err="1"/>
              <a:t>such</a:t>
            </a:r>
            <a:r>
              <a:rPr lang="sv-SE" baseline="0" dirty="0"/>
              <a:t> a </a:t>
            </a:r>
            <a:r>
              <a:rPr lang="sv-SE" baseline="0" dirty="0" err="1"/>
              <a:t>transtion</a:t>
            </a:r>
            <a:r>
              <a:rPr lang="sv-SE" baseline="0" dirty="0"/>
              <a:t>. Minerals </a:t>
            </a:r>
            <a:r>
              <a:rPr lang="sv-SE" baseline="0" dirty="0" err="1"/>
              <a:t>are</a:t>
            </a:r>
            <a:r>
              <a:rPr lang="sv-SE" baseline="0" dirty="0"/>
              <a:t> </a:t>
            </a:r>
            <a:r>
              <a:rPr lang="sv-SE" baseline="0" dirty="0" err="1"/>
              <a:t>extracted</a:t>
            </a:r>
            <a:r>
              <a:rPr lang="sv-SE" baseline="0" dirty="0"/>
              <a:t> from sensitive </a:t>
            </a:r>
            <a:r>
              <a:rPr lang="sv-SE" baseline="0" dirty="0" err="1"/>
              <a:t>biotopes</a:t>
            </a:r>
            <a:r>
              <a:rPr lang="sv-SE" baseline="0" dirty="0"/>
              <a:t> and </a:t>
            </a:r>
            <a:r>
              <a:rPr lang="sv-SE" baseline="0" dirty="0" err="1"/>
              <a:t>people</a:t>
            </a:r>
            <a:r>
              <a:rPr lang="sv-SE" baseline="0" dirty="0"/>
              <a:t> </a:t>
            </a:r>
            <a:r>
              <a:rPr lang="sv-SE" baseline="0" dirty="0" err="1"/>
              <a:t>are</a:t>
            </a:r>
            <a:r>
              <a:rPr lang="sv-SE" baseline="0" dirty="0"/>
              <a:t> </a:t>
            </a:r>
            <a:r>
              <a:rPr lang="sv-SE" baseline="0" dirty="0" err="1"/>
              <a:t>displaced</a:t>
            </a:r>
            <a:r>
              <a:rPr lang="sv-SE" baseline="0" dirty="0"/>
              <a:t>, </a:t>
            </a:r>
            <a:r>
              <a:rPr lang="sv-SE" baseline="0" dirty="0" err="1"/>
              <a:t>insects</a:t>
            </a:r>
            <a:r>
              <a:rPr lang="sv-SE" baseline="0" dirty="0"/>
              <a:t> go </a:t>
            </a:r>
            <a:r>
              <a:rPr lang="sv-SE" baseline="0" dirty="0" err="1"/>
              <a:t>extinct</a:t>
            </a:r>
            <a:r>
              <a:rPr lang="sv-SE" baseline="0" dirty="0"/>
              <a:t> </a:t>
            </a:r>
            <a:r>
              <a:rPr lang="sv-SE" baseline="0" dirty="0" err="1"/>
              <a:t>due</a:t>
            </a:r>
            <a:r>
              <a:rPr lang="sv-SE" baseline="0" dirty="0"/>
              <a:t> to an </a:t>
            </a:r>
            <a:r>
              <a:rPr lang="sv-SE" baseline="0" dirty="0" err="1"/>
              <a:t>increasingly</a:t>
            </a:r>
            <a:r>
              <a:rPr lang="sv-SE" baseline="0" dirty="0"/>
              <a:t> intensive </a:t>
            </a:r>
            <a:r>
              <a:rPr lang="sv-SE" baseline="0" dirty="0" err="1"/>
              <a:t>forestry</a:t>
            </a:r>
            <a:r>
              <a:rPr lang="sv-SE" baseline="0" dirty="0"/>
              <a:t> </a:t>
            </a:r>
            <a:r>
              <a:rPr lang="sv-SE" baseline="0" dirty="0" err="1"/>
              <a:t>sector</a:t>
            </a:r>
            <a:r>
              <a:rPr lang="sv-SE" baseline="0" dirty="0"/>
              <a:t> and </a:t>
            </a:r>
            <a:r>
              <a:rPr lang="sv-SE" baseline="0" dirty="0" err="1"/>
              <a:t>violence</a:t>
            </a:r>
            <a:r>
              <a:rPr lang="sv-SE" baseline="0" dirty="0"/>
              <a:t> </a:t>
            </a:r>
            <a:r>
              <a:rPr lang="sv-SE" baseline="0" dirty="0" err="1"/>
              <a:t>ensues</a:t>
            </a:r>
            <a:r>
              <a:rPr lang="sv-SE" baseline="0" dirty="0"/>
              <a:t> as the </a:t>
            </a:r>
            <a:r>
              <a:rPr lang="sv-SE" baseline="0" dirty="0" err="1"/>
              <a:t>benefactors</a:t>
            </a:r>
            <a:r>
              <a:rPr lang="sv-SE" baseline="0" dirty="0"/>
              <a:t> </a:t>
            </a:r>
            <a:r>
              <a:rPr lang="sv-SE" baseline="0" dirty="0" err="1"/>
              <a:t>of</a:t>
            </a:r>
            <a:r>
              <a:rPr lang="sv-SE" baseline="0" dirty="0"/>
              <a:t> the fossil </a:t>
            </a:r>
            <a:r>
              <a:rPr lang="sv-SE" baseline="0" dirty="0" err="1"/>
              <a:t>society</a:t>
            </a:r>
            <a:r>
              <a:rPr lang="sv-SE" baseline="0" dirty="0"/>
              <a:t> </a:t>
            </a:r>
            <a:r>
              <a:rPr lang="sv-SE" baseline="0" dirty="0" err="1"/>
              <a:t>react</a:t>
            </a:r>
            <a:r>
              <a:rPr lang="sv-SE" baseline="0" dirty="0"/>
              <a:t> to </a:t>
            </a:r>
            <a:r>
              <a:rPr lang="sv-SE" baseline="0" dirty="0" err="1"/>
              <a:t>their</a:t>
            </a:r>
            <a:r>
              <a:rPr lang="sv-SE" baseline="0" dirty="0"/>
              <a:t> new position in </a:t>
            </a:r>
            <a:r>
              <a:rPr lang="sv-SE" baseline="0" dirty="0" err="1"/>
              <a:t>society</a:t>
            </a:r>
            <a:r>
              <a:rPr lang="sv-SE" baseline="0" dirty="0"/>
              <a:t>. </a:t>
            </a:r>
          </a:p>
          <a:p>
            <a:endParaRPr lang="sv-SE" baseline="0" dirty="0"/>
          </a:p>
          <a:p>
            <a:r>
              <a:rPr lang="sv-SE" dirty="0" err="1"/>
              <a:t>Climate</a:t>
            </a:r>
            <a:r>
              <a:rPr lang="sv-SE" baseline="0" dirty="0"/>
              <a:t> </a:t>
            </a:r>
            <a:r>
              <a:rPr lang="sv-SE" baseline="0" dirty="0" err="1"/>
              <a:t>communication</a:t>
            </a:r>
            <a:r>
              <a:rPr lang="sv-SE" baseline="0" dirty="0"/>
              <a:t> </a:t>
            </a:r>
            <a:r>
              <a:rPr lang="sv-SE" baseline="0" dirty="0" err="1"/>
              <a:t>have</a:t>
            </a:r>
            <a:r>
              <a:rPr lang="sv-SE" baseline="0" dirty="0"/>
              <a:t> long </a:t>
            </a:r>
            <a:r>
              <a:rPr lang="sv-SE" baseline="0" dirty="0" err="1"/>
              <a:t>had</a:t>
            </a:r>
            <a:r>
              <a:rPr lang="sv-SE" baseline="0" dirty="0"/>
              <a:t> a problem </a:t>
            </a:r>
            <a:r>
              <a:rPr lang="sv-SE" baseline="0" dirty="0" err="1"/>
              <a:t>of</a:t>
            </a:r>
            <a:r>
              <a:rPr lang="sv-SE" baseline="0" dirty="0"/>
              <a:t> </a:t>
            </a:r>
            <a:r>
              <a:rPr lang="sv-SE" baseline="0" dirty="0" err="1"/>
              <a:t>perceived</a:t>
            </a:r>
            <a:r>
              <a:rPr lang="sv-SE" baseline="0" dirty="0"/>
              <a:t> </a:t>
            </a:r>
            <a:r>
              <a:rPr lang="sv-SE" baseline="0" dirty="0" err="1"/>
              <a:t>distance</a:t>
            </a:r>
            <a:r>
              <a:rPr lang="sv-SE" baseline="0" dirty="0"/>
              <a:t>: </a:t>
            </a:r>
            <a:r>
              <a:rPr lang="sv-SE" baseline="0" dirty="0" err="1"/>
              <a:t>we</a:t>
            </a:r>
            <a:r>
              <a:rPr lang="sv-SE" baseline="0" dirty="0"/>
              <a:t> </a:t>
            </a:r>
            <a:r>
              <a:rPr lang="sv-SE" baseline="0" dirty="0" err="1"/>
              <a:t>are</a:t>
            </a:r>
            <a:r>
              <a:rPr lang="sv-SE" baseline="0" dirty="0"/>
              <a:t> far </a:t>
            </a:r>
            <a:r>
              <a:rPr lang="sv-SE" baseline="0" dirty="0" err="1"/>
              <a:t>away</a:t>
            </a:r>
            <a:r>
              <a:rPr lang="sv-SE" baseline="0" dirty="0"/>
              <a:t> from the </a:t>
            </a:r>
            <a:r>
              <a:rPr lang="sv-SE" baseline="0" dirty="0" err="1"/>
              <a:t>impacts</a:t>
            </a:r>
            <a:r>
              <a:rPr lang="sv-SE" baseline="0" dirty="0"/>
              <a:t> and the </a:t>
            </a:r>
            <a:r>
              <a:rPr lang="sv-SE" baseline="0" dirty="0" err="1"/>
              <a:t>causes</a:t>
            </a:r>
            <a:r>
              <a:rPr lang="sv-SE" baseline="0" dirty="0"/>
              <a:t> </a:t>
            </a:r>
            <a:r>
              <a:rPr lang="sv-SE" baseline="0" dirty="0" err="1"/>
              <a:t>of</a:t>
            </a:r>
            <a:r>
              <a:rPr lang="sv-SE" baseline="0" dirty="0"/>
              <a:t> </a:t>
            </a:r>
            <a:r>
              <a:rPr lang="sv-SE" baseline="0" dirty="0" err="1"/>
              <a:t>climate</a:t>
            </a:r>
            <a:r>
              <a:rPr lang="sv-SE" baseline="0" dirty="0"/>
              <a:t> </a:t>
            </a:r>
            <a:r>
              <a:rPr lang="sv-SE" baseline="0" dirty="0" err="1"/>
              <a:t>change</a:t>
            </a:r>
            <a:r>
              <a:rPr lang="sv-SE" baseline="0" dirty="0"/>
              <a:t>. By </a:t>
            </a:r>
            <a:r>
              <a:rPr lang="sv-SE" baseline="0" dirty="0" err="1"/>
              <a:t>using</a:t>
            </a:r>
            <a:r>
              <a:rPr lang="sv-SE" baseline="0" dirty="0"/>
              <a:t> </a:t>
            </a:r>
            <a:r>
              <a:rPr lang="sv-SE" baseline="0" dirty="0" err="1"/>
              <a:t>places</a:t>
            </a:r>
            <a:r>
              <a:rPr lang="sv-SE" baseline="0" dirty="0"/>
              <a:t>, </a:t>
            </a:r>
            <a:r>
              <a:rPr lang="sv-SE" baseline="0" dirty="0" err="1"/>
              <a:t>characters</a:t>
            </a:r>
            <a:r>
              <a:rPr lang="sv-SE" baseline="0" dirty="0"/>
              <a:t> and </a:t>
            </a:r>
            <a:r>
              <a:rPr lang="sv-SE" baseline="0" dirty="0" err="1"/>
              <a:t>objects</a:t>
            </a:r>
            <a:r>
              <a:rPr lang="sv-SE" baseline="0" dirty="0"/>
              <a:t> </a:t>
            </a:r>
            <a:r>
              <a:rPr lang="sv-SE" baseline="0" dirty="0" err="1"/>
              <a:t>that</a:t>
            </a:r>
            <a:r>
              <a:rPr lang="sv-SE" baseline="0" dirty="0"/>
              <a:t> </a:t>
            </a:r>
            <a:r>
              <a:rPr lang="sv-SE" baseline="0" dirty="0" err="1"/>
              <a:t>are</a:t>
            </a:r>
            <a:r>
              <a:rPr lang="sv-SE" baseline="0" dirty="0"/>
              <a:t> </a:t>
            </a:r>
            <a:r>
              <a:rPr lang="sv-SE" baseline="0" dirty="0" err="1"/>
              <a:t>distinctly</a:t>
            </a:r>
            <a:r>
              <a:rPr lang="sv-SE" baseline="0" dirty="0"/>
              <a:t> Swedish </a:t>
            </a:r>
            <a:r>
              <a:rPr lang="sv-SE" baseline="0" dirty="0" err="1"/>
              <a:t>climate</a:t>
            </a:r>
            <a:r>
              <a:rPr lang="sv-SE" baseline="0" dirty="0"/>
              <a:t> science is </a:t>
            </a:r>
            <a:r>
              <a:rPr lang="sv-SE" baseline="0" dirty="0" err="1"/>
              <a:t>embodied</a:t>
            </a:r>
            <a:r>
              <a:rPr lang="sv-SE" baseline="0" dirty="0"/>
              <a:t> </a:t>
            </a:r>
            <a:r>
              <a:rPr lang="sv-SE" baseline="0" dirty="0" err="1"/>
              <a:t>with</a:t>
            </a:r>
            <a:r>
              <a:rPr lang="sv-SE" baseline="0" dirty="0"/>
              <a:t> a new </a:t>
            </a:r>
            <a:r>
              <a:rPr lang="sv-SE" baseline="0" dirty="0" err="1"/>
              <a:t>meaning</a:t>
            </a:r>
            <a:r>
              <a:rPr lang="sv-SE" baseline="0" dirty="0"/>
              <a:t>. </a:t>
            </a:r>
          </a:p>
          <a:p>
            <a:endParaRPr lang="sv-SE" baseline="0" dirty="0"/>
          </a:p>
          <a:p>
            <a:r>
              <a:rPr lang="sv-SE" baseline="0" dirty="0"/>
              <a:t>The museum </a:t>
            </a:r>
            <a:r>
              <a:rPr lang="sv-SE" baseline="0" dirty="0" err="1"/>
              <a:t>deliberately</a:t>
            </a:r>
            <a:r>
              <a:rPr lang="sv-SE" baseline="0" dirty="0"/>
              <a:t> </a:t>
            </a:r>
            <a:r>
              <a:rPr lang="sv-SE" baseline="0" dirty="0" err="1"/>
              <a:t>does</a:t>
            </a:r>
            <a:r>
              <a:rPr lang="sv-SE" baseline="0" dirty="0"/>
              <a:t> not </a:t>
            </a:r>
            <a:r>
              <a:rPr lang="sv-SE" baseline="0" dirty="0" err="1"/>
              <a:t>tackle</a:t>
            </a:r>
            <a:r>
              <a:rPr lang="sv-SE" baseline="0" dirty="0"/>
              <a:t> </a:t>
            </a:r>
            <a:r>
              <a:rPr lang="sv-SE" baseline="0" dirty="0" err="1"/>
              <a:t>every</a:t>
            </a:r>
            <a:r>
              <a:rPr lang="sv-SE" baseline="0" dirty="0"/>
              <a:t> </a:t>
            </a:r>
            <a:r>
              <a:rPr lang="sv-SE" baseline="0" dirty="0" err="1"/>
              <a:t>issue</a:t>
            </a:r>
            <a:r>
              <a:rPr lang="sv-SE" baseline="0" dirty="0"/>
              <a:t>, and the </a:t>
            </a:r>
            <a:r>
              <a:rPr lang="sv-SE" baseline="0" dirty="0" err="1"/>
              <a:t>visitors</a:t>
            </a:r>
            <a:r>
              <a:rPr lang="sv-SE" baseline="0" dirty="0"/>
              <a:t> </a:t>
            </a:r>
            <a:r>
              <a:rPr lang="sv-SE" baseline="0" dirty="0" err="1"/>
              <a:t>are</a:t>
            </a:r>
            <a:r>
              <a:rPr lang="sv-SE" baseline="0" dirty="0"/>
              <a:t> </a:t>
            </a:r>
            <a:r>
              <a:rPr lang="sv-SE" baseline="0" dirty="0" err="1"/>
              <a:t>invited</a:t>
            </a:r>
            <a:r>
              <a:rPr lang="sv-SE" baseline="0" dirty="0"/>
              <a:t> to </a:t>
            </a:r>
            <a:r>
              <a:rPr lang="sv-SE" baseline="0" dirty="0" err="1"/>
              <a:t>suggest</a:t>
            </a:r>
            <a:r>
              <a:rPr lang="sv-SE" baseline="0" dirty="0"/>
              <a:t> </a:t>
            </a:r>
            <a:r>
              <a:rPr lang="sv-SE" baseline="0" dirty="0" err="1"/>
              <a:t>objects</a:t>
            </a:r>
            <a:r>
              <a:rPr lang="sv-SE" baseline="0" dirty="0"/>
              <a:t> and </a:t>
            </a:r>
            <a:r>
              <a:rPr lang="sv-SE" baseline="0" dirty="0" err="1"/>
              <a:t>topics</a:t>
            </a:r>
            <a:r>
              <a:rPr lang="sv-SE" baseline="0" dirty="0"/>
              <a:t> for </a:t>
            </a:r>
            <a:r>
              <a:rPr lang="sv-SE" baseline="0" dirty="0" err="1"/>
              <a:t>us</a:t>
            </a:r>
            <a:r>
              <a:rPr lang="sv-SE" baseline="0" dirty="0"/>
              <a:t> to cover. By transporting </a:t>
            </a:r>
            <a:r>
              <a:rPr lang="sv-SE" baseline="0" dirty="0" err="1"/>
              <a:t>them</a:t>
            </a:r>
            <a:r>
              <a:rPr lang="sv-SE" baseline="0" dirty="0"/>
              <a:t> in space and </a:t>
            </a:r>
            <a:r>
              <a:rPr lang="sv-SE" baseline="0" dirty="0" err="1"/>
              <a:t>time</a:t>
            </a:r>
            <a:r>
              <a:rPr lang="sv-SE" baseline="0" dirty="0"/>
              <a:t>, </a:t>
            </a:r>
            <a:r>
              <a:rPr lang="sv-SE" baseline="0" dirty="0" err="1"/>
              <a:t>we</a:t>
            </a:r>
            <a:r>
              <a:rPr lang="sv-SE" baseline="0" dirty="0"/>
              <a:t> </a:t>
            </a:r>
            <a:r>
              <a:rPr lang="sv-SE" baseline="0" dirty="0" err="1"/>
              <a:t>allow</a:t>
            </a:r>
            <a:r>
              <a:rPr lang="sv-SE" baseline="0" dirty="0"/>
              <a:t> </a:t>
            </a:r>
            <a:r>
              <a:rPr lang="sv-SE" baseline="0" dirty="0" err="1"/>
              <a:t>discussions</a:t>
            </a:r>
            <a:r>
              <a:rPr lang="sv-SE" baseline="0" dirty="0"/>
              <a:t> to </a:t>
            </a:r>
            <a:r>
              <a:rPr lang="sv-SE" baseline="0" dirty="0" err="1"/>
              <a:t>escape</a:t>
            </a:r>
            <a:r>
              <a:rPr lang="sv-SE" baseline="0" dirty="0"/>
              <a:t> the </a:t>
            </a:r>
            <a:r>
              <a:rPr lang="sv-SE" baseline="0" dirty="0" err="1"/>
              <a:t>trenches</a:t>
            </a:r>
            <a:r>
              <a:rPr lang="sv-SE" baseline="0" dirty="0"/>
              <a:t> </a:t>
            </a:r>
            <a:r>
              <a:rPr lang="sv-SE" baseline="0" dirty="0" err="1"/>
              <a:t>of</a:t>
            </a:r>
            <a:r>
              <a:rPr lang="sv-SE" baseline="0" dirty="0"/>
              <a:t> 2019 </a:t>
            </a:r>
            <a:r>
              <a:rPr lang="sv-SE" baseline="0" dirty="0" err="1"/>
              <a:t>climate</a:t>
            </a:r>
            <a:r>
              <a:rPr lang="sv-SE" baseline="0" dirty="0"/>
              <a:t> </a:t>
            </a:r>
            <a:r>
              <a:rPr lang="sv-SE" baseline="0" dirty="0" err="1"/>
              <a:t>politics</a:t>
            </a:r>
            <a:r>
              <a:rPr lang="sv-SE" baseline="0" dirty="0"/>
              <a:t> and </a:t>
            </a:r>
            <a:r>
              <a:rPr lang="sv-SE" baseline="0" dirty="0" err="1"/>
              <a:t>instead</a:t>
            </a:r>
            <a:r>
              <a:rPr lang="sv-SE" baseline="0" dirty="0"/>
              <a:t> focus on the </a:t>
            </a:r>
            <a:r>
              <a:rPr lang="sv-SE" baseline="0" dirty="0" err="1"/>
              <a:t>type</a:t>
            </a:r>
            <a:r>
              <a:rPr lang="sv-SE" baseline="0" dirty="0"/>
              <a:t> </a:t>
            </a:r>
            <a:r>
              <a:rPr lang="sv-SE" baseline="0" dirty="0" err="1"/>
              <a:t>of</a:t>
            </a:r>
            <a:r>
              <a:rPr lang="sv-SE" baseline="0" dirty="0"/>
              <a:t> </a:t>
            </a:r>
            <a:r>
              <a:rPr lang="sv-SE" baseline="0" dirty="0" err="1"/>
              <a:t>society</a:t>
            </a:r>
            <a:r>
              <a:rPr lang="sv-SE" baseline="0" dirty="0"/>
              <a:t> </a:t>
            </a:r>
            <a:r>
              <a:rPr lang="sv-SE" baseline="0" dirty="0" err="1"/>
              <a:t>we</a:t>
            </a:r>
            <a:r>
              <a:rPr lang="sv-SE" baseline="0" dirty="0"/>
              <a:t> </a:t>
            </a:r>
            <a:r>
              <a:rPr lang="sv-SE" baseline="0" dirty="0" err="1"/>
              <a:t>want</a:t>
            </a:r>
            <a:r>
              <a:rPr lang="sv-SE" baseline="0" dirty="0"/>
              <a:t> to </a:t>
            </a:r>
            <a:r>
              <a:rPr lang="sv-SE" baseline="0" dirty="0" err="1"/>
              <a:t>build</a:t>
            </a:r>
            <a:r>
              <a:rPr lang="sv-SE" baseline="0" dirty="0"/>
              <a:t>. </a:t>
            </a:r>
            <a:endParaRPr lang="sv-SE" dirty="0"/>
          </a:p>
        </p:txBody>
      </p:sp>
      <p:sp>
        <p:nvSpPr>
          <p:cNvPr id="4" name="Slide Number Placeholder 3">
            <a:extLst>
              <a:ext uri="{FF2B5EF4-FFF2-40B4-BE49-F238E27FC236}">
                <a16:creationId xmlns:a16="http://schemas.microsoft.com/office/drawing/2014/main" id="{CF0CF880-EC3E-8BB6-8B9A-420F9AA025F3}"/>
              </a:ext>
            </a:extLst>
          </p:cNvPr>
          <p:cNvSpPr>
            <a:spLocks noGrp="1"/>
          </p:cNvSpPr>
          <p:nvPr>
            <p:ph type="sldNum" sz="quarter" idx="10"/>
          </p:nvPr>
        </p:nvSpPr>
        <p:spPr/>
        <p:txBody>
          <a:bodyPr/>
          <a:lstStyle/>
          <a:p>
            <a:fld id="{8737A4DF-3A4F-4830-ADC9-77E85EC7493C}" type="slidenum">
              <a:rPr lang="sv-SE" smtClean="0"/>
              <a:t>47</a:t>
            </a:fld>
            <a:endParaRPr lang="sv-SE"/>
          </a:p>
        </p:txBody>
      </p:sp>
    </p:spTree>
    <p:extLst>
      <p:ext uri="{BB962C8B-B14F-4D97-AF65-F5344CB8AC3E}">
        <p14:creationId xmlns:p14="http://schemas.microsoft.com/office/powerpoint/2010/main" val="2850226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C69974-B72E-6442-B4F8-0F814D506867}" type="slidenum">
              <a:rPr lang="en-US" smtClean="0"/>
              <a:t>54</a:t>
            </a:fld>
            <a:endParaRPr lang="en-US"/>
          </a:p>
        </p:txBody>
      </p:sp>
    </p:spTree>
    <p:extLst>
      <p:ext uri="{BB962C8B-B14F-4D97-AF65-F5344CB8AC3E}">
        <p14:creationId xmlns:p14="http://schemas.microsoft.com/office/powerpoint/2010/main" val="1796761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TIMELINE – made one passed around here – NEXT SLIDE</a:t>
            </a:r>
          </a:p>
        </p:txBody>
      </p:sp>
      <p:sp>
        <p:nvSpPr>
          <p:cNvPr id="4" name="Slide Number Placeholder 3"/>
          <p:cNvSpPr>
            <a:spLocks noGrp="1"/>
          </p:cNvSpPr>
          <p:nvPr>
            <p:ph type="sldNum" sz="quarter" idx="5"/>
          </p:nvPr>
        </p:nvSpPr>
        <p:spPr/>
        <p:txBody>
          <a:bodyPr/>
          <a:lstStyle/>
          <a:p>
            <a:fld id="{52C69974-B72E-6442-B4F8-0F814D506867}" type="slidenum">
              <a:rPr lang="en-US" smtClean="0"/>
              <a:t>18</a:t>
            </a:fld>
            <a:endParaRPr lang="en-US"/>
          </a:p>
        </p:txBody>
      </p:sp>
    </p:spTree>
    <p:extLst>
      <p:ext uri="{BB962C8B-B14F-4D97-AF65-F5344CB8AC3E}">
        <p14:creationId xmlns:p14="http://schemas.microsoft.com/office/powerpoint/2010/main" val="3112098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So </a:t>
            </a:r>
            <a:r>
              <a:rPr lang="sv-SE" b="1" dirty="0" err="1"/>
              <a:t>why</a:t>
            </a:r>
            <a:r>
              <a:rPr lang="sv-SE" b="1" dirty="0"/>
              <a:t> </a:t>
            </a:r>
            <a:r>
              <a:rPr lang="sv-SE" b="1" dirty="0" err="1"/>
              <a:t>did</a:t>
            </a:r>
            <a:r>
              <a:rPr lang="sv-SE" b="1" dirty="0"/>
              <a:t> </a:t>
            </a:r>
            <a:r>
              <a:rPr lang="sv-SE" b="1" dirty="0" err="1"/>
              <a:t>we</a:t>
            </a:r>
            <a:r>
              <a:rPr lang="sv-SE" b="1" dirty="0"/>
              <a:t> do </a:t>
            </a:r>
            <a:r>
              <a:rPr lang="sv-SE" b="1" dirty="0" err="1"/>
              <a:t>this</a:t>
            </a:r>
            <a:r>
              <a:rPr lang="sv-SE" b="1" dirty="0"/>
              <a:t>?</a:t>
            </a:r>
            <a:r>
              <a:rPr lang="sv-SE" b="1" baseline="0" dirty="0"/>
              <a:t> </a:t>
            </a:r>
          </a:p>
          <a:p>
            <a:endParaRPr lang="sv-SE" baseline="0" dirty="0"/>
          </a:p>
          <a:p>
            <a:r>
              <a:rPr lang="sv-SE" baseline="0" dirty="0"/>
              <a:t>A </a:t>
            </a:r>
            <a:r>
              <a:rPr lang="sv-SE" baseline="0" dirty="0" err="1"/>
              <a:t>core</a:t>
            </a:r>
            <a:r>
              <a:rPr lang="sv-SE" baseline="0" dirty="0"/>
              <a:t> </a:t>
            </a:r>
            <a:r>
              <a:rPr lang="sv-SE" baseline="0" dirty="0" err="1"/>
              <a:t>idea</a:t>
            </a:r>
            <a:r>
              <a:rPr lang="sv-SE" baseline="0" dirty="0"/>
              <a:t> </a:t>
            </a:r>
            <a:r>
              <a:rPr lang="sv-SE" baseline="0" dirty="0" err="1"/>
              <a:t>of</a:t>
            </a:r>
            <a:r>
              <a:rPr lang="sv-SE" baseline="0" dirty="0"/>
              <a:t> </a:t>
            </a:r>
            <a:r>
              <a:rPr lang="sv-SE" baseline="0" dirty="0" err="1"/>
              <a:t>this</a:t>
            </a:r>
            <a:r>
              <a:rPr lang="sv-SE" baseline="0" dirty="0"/>
              <a:t> </a:t>
            </a:r>
            <a:r>
              <a:rPr lang="sv-SE" baseline="0" dirty="0" err="1"/>
              <a:t>project</a:t>
            </a:r>
            <a:r>
              <a:rPr lang="sv-SE" baseline="0" dirty="0"/>
              <a:t> is </a:t>
            </a:r>
            <a:r>
              <a:rPr lang="sv-SE" baseline="0" dirty="0" err="1"/>
              <a:t>that</a:t>
            </a:r>
            <a:r>
              <a:rPr lang="sv-SE" baseline="0" dirty="0"/>
              <a:t> </a:t>
            </a:r>
            <a:r>
              <a:rPr lang="sv-SE" baseline="0" dirty="0" err="1"/>
              <a:t>carbon</a:t>
            </a:r>
            <a:r>
              <a:rPr lang="sv-SE" baseline="0" dirty="0"/>
              <a:t> is </a:t>
            </a:r>
            <a:r>
              <a:rPr lang="sv-SE" baseline="0" dirty="0" err="1"/>
              <a:t>deeply</a:t>
            </a:r>
            <a:r>
              <a:rPr lang="sv-SE" baseline="0" dirty="0"/>
              <a:t> </a:t>
            </a:r>
            <a:r>
              <a:rPr lang="sv-SE" baseline="0" dirty="0" err="1"/>
              <a:t>embedded</a:t>
            </a:r>
            <a:r>
              <a:rPr lang="sv-SE" baseline="0" dirty="0"/>
              <a:t> in </a:t>
            </a:r>
            <a:r>
              <a:rPr lang="sv-SE" baseline="0" dirty="0" err="1"/>
              <a:t>our</a:t>
            </a:r>
            <a:r>
              <a:rPr lang="sv-SE" baseline="0" dirty="0"/>
              <a:t> </a:t>
            </a:r>
            <a:r>
              <a:rPr lang="sv-SE" baseline="0" dirty="0" err="1"/>
              <a:t>lives</a:t>
            </a:r>
            <a:r>
              <a:rPr lang="sv-SE" baseline="0" dirty="0"/>
              <a:t>. </a:t>
            </a:r>
            <a:r>
              <a:rPr lang="sv-SE" baseline="0" dirty="0" err="1"/>
              <a:t>Looking</a:t>
            </a:r>
            <a:r>
              <a:rPr lang="sv-SE" baseline="0" dirty="0"/>
              <a:t> back at the fossil age </a:t>
            </a:r>
            <a:r>
              <a:rPr lang="sv-SE" baseline="0" dirty="0" err="1"/>
              <a:t>allows</a:t>
            </a:r>
            <a:r>
              <a:rPr lang="sv-SE" baseline="0" dirty="0"/>
              <a:t> </a:t>
            </a:r>
            <a:r>
              <a:rPr lang="sv-SE" baseline="0" dirty="0" err="1"/>
              <a:t>us</a:t>
            </a:r>
            <a:r>
              <a:rPr lang="sv-SE" baseline="0" dirty="0"/>
              <a:t> to make </a:t>
            </a:r>
            <a:r>
              <a:rPr lang="sv-SE" baseline="0" dirty="0" err="1"/>
              <a:t>that</a:t>
            </a:r>
            <a:r>
              <a:rPr lang="sv-SE" baseline="0" dirty="0"/>
              <a:t> </a:t>
            </a:r>
            <a:r>
              <a:rPr lang="sv-SE" baseline="0" dirty="0" err="1"/>
              <a:t>which</a:t>
            </a:r>
            <a:r>
              <a:rPr lang="sv-SE" baseline="0" dirty="0"/>
              <a:t> </a:t>
            </a:r>
            <a:r>
              <a:rPr lang="sv-SE" baseline="0" dirty="0" err="1"/>
              <a:t>today</a:t>
            </a:r>
            <a:r>
              <a:rPr lang="sv-SE" baseline="0" dirty="0"/>
              <a:t> is </a:t>
            </a:r>
            <a:r>
              <a:rPr lang="sv-SE" baseline="0" dirty="0" err="1"/>
              <a:t>familiar</a:t>
            </a:r>
            <a:r>
              <a:rPr lang="sv-SE" baseline="0" dirty="0"/>
              <a:t>, </a:t>
            </a:r>
            <a:r>
              <a:rPr lang="sv-SE" baseline="0" dirty="0" err="1"/>
              <a:t>unfamiliar</a:t>
            </a:r>
            <a:r>
              <a:rPr lang="sv-SE" baseline="0" dirty="0"/>
              <a:t>. </a:t>
            </a:r>
          </a:p>
          <a:p>
            <a:endParaRPr lang="sv-SE" baseline="0" dirty="0"/>
          </a:p>
          <a:p>
            <a:r>
              <a:rPr lang="sv-SE" baseline="0" dirty="0"/>
              <a:t>The </a:t>
            </a:r>
            <a:r>
              <a:rPr lang="sv-SE" baseline="0" dirty="0" err="1"/>
              <a:t>dominating</a:t>
            </a:r>
            <a:r>
              <a:rPr lang="sv-SE" baseline="0" dirty="0"/>
              <a:t> </a:t>
            </a:r>
            <a:r>
              <a:rPr lang="sv-SE" baseline="0" dirty="0" err="1"/>
              <a:t>climate</a:t>
            </a:r>
            <a:r>
              <a:rPr lang="sv-SE" baseline="0" dirty="0"/>
              <a:t> </a:t>
            </a:r>
            <a:r>
              <a:rPr lang="sv-SE" baseline="0" dirty="0" err="1"/>
              <a:t>imaginaries</a:t>
            </a:r>
            <a:r>
              <a:rPr lang="sv-SE" baseline="0" dirty="0"/>
              <a:t> </a:t>
            </a:r>
            <a:r>
              <a:rPr lang="sv-SE" baseline="0" dirty="0" err="1"/>
              <a:t>are</a:t>
            </a:r>
            <a:r>
              <a:rPr lang="sv-SE" baseline="0" dirty="0"/>
              <a:t> </a:t>
            </a:r>
            <a:r>
              <a:rPr lang="sv-SE" baseline="0" dirty="0" err="1"/>
              <a:t>either</a:t>
            </a:r>
            <a:r>
              <a:rPr lang="sv-SE" baseline="0" dirty="0"/>
              <a:t> </a:t>
            </a:r>
            <a:r>
              <a:rPr lang="sv-SE" baseline="0" dirty="0" err="1"/>
              <a:t>dystopic</a:t>
            </a:r>
            <a:r>
              <a:rPr lang="sv-SE" baseline="0" dirty="0"/>
              <a:t> </a:t>
            </a:r>
            <a:r>
              <a:rPr lang="sv-SE" baseline="0" dirty="0" err="1"/>
              <a:t>catastrophe</a:t>
            </a:r>
            <a:r>
              <a:rPr lang="sv-SE" baseline="0" dirty="0"/>
              <a:t> </a:t>
            </a:r>
            <a:r>
              <a:rPr lang="sv-SE" baseline="0" dirty="0" err="1"/>
              <a:t>porn</a:t>
            </a:r>
            <a:r>
              <a:rPr lang="sv-SE" baseline="0" dirty="0"/>
              <a:t> or </a:t>
            </a:r>
            <a:r>
              <a:rPr lang="sv-SE" baseline="0" dirty="0" err="1"/>
              <a:t>utopic</a:t>
            </a:r>
            <a:r>
              <a:rPr lang="sv-SE" baseline="0" dirty="0"/>
              <a:t> techno-fix scenarios. The museum is </a:t>
            </a:r>
            <a:r>
              <a:rPr lang="sv-SE" baseline="0" dirty="0" err="1"/>
              <a:t>hopeful</a:t>
            </a:r>
            <a:r>
              <a:rPr lang="sv-SE" baseline="0" dirty="0"/>
              <a:t> in </a:t>
            </a:r>
            <a:r>
              <a:rPr lang="sv-SE" baseline="0" dirty="0" err="1"/>
              <a:t>that</a:t>
            </a:r>
            <a:r>
              <a:rPr lang="sv-SE" baseline="0" dirty="0"/>
              <a:t> </a:t>
            </a:r>
            <a:r>
              <a:rPr lang="sv-SE" baseline="0" dirty="0" err="1"/>
              <a:t>we</a:t>
            </a:r>
            <a:r>
              <a:rPr lang="sv-SE" baseline="0" dirty="0"/>
              <a:t> </a:t>
            </a:r>
            <a:r>
              <a:rPr lang="sv-SE" baseline="0" dirty="0" err="1"/>
              <a:t>reach</a:t>
            </a:r>
            <a:r>
              <a:rPr lang="sv-SE" baseline="0" dirty="0"/>
              <a:t> </a:t>
            </a:r>
            <a:r>
              <a:rPr lang="sv-SE" baseline="0" dirty="0" err="1"/>
              <a:t>our</a:t>
            </a:r>
            <a:r>
              <a:rPr lang="sv-SE" baseline="0" dirty="0"/>
              <a:t> </a:t>
            </a:r>
            <a:r>
              <a:rPr lang="sv-SE" baseline="0" dirty="0" err="1"/>
              <a:t>climate</a:t>
            </a:r>
            <a:r>
              <a:rPr lang="sv-SE" baseline="0" dirty="0"/>
              <a:t> </a:t>
            </a:r>
            <a:r>
              <a:rPr lang="sv-SE" baseline="0" dirty="0" err="1"/>
              <a:t>targets</a:t>
            </a:r>
            <a:r>
              <a:rPr lang="sv-SE" baseline="0" dirty="0"/>
              <a:t> – </a:t>
            </a:r>
            <a:r>
              <a:rPr lang="sv-SE" baseline="0" dirty="0" err="1"/>
              <a:t>but</a:t>
            </a:r>
            <a:r>
              <a:rPr lang="sv-SE" baseline="0" dirty="0"/>
              <a:t> </a:t>
            </a:r>
            <a:r>
              <a:rPr lang="sv-SE" baseline="0" dirty="0" err="1"/>
              <a:t>we</a:t>
            </a:r>
            <a:r>
              <a:rPr lang="sv-SE" baseline="0" dirty="0"/>
              <a:t> </a:t>
            </a:r>
            <a:r>
              <a:rPr lang="sv-SE" baseline="0" dirty="0" err="1"/>
              <a:t>highlight</a:t>
            </a:r>
            <a:r>
              <a:rPr lang="sv-SE" baseline="0" dirty="0"/>
              <a:t> the pain and </a:t>
            </a:r>
            <a:r>
              <a:rPr lang="sv-SE" baseline="0" dirty="0" err="1"/>
              <a:t>suffering</a:t>
            </a:r>
            <a:r>
              <a:rPr lang="sv-SE" baseline="0" dirty="0"/>
              <a:t> </a:t>
            </a:r>
            <a:r>
              <a:rPr lang="sv-SE" baseline="0" dirty="0" err="1"/>
              <a:t>that</a:t>
            </a:r>
            <a:r>
              <a:rPr lang="sv-SE" baseline="0" dirty="0"/>
              <a:t> </a:t>
            </a:r>
            <a:r>
              <a:rPr lang="sv-SE" baseline="0" dirty="0" err="1"/>
              <a:t>might</a:t>
            </a:r>
            <a:r>
              <a:rPr lang="sv-SE" baseline="0" dirty="0"/>
              <a:t> be </a:t>
            </a:r>
            <a:r>
              <a:rPr lang="sv-SE" baseline="0" dirty="0" err="1"/>
              <a:t>associated</a:t>
            </a:r>
            <a:r>
              <a:rPr lang="sv-SE" baseline="0" dirty="0"/>
              <a:t> </a:t>
            </a:r>
            <a:r>
              <a:rPr lang="sv-SE" baseline="0" dirty="0" err="1"/>
              <a:t>with</a:t>
            </a:r>
            <a:r>
              <a:rPr lang="sv-SE" baseline="0" dirty="0"/>
              <a:t> </a:t>
            </a:r>
            <a:r>
              <a:rPr lang="sv-SE" baseline="0" dirty="0" err="1"/>
              <a:t>such</a:t>
            </a:r>
            <a:r>
              <a:rPr lang="sv-SE" baseline="0" dirty="0"/>
              <a:t> a </a:t>
            </a:r>
            <a:r>
              <a:rPr lang="sv-SE" baseline="0" dirty="0" err="1"/>
              <a:t>transtion</a:t>
            </a:r>
            <a:r>
              <a:rPr lang="sv-SE" baseline="0" dirty="0"/>
              <a:t>. Minerals </a:t>
            </a:r>
            <a:r>
              <a:rPr lang="sv-SE" baseline="0" dirty="0" err="1"/>
              <a:t>are</a:t>
            </a:r>
            <a:r>
              <a:rPr lang="sv-SE" baseline="0" dirty="0"/>
              <a:t> </a:t>
            </a:r>
            <a:r>
              <a:rPr lang="sv-SE" baseline="0" dirty="0" err="1"/>
              <a:t>extracted</a:t>
            </a:r>
            <a:r>
              <a:rPr lang="sv-SE" baseline="0" dirty="0"/>
              <a:t> from sensitive </a:t>
            </a:r>
            <a:r>
              <a:rPr lang="sv-SE" baseline="0" dirty="0" err="1"/>
              <a:t>biotopes</a:t>
            </a:r>
            <a:r>
              <a:rPr lang="sv-SE" baseline="0" dirty="0"/>
              <a:t> and </a:t>
            </a:r>
            <a:r>
              <a:rPr lang="sv-SE" baseline="0" dirty="0" err="1"/>
              <a:t>people</a:t>
            </a:r>
            <a:r>
              <a:rPr lang="sv-SE" baseline="0" dirty="0"/>
              <a:t> </a:t>
            </a:r>
            <a:r>
              <a:rPr lang="sv-SE" baseline="0" dirty="0" err="1"/>
              <a:t>are</a:t>
            </a:r>
            <a:r>
              <a:rPr lang="sv-SE" baseline="0" dirty="0"/>
              <a:t> </a:t>
            </a:r>
            <a:r>
              <a:rPr lang="sv-SE" baseline="0" dirty="0" err="1"/>
              <a:t>displaced</a:t>
            </a:r>
            <a:r>
              <a:rPr lang="sv-SE" baseline="0" dirty="0"/>
              <a:t>, </a:t>
            </a:r>
            <a:r>
              <a:rPr lang="sv-SE" baseline="0" dirty="0" err="1"/>
              <a:t>insects</a:t>
            </a:r>
            <a:r>
              <a:rPr lang="sv-SE" baseline="0" dirty="0"/>
              <a:t> go </a:t>
            </a:r>
            <a:r>
              <a:rPr lang="sv-SE" baseline="0" dirty="0" err="1"/>
              <a:t>extinct</a:t>
            </a:r>
            <a:r>
              <a:rPr lang="sv-SE" baseline="0" dirty="0"/>
              <a:t> </a:t>
            </a:r>
            <a:r>
              <a:rPr lang="sv-SE" baseline="0" dirty="0" err="1"/>
              <a:t>due</a:t>
            </a:r>
            <a:r>
              <a:rPr lang="sv-SE" baseline="0" dirty="0"/>
              <a:t> to an </a:t>
            </a:r>
            <a:r>
              <a:rPr lang="sv-SE" baseline="0" dirty="0" err="1"/>
              <a:t>increasingly</a:t>
            </a:r>
            <a:r>
              <a:rPr lang="sv-SE" baseline="0" dirty="0"/>
              <a:t> intensive </a:t>
            </a:r>
            <a:r>
              <a:rPr lang="sv-SE" baseline="0" dirty="0" err="1"/>
              <a:t>forestry</a:t>
            </a:r>
            <a:r>
              <a:rPr lang="sv-SE" baseline="0" dirty="0"/>
              <a:t> </a:t>
            </a:r>
            <a:r>
              <a:rPr lang="sv-SE" baseline="0" dirty="0" err="1"/>
              <a:t>sector</a:t>
            </a:r>
            <a:r>
              <a:rPr lang="sv-SE" baseline="0" dirty="0"/>
              <a:t> and </a:t>
            </a:r>
            <a:r>
              <a:rPr lang="sv-SE" baseline="0" dirty="0" err="1"/>
              <a:t>violence</a:t>
            </a:r>
            <a:r>
              <a:rPr lang="sv-SE" baseline="0" dirty="0"/>
              <a:t> </a:t>
            </a:r>
            <a:r>
              <a:rPr lang="sv-SE" baseline="0" dirty="0" err="1"/>
              <a:t>ensues</a:t>
            </a:r>
            <a:r>
              <a:rPr lang="sv-SE" baseline="0" dirty="0"/>
              <a:t> as the </a:t>
            </a:r>
            <a:r>
              <a:rPr lang="sv-SE" baseline="0" dirty="0" err="1"/>
              <a:t>benefactors</a:t>
            </a:r>
            <a:r>
              <a:rPr lang="sv-SE" baseline="0" dirty="0"/>
              <a:t> </a:t>
            </a:r>
            <a:r>
              <a:rPr lang="sv-SE" baseline="0" dirty="0" err="1"/>
              <a:t>of</a:t>
            </a:r>
            <a:r>
              <a:rPr lang="sv-SE" baseline="0" dirty="0"/>
              <a:t> the fossil </a:t>
            </a:r>
            <a:r>
              <a:rPr lang="sv-SE" baseline="0" dirty="0" err="1"/>
              <a:t>society</a:t>
            </a:r>
            <a:r>
              <a:rPr lang="sv-SE" baseline="0" dirty="0"/>
              <a:t> </a:t>
            </a:r>
            <a:r>
              <a:rPr lang="sv-SE" baseline="0" dirty="0" err="1"/>
              <a:t>react</a:t>
            </a:r>
            <a:r>
              <a:rPr lang="sv-SE" baseline="0" dirty="0"/>
              <a:t> to </a:t>
            </a:r>
            <a:r>
              <a:rPr lang="sv-SE" baseline="0" dirty="0" err="1"/>
              <a:t>their</a:t>
            </a:r>
            <a:r>
              <a:rPr lang="sv-SE" baseline="0" dirty="0"/>
              <a:t> new position in </a:t>
            </a:r>
            <a:r>
              <a:rPr lang="sv-SE" baseline="0" dirty="0" err="1"/>
              <a:t>society</a:t>
            </a:r>
            <a:r>
              <a:rPr lang="sv-SE" baseline="0" dirty="0"/>
              <a:t>. </a:t>
            </a:r>
          </a:p>
          <a:p>
            <a:endParaRPr lang="sv-SE" baseline="0" dirty="0"/>
          </a:p>
          <a:p>
            <a:r>
              <a:rPr lang="sv-SE" dirty="0" err="1"/>
              <a:t>Climate</a:t>
            </a:r>
            <a:r>
              <a:rPr lang="sv-SE" baseline="0" dirty="0"/>
              <a:t> </a:t>
            </a:r>
            <a:r>
              <a:rPr lang="sv-SE" baseline="0" dirty="0" err="1"/>
              <a:t>communication</a:t>
            </a:r>
            <a:r>
              <a:rPr lang="sv-SE" baseline="0" dirty="0"/>
              <a:t> </a:t>
            </a:r>
            <a:r>
              <a:rPr lang="sv-SE" baseline="0" dirty="0" err="1"/>
              <a:t>have</a:t>
            </a:r>
            <a:r>
              <a:rPr lang="sv-SE" baseline="0" dirty="0"/>
              <a:t> long </a:t>
            </a:r>
            <a:r>
              <a:rPr lang="sv-SE" baseline="0" dirty="0" err="1"/>
              <a:t>had</a:t>
            </a:r>
            <a:r>
              <a:rPr lang="sv-SE" baseline="0" dirty="0"/>
              <a:t> a problem </a:t>
            </a:r>
            <a:r>
              <a:rPr lang="sv-SE" baseline="0" dirty="0" err="1"/>
              <a:t>of</a:t>
            </a:r>
            <a:r>
              <a:rPr lang="sv-SE" baseline="0" dirty="0"/>
              <a:t> </a:t>
            </a:r>
            <a:r>
              <a:rPr lang="sv-SE" baseline="0" dirty="0" err="1"/>
              <a:t>perceived</a:t>
            </a:r>
            <a:r>
              <a:rPr lang="sv-SE" baseline="0" dirty="0"/>
              <a:t> </a:t>
            </a:r>
            <a:r>
              <a:rPr lang="sv-SE" baseline="0" dirty="0" err="1"/>
              <a:t>distance</a:t>
            </a:r>
            <a:r>
              <a:rPr lang="sv-SE" baseline="0" dirty="0"/>
              <a:t>: </a:t>
            </a:r>
            <a:r>
              <a:rPr lang="sv-SE" baseline="0" dirty="0" err="1"/>
              <a:t>we</a:t>
            </a:r>
            <a:r>
              <a:rPr lang="sv-SE" baseline="0" dirty="0"/>
              <a:t> </a:t>
            </a:r>
            <a:r>
              <a:rPr lang="sv-SE" baseline="0" dirty="0" err="1"/>
              <a:t>are</a:t>
            </a:r>
            <a:r>
              <a:rPr lang="sv-SE" baseline="0" dirty="0"/>
              <a:t> far </a:t>
            </a:r>
            <a:r>
              <a:rPr lang="sv-SE" baseline="0" dirty="0" err="1"/>
              <a:t>away</a:t>
            </a:r>
            <a:r>
              <a:rPr lang="sv-SE" baseline="0" dirty="0"/>
              <a:t> from the </a:t>
            </a:r>
            <a:r>
              <a:rPr lang="sv-SE" baseline="0" dirty="0" err="1"/>
              <a:t>impacts</a:t>
            </a:r>
            <a:r>
              <a:rPr lang="sv-SE" baseline="0" dirty="0"/>
              <a:t> and the </a:t>
            </a:r>
            <a:r>
              <a:rPr lang="sv-SE" baseline="0" dirty="0" err="1"/>
              <a:t>causes</a:t>
            </a:r>
            <a:r>
              <a:rPr lang="sv-SE" baseline="0" dirty="0"/>
              <a:t> </a:t>
            </a:r>
            <a:r>
              <a:rPr lang="sv-SE" baseline="0" dirty="0" err="1"/>
              <a:t>of</a:t>
            </a:r>
            <a:r>
              <a:rPr lang="sv-SE" baseline="0" dirty="0"/>
              <a:t> </a:t>
            </a:r>
            <a:r>
              <a:rPr lang="sv-SE" baseline="0" dirty="0" err="1"/>
              <a:t>climate</a:t>
            </a:r>
            <a:r>
              <a:rPr lang="sv-SE" baseline="0" dirty="0"/>
              <a:t> </a:t>
            </a:r>
            <a:r>
              <a:rPr lang="sv-SE" baseline="0" dirty="0" err="1"/>
              <a:t>change</a:t>
            </a:r>
            <a:r>
              <a:rPr lang="sv-SE" baseline="0" dirty="0"/>
              <a:t>. By </a:t>
            </a:r>
            <a:r>
              <a:rPr lang="sv-SE" baseline="0" dirty="0" err="1"/>
              <a:t>using</a:t>
            </a:r>
            <a:r>
              <a:rPr lang="sv-SE" baseline="0" dirty="0"/>
              <a:t> </a:t>
            </a:r>
            <a:r>
              <a:rPr lang="sv-SE" baseline="0" dirty="0" err="1"/>
              <a:t>places</a:t>
            </a:r>
            <a:r>
              <a:rPr lang="sv-SE" baseline="0" dirty="0"/>
              <a:t>, </a:t>
            </a:r>
            <a:r>
              <a:rPr lang="sv-SE" baseline="0" dirty="0" err="1"/>
              <a:t>characters</a:t>
            </a:r>
            <a:r>
              <a:rPr lang="sv-SE" baseline="0" dirty="0"/>
              <a:t> and </a:t>
            </a:r>
            <a:r>
              <a:rPr lang="sv-SE" baseline="0" dirty="0" err="1"/>
              <a:t>objects</a:t>
            </a:r>
            <a:r>
              <a:rPr lang="sv-SE" baseline="0" dirty="0"/>
              <a:t> </a:t>
            </a:r>
            <a:r>
              <a:rPr lang="sv-SE" baseline="0" dirty="0" err="1"/>
              <a:t>that</a:t>
            </a:r>
            <a:r>
              <a:rPr lang="sv-SE" baseline="0" dirty="0"/>
              <a:t> </a:t>
            </a:r>
            <a:r>
              <a:rPr lang="sv-SE" baseline="0" dirty="0" err="1"/>
              <a:t>are</a:t>
            </a:r>
            <a:r>
              <a:rPr lang="sv-SE" baseline="0" dirty="0"/>
              <a:t> </a:t>
            </a:r>
            <a:r>
              <a:rPr lang="sv-SE" baseline="0" dirty="0" err="1"/>
              <a:t>distinctly</a:t>
            </a:r>
            <a:r>
              <a:rPr lang="sv-SE" baseline="0" dirty="0"/>
              <a:t> Swedish </a:t>
            </a:r>
            <a:r>
              <a:rPr lang="sv-SE" baseline="0" dirty="0" err="1"/>
              <a:t>climate</a:t>
            </a:r>
            <a:r>
              <a:rPr lang="sv-SE" baseline="0" dirty="0"/>
              <a:t> science is </a:t>
            </a:r>
            <a:r>
              <a:rPr lang="sv-SE" baseline="0" dirty="0" err="1"/>
              <a:t>embodied</a:t>
            </a:r>
            <a:r>
              <a:rPr lang="sv-SE" baseline="0" dirty="0"/>
              <a:t> </a:t>
            </a:r>
            <a:r>
              <a:rPr lang="sv-SE" baseline="0" dirty="0" err="1"/>
              <a:t>with</a:t>
            </a:r>
            <a:r>
              <a:rPr lang="sv-SE" baseline="0" dirty="0"/>
              <a:t> a new </a:t>
            </a:r>
            <a:r>
              <a:rPr lang="sv-SE" baseline="0" dirty="0" err="1"/>
              <a:t>meaning</a:t>
            </a:r>
            <a:r>
              <a:rPr lang="sv-SE" baseline="0" dirty="0"/>
              <a:t>. </a:t>
            </a:r>
          </a:p>
          <a:p>
            <a:endParaRPr lang="sv-SE" baseline="0" dirty="0"/>
          </a:p>
          <a:p>
            <a:r>
              <a:rPr lang="sv-SE" baseline="0" dirty="0"/>
              <a:t>The museum </a:t>
            </a:r>
            <a:r>
              <a:rPr lang="sv-SE" baseline="0" dirty="0" err="1"/>
              <a:t>deliberately</a:t>
            </a:r>
            <a:r>
              <a:rPr lang="sv-SE" baseline="0" dirty="0"/>
              <a:t> </a:t>
            </a:r>
            <a:r>
              <a:rPr lang="sv-SE" baseline="0" dirty="0" err="1"/>
              <a:t>does</a:t>
            </a:r>
            <a:r>
              <a:rPr lang="sv-SE" baseline="0" dirty="0"/>
              <a:t> not </a:t>
            </a:r>
            <a:r>
              <a:rPr lang="sv-SE" baseline="0" dirty="0" err="1"/>
              <a:t>tackle</a:t>
            </a:r>
            <a:r>
              <a:rPr lang="sv-SE" baseline="0" dirty="0"/>
              <a:t> </a:t>
            </a:r>
            <a:r>
              <a:rPr lang="sv-SE" baseline="0" dirty="0" err="1"/>
              <a:t>every</a:t>
            </a:r>
            <a:r>
              <a:rPr lang="sv-SE" baseline="0" dirty="0"/>
              <a:t> </a:t>
            </a:r>
            <a:r>
              <a:rPr lang="sv-SE" baseline="0" dirty="0" err="1"/>
              <a:t>issue</a:t>
            </a:r>
            <a:r>
              <a:rPr lang="sv-SE" baseline="0" dirty="0"/>
              <a:t>, and the </a:t>
            </a:r>
            <a:r>
              <a:rPr lang="sv-SE" baseline="0" dirty="0" err="1"/>
              <a:t>visitors</a:t>
            </a:r>
            <a:r>
              <a:rPr lang="sv-SE" baseline="0" dirty="0"/>
              <a:t> </a:t>
            </a:r>
            <a:r>
              <a:rPr lang="sv-SE" baseline="0" dirty="0" err="1"/>
              <a:t>are</a:t>
            </a:r>
            <a:r>
              <a:rPr lang="sv-SE" baseline="0" dirty="0"/>
              <a:t> </a:t>
            </a:r>
            <a:r>
              <a:rPr lang="sv-SE" baseline="0" dirty="0" err="1"/>
              <a:t>invited</a:t>
            </a:r>
            <a:r>
              <a:rPr lang="sv-SE" baseline="0" dirty="0"/>
              <a:t> to </a:t>
            </a:r>
            <a:r>
              <a:rPr lang="sv-SE" baseline="0" dirty="0" err="1"/>
              <a:t>suggest</a:t>
            </a:r>
            <a:r>
              <a:rPr lang="sv-SE" baseline="0" dirty="0"/>
              <a:t> </a:t>
            </a:r>
            <a:r>
              <a:rPr lang="sv-SE" baseline="0" dirty="0" err="1"/>
              <a:t>objects</a:t>
            </a:r>
            <a:r>
              <a:rPr lang="sv-SE" baseline="0" dirty="0"/>
              <a:t> and </a:t>
            </a:r>
            <a:r>
              <a:rPr lang="sv-SE" baseline="0" dirty="0" err="1"/>
              <a:t>topics</a:t>
            </a:r>
            <a:r>
              <a:rPr lang="sv-SE" baseline="0" dirty="0"/>
              <a:t> for </a:t>
            </a:r>
            <a:r>
              <a:rPr lang="sv-SE" baseline="0" dirty="0" err="1"/>
              <a:t>us</a:t>
            </a:r>
            <a:r>
              <a:rPr lang="sv-SE" baseline="0" dirty="0"/>
              <a:t> to cover. By transporting </a:t>
            </a:r>
            <a:r>
              <a:rPr lang="sv-SE" baseline="0" dirty="0" err="1"/>
              <a:t>them</a:t>
            </a:r>
            <a:r>
              <a:rPr lang="sv-SE" baseline="0" dirty="0"/>
              <a:t> in space and </a:t>
            </a:r>
            <a:r>
              <a:rPr lang="sv-SE" baseline="0" dirty="0" err="1"/>
              <a:t>time</a:t>
            </a:r>
            <a:r>
              <a:rPr lang="sv-SE" baseline="0" dirty="0"/>
              <a:t>, </a:t>
            </a:r>
            <a:r>
              <a:rPr lang="sv-SE" baseline="0" dirty="0" err="1"/>
              <a:t>we</a:t>
            </a:r>
            <a:r>
              <a:rPr lang="sv-SE" baseline="0" dirty="0"/>
              <a:t> </a:t>
            </a:r>
            <a:r>
              <a:rPr lang="sv-SE" baseline="0" dirty="0" err="1"/>
              <a:t>allow</a:t>
            </a:r>
            <a:r>
              <a:rPr lang="sv-SE" baseline="0" dirty="0"/>
              <a:t> </a:t>
            </a:r>
            <a:r>
              <a:rPr lang="sv-SE" baseline="0" dirty="0" err="1"/>
              <a:t>discussions</a:t>
            </a:r>
            <a:r>
              <a:rPr lang="sv-SE" baseline="0" dirty="0"/>
              <a:t> to </a:t>
            </a:r>
            <a:r>
              <a:rPr lang="sv-SE" baseline="0" dirty="0" err="1"/>
              <a:t>escape</a:t>
            </a:r>
            <a:r>
              <a:rPr lang="sv-SE" baseline="0" dirty="0"/>
              <a:t> the </a:t>
            </a:r>
            <a:r>
              <a:rPr lang="sv-SE" baseline="0" dirty="0" err="1"/>
              <a:t>trenches</a:t>
            </a:r>
            <a:r>
              <a:rPr lang="sv-SE" baseline="0" dirty="0"/>
              <a:t> </a:t>
            </a:r>
            <a:r>
              <a:rPr lang="sv-SE" baseline="0" dirty="0" err="1"/>
              <a:t>of</a:t>
            </a:r>
            <a:r>
              <a:rPr lang="sv-SE" baseline="0" dirty="0"/>
              <a:t> 2019 </a:t>
            </a:r>
            <a:r>
              <a:rPr lang="sv-SE" baseline="0" dirty="0" err="1"/>
              <a:t>climate</a:t>
            </a:r>
            <a:r>
              <a:rPr lang="sv-SE" baseline="0" dirty="0"/>
              <a:t> </a:t>
            </a:r>
            <a:r>
              <a:rPr lang="sv-SE" baseline="0" dirty="0" err="1"/>
              <a:t>politics</a:t>
            </a:r>
            <a:r>
              <a:rPr lang="sv-SE" baseline="0" dirty="0"/>
              <a:t> and </a:t>
            </a:r>
            <a:r>
              <a:rPr lang="sv-SE" baseline="0" dirty="0" err="1"/>
              <a:t>instead</a:t>
            </a:r>
            <a:r>
              <a:rPr lang="sv-SE" baseline="0" dirty="0"/>
              <a:t> focus on the </a:t>
            </a:r>
            <a:r>
              <a:rPr lang="sv-SE" baseline="0" dirty="0" err="1"/>
              <a:t>type</a:t>
            </a:r>
            <a:r>
              <a:rPr lang="sv-SE" baseline="0" dirty="0"/>
              <a:t> </a:t>
            </a:r>
            <a:r>
              <a:rPr lang="sv-SE" baseline="0" dirty="0" err="1"/>
              <a:t>of</a:t>
            </a:r>
            <a:r>
              <a:rPr lang="sv-SE" baseline="0" dirty="0"/>
              <a:t> </a:t>
            </a:r>
            <a:r>
              <a:rPr lang="sv-SE" baseline="0" dirty="0" err="1"/>
              <a:t>society</a:t>
            </a:r>
            <a:r>
              <a:rPr lang="sv-SE" baseline="0" dirty="0"/>
              <a:t> </a:t>
            </a:r>
            <a:r>
              <a:rPr lang="sv-SE" baseline="0" dirty="0" err="1"/>
              <a:t>we</a:t>
            </a:r>
            <a:r>
              <a:rPr lang="sv-SE" baseline="0" dirty="0"/>
              <a:t> </a:t>
            </a:r>
            <a:r>
              <a:rPr lang="sv-SE" baseline="0" dirty="0" err="1"/>
              <a:t>want</a:t>
            </a:r>
            <a:r>
              <a:rPr lang="sv-SE" baseline="0" dirty="0"/>
              <a:t> to </a:t>
            </a:r>
            <a:r>
              <a:rPr lang="sv-SE" baseline="0" dirty="0" err="1"/>
              <a:t>build</a:t>
            </a:r>
            <a:r>
              <a:rPr lang="sv-SE" baseline="0" dirty="0"/>
              <a:t>. </a:t>
            </a:r>
            <a:endParaRPr lang="sv-SE" dirty="0"/>
          </a:p>
        </p:txBody>
      </p:sp>
      <p:sp>
        <p:nvSpPr>
          <p:cNvPr id="4" name="Slide Number Placeholder 3"/>
          <p:cNvSpPr>
            <a:spLocks noGrp="1"/>
          </p:cNvSpPr>
          <p:nvPr>
            <p:ph type="sldNum" sz="quarter" idx="10"/>
          </p:nvPr>
        </p:nvSpPr>
        <p:spPr/>
        <p:txBody>
          <a:bodyPr/>
          <a:lstStyle/>
          <a:p>
            <a:fld id="{8737A4DF-3A4F-4830-ADC9-77E85EC7493C}" type="slidenum">
              <a:rPr lang="sv-SE" smtClean="0"/>
              <a:t>19</a:t>
            </a:fld>
            <a:endParaRPr lang="sv-SE"/>
          </a:p>
        </p:txBody>
      </p:sp>
    </p:spTree>
    <p:extLst>
      <p:ext uri="{BB962C8B-B14F-4D97-AF65-F5344CB8AC3E}">
        <p14:creationId xmlns:p14="http://schemas.microsoft.com/office/powerpoint/2010/main" val="367515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DA8F6-6141-64ED-08E3-7A56198D8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40DA6-4D63-CD98-6F0D-1C0B3F886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D38B5-7CDF-EC34-6128-EA55CB297929}"/>
              </a:ext>
            </a:extLst>
          </p:cNvPr>
          <p:cNvSpPr>
            <a:spLocks noGrp="1"/>
          </p:cNvSpPr>
          <p:nvPr>
            <p:ph type="body" idx="1"/>
          </p:nvPr>
        </p:nvSpPr>
        <p:spPr/>
        <p:txBody>
          <a:bodyPr/>
          <a:lstStyle/>
          <a:p>
            <a:r>
              <a:rPr lang="sv-SE" b="1" dirty="0"/>
              <a:t>So </a:t>
            </a:r>
            <a:r>
              <a:rPr lang="sv-SE" b="1" dirty="0" err="1"/>
              <a:t>why</a:t>
            </a:r>
            <a:r>
              <a:rPr lang="sv-SE" b="1" dirty="0"/>
              <a:t> </a:t>
            </a:r>
            <a:r>
              <a:rPr lang="sv-SE" b="1" dirty="0" err="1"/>
              <a:t>did</a:t>
            </a:r>
            <a:r>
              <a:rPr lang="sv-SE" b="1" dirty="0"/>
              <a:t> </a:t>
            </a:r>
            <a:r>
              <a:rPr lang="sv-SE" b="1" dirty="0" err="1"/>
              <a:t>we</a:t>
            </a:r>
            <a:r>
              <a:rPr lang="sv-SE" b="1" dirty="0"/>
              <a:t> do </a:t>
            </a:r>
            <a:r>
              <a:rPr lang="sv-SE" b="1" dirty="0" err="1"/>
              <a:t>this</a:t>
            </a:r>
            <a:r>
              <a:rPr lang="sv-SE" b="1" dirty="0"/>
              <a:t>?</a:t>
            </a:r>
            <a:r>
              <a:rPr lang="sv-SE" b="1" baseline="0" dirty="0"/>
              <a:t> </a:t>
            </a:r>
          </a:p>
          <a:p>
            <a:endParaRPr lang="sv-SE" baseline="0" dirty="0"/>
          </a:p>
          <a:p>
            <a:r>
              <a:rPr lang="sv-SE" baseline="0" dirty="0"/>
              <a:t>A </a:t>
            </a:r>
            <a:r>
              <a:rPr lang="sv-SE" baseline="0" dirty="0" err="1"/>
              <a:t>core</a:t>
            </a:r>
            <a:r>
              <a:rPr lang="sv-SE" baseline="0" dirty="0"/>
              <a:t> </a:t>
            </a:r>
            <a:r>
              <a:rPr lang="sv-SE" baseline="0" dirty="0" err="1"/>
              <a:t>idea</a:t>
            </a:r>
            <a:r>
              <a:rPr lang="sv-SE" baseline="0" dirty="0"/>
              <a:t> </a:t>
            </a:r>
            <a:r>
              <a:rPr lang="sv-SE" baseline="0" dirty="0" err="1"/>
              <a:t>of</a:t>
            </a:r>
            <a:r>
              <a:rPr lang="sv-SE" baseline="0" dirty="0"/>
              <a:t> </a:t>
            </a:r>
            <a:r>
              <a:rPr lang="sv-SE" baseline="0" dirty="0" err="1"/>
              <a:t>this</a:t>
            </a:r>
            <a:r>
              <a:rPr lang="sv-SE" baseline="0" dirty="0"/>
              <a:t> </a:t>
            </a:r>
            <a:r>
              <a:rPr lang="sv-SE" baseline="0" dirty="0" err="1"/>
              <a:t>project</a:t>
            </a:r>
            <a:r>
              <a:rPr lang="sv-SE" baseline="0" dirty="0"/>
              <a:t> is </a:t>
            </a:r>
            <a:r>
              <a:rPr lang="sv-SE" baseline="0" dirty="0" err="1"/>
              <a:t>that</a:t>
            </a:r>
            <a:r>
              <a:rPr lang="sv-SE" baseline="0" dirty="0"/>
              <a:t> </a:t>
            </a:r>
            <a:r>
              <a:rPr lang="sv-SE" baseline="0" dirty="0" err="1"/>
              <a:t>carbon</a:t>
            </a:r>
            <a:r>
              <a:rPr lang="sv-SE" baseline="0" dirty="0"/>
              <a:t> is </a:t>
            </a:r>
            <a:r>
              <a:rPr lang="sv-SE" baseline="0" dirty="0" err="1"/>
              <a:t>deeply</a:t>
            </a:r>
            <a:r>
              <a:rPr lang="sv-SE" baseline="0" dirty="0"/>
              <a:t> </a:t>
            </a:r>
            <a:r>
              <a:rPr lang="sv-SE" baseline="0" dirty="0" err="1"/>
              <a:t>embedded</a:t>
            </a:r>
            <a:r>
              <a:rPr lang="sv-SE" baseline="0" dirty="0"/>
              <a:t> in </a:t>
            </a:r>
            <a:r>
              <a:rPr lang="sv-SE" baseline="0" dirty="0" err="1"/>
              <a:t>our</a:t>
            </a:r>
            <a:r>
              <a:rPr lang="sv-SE" baseline="0" dirty="0"/>
              <a:t> </a:t>
            </a:r>
            <a:r>
              <a:rPr lang="sv-SE" baseline="0" dirty="0" err="1"/>
              <a:t>lives</a:t>
            </a:r>
            <a:r>
              <a:rPr lang="sv-SE" baseline="0" dirty="0"/>
              <a:t>. </a:t>
            </a:r>
            <a:r>
              <a:rPr lang="sv-SE" baseline="0" dirty="0" err="1"/>
              <a:t>Looking</a:t>
            </a:r>
            <a:r>
              <a:rPr lang="sv-SE" baseline="0" dirty="0"/>
              <a:t> back at the fossil age </a:t>
            </a:r>
            <a:r>
              <a:rPr lang="sv-SE" baseline="0" dirty="0" err="1"/>
              <a:t>allows</a:t>
            </a:r>
            <a:r>
              <a:rPr lang="sv-SE" baseline="0" dirty="0"/>
              <a:t> </a:t>
            </a:r>
            <a:r>
              <a:rPr lang="sv-SE" baseline="0" dirty="0" err="1"/>
              <a:t>us</a:t>
            </a:r>
            <a:r>
              <a:rPr lang="sv-SE" baseline="0" dirty="0"/>
              <a:t> to make </a:t>
            </a:r>
            <a:r>
              <a:rPr lang="sv-SE" baseline="0" dirty="0" err="1"/>
              <a:t>that</a:t>
            </a:r>
            <a:r>
              <a:rPr lang="sv-SE" baseline="0" dirty="0"/>
              <a:t> </a:t>
            </a:r>
            <a:r>
              <a:rPr lang="sv-SE" baseline="0" dirty="0" err="1"/>
              <a:t>which</a:t>
            </a:r>
            <a:r>
              <a:rPr lang="sv-SE" baseline="0" dirty="0"/>
              <a:t> </a:t>
            </a:r>
            <a:r>
              <a:rPr lang="sv-SE" baseline="0" dirty="0" err="1"/>
              <a:t>today</a:t>
            </a:r>
            <a:r>
              <a:rPr lang="sv-SE" baseline="0" dirty="0"/>
              <a:t> is </a:t>
            </a:r>
            <a:r>
              <a:rPr lang="sv-SE" baseline="0" dirty="0" err="1"/>
              <a:t>familiar</a:t>
            </a:r>
            <a:r>
              <a:rPr lang="sv-SE" baseline="0" dirty="0"/>
              <a:t>, </a:t>
            </a:r>
            <a:r>
              <a:rPr lang="sv-SE" baseline="0" dirty="0" err="1"/>
              <a:t>unfamiliar</a:t>
            </a:r>
            <a:r>
              <a:rPr lang="sv-SE" baseline="0" dirty="0"/>
              <a:t>. </a:t>
            </a:r>
          </a:p>
          <a:p>
            <a:endParaRPr lang="sv-SE" baseline="0" dirty="0"/>
          </a:p>
          <a:p>
            <a:r>
              <a:rPr lang="sv-SE" baseline="0" dirty="0"/>
              <a:t>The </a:t>
            </a:r>
            <a:r>
              <a:rPr lang="sv-SE" baseline="0" dirty="0" err="1"/>
              <a:t>dominating</a:t>
            </a:r>
            <a:r>
              <a:rPr lang="sv-SE" baseline="0" dirty="0"/>
              <a:t> </a:t>
            </a:r>
            <a:r>
              <a:rPr lang="sv-SE" baseline="0" dirty="0" err="1"/>
              <a:t>climate</a:t>
            </a:r>
            <a:r>
              <a:rPr lang="sv-SE" baseline="0" dirty="0"/>
              <a:t> </a:t>
            </a:r>
            <a:r>
              <a:rPr lang="sv-SE" baseline="0" dirty="0" err="1"/>
              <a:t>imaginaries</a:t>
            </a:r>
            <a:r>
              <a:rPr lang="sv-SE" baseline="0" dirty="0"/>
              <a:t> </a:t>
            </a:r>
            <a:r>
              <a:rPr lang="sv-SE" baseline="0" dirty="0" err="1"/>
              <a:t>are</a:t>
            </a:r>
            <a:r>
              <a:rPr lang="sv-SE" baseline="0" dirty="0"/>
              <a:t> </a:t>
            </a:r>
            <a:r>
              <a:rPr lang="sv-SE" baseline="0" dirty="0" err="1"/>
              <a:t>either</a:t>
            </a:r>
            <a:r>
              <a:rPr lang="sv-SE" baseline="0" dirty="0"/>
              <a:t> </a:t>
            </a:r>
            <a:r>
              <a:rPr lang="sv-SE" baseline="0" dirty="0" err="1"/>
              <a:t>dystopic</a:t>
            </a:r>
            <a:r>
              <a:rPr lang="sv-SE" baseline="0" dirty="0"/>
              <a:t> </a:t>
            </a:r>
            <a:r>
              <a:rPr lang="sv-SE" baseline="0" dirty="0" err="1"/>
              <a:t>catastrophe</a:t>
            </a:r>
            <a:r>
              <a:rPr lang="sv-SE" baseline="0" dirty="0"/>
              <a:t> </a:t>
            </a:r>
            <a:r>
              <a:rPr lang="sv-SE" baseline="0" dirty="0" err="1"/>
              <a:t>porn</a:t>
            </a:r>
            <a:r>
              <a:rPr lang="sv-SE" baseline="0" dirty="0"/>
              <a:t> or </a:t>
            </a:r>
            <a:r>
              <a:rPr lang="sv-SE" baseline="0" dirty="0" err="1"/>
              <a:t>utopic</a:t>
            </a:r>
            <a:r>
              <a:rPr lang="sv-SE" baseline="0" dirty="0"/>
              <a:t> techno-fix scenarios. The museum is </a:t>
            </a:r>
            <a:r>
              <a:rPr lang="sv-SE" baseline="0" dirty="0" err="1"/>
              <a:t>hopeful</a:t>
            </a:r>
            <a:r>
              <a:rPr lang="sv-SE" baseline="0" dirty="0"/>
              <a:t> in </a:t>
            </a:r>
            <a:r>
              <a:rPr lang="sv-SE" baseline="0" dirty="0" err="1"/>
              <a:t>that</a:t>
            </a:r>
            <a:r>
              <a:rPr lang="sv-SE" baseline="0" dirty="0"/>
              <a:t> </a:t>
            </a:r>
            <a:r>
              <a:rPr lang="sv-SE" baseline="0" dirty="0" err="1"/>
              <a:t>we</a:t>
            </a:r>
            <a:r>
              <a:rPr lang="sv-SE" baseline="0" dirty="0"/>
              <a:t> </a:t>
            </a:r>
            <a:r>
              <a:rPr lang="sv-SE" baseline="0" dirty="0" err="1"/>
              <a:t>reach</a:t>
            </a:r>
            <a:r>
              <a:rPr lang="sv-SE" baseline="0" dirty="0"/>
              <a:t> </a:t>
            </a:r>
            <a:r>
              <a:rPr lang="sv-SE" baseline="0" dirty="0" err="1"/>
              <a:t>our</a:t>
            </a:r>
            <a:r>
              <a:rPr lang="sv-SE" baseline="0" dirty="0"/>
              <a:t> </a:t>
            </a:r>
            <a:r>
              <a:rPr lang="sv-SE" baseline="0" dirty="0" err="1"/>
              <a:t>climate</a:t>
            </a:r>
            <a:r>
              <a:rPr lang="sv-SE" baseline="0" dirty="0"/>
              <a:t> </a:t>
            </a:r>
            <a:r>
              <a:rPr lang="sv-SE" baseline="0" dirty="0" err="1"/>
              <a:t>targets</a:t>
            </a:r>
            <a:r>
              <a:rPr lang="sv-SE" baseline="0" dirty="0"/>
              <a:t> – </a:t>
            </a:r>
            <a:r>
              <a:rPr lang="sv-SE" baseline="0" dirty="0" err="1"/>
              <a:t>but</a:t>
            </a:r>
            <a:r>
              <a:rPr lang="sv-SE" baseline="0" dirty="0"/>
              <a:t> </a:t>
            </a:r>
            <a:r>
              <a:rPr lang="sv-SE" baseline="0" dirty="0" err="1"/>
              <a:t>we</a:t>
            </a:r>
            <a:r>
              <a:rPr lang="sv-SE" baseline="0" dirty="0"/>
              <a:t> </a:t>
            </a:r>
            <a:r>
              <a:rPr lang="sv-SE" baseline="0" dirty="0" err="1"/>
              <a:t>highlight</a:t>
            </a:r>
            <a:r>
              <a:rPr lang="sv-SE" baseline="0" dirty="0"/>
              <a:t> the pain and </a:t>
            </a:r>
            <a:r>
              <a:rPr lang="sv-SE" baseline="0" dirty="0" err="1"/>
              <a:t>suffering</a:t>
            </a:r>
            <a:r>
              <a:rPr lang="sv-SE" baseline="0" dirty="0"/>
              <a:t> </a:t>
            </a:r>
            <a:r>
              <a:rPr lang="sv-SE" baseline="0" dirty="0" err="1"/>
              <a:t>that</a:t>
            </a:r>
            <a:r>
              <a:rPr lang="sv-SE" baseline="0" dirty="0"/>
              <a:t> </a:t>
            </a:r>
            <a:r>
              <a:rPr lang="sv-SE" baseline="0" dirty="0" err="1"/>
              <a:t>might</a:t>
            </a:r>
            <a:r>
              <a:rPr lang="sv-SE" baseline="0" dirty="0"/>
              <a:t> be </a:t>
            </a:r>
            <a:r>
              <a:rPr lang="sv-SE" baseline="0" dirty="0" err="1"/>
              <a:t>associated</a:t>
            </a:r>
            <a:r>
              <a:rPr lang="sv-SE" baseline="0" dirty="0"/>
              <a:t> </a:t>
            </a:r>
            <a:r>
              <a:rPr lang="sv-SE" baseline="0" dirty="0" err="1"/>
              <a:t>with</a:t>
            </a:r>
            <a:r>
              <a:rPr lang="sv-SE" baseline="0" dirty="0"/>
              <a:t> </a:t>
            </a:r>
            <a:r>
              <a:rPr lang="sv-SE" baseline="0" dirty="0" err="1"/>
              <a:t>such</a:t>
            </a:r>
            <a:r>
              <a:rPr lang="sv-SE" baseline="0" dirty="0"/>
              <a:t> a </a:t>
            </a:r>
            <a:r>
              <a:rPr lang="sv-SE" baseline="0" dirty="0" err="1"/>
              <a:t>transtion</a:t>
            </a:r>
            <a:r>
              <a:rPr lang="sv-SE" baseline="0" dirty="0"/>
              <a:t>. Minerals </a:t>
            </a:r>
            <a:r>
              <a:rPr lang="sv-SE" baseline="0" dirty="0" err="1"/>
              <a:t>are</a:t>
            </a:r>
            <a:r>
              <a:rPr lang="sv-SE" baseline="0" dirty="0"/>
              <a:t> </a:t>
            </a:r>
            <a:r>
              <a:rPr lang="sv-SE" baseline="0" dirty="0" err="1"/>
              <a:t>extracted</a:t>
            </a:r>
            <a:r>
              <a:rPr lang="sv-SE" baseline="0" dirty="0"/>
              <a:t> from sensitive </a:t>
            </a:r>
            <a:r>
              <a:rPr lang="sv-SE" baseline="0" dirty="0" err="1"/>
              <a:t>biotopes</a:t>
            </a:r>
            <a:r>
              <a:rPr lang="sv-SE" baseline="0" dirty="0"/>
              <a:t> and </a:t>
            </a:r>
            <a:r>
              <a:rPr lang="sv-SE" baseline="0" dirty="0" err="1"/>
              <a:t>people</a:t>
            </a:r>
            <a:r>
              <a:rPr lang="sv-SE" baseline="0" dirty="0"/>
              <a:t> </a:t>
            </a:r>
            <a:r>
              <a:rPr lang="sv-SE" baseline="0" dirty="0" err="1"/>
              <a:t>are</a:t>
            </a:r>
            <a:r>
              <a:rPr lang="sv-SE" baseline="0" dirty="0"/>
              <a:t> </a:t>
            </a:r>
            <a:r>
              <a:rPr lang="sv-SE" baseline="0" dirty="0" err="1"/>
              <a:t>displaced</a:t>
            </a:r>
            <a:r>
              <a:rPr lang="sv-SE" baseline="0" dirty="0"/>
              <a:t>, </a:t>
            </a:r>
            <a:r>
              <a:rPr lang="sv-SE" baseline="0" dirty="0" err="1"/>
              <a:t>insects</a:t>
            </a:r>
            <a:r>
              <a:rPr lang="sv-SE" baseline="0" dirty="0"/>
              <a:t> go </a:t>
            </a:r>
            <a:r>
              <a:rPr lang="sv-SE" baseline="0" dirty="0" err="1"/>
              <a:t>extinct</a:t>
            </a:r>
            <a:r>
              <a:rPr lang="sv-SE" baseline="0" dirty="0"/>
              <a:t> </a:t>
            </a:r>
            <a:r>
              <a:rPr lang="sv-SE" baseline="0" dirty="0" err="1"/>
              <a:t>due</a:t>
            </a:r>
            <a:r>
              <a:rPr lang="sv-SE" baseline="0" dirty="0"/>
              <a:t> to an </a:t>
            </a:r>
            <a:r>
              <a:rPr lang="sv-SE" baseline="0" dirty="0" err="1"/>
              <a:t>increasingly</a:t>
            </a:r>
            <a:r>
              <a:rPr lang="sv-SE" baseline="0" dirty="0"/>
              <a:t> intensive </a:t>
            </a:r>
            <a:r>
              <a:rPr lang="sv-SE" baseline="0" dirty="0" err="1"/>
              <a:t>forestry</a:t>
            </a:r>
            <a:r>
              <a:rPr lang="sv-SE" baseline="0" dirty="0"/>
              <a:t> </a:t>
            </a:r>
            <a:r>
              <a:rPr lang="sv-SE" baseline="0" dirty="0" err="1"/>
              <a:t>sector</a:t>
            </a:r>
            <a:r>
              <a:rPr lang="sv-SE" baseline="0" dirty="0"/>
              <a:t> and </a:t>
            </a:r>
            <a:r>
              <a:rPr lang="sv-SE" baseline="0" dirty="0" err="1"/>
              <a:t>violence</a:t>
            </a:r>
            <a:r>
              <a:rPr lang="sv-SE" baseline="0" dirty="0"/>
              <a:t> </a:t>
            </a:r>
            <a:r>
              <a:rPr lang="sv-SE" baseline="0" dirty="0" err="1"/>
              <a:t>ensues</a:t>
            </a:r>
            <a:r>
              <a:rPr lang="sv-SE" baseline="0" dirty="0"/>
              <a:t> as the </a:t>
            </a:r>
            <a:r>
              <a:rPr lang="sv-SE" baseline="0" dirty="0" err="1"/>
              <a:t>benefactors</a:t>
            </a:r>
            <a:r>
              <a:rPr lang="sv-SE" baseline="0" dirty="0"/>
              <a:t> </a:t>
            </a:r>
            <a:r>
              <a:rPr lang="sv-SE" baseline="0" dirty="0" err="1"/>
              <a:t>of</a:t>
            </a:r>
            <a:r>
              <a:rPr lang="sv-SE" baseline="0" dirty="0"/>
              <a:t> the fossil </a:t>
            </a:r>
            <a:r>
              <a:rPr lang="sv-SE" baseline="0" dirty="0" err="1"/>
              <a:t>society</a:t>
            </a:r>
            <a:r>
              <a:rPr lang="sv-SE" baseline="0" dirty="0"/>
              <a:t> </a:t>
            </a:r>
            <a:r>
              <a:rPr lang="sv-SE" baseline="0" dirty="0" err="1"/>
              <a:t>react</a:t>
            </a:r>
            <a:r>
              <a:rPr lang="sv-SE" baseline="0" dirty="0"/>
              <a:t> to </a:t>
            </a:r>
            <a:r>
              <a:rPr lang="sv-SE" baseline="0" dirty="0" err="1"/>
              <a:t>their</a:t>
            </a:r>
            <a:r>
              <a:rPr lang="sv-SE" baseline="0" dirty="0"/>
              <a:t> new position in </a:t>
            </a:r>
            <a:r>
              <a:rPr lang="sv-SE" baseline="0" dirty="0" err="1"/>
              <a:t>society</a:t>
            </a:r>
            <a:r>
              <a:rPr lang="sv-SE" baseline="0" dirty="0"/>
              <a:t>. </a:t>
            </a:r>
          </a:p>
          <a:p>
            <a:endParaRPr lang="sv-SE" baseline="0" dirty="0"/>
          </a:p>
          <a:p>
            <a:r>
              <a:rPr lang="sv-SE" dirty="0" err="1"/>
              <a:t>Climate</a:t>
            </a:r>
            <a:r>
              <a:rPr lang="sv-SE" baseline="0" dirty="0"/>
              <a:t> </a:t>
            </a:r>
            <a:r>
              <a:rPr lang="sv-SE" baseline="0" dirty="0" err="1"/>
              <a:t>communication</a:t>
            </a:r>
            <a:r>
              <a:rPr lang="sv-SE" baseline="0" dirty="0"/>
              <a:t> </a:t>
            </a:r>
            <a:r>
              <a:rPr lang="sv-SE" baseline="0" dirty="0" err="1"/>
              <a:t>have</a:t>
            </a:r>
            <a:r>
              <a:rPr lang="sv-SE" baseline="0" dirty="0"/>
              <a:t> long </a:t>
            </a:r>
            <a:r>
              <a:rPr lang="sv-SE" baseline="0" dirty="0" err="1"/>
              <a:t>had</a:t>
            </a:r>
            <a:r>
              <a:rPr lang="sv-SE" baseline="0" dirty="0"/>
              <a:t> a problem </a:t>
            </a:r>
            <a:r>
              <a:rPr lang="sv-SE" baseline="0" dirty="0" err="1"/>
              <a:t>of</a:t>
            </a:r>
            <a:r>
              <a:rPr lang="sv-SE" baseline="0" dirty="0"/>
              <a:t> </a:t>
            </a:r>
            <a:r>
              <a:rPr lang="sv-SE" baseline="0" dirty="0" err="1"/>
              <a:t>perceived</a:t>
            </a:r>
            <a:r>
              <a:rPr lang="sv-SE" baseline="0" dirty="0"/>
              <a:t> </a:t>
            </a:r>
            <a:r>
              <a:rPr lang="sv-SE" baseline="0" dirty="0" err="1"/>
              <a:t>distance</a:t>
            </a:r>
            <a:r>
              <a:rPr lang="sv-SE" baseline="0" dirty="0"/>
              <a:t>: </a:t>
            </a:r>
            <a:r>
              <a:rPr lang="sv-SE" baseline="0" dirty="0" err="1"/>
              <a:t>we</a:t>
            </a:r>
            <a:r>
              <a:rPr lang="sv-SE" baseline="0" dirty="0"/>
              <a:t> </a:t>
            </a:r>
            <a:r>
              <a:rPr lang="sv-SE" baseline="0" dirty="0" err="1"/>
              <a:t>are</a:t>
            </a:r>
            <a:r>
              <a:rPr lang="sv-SE" baseline="0" dirty="0"/>
              <a:t> far </a:t>
            </a:r>
            <a:r>
              <a:rPr lang="sv-SE" baseline="0" dirty="0" err="1"/>
              <a:t>away</a:t>
            </a:r>
            <a:r>
              <a:rPr lang="sv-SE" baseline="0" dirty="0"/>
              <a:t> from the </a:t>
            </a:r>
            <a:r>
              <a:rPr lang="sv-SE" baseline="0" dirty="0" err="1"/>
              <a:t>impacts</a:t>
            </a:r>
            <a:r>
              <a:rPr lang="sv-SE" baseline="0" dirty="0"/>
              <a:t> and the </a:t>
            </a:r>
            <a:r>
              <a:rPr lang="sv-SE" baseline="0" dirty="0" err="1"/>
              <a:t>causes</a:t>
            </a:r>
            <a:r>
              <a:rPr lang="sv-SE" baseline="0" dirty="0"/>
              <a:t> </a:t>
            </a:r>
            <a:r>
              <a:rPr lang="sv-SE" baseline="0" dirty="0" err="1"/>
              <a:t>of</a:t>
            </a:r>
            <a:r>
              <a:rPr lang="sv-SE" baseline="0" dirty="0"/>
              <a:t> </a:t>
            </a:r>
            <a:r>
              <a:rPr lang="sv-SE" baseline="0" dirty="0" err="1"/>
              <a:t>climate</a:t>
            </a:r>
            <a:r>
              <a:rPr lang="sv-SE" baseline="0" dirty="0"/>
              <a:t> </a:t>
            </a:r>
            <a:r>
              <a:rPr lang="sv-SE" baseline="0" dirty="0" err="1"/>
              <a:t>change</a:t>
            </a:r>
            <a:r>
              <a:rPr lang="sv-SE" baseline="0" dirty="0"/>
              <a:t>. By </a:t>
            </a:r>
            <a:r>
              <a:rPr lang="sv-SE" baseline="0" dirty="0" err="1"/>
              <a:t>using</a:t>
            </a:r>
            <a:r>
              <a:rPr lang="sv-SE" baseline="0" dirty="0"/>
              <a:t> </a:t>
            </a:r>
            <a:r>
              <a:rPr lang="sv-SE" baseline="0" dirty="0" err="1"/>
              <a:t>places</a:t>
            </a:r>
            <a:r>
              <a:rPr lang="sv-SE" baseline="0" dirty="0"/>
              <a:t>, </a:t>
            </a:r>
            <a:r>
              <a:rPr lang="sv-SE" baseline="0" dirty="0" err="1"/>
              <a:t>characters</a:t>
            </a:r>
            <a:r>
              <a:rPr lang="sv-SE" baseline="0" dirty="0"/>
              <a:t> and </a:t>
            </a:r>
            <a:r>
              <a:rPr lang="sv-SE" baseline="0" dirty="0" err="1"/>
              <a:t>objects</a:t>
            </a:r>
            <a:r>
              <a:rPr lang="sv-SE" baseline="0" dirty="0"/>
              <a:t> </a:t>
            </a:r>
            <a:r>
              <a:rPr lang="sv-SE" baseline="0" dirty="0" err="1"/>
              <a:t>that</a:t>
            </a:r>
            <a:r>
              <a:rPr lang="sv-SE" baseline="0" dirty="0"/>
              <a:t> </a:t>
            </a:r>
            <a:r>
              <a:rPr lang="sv-SE" baseline="0" dirty="0" err="1"/>
              <a:t>are</a:t>
            </a:r>
            <a:r>
              <a:rPr lang="sv-SE" baseline="0" dirty="0"/>
              <a:t> </a:t>
            </a:r>
            <a:r>
              <a:rPr lang="sv-SE" baseline="0" dirty="0" err="1"/>
              <a:t>distinctly</a:t>
            </a:r>
            <a:r>
              <a:rPr lang="sv-SE" baseline="0" dirty="0"/>
              <a:t> Swedish </a:t>
            </a:r>
            <a:r>
              <a:rPr lang="sv-SE" baseline="0" dirty="0" err="1"/>
              <a:t>climate</a:t>
            </a:r>
            <a:r>
              <a:rPr lang="sv-SE" baseline="0" dirty="0"/>
              <a:t> science is </a:t>
            </a:r>
            <a:r>
              <a:rPr lang="sv-SE" baseline="0" dirty="0" err="1"/>
              <a:t>embodied</a:t>
            </a:r>
            <a:r>
              <a:rPr lang="sv-SE" baseline="0" dirty="0"/>
              <a:t> </a:t>
            </a:r>
            <a:r>
              <a:rPr lang="sv-SE" baseline="0" dirty="0" err="1"/>
              <a:t>with</a:t>
            </a:r>
            <a:r>
              <a:rPr lang="sv-SE" baseline="0" dirty="0"/>
              <a:t> a new </a:t>
            </a:r>
            <a:r>
              <a:rPr lang="sv-SE" baseline="0" dirty="0" err="1"/>
              <a:t>meaning</a:t>
            </a:r>
            <a:r>
              <a:rPr lang="sv-SE" baseline="0" dirty="0"/>
              <a:t>. </a:t>
            </a:r>
          </a:p>
          <a:p>
            <a:endParaRPr lang="sv-SE" baseline="0" dirty="0"/>
          </a:p>
          <a:p>
            <a:r>
              <a:rPr lang="sv-SE" baseline="0" dirty="0"/>
              <a:t>The museum </a:t>
            </a:r>
            <a:r>
              <a:rPr lang="sv-SE" baseline="0" dirty="0" err="1"/>
              <a:t>deliberately</a:t>
            </a:r>
            <a:r>
              <a:rPr lang="sv-SE" baseline="0" dirty="0"/>
              <a:t> </a:t>
            </a:r>
            <a:r>
              <a:rPr lang="sv-SE" baseline="0" dirty="0" err="1"/>
              <a:t>does</a:t>
            </a:r>
            <a:r>
              <a:rPr lang="sv-SE" baseline="0" dirty="0"/>
              <a:t> not </a:t>
            </a:r>
            <a:r>
              <a:rPr lang="sv-SE" baseline="0" dirty="0" err="1"/>
              <a:t>tackle</a:t>
            </a:r>
            <a:r>
              <a:rPr lang="sv-SE" baseline="0" dirty="0"/>
              <a:t> </a:t>
            </a:r>
            <a:r>
              <a:rPr lang="sv-SE" baseline="0" dirty="0" err="1"/>
              <a:t>every</a:t>
            </a:r>
            <a:r>
              <a:rPr lang="sv-SE" baseline="0" dirty="0"/>
              <a:t> </a:t>
            </a:r>
            <a:r>
              <a:rPr lang="sv-SE" baseline="0" dirty="0" err="1"/>
              <a:t>issue</a:t>
            </a:r>
            <a:r>
              <a:rPr lang="sv-SE" baseline="0" dirty="0"/>
              <a:t>, and the </a:t>
            </a:r>
            <a:r>
              <a:rPr lang="sv-SE" baseline="0" dirty="0" err="1"/>
              <a:t>visitors</a:t>
            </a:r>
            <a:r>
              <a:rPr lang="sv-SE" baseline="0" dirty="0"/>
              <a:t> </a:t>
            </a:r>
            <a:r>
              <a:rPr lang="sv-SE" baseline="0" dirty="0" err="1"/>
              <a:t>are</a:t>
            </a:r>
            <a:r>
              <a:rPr lang="sv-SE" baseline="0" dirty="0"/>
              <a:t> </a:t>
            </a:r>
            <a:r>
              <a:rPr lang="sv-SE" baseline="0" dirty="0" err="1"/>
              <a:t>invited</a:t>
            </a:r>
            <a:r>
              <a:rPr lang="sv-SE" baseline="0" dirty="0"/>
              <a:t> to </a:t>
            </a:r>
            <a:r>
              <a:rPr lang="sv-SE" baseline="0" dirty="0" err="1"/>
              <a:t>suggest</a:t>
            </a:r>
            <a:r>
              <a:rPr lang="sv-SE" baseline="0" dirty="0"/>
              <a:t> </a:t>
            </a:r>
            <a:r>
              <a:rPr lang="sv-SE" baseline="0" dirty="0" err="1"/>
              <a:t>objects</a:t>
            </a:r>
            <a:r>
              <a:rPr lang="sv-SE" baseline="0" dirty="0"/>
              <a:t> and </a:t>
            </a:r>
            <a:r>
              <a:rPr lang="sv-SE" baseline="0" dirty="0" err="1"/>
              <a:t>topics</a:t>
            </a:r>
            <a:r>
              <a:rPr lang="sv-SE" baseline="0" dirty="0"/>
              <a:t> for </a:t>
            </a:r>
            <a:r>
              <a:rPr lang="sv-SE" baseline="0" dirty="0" err="1"/>
              <a:t>us</a:t>
            </a:r>
            <a:r>
              <a:rPr lang="sv-SE" baseline="0" dirty="0"/>
              <a:t> to cover. By transporting </a:t>
            </a:r>
            <a:r>
              <a:rPr lang="sv-SE" baseline="0" dirty="0" err="1"/>
              <a:t>them</a:t>
            </a:r>
            <a:r>
              <a:rPr lang="sv-SE" baseline="0" dirty="0"/>
              <a:t> in space and </a:t>
            </a:r>
            <a:r>
              <a:rPr lang="sv-SE" baseline="0" dirty="0" err="1"/>
              <a:t>time</a:t>
            </a:r>
            <a:r>
              <a:rPr lang="sv-SE" baseline="0" dirty="0"/>
              <a:t>, </a:t>
            </a:r>
            <a:r>
              <a:rPr lang="sv-SE" baseline="0" dirty="0" err="1"/>
              <a:t>we</a:t>
            </a:r>
            <a:r>
              <a:rPr lang="sv-SE" baseline="0" dirty="0"/>
              <a:t> </a:t>
            </a:r>
            <a:r>
              <a:rPr lang="sv-SE" baseline="0" dirty="0" err="1"/>
              <a:t>allow</a:t>
            </a:r>
            <a:r>
              <a:rPr lang="sv-SE" baseline="0" dirty="0"/>
              <a:t> </a:t>
            </a:r>
            <a:r>
              <a:rPr lang="sv-SE" baseline="0" dirty="0" err="1"/>
              <a:t>discussions</a:t>
            </a:r>
            <a:r>
              <a:rPr lang="sv-SE" baseline="0" dirty="0"/>
              <a:t> to </a:t>
            </a:r>
            <a:r>
              <a:rPr lang="sv-SE" baseline="0" dirty="0" err="1"/>
              <a:t>escape</a:t>
            </a:r>
            <a:r>
              <a:rPr lang="sv-SE" baseline="0" dirty="0"/>
              <a:t> the </a:t>
            </a:r>
            <a:r>
              <a:rPr lang="sv-SE" baseline="0" dirty="0" err="1"/>
              <a:t>trenches</a:t>
            </a:r>
            <a:r>
              <a:rPr lang="sv-SE" baseline="0" dirty="0"/>
              <a:t> </a:t>
            </a:r>
            <a:r>
              <a:rPr lang="sv-SE" baseline="0" dirty="0" err="1"/>
              <a:t>of</a:t>
            </a:r>
            <a:r>
              <a:rPr lang="sv-SE" baseline="0" dirty="0"/>
              <a:t> 2019 </a:t>
            </a:r>
            <a:r>
              <a:rPr lang="sv-SE" baseline="0" dirty="0" err="1"/>
              <a:t>climate</a:t>
            </a:r>
            <a:r>
              <a:rPr lang="sv-SE" baseline="0" dirty="0"/>
              <a:t> </a:t>
            </a:r>
            <a:r>
              <a:rPr lang="sv-SE" baseline="0" dirty="0" err="1"/>
              <a:t>politics</a:t>
            </a:r>
            <a:r>
              <a:rPr lang="sv-SE" baseline="0" dirty="0"/>
              <a:t> and </a:t>
            </a:r>
            <a:r>
              <a:rPr lang="sv-SE" baseline="0" dirty="0" err="1"/>
              <a:t>instead</a:t>
            </a:r>
            <a:r>
              <a:rPr lang="sv-SE" baseline="0" dirty="0"/>
              <a:t> focus on the </a:t>
            </a:r>
            <a:r>
              <a:rPr lang="sv-SE" baseline="0" dirty="0" err="1"/>
              <a:t>type</a:t>
            </a:r>
            <a:r>
              <a:rPr lang="sv-SE" baseline="0" dirty="0"/>
              <a:t> </a:t>
            </a:r>
            <a:r>
              <a:rPr lang="sv-SE" baseline="0" dirty="0" err="1"/>
              <a:t>of</a:t>
            </a:r>
            <a:r>
              <a:rPr lang="sv-SE" baseline="0" dirty="0"/>
              <a:t> </a:t>
            </a:r>
            <a:r>
              <a:rPr lang="sv-SE" baseline="0" dirty="0" err="1"/>
              <a:t>society</a:t>
            </a:r>
            <a:r>
              <a:rPr lang="sv-SE" baseline="0" dirty="0"/>
              <a:t> </a:t>
            </a:r>
            <a:r>
              <a:rPr lang="sv-SE" baseline="0" dirty="0" err="1"/>
              <a:t>we</a:t>
            </a:r>
            <a:r>
              <a:rPr lang="sv-SE" baseline="0" dirty="0"/>
              <a:t> </a:t>
            </a:r>
            <a:r>
              <a:rPr lang="sv-SE" baseline="0" dirty="0" err="1"/>
              <a:t>want</a:t>
            </a:r>
            <a:r>
              <a:rPr lang="sv-SE" baseline="0" dirty="0"/>
              <a:t> to </a:t>
            </a:r>
            <a:r>
              <a:rPr lang="sv-SE" baseline="0" dirty="0" err="1"/>
              <a:t>build</a:t>
            </a:r>
            <a:r>
              <a:rPr lang="sv-SE" baseline="0" dirty="0"/>
              <a:t>. </a:t>
            </a:r>
            <a:endParaRPr lang="sv-SE" dirty="0"/>
          </a:p>
        </p:txBody>
      </p:sp>
      <p:sp>
        <p:nvSpPr>
          <p:cNvPr id="4" name="Slide Number Placeholder 3">
            <a:extLst>
              <a:ext uri="{FF2B5EF4-FFF2-40B4-BE49-F238E27FC236}">
                <a16:creationId xmlns:a16="http://schemas.microsoft.com/office/drawing/2014/main" id="{D0E74C27-EEF2-132C-EB2D-A864739B3CB7}"/>
              </a:ext>
            </a:extLst>
          </p:cNvPr>
          <p:cNvSpPr>
            <a:spLocks noGrp="1"/>
          </p:cNvSpPr>
          <p:nvPr>
            <p:ph type="sldNum" sz="quarter" idx="10"/>
          </p:nvPr>
        </p:nvSpPr>
        <p:spPr/>
        <p:txBody>
          <a:bodyPr/>
          <a:lstStyle/>
          <a:p>
            <a:fld id="{8737A4DF-3A4F-4830-ADC9-77E85EC7493C}" type="slidenum">
              <a:rPr lang="sv-SE" smtClean="0"/>
              <a:t>25</a:t>
            </a:fld>
            <a:endParaRPr lang="sv-SE"/>
          </a:p>
        </p:txBody>
      </p:sp>
    </p:spTree>
    <p:extLst>
      <p:ext uri="{BB962C8B-B14F-4D97-AF65-F5344CB8AC3E}">
        <p14:creationId xmlns:p14="http://schemas.microsoft.com/office/powerpoint/2010/main" val="1039024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a:t>
            </a:r>
            <a:r>
              <a:rPr lang="sv-SE" baseline="0" dirty="0"/>
              <a:t> </a:t>
            </a:r>
            <a:r>
              <a:rPr lang="sv-SE" baseline="0" dirty="0" err="1"/>
              <a:t>guided</a:t>
            </a:r>
            <a:r>
              <a:rPr lang="sv-SE" baseline="0" dirty="0"/>
              <a:t> tour </a:t>
            </a:r>
            <a:r>
              <a:rPr lang="sv-SE" baseline="0" dirty="0" err="1"/>
              <a:t>of</a:t>
            </a:r>
            <a:r>
              <a:rPr lang="sv-SE" baseline="0" dirty="0"/>
              <a:t> Carbon Ruins </a:t>
            </a:r>
            <a:r>
              <a:rPr lang="sv-SE" baseline="0" dirty="0" err="1"/>
              <a:t>would</a:t>
            </a:r>
            <a:r>
              <a:rPr lang="sv-SE" baseline="0" dirty="0"/>
              <a:t> </a:t>
            </a:r>
            <a:r>
              <a:rPr lang="sv-SE" baseline="0" dirty="0" err="1"/>
              <a:t>normally</a:t>
            </a:r>
            <a:r>
              <a:rPr lang="sv-SE" baseline="0" dirty="0"/>
              <a:t> look </a:t>
            </a:r>
            <a:r>
              <a:rPr lang="sv-SE" baseline="0" dirty="0" err="1"/>
              <a:t>more</a:t>
            </a:r>
            <a:r>
              <a:rPr lang="sv-SE" baseline="0" dirty="0"/>
              <a:t> like </a:t>
            </a:r>
            <a:r>
              <a:rPr lang="sv-SE" baseline="0" dirty="0" err="1"/>
              <a:t>this</a:t>
            </a:r>
            <a:r>
              <a:rPr lang="sv-SE"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It has </a:t>
            </a:r>
            <a:r>
              <a:rPr lang="sv-SE" baseline="0" dirty="0" err="1"/>
              <a:t>been</a:t>
            </a:r>
            <a:r>
              <a:rPr lang="sv-SE" baseline="0" dirty="0"/>
              <a:t> a joint </a:t>
            </a:r>
            <a:r>
              <a:rPr lang="sv-SE" baseline="0" dirty="0" err="1"/>
              <a:t>effort</a:t>
            </a:r>
            <a:r>
              <a:rPr lang="sv-SE" baseline="0" dirty="0"/>
              <a:t> </a:t>
            </a:r>
            <a:r>
              <a:rPr lang="sv-SE" baseline="0" dirty="0" err="1"/>
              <a:t>between</a:t>
            </a:r>
            <a:r>
              <a:rPr lang="sv-SE" baseline="0" dirty="0"/>
              <a:t> </a:t>
            </a:r>
            <a:r>
              <a:rPr lang="sv-SE" baseline="0" dirty="0" err="1"/>
              <a:t>four</a:t>
            </a:r>
            <a:r>
              <a:rPr lang="sv-SE" baseline="0" dirty="0"/>
              <a:t> researchers at Lund University, an artist and an art historian </a:t>
            </a:r>
            <a:r>
              <a:rPr lang="sv-SE" baseline="0" dirty="0" err="1"/>
              <a:t>within</a:t>
            </a:r>
            <a:r>
              <a:rPr lang="sv-SE" baseline="0" dirty="0"/>
              <a:t> the </a:t>
            </a:r>
            <a:r>
              <a:rPr lang="sv-SE" baseline="0" dirty="0" err="1"/>
              <a:t>Climaginaries</a:t>
            </a:r>
            <a:r>
              <a:rPr lang="sv-SE" baseline="0" dirty="0"/>
              <a:t> research </a:t>
            </a:r>
            <a:r>
              <a:rPr lang="sv-SE" baseline="0" dirty="0" err="1"/>
              <a:t>project</a:t>
            </a:r>
            <a:r>
              <a:rPr lang="sv-SE" baseline="0" dirty="0"/>
              <a:t> and the Narrating </a:t>
            </a:r>
            <a:r>
              <a:rPr lang="sv-SE" baseline="0" dirty="0" err="1"/>
              <a:t>Climate</a:t>
            </a:r>
            <a:r>
              <a:rPr lang="sv-SE" baseline="0" dirty="0"/>
              <a:t> </a:t>
            </a:r>
            <a:r>
              <a:rPr lang="sv-SE" baseline="0" dirty="0" err="1"/>
              <a:t>Futures</a:t>
            </a:r>
            <a:r>
              <a:rPr lang="sv-SE" baseline="0" dirty="0"/>
              <a:t> </a:t>
            </a:r>
            <a:r>
              <a:rPr lang="sv-SE" baseline="0" dirty="0" err="1"/>
              <a:t>network</a:t>
            </a:r>
            <a:r>
              <a:rPr lang="sv-SE"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The </a:t>
            </a:r>
            <a:r>
              <a:rPr lang="sv-SE" dirty="0" err="1"/>
              <a:t>boundary</a:t>
            </a:r>
            <a:r>
              <a:rPr lang="sv-SE" dirty="0"/>
              <a:t> </a:t>
            </a:r>
            <a:r>
              <a:rPr lang="sv-SE" dirty="0" err="1"/>
              <a:t>conditions</a:t>
            </a:r>
            <a:r>
              <a:rPr lang="sv-SE" dirty="0"/>
              <a:t> </a:t>
            </a:r>
            <a:r>
              <a:rPr lang="sv-SE" dirty="0" err="1"/>
              <a:t>were</a:t>
            </a:r>
            <a:r>
              <a:rPr lang="sv-SE" dirty="0"/>
              <a:t> set</a:t>
            </a:r>
            <a:r>
              <a:rPr lang="sv-SE" baseline="0" dirty="0"/>
              <a:t> </a:t>
            </a:r>
            <a:r>
              <a:rPr lang="sv-SE" baseline="0" dirty="0" err="1"/>
              <a:t>early</a:t>
            </a:r>
            <a:r>
              <a:rPr lang="sv-SE" baseline="0" dirty="0"/>
              <a:t> on: </a:t>
            </a:r>
            <a:r>
              <a:rPr lang="sv-SE" baseline="0" dirty="0" err="1"/>
              <a:t>we</a:t>
            </a:r>
            <a:r>
              <a:rPr lang="sv-SE" baseline="0" dirty="0"/>
              <a:t> </a:t>
            </a:r>
            <a:r>
              <a:rPr lang="sv-SE" baseline="0" dirty="0" err="1"/>
              <a:t>suceed</a:t>
            </a:r>
            <a:r>
              <a:rPr lang="sv-SE" baseline="0" dirty="0"/>
              <a:t> in </a:t>
            </a:r>
            <a:r>
              <a:rPr lang="sv-SE" baseline="0" dirty="0" err="1"/>
              <a:t>our</a:t>
            </a:r>
            <a:r>
              <a:rPr lang="sv-SE" baseline="0" dirty="0"/>
              <a:t> ambitions to limit </a:t>
            </a:r>
            <a:r>
              <a:rPr lang="sv-SE" baseline="0" dirty="0" err="1"/>
              <a:t>warming</a:t>
            </a:r>
            <a:r>
              <a:rPr lang="sv-SE" baseline="0" dirty="0"/>
              <a:t> to 1.5C, </a:t>
            </a:r>
            <a:r>
              <a:rPr lang="sv-SE" baseline="0" dirty="0" err="1"/>
              <a:t>we</a:t>
            </a:r>
            <a:r>
              <a:rPr lang="sv-SE" baseline="0" dirty="0"/>
              <a:t> </a:t>
            </a:r>
            <a:r>
              <a:rPr lang="sv-SE" baseline="0" dirty="0" err="1"/>
              <a:t>reach</a:t>
            </a:r>
            <a:r>
              <a:rPr lang="sv-SE" baseline="0" dirty="0"/>
              <a:t> </a:t>
            </a:r>
            <a:r>
              <a:rPr lang="sv-SE" baseline="0" dirty="0" err="1"/>
              <a:t>net-zero</a:t>
            </a:r>
            <a:r>
              <a:rPr lang="sv-SE" baseline="0" dirty="0"/>
              <a:t> emissions in Sweden by 2045 and </a:t>
            </a:r>
            <a:r>
              <a:rPr lang="sv-SE" baseline="0" dirty="0" err="1"/>
              <a:t>globally</a:t>
            </a:r>
            <a:r>
              <a:rPr lang="sv-SE" baseline="0" dirty="0"/>
              <a:t> by 2050. </a:t>
            </a:r>
            <a:r>
              <a:rPr lang="sv-SE" baseline="0" dirty="0" err="1"/>
              <a:t>We</a:t>
            </a:r>
            <a:r>
              <a:rPr lang="sv-SE" baseline="0" dirty="0"/>
              <a:t> </a:t>
            </a:r>
            <a:r>
              <a:rPr lang="sv-SE" baseline="0" dirty="0" err="1"/>
              <a:t>knew</a:t>
            </a:r>
            <a:r>
              <a:rPr lang="sv-SE" baseline="0" dirty="0"/>
              <a:t> the </a:t>
            </a:r>
            <a:r>
              <a:rPr lang="sv-SE" baseline="0" dirty="0" err="1"/>
              <a:t>physical</a:t>
            </a:r>
            <a:r>
              <a:rPr lang="sv-SE" baseline="0" dirty="0"/>
              <a:t> limitations </a:t>
            </a:r>
            <a:r>
              <a:rPr lang="sv-SE" baseline="0" dirty="0" err="1"/>
              <a:t>of</a:t>
            </a:r>
            <a:r>
              <a:rPr lang="sv-SE" baseline="0" dirty="0"/>
              <a:t> </a:t>
            </a:r>
            <a:r>
              <a:rPr lang="sv-SE" baseline="0" dirty="0" err="1"/>
              <a:t>that</a:t>
            </a:r>
            <a:r>
              <a:rPr lang="sv-SE" baseline="0" dirty="0"/>
              <a:t> </a:t>
            </a:r>
            <a:r>
              <a:rPr lang="sv-SE" baseline="0" dirty="0" err="1"/>
              <a:t>goal</a:t>
            </a:r>
            <a:r>
              <a:rPr lang="sv-SE" baseline="0" dirty="0"/>
              <a:t>, 500 gigatons </a:t>
            </a:r>
            <a:r>
              <a:rPr lang="sv-SE" baseline="0" dirty="0" err="1"/>
              <a:t>of</a:t>
            </a:r>
            <a:r>
              <a:rPr lang="sv-SE" baseline="0" dirty="0"/>
              <a:t> CO2 </a:t>
            </a:r>
            <a:r>
              <a:rPr lang="sv-SE" baseline="0" dirty="0" err="1"/>
              <a:t>between</a:t>
            </a:r>
            <a:r>
              <a:rPr lang="sv-SE" baseline="0" dirty="0"/>
              <a:t> 2018 and 2050, </a:t>
            </a:r>
            <a:r>
              <a:rPr lang="sv-SE" baseline="0" dirty="0" err="1"/>
              <a:t>but</a:t>
            </a:r>
            <a:r>
              <a:rPr lang="sv-SE" baseline="0" dirty="0"/>
              <a:t> </a:t>
            </a:r>
            <a:r>
              <a:rPr lang="sv-SE" baseline="0" dirty="0" err="1"/>
              <a:t>how</a:t>
            </a:r>
            <a:r>
              <a:rPr lang="sv-SE" baseline="0" dirty="0"/>
              <a:t> </a:t>
            </a:r>
            <a:r>
              <a:rPr lang="sv-SE" baseline="0" dirty="0" err="1"/>
              <a:t>we</a:t>
            </a:r>
            <a:r>
              <a:rPr lang="sv-SE" baseline="0" dirty="0"/>
              <a:t> got </a:t>
            </a:r>
            <a:r>
              <a:rPr lang="sv-SE" baseline="0" dirty="0" err="1"/>
              <a:t>there</a:t>
            </a:r>
            <a:r>
              <a:rPr lang="sv-SE" baseline="0" dirty="0"/>
              <a:t> </a:t>
            </a:r>
            <a:r>
              <a:rPr lang="sv-SE" baseline="0" dirty="0" err="1"/>
              <a:t>was</a:t>
            </a:r>
            <a:r>
              <a:rPr lang="sv-SE" baseline="0" dirty="0"/>
              <a:t> an </a:t>
            </a:r>
            <a:r>
              <a:rPr lang="sv-SE" baseline="0" dirty="0" err="1"/>
              <a:t>excersise</a:t>
            </a:r>
            <a:r>
              <a:rPr lang="sv-SE" baseline="0" dirty="0"/>
              <a:t> in </a:t>
            </a:r>
            <a:r>
              <a:rPr lang="sv-SE" baseline="0" dirty="0" err="1"/>
              <a:t>imagination</a:t>
            </a:r>
            <a:r>
              <a:rPr lang="sv-SE"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err="1"/>
              <a:t>We</a:t>
            </a:r>
            <a:r>
              <a:rPr lang="sv-SE" baseline="0" dirty="0"/>
              <a:t> </a:t>
            </a:r>
            <a:r>
              <a:rPr lang="sv-SE" baseline="0" dirty="0" err="1"/>
              <a:t>then</a:t>
            </a:r>
            <a:r>
              <a:rPr lang="sv-SE" baseline="0" dirty="0"/>
              <a:t> </a:t>
            </a:r>
            <a:r>
              <a:rPr lang="sv-SE" baseline="0" dirty="0" err="1"/>
              <a:t>held</a:t>
            </a:r>
            <a:r>
              <a:rPr lang="sv-SE" baseline="0" dirty="0"/>
              <a:t> workshops </a:t>
            </a:r>
            <a:r>
              <a:rPr lang="sv-SE" baseline="0" dirty="0" err="1"/>
              <a:t>with</a:t>
            </a:r>
            <a:r>
              <a:rPr lang="sv-SE" baseline="0" dirty="0"/>
              <a:t> experts in </a:t>
            </a:r>
            <a:r>
              <a:rPr lang="sv-SE" baseline="0" dirty="0" err="1"/>
              <a:t>agriculture</a:t>
            </a:r>
            <a:r>
              <a:rPr lang="sv-SE" baseline="0" dirty="0"/>
              <a:t>, </a:t>
            </a:r>
            <a:r>
              <a:rPr lang="sv-SE" baseline="0" dirty="0" err="1"/>
              <a:t>energy</a:t>
            </a:r>
            <a:r>
              <a:rPr lang="sv-SE" baseline="0" dirty="0"/>
              <a:t>, transport, materials and </a:t>
            </a:r>
            <a:r>
              <a:rPr lang="sv-SE" baseline="0" dirty="0" err="1"/>
              <a:t>with</a:t>
            </a:r>
            <a:r>
              <a:rPr lang="sv-SE" baseline="0" dirty="0"/>
              <a:t> the think-tank LU </a:t>
            </a:r>
            <a:r>
              <a:rPr lang="sv-SE" baseline="0" dirty="0" err="1"/>
              <a:t>Futura</a:t>
            </a:r>
            <a:r>
              <a:rPr lang="sv-SE" baseline="0" dirty="0"/>
              <a:t> to </a:t>
            </a:r>
            <a:r>
              <a:rPr lang="sv-SE" baseline="0" dirty="0" err="1"/>
              <a:t>decide</a:t>
            </a:r>
            <a:r>
              <a:rPr lang="sv-SE" baseline="0" dirty="0"/>
              <a:t> on the </a:t>
            </a:r>
            <a:r>
              <a:rPr lang="sv-SE" baseline="0" dirty="0" err="1"/>
              <a:t>objects</a:t>
            </a:r>
            <a:r>
              <a:rPr lang="sv-SE" baseline="0" dirty="0"/>
              <a:t>, the </a:t>
            </a:r>
            <a:r>
              <a:rPr lang="sv-SE" baseline="0" dirty="0" err="1"/>
              <a:t>stories</a:t>
            </a:r>
            <a:r>
              <a:rPr lang="sv-SE" baseline="0" dirty="0"/>
              <a:t> and the </a:t>
            </a:r>
            <a:r>
              <a:rPr lang="sv-SE" baseline="0" dirty="0" err="1"/>
              <a:t>characters</a:t>
            </a:r>
            <a:r>
              <a:rPr lang="sv-SE" baseline="0" dirty="0"/>
              <a:t> </a:t>
            </a:r>
            <a:r>
              <a:rPr lang="sv-SE" baseline="0" dirty="0" err="1"/>
              <a:t>that</a:t>
            </a:r>
            <a:r>
              <a:rPr lang="sv-SE" baseline="0" dirty="0"/>
              <a:t> </a:t>
            </a:r>
            <a:r>
              <a:rPr lang="sv-SE" baseline="0" dirty="0" err="1"/>
              <a:t>would</a:t>
            </a:r>
            <a:r>
              <a:rPr lang="sv-SE" baseline="0" dirty="0"/>
              <a:t> be </a:t>
            </a:r>
            <a:r>
              <a:rPr lang="sv-SE" baseline="0" dirty="0" err="1"/>
              <a:t>shown</a:t>
            </a:r>
            <a:r>
              <a:rPr lang="sv-SE" baseline="0" dirty="0"/>
              <a:t> in the museum.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err="1"/>
              <a:t>After</a:t>
            </a:r>
            <a:r>
              <a:rPr lang="sv-SE" baseline="0" dirty="0"/>
              <a:t> an </a:t>
            </a:r>
            <a:r>
              <a:rPr lang="sv-SE" baseline="0" dirty="0" err="1"/>
              <a:t>intense</a:t>
            </a:r>
            <a:r>
              <a:rPr lang="sv-SE" baseline="0" dirty="0"/>
              <a:t> </a:t>
            </a:r>
            <a:r>
              <a:rPr lang="sv-SE" baseline="0" dirty="0" err="1"/>
              <a:t>three</a:t>
            </a:r>
            <a:r>
              <a:rPr lang="sv-SE" baseline="0" dirty="0"/>
              <a:t> </a:t>
            </a:r>
            <a:r>
              <a:rPr lang="sv-SE" baseline="0" dirty="0" err="1"/>
              <a:t>months</a:t>
            </a:r>
            <a:r>
              <a:rPr lang="sv-SE" baseline="0" dirty="0"/>
              <a:t>, the </a:t>
            </a:r>
            <a:r>
              <a:rPr lang="sv-SE" baseline="0" dirty="0" err="1"/>
              <a:t>inagurual</a:t>
            </a:r>
            <a:r>
              <a:rPr lang="sv-SE" baseline="0" dirty="0"/>
              <a:t> version </a:t>
            </a:r>
            <a:r>
              <a:rPr lang="sv-SE" baseline="0" dirty="0" err="1"/>
              <a:t>of</a:t>
            </a:r>
            <a:r>
              <a:rPr lang="sv-SE" baseline="0" dirty="0"/>
              <a:t> the museum </a:t>
            </a:r>
            <a:r>
              <a:rPr lang="sv-SE" baseline="0" dirty="0" err="1"/>
              <a:t>was</a:t>
            </a:r>
            <a:r>
              <a:rPr lang="sv-SE" baseline="0" dirty="0"/>
              <a:t> </a:t>
            </a:r>
            <a:r>
              <a:rPr lang="sv-SE" baseline="0" dirty="0" err="1"/>
              <a:t>opened</a:t>
            </a:r>
            <a:r>
              <a:rPr lang="sv-SE" baseline="0" dirty="0"/>
              <a:t> to the public in April </a:t>
            </a:r>
            <a:r>
              <a:rPr lang="sv-SE" baseline="0" dirty="0" err="1"/>
              <a:t>this</a:t>
            </a:r>
            <a:r>
              <a:rPr lang="sv-SE" baseline="0" dirty="0"/>
              <a:t> </a:t>
            </a:r>
            <a:r>
              <a:rPr lang="sv-SE" baseline="0" dirty="0" err="1"/>
              <a:t>year</a:t>
            </a:r>
            <a:r>
              <a:rPr lang="sv-SE" baseline="0" dirty="0"/>
              <a:t>. </a:t>
            </a:r>
            <a:endParaRPr lang="sv-SE" dirty="0"/>
          </a:p>
        </p:txBody>
      </p:sp>
      <p:sp>
        <p:nvSpPr>
          <p:cNvPr id="4" name="Slide Number Placeholder 3"/>
          <p:cNvSpPr>
            <a:spLocks noGrp="1"/>
          </p:cNvSpPr>
          <p:nvPr>
            <p:ph type="sldNum" sz="quarter" idx="10"/>
          </p:nvPr>
        </p:nvSpPr>
        <p:spPr/>
        <p:txBody>
          <a:bodyPr/>
          <a:lstStyle/>
          <a:p>
            <a:fld id="{8737A4DF-3A4F-4830-ADC9-77E85EC7493C}" type="slidenum">
              <a:rPr lang="sv-SE" smtClean="0"/>
              <a:t>26</a:t>
            </a:fld>
            <a:endParaRPr lang="sv-SE"/>
          </a:p>
        </p:txBody>
      </p:sp>
    </p:spTree>
    <p:extLst>
      <p:ext uri="{BB962C8B-B14F-4D97-AF65-F5344CB8AC3E}">
        <p14:creationId xmlns:p14="http://schemas.microsoft.com/office/powerpoint/2010/main" val="3379187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also a PERFORMANCE WHERE I WAS THE FUTURE CURATOR – we could do a bit of that if you like…..</a:t>
            </a:r>
          </a:p>
        </p:txBody>
      </p:sp>
      <p:sp>
        <p:nvSpPr>
          <p:cNvPr id="4" name="Slide Number Placeholder 3"/>
          <p:cNvSpPr>
            <a:spLocks noGrp="1"/>
          </p:cNvSpPr>
          <p:nvPr>
            <p:ph type="sldNum" sz="quarter" idx="5"/>
          </p:nvPr>
        </p:nvSpPr>
        <p:spPr/>
        <p:txBody>
          <a:bodyPr/>
          <a:lstStyle/>
          <a:p>
            <a:fld id="{52C69974-B72E-6442-B4F8-0F814D506867}" type="slidenum">
              <a:rPr lang="en-US" smtClean="0"/>
              <a:t>28</a:t>
            </a:fld>
            <a:endParaRPr lang="en-US"/>
          </a:p>
        </p:txBody>
      </p:sp>
    </p:spTree>
    <p:extLst>
      <p:ext uri="{BB962C8B-B14F-4D97-AF65-F5344CB8AC3E}">
        <p14:creationId xmlns:p14="http://schemas.microsoft.com/office/powerpoint/2010/main" val="583247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you are about to experience is an exhibition from the future. The Museum of Carbon Ruins opened in Lund, Sweden in </a:t>
            </a:r>
            <a:r>
              <a:rPr lang="en-US" sz="1200" i="1" kern="1200" dirty="0">
                <a:solidFill>
                  <a:schemeClr val="tx1"/>
                </a:solidFill>
                <a:effectLst/>
                <a:latin typeface="+mn-lt"/>
                <a:ea typeface="+mn-ea"/>
                <a:cs typeface="+mn-cs"/>
              </a:rPr>
              <a:t>2053</a:t>
            </a:r>
            <a:r>
              <a:rPr lang="en-US" sz="1200" kern="1200" dirty="0">
                <a:solidFill>
                  <a:schemeClr val="tx1"/>
                </a:solidFill>
                <a:effectLst/>
                <a:latin typeface="+mn-lt"/>
                <a:ea typeface="+mn-ea"/>
                <a:cs typeface="+mn-cs"/>
              </a:rPr>
              <a:t>, in part to celebrate the successful transition, made across the world, away from the fossil-fuel era. The critical challenges set down in the Paris Agreement of 2015, to reach a world of net-zero emissions of carbon-dioxide – were met. Emergencies were declared. Arguments were had. But calls were answered. Actions were taken. We held 1.5 degrees. Concerted efforts by a variety of stakeholders across the world made the high-carbon lifeworld, born in the mid-19</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century, intensified and accelerated in the 20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 an obsolescence. This was not effortless or without struggle, some of it violent. It was not without some mourning. Remember, those of you alive then, back in 2019: the range of the structures, products and practices of that world were formidable – and often invisible. They went deep. They saturated our social and cultural domains. They built our economies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our banking practices. They materialized and made functional all manner of incredible infrastructures – transport, energy, health, agriculture, digital. We were citizens of carbon. It percolated into our affective lives. It fired our emotions, generated a great many of our bodily and intellectual pleasures. Our sense of freedom and the good life, were at root, carbon refinements, oily mediations, </a:t>
            </a:r>
            <a:r>
              <a:rPr lang="en-US" sz="1200" kern="1200" dirty="0" err="1">
                <a:solidFill>
                  <a:schemeClr val="tx1"/>
                </a:solidFill>
                <a:effectLst/>
                <a:latin typeface="+mn-lt"/>
                <a:ea typeface="+mn-ea"/>
                <a:cs typeface="+mn-cs"/>
              </a:rPr>
              <a:t>fossily</a:t>
            </a:r>
            <a:r>
              <a:rPr lang="en-US" sz="1200" kern="1200" dirty="0">
                <a:solidFill>
                  <a:schemeClr val="tx1"/>
                </a:solidFill>
                <a:effectLst/>
                <a:latin typeface="+mn-lt"/>
                <a:ea typeface="+mn-ea"/>
                <a:cs typeface="+mn-cs"/>
              </a:rPr>
              <a:t> pleasures. But these practices we knew and eventually almost universally acknowledged, were </a:t>
            </a:r>
            <a:r>
              <a:rPr lang="en-US" sz="1200" u="sng" kern="1200" dirty="0">
                <a:solidFill>
                  <a:schemeClr val="tx1"/>
                </a:solidFill>
                <a:effectLst/>
                <a:latin typeface="+mn-lt"/>
                <a:ea typeface="+mn-ea"/>
                <a:cs typeface="+mn-cs"/>
              </a:rPr>
              <a:t>destructive</a:t>
            </a:r>
            <a:r>
              <a:rPr lang="en-US" sz="1200" kern="1200" dirty="0">
                <a:solidFill>
                  <a:schemeClr val="tx1"/>
                </a:solidFill>
                <a:effectLst/>
                <a:latin typeface="+mn-lt"/>
                <a:ea typeface="+mn-ea"/>
                <a:cs typeface="+mn-cs"/>
              </a:rPr>
              <a:t> – on multiple levels. So. We made the necessary shifts. Some countries led the way, Sweden among them. The objects gathered in the Museum of Carbon Ruins are testament to that.</a:t>
            </a:r>
            <a:r>
              <a:rPr lang="en-US" sz="1200" kern="1200" baseline="0" dirty="0">
                <a:solidFill>
                  <a:schemeClr val="tx1"/>
                </a:solidFill>
                <a:effectLst/>
                <a:latin typeface="+mn-lt"/>
                <a:ea typeface="+mn-ea"/>
                <a:cs typeface="+mn-cs"/>
              </a:rPr>
              <a:t> </a:t>
            </a:r>
            <a:endParaRPr lang="sv-SE" dirty="0"/>
          </a:p>
          <a:p>
            <a:endParaRPr lang="sv-SE" dirty="0"/>
          </a:p>
        </p:txBody>
      </p:sp>
      <p:sp>
        <p:nvSpPr>
          <p:cNvPr id="4" name="Slide Number Placeholder 3"/>
          <p:cNvSpPr>
            <a:spLocks noGrp="1"/>
          </p:cNvSpPr>
          <p:nvPr>
            <p:ph type="sldNum" sz="quarter" idx="10"/>
          </p:nvPr>
        </p:nvSpPr>
        <p:spPr/>
        <p:txBody>
          <a:bodyPr/>
          <a:lstStyle/>
          <a:p>
            <a:fld id="{8737A4DF-3A4F-4830-ADC9-77E85EC7493C}" type="slidenum">
              <a:rPr lang="sv-SE" smtClean="0"/>
              <a:t>29</a:t>
            </a:fld>
            <a:endParaRPr lang="sv-SE"/>
          </a:p>
        </p:txBody>
      </p:sp>
    </p:spTree>
    <p:extLst>
      <p:ext uri="{BB962C8B-B14F-4D97-AF65-F5344CB8AC3E}">
        <p14:creationId xmlns:p14="http://schemas.microsoft.com/office/powerpoint/2010/main" val="1168541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92638-4E54-8F68-2AED-2BE91884E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0579B-D5E8-D731-1F0B-046CA1A61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3FBF6-6334-46FA-66D2-D36EF7E399D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Here we see an oil-platform built from vintage, oil-based LEGO-bricks, we've borrowed it from one of the toy-libraries in Lund. In a sense, oil-drilling was seen as a great job prospect for young people – especially in countries such as Norway and Nigeria with vast oil reserves. And the fossil fuel industry wanted to keep it that way – which is why they often partnered with LEGO to produce models of oil wells, gas stations, SUVs. ‘get them while they’re young as you say’.</a:t>
            </a:r>
            <a:endParaRPr lang="en-US" dirty="0"/>
          </a:p>
          <a:p>
            <a:endParaRPr lang="en-US" dirty="0"/>
          </a:p>
          <a:p>
            <a:r>
              <a:rPr lang="en-US" sz="1200" kern="1200" dirty="0">
                <a:solidFill>
                  <a:schemeClr val="tx1"/>
                </a:solidFill>
                <a:effectLst/>
                <a:latin typeface="+mn-lt"/>
                <a:ea typeface="+mn-ea"/>
                <a:cs typeface="+mn-cs"/>
              </a:rPr>
              <a:t>I repeat: this plastic was made from oil, not the bio-based stuff you find in stores</a:t>
            </a:r>
            <a:r>
              <a:rPr lang="en-US" sz="1200" kern="1200" baseline="0" dirty="0">
                <a:solidFill>
                  <a:schemeClr val="tx1"/>
                </a:solidFill>
                <a:effectLst/>
                <a:latin typeface="+mn-lt"/>
                <a:ea typeface="+mn-ea"/>
                <a:cs typeface="+mn-cs"/>
              </a:rPr>
              <a:t> today</a:t>
            </a:r>
            <a:r>
              <a:rPr lang="en-US" sz="1200" kern="1200" dirty="0">
                <a:solidFill>
                  <a:schemeClr val="tx1"/>
                </a:solidFill>
                <a:effectLst/>
                <a:latin typeface="+mn-lt"/>
                <a:ea typeface="+mn-ea"/>
                <a:cs typeface="+mn-cs"/>
              </a:rPr>
              <a:t>. As parents of school-striking kids looked around their living rooms, LEGO came to represent the </a:t>
            </a:r>
            <a:r>
              <a:rPr lang="en-US" sz="1200" kern="1200" dirty="0" err="1">
                <a:solidFill>
                  <a:schemeClr val="tx1"/>
                </a:solidFill>
                <a:effectLst/>
                <a:latin typeface="+mn-lt"/>
                <a:ea typeface="+mn-ea"/>
                <a:cs typeface="+mn-cs"/>
              </a:rPr>
              <a:t>refiniries</a:t>
            </a:r>
            <a:r>
              <a:rPr lang="en-US" sz="1200" kern="1200" dirty="0">
                <a:solidFill>
                  <a:schemeClr val="tx1"/>
                </a:solidFill>
                <a:effectLst/>
                <a:latin typeface="+mn-lt"/>
                <a:ea typeface="+mn-ea"/>
                <a:cs typeface="+mn-cs"/>
              </a:rPr>
              <a:t>, the pipelines,</a:t>
            </a:r>
            <a:r>
              <a:rPr lang="en-US" sz="1200" kern="1200" baseline="0" dirty="0">
                <a:solidFill>
                  <a:schemeClr val="tx1"/>
                </a:solidFill>
                <a:effectLst/>
                <a:latin typeface="+mn-lt"/>
                <a:ea typeface="+mn-ea"/>
                <a:cs typeface="+mn-cs"/>
              </a:rPr>
              <a:t> the fossil structures that were endangering the </a:t>
            </a:r>
            <a:r>
              <a:rPr lang="en-US" sz="1200" kern="1200" baseline="0" dirty="0" err="1">
                <a:solidFill>
                  <a:schemeClr val="tx1"/>
                </a:solidFill>
                <a:effectLst/>
                <a:latin typeface="+mn-lt"/>
                <a:ea typeface="+mn-ea"/>
                <a:cs typeface="+mn-cs"/>
              </a:rPr>
              <a:t>childrens</a:t>
            </a:r>
            <a:r>
              <a:rPr lang="en-US" sz="1200" kern="1200" baseline="0" dirty="0">
                <a:solidFill>
                  <a:schemeClr val="tx1"/>
                </a:solidFill>
                <a:effectLst/>
                <a:latin typeface="+mn-lt"/>
                <a:ea typeface="+mn-ea"/>
                <a:cs typeface="+mn-cs"/>
              </a:rPr>
              <a:t>’ futures. </a:t>
            </a:r>
            <a:r>
              <a:rPr lang="en-US" sz="1200" kern="1200" dirty="0">
                <a:solidFill>
                  <a:schemeClr val="tx1"/>
                </a:solidFill>
                <a:effectLst/>
                <a:latin typeface="+mn-lt"/>
                <a:ea typeface="+mn-ea"/>
                <a:cs typeface="+mn-cs"/>
              </a:rPr>
              <a:t>Protests where held outside </a:t>
            </a:r>
            <a:r>
              <a:rPr lang="en-US" sz="1200" kern="1200" dirty="0" err="1">
                <a:solidFill>
                  <a:schemeClr val="tx1"/>
                </a:solidFill>
                <a:effectLst/>
                <a:latin typeface="+mn-lt"/>
                <a:ea typeface="+mn-ea"/>
                <a:cs typeface="+mn-cs"/>
              </a:rPr>
              <a:t>Billund</a:t>
            </a:r>
            <a:r>
              <a:rPr lang="en-US" sz="1200" kern="1200" dirty="0">
                <a:solidFill>
                  <a:schemeClr val="tx1"/>
                </a:solidFill>
                <a:effectLst/>
                <a:latin typeface="+mn-lt"/>
                <a:ea typeface="+mn-ea"/>
                <a:cs typeface="+mn-cs"/>
              </a:rPr>
              <a:t> where LEGO's headquarters were located. Children were dressed up in white gowns and had black liquid pouring down their hands. When</a:t>
            </a:r>
            <a:r>
              <a:rPr lang="en-US" sz="1200" kern="1200" baseline="0" dirty="0">
                <a:solidFill>
                  <a:schemeClr val="tx1"/>
                </a:solidFill>
                <a:effectLst/>
                <a:latin typeface="+mn-lt"/>
                <a:ea typeface="+mn-ea"/>
                <a:cs typeface="+mn-cs"/>
              </a:rPr>
              <a:t> these images hit the front-page of </a:t>
            </a:r>
            <a:r>
              <a:rPr lang="en-US" sz="1200" kern="1200" baseline="0" dirty="0" err="1">
                <a:solidFill>
                  <a:schemeClr val="tx1"/>
                </a:solidFill>
                <a:effectLst/>
                <a:latin typeface="+mn-lt"/>
                <a:ea typeface="+mn-ea"/>
                <a:cs typeface="+mn-cs"/>
              </a:rPr>
              <a:t>Jyllandsposten</a:t>
            </a:r>
            <a:r>
              <a:rPr lang="en-US" sz="1200" kern="1200" baseline="0" dirty="0">
                <a:solidFill>
                  <a:schemeClr val="tx1"/>
                </a:solidFill>
                <a:effectLst/>
                <a:latin typeface="+mn-lt"/>
                <a:ea typeface="+mn-ea"/>
                <a:cs typeface="+mn-cs"/>
              </a:rPr>
              <a:t>, LEGO’s stock plummeted but were eventually bailed out by the Danish state on the condition that they wholly transition into bio-plastic. </a:t>
            </a:r>
            <a:endParaRPr lang="sv-SE" dirty="0"/>
          </a:p>
        </p:txBody>
      </p:sp>
      <p:sp>
        <p:nvSpPr>
          <p:cNvPr id="4" name="Slide Number Placeholder 3">
            <a:extLst>
              <a:ext uri="{FF2B5EF4-FFF2-40B4-BE49-F238E27FC236}">
                <a16:creationId xmlns:a16="http://schemas.microsoft.com/office/drawing/2014/main" id="{650750C0-BA6A-F1E1-0A59-5C6286EBBDF8}"/>
              </a:ext>
            </a:extLst>
          </p:cNvPr>
          <p:cNvSpPr>
            <a:spLocks noGrp="1"/>
          </p:cNvSpPr>
          <p:nvPr>
            <p:ph type="sldNum" sz="quarter" idx="10"/>
          </p:nvPr>
        </p:nvSpPr>
        <p:spPr/>
        <p:txBody>
          <a:bodyPr/>
          <a:lstStyle/>
          <a:p>
            <a:fld id="{8737A4DF-3A4F-4830-ADC9-77E85EC7493C}" type="slidenum">
              <a:rPr lang="sv-SE" smtClean="0"/>
              <a:t>30</a:t>
            </a:fld>
            <a:endParaRPr lang="sv-SE"/>
          </a:p>
        </p:txBody>
      </p:sp>
    </p:spTree>
    <p:extLst>
      <p:ext uri="{BB962C8B-B14F-4D97-AF65-F5344CB8AC3E}">
        <p14:creationId xmlns:p14="http://schemas.microsoft.com/office/powerpoint/2010/main" val="32142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thing they called “PETROCULTURE”</a:t>
            </a:r>
          </a:p>
        </p:txBody>
      </p:sp>
      <p:sp>
        <p:nvSpPr>
          <p:cNvPr id="4" name="Slide Number Placeholder 3"/>
          <p:cNvSpPr>
            <a:spLocks noGrp="1"/>
          </p:cNvSpPr>
          <p:nvPr>
            <p:ph type="sldNum" sz="quarter" idx="5"/>
          </p:nvPr>
        </p:nvSpPr>
        <p:spPr/>
        <p:txBody>
          <a:bodyPr/>
          <a:lstStyle/>
          <a:p>
            <a:fld id="{318C4618-E767-4A4C-916D-012C09C12CDB}" type="slidenum">
              <a:rPr lang="en-US" smtClean="0"/>
              <a:t>33</a:t>
            </a:fld>
            <a:endParaRPr lang="en-US"/>
          </a:p>
        </p:txBody>
      </p:sp>
    </p:spTree>
    <p:extLst>
      <p:ext uri="{BB962C8B-B14F-4D97-AF65-F5344CB8AC3E}">
        <p14:creationId xmlns:p14="http://schemas.microsoft.com/office/powerpoint/2010/main" val="3032905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FA6A9-9300-60DB-6A3B-0EC60ECF3B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B466378-ABC0-8010-FC2F-59AB4175FC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36D4791-659E-4F6F-CCB1-A6FBF4D1E9EC}"/>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5" name="Footer Placeholder 4">
            <a:extLst>
              <a:ext uri="{FF2B5EF4-FFF2-40B4-BE49-F238E27FC236}">
                <a16:creationId xmlns:a16="http://schemas.microsoft.com/office/drawing/2014/main" id="{20F06301-9E15-2F3B-5CF6-A833DB85CE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192C88-502F-1BA4-FE84-6ECB40A77E95}"/>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2057239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826D3-C9DE-8B8E-7CA2-AA2BF805336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0C1A244-4C52-E185-FDA9-E410226510F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513B52B-75F9-FD02-5555-02734F05FFD7}"/>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5" name="Footer Placeholder 4">
            <a:extLst>
              <a:ext uri="{FF2B5EF4-FFF2-40B4-BE49-F238E27FC236}">
                <a16:creationId xmlns:a16="http://schemas.microsoft.com/office/drawing/2014/main" id="{EF087BC3-A945-9DC7-68BF-DCB6FB5808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5EBB4-0FF7-725D-FC80-437366E90624}"/>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2825275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1591A3-AE69-D16A-8448-0230231CADC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9058CDF-3A00-3636-4842-9FF8C14DD3A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FF994B-B1F0-DF18-B7A9-93BF11E81ACB}"/>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5" name="Footer Placeholder 4">
            <a:extLst>
              <a:ext uri="{FF2B5EF4-FFF2-40B4-BE49-F238E27FC236}">
                <a16:creationId xmlns:a16="http://schemas.microsoft.com/office/drawing/2014/main" id="{49170C16-C731-D754-7D59-6585404BE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66F4D-C26E-113A-630B-1093782D6582}"/>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3411893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om">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userDrawn="1"/>
        </p:nvPicPr>
        <p:blipFill>
          <a:blip r:embed="rId3"/>
          <a:stretch>
            <a:fillRect/>
          </a:stretch>
        </p:blipFill>
        <p:spPr>
          <a:xfrm>
            <a:off x="0" y="0"/>
            <a:ext cx="2412460" cy="6899288"/>
          </a:xfrm>
          <a:prstGeom prst="rect">
            <a:avLst/>
          </a:prstGeom>
        </p:spPr>
      </p:pic>
    </p:spTree>
    <p:extLst>
      <p:ext uri="{BB962C8B-B14F-4D97-AF65-F5344CB8AC3E}">
        <p14:creationId xmlns:p14="http://schemas.microsoft.com/office/powerpoint/2010/main" val="2708767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A2B3-6B25-E33D-F8DB-0DC0FD2FC0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B59B5D7-169A-A578-F943-59115EF0D9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280D346-9BAB-2D1A-F2AB-E984E9FDCCDE}"/>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5" name="Footer Placeholder 4">
            <a:extLst>
              <a:ext uri="{FF2B5EF4-FFF2-40B4-BE49-F238E27FC236}">
                <a16:creationId xmlns:a16="http://schemas.microsoft.com/office/drawing/2014/main" id="{C7AF129F-676E-5714-B7E9-4C600CC50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B08D53-1733-A0E5-1F03-9DD180311C06}"/>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3500859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E4A1-98B7-72E7-C0A8-FA7DF19285A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50097CF-2EC6-4F4D-F544-D1C839B6DF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E833788-605F-DFB3-56C7-27A34AE5DF3C}"/>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5" name="Footer Placeholder 4">
            <a:extLst>
              <a:ext uri="{FF2B5EF4-FFF2-40B4-BE49-F238E27FC236}">
                <a16:creationId xmlns:a16="http://schemas.microsoft.com/office/drawing/2014/main" id="{D5C4FA0D-F23A-D35B-19B0-F4DFAEAAF4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E3FE93-1B5E-CBE5-D98A-921B579240B3}"/>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146764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CDB1-8484-3806-907D-F71700C01CC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7F2058-A78D-5FDD-BBB3-826E41390D5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CF6BE2E-806F-98A3-9FDA-11982BC99C0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DFE25-5B01-5FF9-CF83-1826E9E6F435}"/>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6" name="Footer Placeholder 5">
            <a:extLst>
              <a:ext uri="{FF2B5EF4-FFF2-40B4-BE49-F238E27FC236}">
                <a16:creationId xmlns:a16="http://schemas.microsoft.com/office/drawing/2014/main" id="{CC5C60D4-9DAF-99B4-A734-10BBA48495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22FEE3-C5AA-0275-B88B-26C191D73D45}"/>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74962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6B6F0-D110-E2D0-5DC0-4DC0B59B8A2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78F500B-50EF-CDBA-8BBF-98345A6C8B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44C557-8BD6-D245-5585-78A149F960B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B0C85BB-D9CC-7A3F-CB51-B069C03B0A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0DCAC79-A7E5-6E8A-1E28-A9435252B48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DA7506B-1799-C6CB-FF91-8380141665A3}"/>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8" name="Footer Placeholder 7">
            <a:extLst>
              <a:ext uri="{FF2B5EF4-FFF2-40B4-BE49-F238E27FC236}">
                <a16:creationId xmlns:a16="http://schemas.microsoft.com/office/drawing/2014/main" id="{939712F4-2FF0-EF9B-CCB7-FD5022CC5D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59F645-FEF1-F935-DBB6-D49C441795D8}"/>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2219508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9F76B-41CE-19AA-8DD6-144163FF59A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0CDA82C-823A-6C5A-06A2-99B2AD2E6998}"/>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4" name="Footer Placeholder 3">
            <a:extLst>
              <a:ext uri="{FF2B5EF4-FFF2-40B4-BE49-F238E27FC236}">
                <a16:creationId xmlns:a16="http://schemas.microsoft.com/office/drawing/2014/main" id="{8082972A-B28B-ED50-A5C1-DC11BAEFD7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98A684-9811-82CD-2311-B8D32D1AFBA1}"/>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371941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3963EC-C7CA-95B5-D46C-CF6AD357E144}"/>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3" name="Footer Placeholder 2">
            <a:extLst>
              <a:ext uri="{FF2B5EF4-FFF2-40B4-BE49-F238E27FC236}">
                <a16:creationId xmlns:a16="http://schemas.microsoft.com/office/drawing/2014/main" id="{E135B6C5-26CA-7996-3CB5-E6DD0E069C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8A2642-52E1-163A-99E4-989F37E841F3}"/>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4026168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B10E8-68CC-AE09-1DD6-D79F6F4F8AF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5B82552-6B13-5826-1D42-EA5BB567C0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859492D-8229-1BD5-7B91-5553221DB3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A411039-E4C3-8351-293E-E9EC5BF45622}"/>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6" name="Footer Placeholder 5">
            <a:extLst>
              <a:ext uri="{FF2B5EF4-FFF2-40B4-BE49-F238E27FC236}">
                <a16:creationId xmlns:a16="http://schemas.microsoft.com/office/drawing/2014/main" id="{390A1EB5-80E2-3744-0418-97402B91E9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4ADC7E-0813-1E23-80CC-57C1069B0AD4}"/>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2516170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E82F6-01FA-702B-C47D-E3ECED3514F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5F59B5F-80E9-9EA2-9A51-0EA772E175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EDC098-B74C-26A4-7056-84A549897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66AE330-B221-ED2B-D000-C64626458F3E}"/>
              </a:ext>
            </a:extLst>
          </p:cNvPr>
          <p:cNvSpPr>
            <a:spLocks noGrp="1"/>
          </p:cNvSpPr>
          <p:nvPr>
            <p:ph type="dt" sz="half" idx="10"/>
          </p:nvPr>
        </p:nvSpPr>
        <p:spPr/>
        <p:txBody>
          <a:bodyPr/>
          <a:lstStyle/>
          <a:p>
            <a:fld id="{F08CC273-8B7E-D441-9FD0-11BEF2274D1C}" type="datetimeFigureOut">
              <a:rPr lang="en-US" smtClean="0"/>
              <a:t>3/9/26</a:t>
            </a:fld>
            <a:endParaRPr lang="en-US"/>
          </a:p>
        </p:txBody>
      </p:sp>
      <p:sp>
        <p:nvSpPr>
          <p:cNvPr id="6" name="Footer Placeholder 5">
            <a:extLst>
              <a:ext uri="{FF2B5EF4-FFF2-40B4-BE49-F238E27FC236}">
                <a16:creationId xmlns:a16="http://schemas.microsoft.com/office/drawing/2014/main" id="{A8F76626-85B5-8C96-AE16-F6EA8AE744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658726-8365-5F98-FFF6-F043E1D9BF5B}"/>
              </a:ext>
            </a:extLst>
          </p:cNvPr>
          <p:cNvSpPr>
            <a:spLocks noGrp="1"/>
          </p:cNvSpPr>
          <p:nvPr>
            <p:ph type="sldNum" sz="quarter" idx="12"/>
          </p:nvPr>
        </p:nvSpPr>
        <p:spPr/>
        <p:txBody>
          <a:bodyPr/>
          <a:lstStyle/>
          <a:p>
            <a:fld id="{A5F56345-F1B9-1B44-9556-F49C2C0D6700}" type="slidenum">
              <a:rPr lang="en-US" smtClean="0"/>
              <a:t>‹#›</a:t>
            </a:fld>
            <a:endParaRPr lang="en-US"/>
          </a:p>
        </p:txBody>
      </p:sp>
    </p:spTree>
    <p:extLst>
      <p:ext uri="{BB962C8B-B14F-4D97-AF65-F5344CB8AC3E}">
        <p14:creationId xmlns:p14="http://schemas.microsoft.com/office/powerpoint/2010/main" val="187930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BEA5F6-D904-F6EE-C7A7-02B35C66D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6307432-D09A-F7C4-A4E7-1C16B38C07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D20A21-9F8C-69E6-8E47-C74894959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8CC273-8B7E-D441-9FD0-11BEF2274D1C}" type="datetimeFigureOut">
              <a:rPr lang="en-US" smtClean="0"/>
              <a:t>3/9/26</a:t>
            </a:fld>
            <a:endParaRPr lang="en-US"/>
          </a:p>
        </p:txBody>
      </p:sp>
      <p:sp>
        <p:nvSpPr>
          <p:cNvPr id="5" name="Footer Placeholder 4">
            <a:extLst>
              <a:ext uri="{FF2B5EF4-FFF2-40B4-BE49-F238E27FC236}">
                <a16:creationId xmlns:a16="http://schemas.microsoft.com/office/drawing/2014/main" id="{A2018515-298D-2A47-571A-C969EB3F84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681E1E9-95E3-23C4-38E9-5687758DC5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56345-F1B9-1B44-9556-F49C2C0D6700}" type="slidenum">
              <a:rPr lang="en-US" smtClean="0"/>
              <a:t>‹#›</a:t>
            </a:fld>
            <a:endParaRPr lang="en-US"/>
          </a:p>
        </p:txBody>
      </p:sp>
    </p:spTree>
    <p:extLst>
      <p:ext uri="{BB962C8B-B14F-4D97-AF65-F5344CB8AC3E}">
        <p14:creationId xmlns:p14="http://schemas.microsoft.com/office/powerpoint/2010/main" val="1218062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cogitatiopress.com/politicsandgovernance/article/view/3816" TargetMode="External"/><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s://www.climaginaries.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climaginaries.org/carbon-ruins"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www.google.com/url?sa=i&amp;url=https%3A%2F%2Fwww.desmog.com%2F2012%2F04%2F10%2Ftar-sands-united-states-what-you-need-know%2F&amp;psig=AOvVaw1nrI3rNWM3K3Wh75npNpJZ&amp;ust=1636366302120000&amp;source=images&amp;cd=vfe&amp;ved=0CAsQjRxqFwoTCNDz-9OBhvQCFQAAAAAdAAAAABAD"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climaginaries.org/carbon-ruins-scotland"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hyperlink" Target="https://anticipationconference.org/" TargetMode="Externa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https://ancillaryreviewofbooks.org/wp-content/uploads/2022/06/efore.jpg?w=697" TargetMode="External"/><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static1.squarespace.com/static/59f0cb986957da5faf64971e/t/5f7c863c15d8b82a15383315/1601996400562/RoughGuide.pdf"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play.half.earth/"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hyperlink" Target="https://static1.squarespace.com/static/59f0cb986957da5faf64971e/t/5f7c863c15d8b82a15383315/1601996400562/RoughGuide.pdf"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static1.squarespace.com/static/59f0cb986957da5faf64971e/t/5f7c863c15d8b82a15383315/1601996400562/RoughGuide.pdf"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www.cogitatiopress.com/politicsandgovernance/article/view/3816" TargetMode="External"/><Relationship Id="rId2" Type="http://schemas.openxmlformats.org/officeDocument/2006/relationships/hyperlink" Target="https://doi.org/10.30687/lgsp/2785-2709/2025/02/007" TargetMode="External"/><Relationship Id="rId1" Type="http://schemas.openxmlformats.org/officeDocument/2006/relationships/slideLayout" Target="../slideLayouts/slideLayout7.xml"/><Relationship Id="rId4" Type="http://schemas.openxmlformats.org/officeDocument/2006/relationships/hyperlink" Target="https://www.transformingsociety.co.uk/2021/02/16/concretise-situate-democratise-themuseum-of-carbon-ruin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researchmethod.net/future-studies/" TargetMode="Externa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Douglas Coupland - Artworks for Sale &amp; More | Artsy">
            <a:extLst>
              <a:ext uri="{FF2B5EF4-FFF2-40B4-BE49-F238E27FC236}">
                <a16:creationId xmlns:a16="http://schemas.microsoft.com/office/drawing/2014/main" id="{6E2A2A52-AB82-3498-8850-D2B9679729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4632" y="1667367"/>
            <a:ext cx="3517119" cy="351711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Douglas Coupland - Artworks for Sale &amp; More | Artsy">
            <a:extLst>
              <a:ext uri="{FF2B5EF4-FFF2-40B4-BE49-F238E27FC236}">
                <a16:creationId xmlns:a16="http://schemas.microsoft.com/office/drawing/2014/main" id="{B6B0A9C3-380E-C097-F027-AA0CCDA8AB0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310676" y="1657254"/>
            <a:ext cx="3537345" cy="353734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ouglas Coupland - Artworks for Sale &amp; More | Artsy">
            <a:extLst>
              <a:ext uri="{FF2B5EF4-FFF2-40B4-BE49-F238E27FC236}">
                <a16:creationId xmlns:a16="http://schemas.microsoft.com/office/drawing/2014/main" id="{440078EA-6E4A-6CE1-4A4D-7E2413EA75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162336" y="1667368"/>
            <a:ext cx="3517120" cy="35171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EC30A0D-9270-BB02-D069-BCCA4F16E7BB}"/>
              </a:ext>
            </a:extLst>
          </p:cNvPr>
          <p:cNvSpPr txBox="1"/>
          <p:nvPr/>
        </p:nvSpPr>
        <p:spPr>
          <a:xfrm>
            <a:off x="10321939" y="6105978"/>
            <a:ext cx="1579278" cy="307777"/>
          </a:xfrm>
          <a:prstGeom prst="rect">
            <a:avLst/>
          </a:prstGeom>
          <a:noFill/>
        </p:spPr>
        <p:txBody>
          <a:bodyPr wrap="none" rtlCol="0">
            <a:spAutoFit/>
          </a:bodyPr>
          <a:lstStyle/>
          <a:p>
            <a:r>
              <a:rPr lang="en-US" sz="1400" dirty="0">
                <a:latin typeface="Franklin Gothic Medium" panose="020B0603020102020204" pitchFamily="34" charset="0"/>
              </a:rPr>
              <a:t>Douglas Coupland</a:t>
            </a:r>
          </a:p>
        </p:txBody>
      </p:sp>
      <p:sp>
        <p:nvSpPr>
          <p:cNvPr id="3" name="TextBox 2">
            <a:extLst>
              <a:ext uri="{FF2B5EF4-FFF2-40B4-BE49-F238E27FC236}">
                <a16:creationId xmlns:a16="http://schemas.microsoft.com/office/drawing/2014/main" id="{6804CF5E-1F7E-A850-783D-4947FB9496F3}"/>
              </a:ext>
            </a:extLst>
          </p:cNvPr>
          <p:cNvSpPr txBox="1"/>
          <p:nvPr/>
        </p:nvSpPr>
        <p:spPr>
          <a:xfrm>
            <a:off x="431190" y="444245"/>
            <a:ext cx="10228056" cy="461665"/>
          </a:xfrm>
          <a:prstGeom prst="rect">
            <a:avLst/>
          </a:prstGeom>
          <a:noFill/>
        </p:spPr>
        <p:txBody>
          <a:bodyPr wrap="none" rtlCol="0">
            <a:spAutoFit/>
          </a:bodyPr>
          <a:lstStyle/>
          <a:p>
            <a:r>
              <a:rPr lang="en-US" sz="2400" dirty="0">
                <a:latin typeface="Franklin Gothic Medium" panose="020B0603020102020204" pitchFamily="34" charset="0"/>
              </a:rPr>
              <a:t>Climate Imaginaries Week Seven: Futuring (I) : The Museum of Carbon Ruins</a:t>
            </a:r>
          </a:p>
        </p:txBody>
      </p:sp>
    </p:spTree>
    <p:extLst>
      <p:ext uri="{BB962C8B-B14F-4D97-AF65-F5344CB8AC3E}">
        <p14:creationId xmlns:p14="http://schemas.microsoft.com/office/powerpoint/2010/main" val="3820308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4C57F1-EFCC-937A-2D06-5CE8B05F0034}"/>
              </a:ext>
            </a:extLst>
          </p:cNvPr>
          <p:cNvSpPr txBox="1"/>
          <p:nvPr/>
        </p:nvSpPr>
        <p:spPr>
          <a:xfrm>
            <a:off x="653143" y="566057"/>
            <a:ext cx="4281493" cy="1200329"/>
          </a:xfrm>
          <a:prstGeom prst="rect">
            <a:avLst/>
          </a:prstGeom>
          <a:noFill/>
        </p:spPr>
        <p:txBody>
          <a:bodyPr wrap="square" rtlCol="0">
            <a:spAutoFit/>
          </a:bodyPr>
          <a:lstStyle/>
          <a:p>
            <a:r>
              <a:rPr lang="en-GB" sz="1800" dirty="0">
                <a:effectLst/>
                <a:latin typeface="Athelas" panose="02000503000000020003" pitchFamily="2" charset="77"/>
                <a:ea typeface="Times New Roman" panose="02020603050405020304" pitchFamily="18" charset="0"/>
              </a:rPr>
              <a:t>Our book belongs to the utopian tradition.</a:t>
            </a:r>
          </a:p>
          <a:p>
            <a:endParaRPr lang="en-GB" dirty="0">
              <a:latin typeface="Athelas" panose="02000503000000020003" pitchFamily="2" charset="77"/>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a:p>
            <a:endParaRPr lang="en-US" dirty="0"/>
          </a:p>
        </p:txBody>
      </p:sp>
      <p:pic>
        <p:nvPicPr>
          <p:cNvPr id="4098" name="Picture 2" descr="Half-Earth Socialism: A Plan to Save the Future from Extinction, Climate  Change and Pandemics: Amazon.co.uk: Troy Vettese, Drew Pendergrass:  9781839760310: Books">
            <a:extLst>
              <a:ext uri="{FF2B5EF4-FFF2-40B4-BE49-F238E27FC236}">
                <a16:creationId xmlns:a16="http://schemas.microsoft.com/office/drawing/2014/main" id="{18BBE2B9-CDB7-FC41-548E-32296B2091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516" y="311158"/>
            <a:ext cx="3386270" cy="51149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0D4472C-8B2A-505C-4573-247629914BB4}"/>
              </a:ext>
            </a:extLst>
          </p:cNvPr>
          <p:cNvSpPr txBox="1"/>
          <p:nvPr/>
        </p:nvSpPr>
        <p:spPr>
          <a:xfrm>
            <a:off x="653143" y="1086433"/>
            <a:ext cx="6545318" cy="1477328"/>
          </a:xfrm>
          <a:prstGeom prst="rect">
            <a:avLst/>
          </a:prstGeom>
          <a:noFill/>
        </p:spPr>
        <p:txBody>
          <a:bodyPr wrap="none" rtlCol="0">
            <a:spAutoFit/>
          </a:bodyPr>
          <a:lstStyle/>
          <a:p>
            <a:r>
              <a:rPr lang="en-GB" sz="1800" dirty="0">
                <a:solidFill>
                  <a:srgbClr val="000000"/>
                </a:solidFill>
                <a:effectLst/>
                <a:latin typeface="Athelas" panose="02000503000000020003" pitchFamily="2" charset="77"/>
                <a:ea typeface="Calibri" panose="020F0502020204030204" pitchFamily="34" charset="0"/>
                <a:cs typeface="ñ˘¯ò"/>
              </a:rPr>
              <a:t>This philosophical shorthand allows neoliberals to diagnose</a:t>
            </a:r>
          </a:p>
          <a:p>
            <a:r>
              <a:rPr lang="en-GB" sz="1800" dirty="0">
                <a:solidFill>
                  <a:srgbClr val="000000"/>
                </a:solidFill>
                <a:effectLst/>
                <a:latin typeface="Athelas" panose="02000503000000020003" pitchFamily="2" charset="77"/>
                <a:ea typeface="Calibri" panose="020F0502020204030204" pitchFamily="34" charset="0"/>
                <a:cs typeface="ñ˘¯ò"/>
              </a:rPr>
              <a:t>the ills of the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sz="1800" dirty="0">
                <a:solidFill>
                  <a:srgbClr val="000000"/>
                </a:solidFill>
                <a:effectLst/>
                <a:latin typeface="Athelas" panose="02000503000000020003" pitchFamily="2" charset="77"/>
                <a:ea typeface="Calibri" panose="020F0502020204030204" pitchFamily="34" charset="0"/>
                <a:cs typeface="ñ˘¯ò"/>
              </a:rPr>
              <a:t>world and to propose a slate of prescriptions.</a:t>
            </a:r>
            <a:r>
              <a:rPr lang="en-GB" sz="1800" dirty="0">
                <a:solidFill>
                  <a:srgbClr val="0000EF"/>
                </a:solidFill>
                <a:effectLst/>
                <a:latin typeface="Athelas" panose="02000503000000020003" pitchFamily="2" charset="77"/>
                <a:ea typeface="Calibri" panose="020F0502020204030204" pitchFamily="34" charset="0"/>
                <a:cs typeface="ñ˘¯ò"/>
              </a:rPr>
              <a:t> </a:t>
            </a:r>
            <a:r>
              <a:rPr lang="en-GB" sz="1800" dirty="0">
                <a:solidFill>
                  <a:srgbClr val="000000"/>
                </a:solidFill>
                <a:effectLst/>
                <a:latin typeface="Athelas" panose="02000503000000020003" pitchFamily="2" charset="77"/>
                <a:ea typeface="Calibri" panose="020F0502020204030204" pitchFamily="34" charset="0"/>
                <a:cs typeface="ñ˘¯ò"/>
              </a:rPr>
              <a:t>It </a:t>
            </a:r>
          </a:p>
          <a:p>
            <a:r>
              <a:rPr lang="en-GB" sz="1800" dirty="0">
                <a:solidFill>
                  <a:srgbClr val="000000"/>
                </a:solidFill>
                <a:effectLst/>
                <a:latin typeface="Athelas" panose="02000503000000020003" pitchFamily="2" charset="77"/>
                <a:ea typeface="Calibri" panose="020F0502020204030204" pitchFamily="34" charset="0"/>
                <a:cs typeface="ñ˘¯ò"/>
              </a:rPr>
              <a:t>allows them to act. We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sz="1800" dirty="0">
                <a:solidFill>
                  <a:srgbClr val="000000"/>
                </a:solidFill>
                <a:effectLst/>
                <a:latin typeface="Athelas" panose="02000503000000020003" pitchFamily="2" charset="77"/>
                <a:ea typeface="Calibri" panose="020F0502020204030204" pitchFamily="34" charset="0"/>
                <a:cs typeface="ñ˘¯ò"/>
              </a:rPr>
              <a:t>believe that environmentalists and socialists</a:t>
            </a:r>
          </a:p>
          <a:p>
            <a:r>
              <a:rPr lang="en-GB" sz="1800" dirty="0">
                <a:solidFill>
                  <a:srgbClr val="000000"/>
                </a:solidFill>
                <a:effectLst/>
                <a:latin typeface="Athelas" panose="02000503000000020003" pitchFamily="2" charset="77"/>
                <a:ea typeface="Calibri" panose="020F0502020204030204" pitchFamily="34" charset="0"/>
                <a:cs typeface="ñ˘¯ò"/>
              </a:rPr>
              <a:t>need a similar shorthand to regain political momentum.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9DFBB6C2-C8D7-E05A-DE48-E06C1D5CB315}"/>
              </a:ext>
            </a:extLst>
          </p:cNvPr>
          <p:cNvSpPr txBox="1"/>
          <p:nvPr/>
        </p:nvSpPr>
        <p:spPr>
          <a:xfrm>
            <a:off x="653143" y="2563761"/>
            <a:ext cx="6096000" cy="2862322"/>
          </a:xfrm>
          <a:prstGeom prst="rect">
            <a:avLst/>
          </a:prstGeom>
          <a:noFill/>
        </p:spPr>
        <p:txBody>
          <a:bodyPr wrap="square">
            <a:spAutoFit/>
          </a:bodyPr>
          <a:lstStyle/>
          <a:p>
            <a:r>
              <a:rPr lang="en-GB" sz="1800" dirty="0">
                <a:effectLst/>
                <a:latin typeface="Athelas" panose="02000503000000020003" pitchFamily="2" charset="77"/>
                <a:ea typeface="Calibri" panose="020F0502020204030204" pitchFamily="34" charset="0"/>
                <a:cs typeface="ñ˘¯ò"/>
              </a:rPr>
              <a:t>As we sketch what Half-Earth socialism might look like, we strive to carefully account for what is necessary and feasible, even if such things are hardly politically expedient now….our utopian imagination is constrained by quite conservative parameters derived from the scientific literature on energy production, land use, planning, and ‘planetary boundaries’. Much of the book is dedicated to debunking panaceas beloved across much of the political spectrum, such as nuclear power, geoengineering, ‘green growth’, and carbon capture and storage.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5768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24C71650-844A-098F-F0D9-3CFECB4643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7976" y="0"/>
            <a:ext cx="45354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088B462-6BF1-A4ED-9322-C6FF140CFE16}"/>
              </a:ext>
            </a:extLst>
          </p:cNvPr>
          <p:cNvSpPr txBox="1"/>
          <p:nvPr/>
        </p:nvSpPr>
        <p:spPr>
          <a:xfrm>
            <a:off x="603647" y="474345"/>
            <a:ext cx="6236494" cy="6217087"/>
          </a:xfrm>
          <a:prstGeom prst="rect">
            <a:avLst/>
          </a:prstGeom>
          <a:noFill/>
        </p:spPr>
        <p:txBody>
          <a:bodyPr wrap="square">
            <a:spAutoFit/>
          </a:bodyPr>
          <a:lstStyle/>
          <a:p>
            <a:r>
              <a:rPr lang="en-GB" sz="1800" b="1" dirty="0">
                <a:effectLst/>
                <a:latin typeface="Athelas" panose="02000503000000020003" pitchFamily="2" charset="77"/>
                <a:ea typeface="Times New Roman" panose="02020603050405020304" pitchFamily="18" charset="0"/>
              </a:rPr>
              <a:t>The World We Are Creating</a:t>
            </a:r>
          </a:p>
          <a:p>
            <a:endParaRPr lang="en-GB" sz="2000" b="1"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It is 2050. Beyond the emissions reductions registered in 2015, no further efforts were made to control emissions. We are heading for a world that will be more than 3 degrees warmer by 2100.</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The first thing that hits you is the air.</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In many places around the world, the air is hot, heavy, and depending on the day, clogged with particulate pollution. Your eyes often water. Your cough never seems to disappear. You think about some countries in Asia, where out of consideration sick people used to wear white masks to protect others from airborne infection. Now you often wear a mask to protect yourself from air pollution. You can no longer simply walk out your front door and breathe fresh air: there might not be any. Instead, before opening doors or windows in the morning, you check your phone to see what the air quality will be. Everything might look fine—sunny and clear—but you know better. When storms and heat waves overlap and cluster, the air pollution and intensified surface ozone levels can make it dangerous to go outside without a specially designed face mask (which only some can afford).</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8576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343B8FFA-B0FB-C131-F64F-6D3E2A7DB7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889" y="523189"/>
            <a:ext cx="3864613" cy="58435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0E45E8-051A-F291-6C9E-D3672200A7B5}"/>
              </a:ext>
            </a:extLst>
          </p:cNvPr>
          <p:cNvSpPr txBox="1"/>
          <p:nvPr/>
        </p:nvSpPr>
        <p:spPr>
          <a:xfrm>
            <a:off x="171451" y="74830"/>
            <a:ext cx="8072438" cy="6740307"/>
          </a:xfrm>
          <a:prstGeom prst="rect">
            <a:avLst/>
          </a:prstGeom>
          <a:noFill/>
        </p:spPr>
        <p:txBody>
          <a:bodyPr wrap="square">
            <a:spAutoFit/>
          </a:bodyPr>
          <a:lstStyle/>
          <a:p>
            <a:r>
              <a:rPr lang="en-GB" sz="1800" b="1" dirty="0">
                <a:effectLst/>
                <a:latin typeface="Athelas" panose="02000503000000020003" pitchFamily="2" charset="77"/>
                <a:ea typeface="Times New Roman" panose="02020603050405020304" pitchFamily="18" charset="0"/>
              </a:rPr>
              <a:t>The World We Must Create</a:t>
            </a:r>
            <a:endParaRPr lang="en-GB" sz="2000" b="1"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 </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It is 2050. We have been successful at halving emissions every decade since 2020. We are heading for a world that will be no more than 1.5 degrees Celsius warmer by 2100.</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In most places in the world, the air is moist and fresh, even in cities. It feels a lot like walking through a forest, and very likely this is exactly what you are doing. The air is cleaner than it has been since before the Industrial Revolution.</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We have trees to thank for that. They are everywhere.1</a:t>
            </a:r>
            <a:endParaRPr lang="en-GB" sz="2000" dirty="0">
              <a:effectLst/>
              <a:latin typeface="Times New Roman" panose="02020603050405020304" pitchFamily="18" charset="0"/>
              <a:ea typeface="Times New Roman" panose="02020603050405020304" pitchFamily="18" charset="0"/>
            </a:endParaRPr>
          </a:p>
          <a:p>
            <a:r>
              <a:rPr lang="en-GB" sz="1800" dirty="0">
                <a:effectLst/>
                <a:latin typeface="Athelas" panose="02000503000000020003" pitchFamily="2" charset="77"/>
                <a:ea typeface="Times New Roman" panose="02020603050405020304" pitchFamily="18" charset="0"/>
              </a:rPr>
              <a:t>It wasn’t the single solution we required, but the proliferation of trees bought us the time we needed to vanquish carbon emissions. Corporate donations and public money funded the biggest tree-planting campaign in history. When we started, it was purely practical, a tactic to combat climate change by relocating the carbon: the trees took carbon dioxide out of the air, released oxygen, and put the carbon back where it belongs, in the soil. This of course helped to diminish climate change, but the benefits were even greater. On every sensory level, the ambient feeling of living on what has again become a green planet has been transformative, especially in cities. Cities have never been better places to live. With many more trees and far fewer cars, it has been possible to reclaim whole streets for urban agriculture and for children’s play. Every vacant lot, every grimy unused alley, has been repurposed and turned into a shady grove. Every rooftop has been converted to either a vegetable or a floral garden. Windowless buildings that were once scrawled with graffiti are instead carpeted with verdant vines.</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140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15CE49-58B0-DB5B-2570-E328D88EAA28}"/>
              </a:ext>
            </a:extLst>
          </p:cNvPr>
          <p:cNvSpPr txBox="1"/>
          <p:nvPr/>
        </p:nvSpPr>
        <p:spPr>
          <a:xfrm>
            <a:off x="859972" y="117693"/>
            <a:ext cx="6520543" cy="6740307"/>
          </a:xfrm>
          <a:prstGeom prst="rect">
            <a:avLst/>
          </a:prstGeom>
          <a:noFill/>
        </p:spPr>
        <p:txBody>
          <a:bodyPr wrap="square">
            <a:spAutoFit/>
          </a:bodyPr>
          <a:lstStyle/>
          <a:p>
            <a:r>
              <a:rPr lang="en-GB" sz="1600" dirty="0">
                <a:effectLst/>
                <a:latin typeface="Athelas" panose="02000503000000020003" pitchFamily="2" charset="77"/>
                <a:ea typeface="Calibri" panose="020F0502020204030204" pitchFamily="34" charset="0"/>
                <a:cs typeface="ñ˘¯ò"/>
              </a:rPr>
              <a:t>This book’s purpose, however, is not primarily to criticize the present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but to posit a countervailing positive vision for the future. We survey the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present crisis and detail how an eco-socialist alternative might work in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practice. This is not to say that we have drafted the only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possible solution for everything that ails the world today; this is merely a</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start, a provocation, for a broader but more serious discussion about life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after capitalism. We want to ask the hard questions about politics in an age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of ecological collapse: What is socialism? How does socialist democracy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work? What does a truly environmentally stable society look like? How</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could an eco-socialist coalition take power? How would local, national, and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global levels of government interact? Half-Earth socialism’s tension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between utopianism and practicality allows us to create a framework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commensurate with the scale of the task at hand but is simultaneously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realistic enough to provide the basis for socialism in our lifetime.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Calibri" panose="020F0502020204030204" pitchFamily="34" charset="0"/>
                <a:cs typeface="ñ˘¯ò"/>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solidFill>
                  <a:srgbClr val="000000"/>
                </a:solidFill>
                <a:effectLst/>
                <a:latin typeface="Athelas" panose="02000503000000020003" pitchFamily="2" charset="77"/>
                <a:ea typeface="Calibri" panose="020F0502020204030204" pitchFamily="34" charset="0"/>
                <a:cs typeface="ñ˘¯ò"/>
              </a:rPr>
              <a:t>For us, agreeing on the details of what that utopia might look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solidFill>
                  <a:srgbClr val="000000"/>
                </a:solidFill>
                <a:effectLst/>
                <a:latin typeface="Athelas" panose="02000503000000020003" pitchFamily="2" charset="77"/>
                <a:ea typeface="Calibri" panose="020F0502020204030204" pitchFamily="34" charset="0"/>
                <a:cs typeface="ñ˘¯ò"/>
              </a:rPr>
              <a:t>like matters less than agreeing that speculation is a vital political act. This means reviving the utopian socialist tradition that has for far too long been marginalized by the ‘scientific socialism’ of Marxism. What was a nuanced critique of utopian socialism in Marx’s hands became a bludgeon wielded by his epigones who scorned post-revolutionary proposals as frivolous ‘recipes for the cookshops of the future’.</a:t>
            </a:r>
            <a:r>
              <a:rPr lang="en-GB" sz="1600" dirty="0">
                <a:solidFill>
                  <a:srgbClr val="0000EF"/>
                </a:solidFill>
                <a:effectLst/>
                <a:latin typeface="Athelas" panose="02000503000000020003" pitchFamily="2" charset="77"/>
                <a:ea typeface="Calibri" panose="020F0502020204030204" pitchFamily="34" charset="0"/>
                <a:cs typeface="ñ˘¯ò"/>
              </a:rPr>
              <a:t> </a:t>
            </a:r>
            <a:r>
              <a:rPr lang="en-GB" sz="1600" dirty="0">
                <a:solidFill>
                  <a:srgbClr val="000000"/>
                </a:solidFill>
                <a:effectLst/>
                <a:latin typeface="Athelas" panose="02000503000000020003" pitchFamily="2" charset="77"/>
                <a:ea typeface="Calibri" panose="020F0502020204030204" pitchFamily="34" charset="0"/>
                <a:cs typeface="ñ˘¯ò"/>
              </a:rPr>
              <a:t>Condescension towards utopianism is not only poetically impoverished but also a tactical mistake, because it limits the Left’s ability to implement a socialist programme upon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solidFill>
                  <a:srgbClr val="000000"/>
                </a:solidFill>
                <a:effectLst/>
                <a:latin typeface="Athelas" panose="02000503000000020003" pitchFamily="2" charset="77"/>
                <a:ea typeface="Calibri" panose="020F0502020204030204" pitchFamily="34" charset="0"/>
                <a:cs typeface="ñ˘¯ò"/>
              </a:rPr>
              <a:t>taking power. There is in fact a literal need to write recipes for society after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solidFill>
                  <a:srgbClr val="000000"/>
                </a:solidFill>
                <a:effectLst/>
                <a:latin typeface="Athelas" panose="02000503000000020003" pitchFamily="2" charset="77"/>
                <a:ea typeface="Calibri" panose="020F0502020204030204" pitchFamily="34" charset="0"/>
                <a:cs typeface="ñ˘¯ò"/>
              </a:rPr>
              <a:t>the revolution, because the environmental crisis makes clear that those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dirty="0">
                <a:solidFill>
                  <a:srgbClr val="000000"/>
                </a:solidFill>
                <a:effectLst/>
                <a:latin typeface="Athelas" panose="02000503000000020003" pitchFamily="2" charset="77"/>
                <a:ea typeface="Calibri" panose="020F0502020204030204" pitchFamily="34" charset="0"/>
                <a:cs typeface="ñ˘¯ò"/>
              </a:rPr>
              <a:t>cook-shops must be vegan.”</a:t>
            </a:r>
            <a:r>
              <a:rPr lang="en-GB" sz="1600" dirty="0">
                <a:effectLst/>
              </a:rPr>
              <a:t> </a:t>
            </a:r>
            <a:endParaRPr lang="en-US" sz="1600" dirty="0"/>
          </a:p>
        </p:txBody>
      </p:sp>
      <p:pic>
        <p:nvPicPr>
          <p:cNvPr id="4" name="Picture 2" descr="Half-Earth Socialism: A Plan to Save the Future from Extinction, Climate  Change and Pandemics: Amazon.co.uk: Troy Vettese, Drew Pendergrass:  9781839760310: Books">
            <a:extLst>
              <a:ext uri="{FF2B5EF4-FFF2-40B4-BE49-F238E27FC236}">
                <a16:creationId xmlns:a16="http://schemas.microsoft.com/office/drawing/2014/main" id="{E7963A17-26A1-125E-FB25-FB75A16CF4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904" y="382595"/>
            <a:ext cx="3386270" cy="511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932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90E45737-4777-3EED-0CA5-E0CD7EAB6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2463" y="942835"/>
            <a:ext cx="3422650" cy="52007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4F30FC6-28C4-3E66-C2B8-8605DFA098EA}"/>
              </a:ext>
            </a:extLst>
          </p:cNvPr>
          <p:cNvSpPr txBox="1"/>
          <p:nvPr/>
        </p:nvSpPr>
        <p:spPr>
          <a:xfrm>
            <a:off x="283029" y="769382"/>
            <a:ext cx="6096000" cy="584775"/>
          </a:xfrm>
          <a:prstGeom prst="rect">
            <a:avLst/>
          </a:prstGeom>
          <a:noFill/>
        </p:spPr>
        <p:txBody>
          <a:bodyPr wrap="square">
            <a:spAutoFit/>
          </a:bodyPr>
          <a:lstStyle/>
          <a:p>
            <a:r>
              <a:rPr lang="en-GB" sz="1600" dirty="0">
                <a:effectLst/>
                <a:latin typeface="Athelas" panose="02000503000000020003" pitchFamily="2" charset="77"/>
                <a:ea typeface="Calibri" panose="020F0502020204030204" pitchFamily="34" charset="0"/>
                <a:cs typeface="ñ˘¯ò"/>
              </a:rPr>
              <a:t>People, ultimately, are still in control. Our choices determine</a:t>
            </a:r>
            <a:endParaRPr lang="en-GB" sz="1600" dirty="0">
              <a:effectLst/>
              <a:latin typeface="Athelas" panose="02000503000000020003" pitchFamily="2" charset="77"/>
              <a:ea typeface="Calibri" panose="020F0502020204030204" pitchFamily="34" charset="0"/>
              <a:cs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cs typeface="ñ˘¯ò"/>
              </a:rPr>
              <a:t>whether or not these conflicts will happen.</a:t>
            </a:r>
            <a:endParaRPr lang="en-GB" sz="1600" dirty="0">
              <a:effectLst/>
              <a:latin typeface="Athelas" panose="02000503000000020003" pitchFamily="2" charset="77"/>
              <a:ea typeface="Times New Roman" panose="02020603050405020304" pitchFamily="18" charset="0"/>
            </a:endParaRPr>
          </a:p>
        </p:txBody>
      </p:sp>
      <p:sp>
        <p:nvSpPr>
          <p:cNvPr id="4" name="TextBox 3">
            <a:extLst>
              <a:ext uri="{FF2B5EF4-FFF2-40B4-BE49-F238E27FC236}">
                <a16:creationId xmlns:a16="http://schemas.microsoft.com/office/drawing/2014/main" id="{A4A21FD0-B6DE-203D-7A85-9DD743F95DF2}"/>
              </a:ext>
            </a:extLst>
          </p:cNvPr>
          <p:cNvSpPr txBox="1"/>
          <p:nvPr/>
        </p:nvSpPr>
        <p:spPr>
          <a:xfrm>
            <a:off x="283029" y="2182832"/>
            <a:ext cx="6781801" cy="3139321"/>
          </a:xfrm>
          <a:prstGeom prst="rect">
            <a:avLst/>
          </a:prstGeom>
          <a:noFill/>
        </p:spPr>
        <p:txBody>
          <a:bodyPr wrap="square" rtlCol="0">
            <a:spAutoFit/>
          </a:bodyPr>
          <a:lstStyle/>
          <a:p>
            <a:r>
              <a:rPr lang="en-GB" sz="1800" dirty="0">
                <a:effectLst/>
                <a:latin typeface="Athelas" panose="02000503000000020003" pitchFamily="2" charset="77"/>
                <a:ea typeface="Calibri" panose="020F0502020204030204" pitchFamily="34" charset="0"/>
                <a:cs typeface="ñ˘¯ò"/>
              </a:rPr>
              <a:t>2040–2042: SHAPING THE FUTURE</a:t>
            </a:r>
            <a:endParaRPr lang="en-GB" sz="1800" dirty="0">
              <a:effectLst/>
              <a:latin typeface="Athelas" panose="02000503000000020003" pitchFamily="2" charset="77"/>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By the 2040s, we achieved a carbon-free society in the United States,</a:t>
            </a:r>
            <a:endParaRPr lang="en-GB" sz="1800" dirty="0">
              <a:effectLst/>
              <a:latin typeface="Athelas" panose="02000503000000020003" pitchFamily="2" charset="77"/>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Europe, and many other places throughout the world. We began to draw carbon back out of the atmosphere in huge quantities in the oceans, soils, grasslands, and forests. We turned the corner toward an ecological society, because we prioritized justice and the inherent dignity of every living being on the planet. A revolution in our mindset and our relationship with the Earth allowed us to recognize that we all have value—that everyone and every species deserves the right to exist.</a:t>
            </a:r>
            <a:endParaRPr lang="en-GB" sz="1800" dirty="0">
              <a:effectLst/>
              <a:latin typeface="Athelas" panose="02000503000000020003" pitchFamily="2" charset="77"/>
              <a:ea typeface="Calibri" panose="020F0502020204030204" pitchFamily="34" charset="0"/>
              <a:cs typeface="Times New Roman" panose="02020603050405020304" pitchFamily="18" charset="0"/>
            </a:endParaRPr>
          </a:p>
          <a:p>
            <a:endParaRPr lang="en-US" dirty="0">
              <a:latin typeface="Athelas" panose="02000503000000020003" pitchFamily="2" charset="77"/>
            </a:endParaRPr>
          </a:p>
        </p:txBody>
      </p:sp>
      <p:sp>
        <p:nvSpPr>
          <p:cNvPr id="6" name="TextBox 5">
            <a:extLst>
              <a:ext uri="{FF2B5EF4-FFF2-40B4-BE49-F238E27FC236}">
                <a16:creationId xmlns:a16="http://schemas.microsoft.com/office/drawing/2014/main" id="{0FEAE2D8-F868-DD99-DD5F-E7F7BF15CAF6}"/>
              </a:ext>
            </a:extLst>
          </p:cNvPr>
          <p:cNvSpPr txBox="1"/>
          <p:nvPr/>
        </p:nvSpPr>
        <p:spPr>
          <a:xfrm>
            <a:off x="283029" y="400050"/>
            <a:ext cx="2349041" cy="369332"/>
          </a:xfrm>
          <a:prstGeom prst="rect">
            <a:avLst/>
          </a:prstGeom>
          <a:noFill/>
        </p:spPr>
        <p:txBody>
          <a:bodyPr wrap="none" rtlCol="0">
            <a:spAutoFit/>
          </a:bodyPr>
          <a:lstStyle/>
          <a:p>
            <a:r>
              <a:rPr lang="en-US" b="1" dirty="0">
                <a:latin typeface="Athelas" panose="02000503000000020003" pitchFamily="2" charset="77"/>
              </a:rPr>
              <a:t>“Stubborn Optimism”</a:t>
            </a:r>
          </a:p>
        </p:txBody>
      </p:sp>
    </p:spTree>
    <p:extLst>
      <p:ext uri="{BB962C8B-B14F-4D97-AF65-F5344CB8AC3E}">
        <p14:creationId xmlns:p14="http://schemas.microsoft.com/office/powerpoint/2010/main" val="3661587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3415B64A-D7D6-A573-347E-3959A1B05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4994" y="500062"/>
            <a:ext cx="3685831" cy="56007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F71FAD4-78F2-D3BB-17AE-CB4C44CD5FEC}"/>
              </a:ext>
            </a:extLst>
          </p:cNvPr>
          <p:cNvSpPr txBox="1"/>
          <p:nvPr/>
        </p:nvSpPr>
        <p:spPr>
          <a:xfrm>
            <a:off x="328613" y="757238"/>
            <a:ext cx="7058025" cy="5355312"/>
          </a:xfrm>
          <a:prstGeom prst="rect">
            <a:avLst/>
          </a:prstGeom>
          <a:noFill/>
        </p:spPr>
        <p:txBody>
          <a:bodyPr wrap="square" rtlCol="0">
            <a:spAutoFit/>
          </a:bodyPr>
          <a:lstStyle/>
          <a:p>
            <a:r>
              <a:rPr lang="en-GB" sz="1800" dirty="0">
                <a:effectLst/>
                <a:latin typeface="Athelas" panose="02000503000000020003" pitchFamily="2" charset="77"/>
                <a:ea typeface="Calibri" panose="020F0502020204030204" pitchFamily="34" charset="0"/>
                <a:cs typeface="ñ˘¯ò"/>
              </a:rPr>
              <a:t>We understood that capitalist consumerism propped up the oil-rich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economies, and once they went away, the rest of the world agreed to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support the former oil states in their transition to a circular economy.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but during an emergency global summit in </a:t>
            </a:r>
            <a:r>
              <a:rPr lang="en-GB" sz="1800" b="1" dirty="0">
                <a:effectLst/>
                <a:latin typeface="Athelas" panose="02000503000000020003" pitchFamily="2" charset="77"/>
                <a:ea typeface="Calibri" panose="020F0502020204030204" pitchFamily="34" charset="0"/>
                <a:cs typeface="ñ˘¯ò"/>
              </a:rPr>
              <a:t>Dubai</a:t>
            </a:r>
            <a:r>
              <a:rPr lang="en-GB" sz="1800" dirty="0">
                <a:effectLst/>
                <a:latin typeface="Athelas" panose="02000503000000020003" pitchFamily="2" charset="77"/>
                <a:ea typeface="Calibri" panose="020F0502020204030204" pitchFamily="34" charset="0"/>
                <a:cs typeface="ñ˘¯ò"/>
              </a:rPr>
              <a:t>, world leaders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agreed on a plan to enhance cooperation on an aggressive carbon drawdown and began discussions to geoengineer the climate, a temporary </a:t>
            </a:r>
            <a:r>
              <a:rPr lang="en-GB" sz="1800" dirty="0" err="1">
                <a:effectLst/>
                <a:latin typeface="Athelas" panose="02000503000000020003" pitchFamily="2" charset="77"/>
                <a:ea typeface="Calibri" panose="020F0502020204030204" pitchFamily="34" charset="0"/>
                <a:cs typeface="ñ˘¯ò"/>
              </a:rPr>
              <a:t>endeavor</a:t>
            </a:r>
            <a:r>
              <a:rPr lang="en-GB" sz="1800" dirty="0">
                <a:effectLst/>
                <a:latin typeface="Athelas" panose="02000503000000020003" pitchFamily="2" charset="77"/>
                <a:ea typeface="Calibri" panose="020F0502020204030204" pitchFamily="34" charset="0"/>
                <a:cs typeface="ñ˘¯ò"/>
              </a:rPr>
              <a:t> that would  be phased out gradually as carbon dioxide levels were drawn back below 350 parts per million. This approach proved consistent with a long-term stabilization of climate at levels that would no longer risk a largescale breakdown in society. This global effort for disaster preparedness and prevention extended the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gains of a newly resilient circular economy in Europe and North America to the entire world.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Despite these challenges, the 2040s was a decade of regrowth—not of</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the extractive fossil fuel economy, of course, but of the plants, animals,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thelas" panose="02000503000000020003" pitchFamily="2" charset="77"/>
                <a:ea typeface="Calibri" panose="020F0502020204030204" pitchFamily="34" charset="0"/>
                <a:cs typeface="ñ˘¯ò"/>
              </a:rPr>
              <a:t>ecosystems, and communities of people that have been stunted for so long by the status quo.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20777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AB4827-66DF-1E69-4B2C-3EACE3DFB82B}"/>
              </a:ext>
            </a:extLst>
          </p:cNvPr>
          <p:cNvPicPr>
            <a:picLocks noChangeAspect="1"/>
          </p:cNvPicPr>
          <p:nvPr/>
        </p:nvPicPr>
        <p:blipFill>
          <a:blip r:embed="rId2"/>
          <a:stretch>
            <a:fillRect/>
          </a:stretch>
        </p:blipFill>
        <p:spPr>
          <a:xfrm>
            <a:off x="0" y="185450"/>
            <a:ext cx="7804298" cy="5835432"/>
          </a:xfrm>
          <a:prstGeom prst="rect">
            <a:avLst/>
          </a:prstGeom>
        </p:spPr>
      </p:pic>
      <p:sp>
        <p:nvSpPr>
          <p:cNvPr id="3" name="TextBox 2">
            <a:extLst>
              <a:ext uri="{FF2B5EF4-FFF2-40B4-BE49-F238E27FC236}">
                <a16:creationId xmlns:a16="http://schemas.microsoft.com/office/drawing/2014/main" id="{3A2F09DB-1363-C737-3B94-16946C489B25}"/>
              </a:ext>
            </a:extLst>
          </p:cNvPr>
          <p:cNvSpPr txBox="1"/>
          <p:nvPr/>
        </p:nvSpPr>
        <p:spPr>
          <a:xfrm>
            <a:off x="2540000" y="6487886"/>
            <a:ext cx="184731" cy="369332"/>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94865B14-E872-879D-0902-C2983FF039D3}"/>
              </a:ext>
            </a:extLst>
          </p:cNvPr>
          <p:cNvSpPr txBox="1"/>
          <p:nvPr/>
        </p:nvSpPr>
        <p:spPr>
          <a:xfrm>
            <a:off x="6096000" y="5933887"/>
            <a:ext cx="6097772" cy="738664"/>
          </a:xfrm>
          <a:prstGeom prst="rect">
            <a:avLst/>
          </a:prstGeom>
          <a:noFill/>
        </p:spPr>
        <p:txBody>
          <a:bodyPr wrap="square">
            <a:spAutoFit/>
          </a:bodyPr>
          <a:lstStyle/>
          <a:p>
            <a:r>
              <a:rPr lang="en-GB" sz="1400" dirty="0" err="1">
                <a:latin typeface="Franklin Gothic Medium" panose="020B0603020102020204" pitchFamily="34" charset="0"/>
                <a:hlinkClick r:id="rId3"/>
              </a:rPr>
              <a:t>Stripple</a:t>
            </a:r>
            <a:r>
              <a:rPr lang="en-GB" sz="1400" dirty="0">
                <a:latin typeface="Franklin Gothic Medium" panose="020B0603020102020204" pitchFamily="34" charset="0"/>
                <a:hlinkClick r:id="rId3"/>
              </a:rPr>
              <a:t>, J.; </a:t>
            </a:r>
            <a:r>
              <a:rPr lang="en-GB" sz="1400" dirty="0" err="1">
                <a:latin typeface="Franklin Gothic Medium" panose="020B0603020102020204" pitchFamily="34" charset="0"/>
                <a:hlinkClick r:id="rId3"/>
              </a:rPr>
              <a:t>Nikoleris</a:t>
            </a:r>
            <a:r>
              <a:rPr lang="en-GB" sz="1400" dirty="0">
                <a:latin typeface="Franklin Gothic Medium" panose="020B0603020102020204" pitchFamily="34" charset="0"/>
                <a:hlinkClick r:id="rId3"/>
              </a:rPr>
              <a:t>, A.; Hildingsson. R. (2021). “Carbon Ruins: Engaging with Post‑Fossil Transitions through Participatory World-Building”. </a:t>
            </a:r>
            <a:r>
              <a:rPr lang="en-GB" sz="1400" i="1" dirty="0">
                <a:latin typeface="Franklin Gothic Medium" panose="020B0603020102020204" pitchFamily="34" charset="0"/>
                <a:hlinkClick r:id="rId3"/>
              </a:rPr>
              <a:t>Politics and Governance</a:t>
            </a:r>
            <a:r>
              <a:rPr lang="en-GB" sz="1400" dirty="0">
                <a:latin typeface="Franklin Gothic Medium" panose="020B0603020102020204" pitchFamily="34" charset="0"/>
                <a:hlinkClick r:id="rId3"/>
              </a:rPr>
              <a:t>, 9(2), 87‑99. </a:t>
            </a:r>
            <a:endParaRPr lang="en-US" sz="1400" dirty="0">
              <a:latin typeface="Franklin Gothic Medium" panose="020B0603020102020204" pitchFamily="34" charset="0"/>
            </a:endParaRPr>
          </a:p>
        </p:txBody>
      </p:sp>
      <p:pic>
        <p:nvPicPr>
          <p:cNvPr id="6" name="Picture 5">
            <a:hlinkClick r:id="rId4"/>
            <a:extLst>
              <a:ext uri="{FF2B5EF4-FFF2-40B4-BE49-F238E27FC236}">
                <a16:creationId xmlns:a16="http://schemas.microsoft.com/office/drawing/2014/main" id="{83296EF3-8684-1AEE-A1CB-84974337EF2E}"/>
              </a:ext>
            </a:extLst>
          </p:cNvPr>
          <p:cNvPicPr>
            <a:picLocks noChangeAspect="1"/>
          </p:cNvPicPr>
          <p:nvPr/>
        </p:nvPicPr>
        <p:blipFill>
          <a:blip r:embed="rId5"/>
          <a:stretch>
            <a:fillRect/>
          </a:stretch>
        </p:blipFill>
        <p:spPr>
          <a:xfrm>
            <a:off x="7623544" y="183907"/>
            <a:ext cx="4359406" cy="4781497"/>
          </a:xfrm>
          <a:prstGeom prst="rect">
            <a:avLst/>
          </a:prstGeom>
        </p:spPr>
      </p:pic>
    </p:spTree>
    <p:extLst>
      <p:ext uri="{BB962C8B-B14F-4D97-AF65-F5344CB8AC3E}">
        <p14:creationId xmlns:p14="http://schemas.microsoft.com/office/powerpoint/2010/main" val="2824053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838A2D-02D2-AF41-8F74-EE0476B69724}"/>
              </a:ext>
            </a:extLst>
          </p:cNvPr>
          <p:cNvPicPr>
            <a:picLocks noChangeAspect="1"/>
          </p:cNvPicPr>
          <p:nvPr/>
        </p:nvPicPr>
        <p:blipFill>
          <a:blip r:embed="rId2"/>
          <a:stretch>
            <a:fillRect/>
          </a:stretch>
        </p:blipFill>
        <p:spPr>
          <a:xfrm>
            <a:off x="-86497" y="0"/>
            <a:ext cx="12192000" cy="6082270"/>
          </a:xfrm>
          <a:prstGeom prst="rect">
            <a:avLst/>
          </a:prstGeom>
        </p:spPr>
      </p:pic>
      <p:sp>
        <p:nvSpPr>
          <p:cNvPr id="3" name="TextBox 2">
            <a:extLst>
              <a:ext uri="{FF2B5EF4-FFF2-40B4-BE49-F238E27FC236}">
                <a16:creationId xmlns:a16="http://schemas.microsoft.com/office/drawing/2014/main" id="{2983EFE8-505E-024D-9423-355ECF531FFD}"/>
              </a:ext>
            </a:extLst>
          </p:cNvPr>
          <p:cNvSpPr txBox="1"/>
          <p:nvPr/>
        </p:nvSpPr>
        <p:spPr>
          <a:xfrm>
            <a:off x="1285102" y="6264876"/>
            <a:ext cx="4327147" cy="646331"/>
          </a:xfrm>
          <a:prstGeom prst="rect">
            <a:avLst/>
          </a:prstGeom>
          <a:noFill/>
        </p:spPr>
        <p:txBody>
          <a:bodyPr wrap="none" rtlCol="0">
            <a:spAutoFit/>
          </a:bodyPr>
          <a:lstStyle/>
          <a:p>
            <a:r>
              <a:rPr lang="en-US" dirty="0">
                <a:hlinkClick r:id="rId3"/>
              </a:rPr>
              <a:t>https://www.climaginaries.org/carbon-ruins</a:t>
            </a:r>
            <a:endParaRPr lang="en-US" dirty="0"/>
          </a:p>
          <a:p>
            <a:endParaRPr lang="en-US" dirty="0"/>
          </a:p>
        </p:txBody>
      </p:sp>
    </p:spTree>
    <p:extLst>
      <p:ext uri="{BB962C8B-B14F-4D97-AF65-F5344CB8AC3E}">
        <p14:creationId xmlns:p14="http://schemas.microsoft.com/office/powerpoint/2010/main" val="2194651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with text on it&#10;&#10;Description automatically generated">
            <a:extLst>
              <a:ext uri="{FF2B5EF4-FFF2-40B4-BE49-F238E27FC236}">
                <a16:creationId xmlns:a16="http://schemas.microsoft.com/office/drawing/2014/main" id="{D1E4CBD9-FDB9-7317-208D-6BDF42098B15}"/>
              </a:ext>
            </a:extLst>
          </p:cNvPr>
          <p:cNvPicPr>
            <a:picLocks noChangeAspect="1"/>
          </p:cNvPicPr>
          <p:nvPr/>
        </p:nvPicPr>
        <p:blipFill>
          <a:blip r:embed="rId3"/>
          <a:stretch>
            <a:fillRect/>
          </a:stretch>
        </p:blipFill>
        <p:spPr>
          <a:xfrm>
            <a:off x="4940011" y="0"/>
            <a:ext cx="2311977" cy="6858000"/>
          </a:xfrm>
          <a:prstGeom prst="rect">
            <a:avLst/>
          </a:prstGeom>
        </p:spPr>
      </p:pic>
    </p:spTree>
    <p:extLst>
      <p:ext uri="{BB962C8B-B14F-4D97-AF65-F5344CB8AC3E}">
        <p14:creationId xmlns:p14="http://schemas.microsoft.com/office/powerpoint/2010/main" val="27679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95472" y="447472"/>
            <a:ext cx="6571030" cy="646331"/>
          </a:xfrm>
          <a:prstGeom prst="rect">
            <a:avLst/>
          </a:prstGeom>
          <a:noFill/>
        </p:spPr>
        <p:txBody>
          <a:bodyPr wrap="none" rtlCol="0">
            <a:spAutoFit/>
          </a:bodyPr>
          <a:lstStyle/>
          <a:p>
            <a:r>
              <a:rPr lang="en-US" sz="3600" dirty="0">
                <a:latin typeface="Optima" panose="02000503060000020004" pitchFamily="2" charset="0"/>
              </a:rPr>
              <a:t>Why a museum from the future</a:t>
            </a:r>
            <a:r>
              <a:rPr lang="sv-SE" sz="3600" dirty="0">
                <a:latin typeface="Optima" panose="02000503060000020004" pitchFamily="2" charset="0"/>
              </a:rPr>
              <a:t>?</a:t>
            </a:r>
          </a:p>
        </p:txBody>
      </p:sp>
      <p:sp>
        <p:nvSpPr>
          <p:cNvPr id="4" name="TextBox 3"/>
          <p:cNvSpPr txBox="1"/>
          <p:nvPr/>
        </p:nvSpPr>
        <p:spPr>
          <a:xfrm>
            <a:off x="3495472" y="1536970"/>
            <a:ext cx="8696528" cy="9694962"/>
          </a:xfrm>
          <a:prstGeom prst="rect">
            <a:avLst/>
          </a:prstGeom>
          <a:noFill/>
        </p:spPr>
        <p:txBody>
          <a:bodyPr wrap="square" rtlCol="0">
            <a:spAutoFit/>
          </a:bodyPr>
          <a:lstStyle/>
          <a:p>
            <a:pPr marL="285750" indent="-285750">
              <a:buFont typeface="Arial" panose="020B0604020202020204" pitchFamily="34" charset="0"/>
              <a:buChar char="•"/>
            </a:pPr>
            <a:r>
              <a:rPr lang="sv-SE" sz="2400" dirty="0" err="1">
                <a:latin typeface="Optima" panose="02000503060000020004" pitchFamily="2" charset="0"/>
              </a:rPr>
              <a:t>Making</a:t>
            </a:r>
            <a:r>
              <a:rPr lang="sv-SE" sz="2400" dirty="0">
                <a:latin typeface="Optima" panose="02000503060000020004" pitchFamily="2" charset="0"/>
              </a:rPr>
              <a:t> the </a:t>
            </a:r>
            <a:r>
              <a:rPr lang="sv-SE" sz="2400" dirty="0" err="1">
                <a:latin typeface="Optima" panose="02000503060000020004" pitchFamily="2" charset="0"/>
              </a:rPr>
              <a:t>familiar</a:t>
            </a:r>
            <a:r>
              <a:rPr lang="sv-SE" sz="2400" dirty="0">
                <a:latin typeface="Optima" panose="02000503060000020004" pitchFamily="2" charset="0"/>
              </a:rPr>
              <a:t> </a:t>
            </a:r>
            <a:r>
              <a:rPr lang="sv-SE" sz="2400" dirty="0" err="1">
                <a:latin typeface="Optima" panose="02000503060000020004" pitchFamily="2" charset="0"/>
              </a:rPr>
              <a:t>unfamiliar</a:t>
            </a:r>
            <a:r>
              <a:rPr lang="sv-SE" sz="2400" dirty="0">
                <a:latin typeface="Optima" panose="02000503060000020004" pitchFamily="2" charset="0"/>
              </a:rPr>
              <a:t>.</a:t>
            </a:r>
          </a:p>
          <a:p>
            <a:pPr marL="285750" indent="-285750">
              <a:buFont typeface="Arial" panose="020B0604020202020204" pitchFamily="34" charset="0"/>
              <a:buChar char="•"/>
            </a:pPr>
            <a:r>
              <a:rPr lang="sv-SE" sz="2400" dirty="0" err="1">
                <a:latin typeface="Optima" panose="02000503060000020004" pitchFamily="2" charset="0"/>
              </a:rPr>
              <a:t>Neither</a:t>
            </a:r>
            <a:r>
              <a:rPr lang="sv-SE" sz="2400" dirty="0">
                <a:latin typeface="Optima" panose="02000503060000020004" pitchFamily="2" charset="0"/>
              </a:rPr>
              <a:t> </a:t>
            </a:r>
            <a:r>
              <a:rPr lang="sv-SE" sz="2400" dirty="0" err="1">
                <a:latin typeface="Optima" panose="02000503060000020004" pitchFamily="2" charset="0"/>
              </a:rPr>
              <a:t>dystopia</a:t>
            </a:r>
            <a:r>
              <a:rPr lang="sv-SE" sz="2400" dirty="0">
                <a:latin typeface="Optima" panose="02000503060000020004" pitchFamily="2" charset="0"/>
              </a:rPr>
              <a:t> nor </a:t>
            </a:r>
            <a:r>
              <a:rPr lang="sv-SE" sz="2400" dirty="0" err="1">
                <a:latin typeface="Optima" panose="02000503060000020004" pitchFamily="2" charset="0"/>
              </a:rPr>
              <a:t>utopia</a:t>
            </a:r>
            <a:r>
              <a:rPr lang="sv-SE" sz="2400" dirty="0">
                <a:latin typeface="Optima" panose="02000503060000020004" pitchFamily="2" charset="0"/>
              </a:rPr>
              <a:t> – </a:t>
            </a:r>
            <a:r>
              <a:rPr lang="sv-SE" sz="2400" i="1" dirty="0" err="1">
                <a:latin typeface="Optima" panose="02000503060000020004" pitchFamily="2" charset="0"/>
              </a:rPr>
              <a:t>critical</a:t>
            </a:r>
            <a:r>
              <a:rPr lang="sv-SE" sz="2400" i="1" dirty="0">
                <a:latin typeface="Optima" panose="02000503060000020004" pitchFamily="2" charset="0"/>
              </a:rPr>
              <a:t> </a:t>
            </a:r>
            <a:r>
              <a:rPr lang="sv-SE" sz="2400" i="1" dirty="0" err="1">
                <a:latin typeface="Optima" panose="02000503060000020004" pitchFamily="2" charset="0"/>
              </a:rPr>
              <a:t>utopia</a:t>
            </a:r>
            <a:r>
              <a:rPr lang="sv-SE" sz="2400" i="1" dirty="0">
                <a:latin typeface="Optima" panose="02000503060000020004" pitchFamily="2" charset="0"/>
              </a:rPr>
              <a:t> </a:t>
            </a:r>
            <a:endParaRPr lang="sv-SE" sz="2400" dirty="0">
              <a:latin typeface="Optima" panose="02000503060000020004" pitchFamily="2" charset="0"/>
            </a:endParaRPr>
          </a:p>
          <a:p>
            <a:pPr marL="285750" indent="-285750">
              <a:buFont typeface="Arial" panose="020B0604020202020204" pitchFamily="34" charset="0"/>
              <a:buChar char="•"/>
            </a:pPr>
            <a:r>
              <a:rPr lang="sv-SE" sz="2400" dirty="0" err="1">
                <a:latin typeface="Optima" panose="02000503060000020004" pitchFamily="2" charset="0"/>
              </a:rPr>
              <a:t>Stories</a:t>
            </a:r>
            <a:r>
              <a:rPr lang="sv-SE" sz="2400" dirty="0">
                <a:latin typeface="Optima" panose="02000503060000020004" pitchFamily="2" charset="0"/>
              </a:rPr>
              <a:t> </a:t>
            </a:r>
            <a:r>
              <a:rPr lang="sv-SE" sz="2400" dirty="0" err="1">
                <a:latin typeface="Optima" panose="02000503060000020004" pitchFamily="2" charset="0"/>
              </a:rPr>
              <a:t>anchored</a:t>
            </a:r>
            <a:r>
              <a:rPr lang="sv-SE" sz="2400" dirty="0">
                <a:latin typeface="Optima" panose="02000503060000020004" pitchFamily="2" charset="0"/>
              </a:rPr>
              <a:t> in </a:t>
            </a:r>
            <a:r>
              <a:rPr lang="sv-SE" sz="2400" dirty="0" err="1">
                <a:latin typeface="Optima" panose="02000503060000020004" pitchFamily="2" charset="0"/>
              </a:rPr>
              <a:t>everyday</a:t>
            </a:r>
            <a:r>
              <a:rPr lang="sv-SE" sz="2400" dirty="0">
                <a:latin typeface="Optima" panose="02000503060000020004" pitchFamily="2" charset="0"/>
              </a:rPr>
              <a:t> </a:t>
            </a:r>
            <a:r>
              <a:rPr lang="sv-SE" sz="2400" dirty="0" err="1">
                <a:latin typeface="Optima" panose="02000503060000020004" pitchFamily="2" charset="0"/>
              </a:rPr>
              <a:t>objects</a:t>
            </a:r>
            <a:r>
              <a:rPr lang="sv-SE" sz="2400" dirty="0">
                <a:latin typeface="Optima" panose="02000503060000020004" pitchFamily="2" charset="0"/>
              </a:rPr>
              <a:t> and materials</a:t>
            </a:r>
          </a:p>
          <a:p>
            <a:pPr marL="285750" indent="-285750">
              <a:buFont typeface="Arial" panose="020B0604020202020204" pitchFamily="34" charset="0"/>
              <a:buChar char="•"/>
            </a:pPr>
            <a:r>
              <a:rPr lang="sv-SE" sz="2400" dirty="0">
                <a:latin typeface="Optima" panose="02000503060000020004" pitchFamily="2" charset="0"/>
              </a:rPr>
              <a:t>A science </a:t>
            </a:r>
            <a:r>
              <a:rPr lang="sv-SE" sz="2400" dirty="0" err="1">
                <a:latin typeface="Optima" panose="02000503060000020004" pitchFamily="2" charset="0"/>
              </a:rPr>
              <a:t>communication</a:t>
            </a:r>
            <a:r>
              <a:rPr lang="sv-SE" sz="2400" dirty="0">
                <a:latin typeface="Optima" panose="02000503060000020004" pitchFamily="2" charset="0"/>
              </a:rPr>
              <a:t> </a:t>
            </a:r>
            <a:r>
              <a:rPr lang="sv-SE" sz="2400" dirty="0" err="1">
                <a:latin typeface="Optima" panose="02000503060000020004" pitchFamily="2" charset="0"/>
              </a:rPr>
              <a:t>tool</a:t>
            </a:r>
            <a:r>
              <a:rPr lang="sv-SE" sz="2400" dirty="0">
                <a:latin typeface="Optima" panose="02000503060000020004" pitchFamily="2" charset="0"/>
              </a:rPr>
              <a:t>. </a:t>
            </a:r>
          </a:p>
          <a:p>
            <a:pPr marL="285750" indent="-285750">
              <a:buFont typeface="Arial" panose="020B0604020202020204" pitchFamily="34" charset="0"/>
              <a:buChar char="•"/>
            </a:pPr>
            <a:r>
              <a:rPr lang="sv-SE" sz="2400" dirty="0">
                <a:latin typeface="Optima" panose="02000503060000020004" pitchFamily="2" charset="0"/>
              </a:rPr>
              <a:t>A site for </a:t>
            </a:r>
            <a:r>
              <a:rPr lang="sv-SE" sz="2400" dirty="0" err="1">
                <a:latin typeface="Optima" panose="02000503060000020004" pitchFamily="2" charset="0"/>
              </a:rPr>
              <a:t>deliberation</a:t>
            </a:r>
            <a:r>
              <a:rPr lang="sv-SE" sz="2400" dirty="0">
                <a:latin typeface="Optima" panose="02000503060000020004" pitchFamily="2" charset="0"/>
              </a:rPr>
              <a:t>, </a:t>
            </a:r>
            <a:r>
              <a:rPr lang="sv-SE" sz="2400" dirty="0" err="1">
                <a:latin typeface="Optima" panose="02000503060000020004" pitchFamily="2" charset="0"/>
              </a:rPr>
              <a:t>discussion</a:t>
            </a:r>
            <a:r>
              <a:rPr lang="sv-SE" sz="2400" dirty="0">
                <a:latin typeface="Optima" panose="02000503060000020004" pitchFamily="2" charset="0"/>
              </a:rPr>
              <a:t>, </a:t>
            </a:r>
            <a:r>
              <a:rPr lang="sv-SE" sz="2400" dirty="0" err="1">
                <a:latin typeface="Optima" panose="02000503060000020004" pitchFamily="2" charset="0"/>
              </a:rPr>
              <a:t>provocation</a:t>
            </a:r>
            <a:r>
              <a:rPr lang="sv-SE" sz="2400" dirty="0">
                <a:latin typeface="Optima" panose="02000503060000020004" pitchFamily="2" charset="0"/>
              </a:rPr>
              <a:t> and </a:t>
            </a:r>
            <a:r>
              <a:rPr lang="sv-SE" sz="2400" dirty="0" err="1">
                <a:latin typeface="Optima" panose="02000503060000020004" pitchFamily="2" charset="0"/>
              </a:rPr>
              <a:t>imagining</a:t>
            </a:r>
            <a:endParaRPr lang="sv-SE" sz="2400" dirty="0">
              <a:latin typeface="Optima" panose="02000503060000020004" pitchFamily="2" charset="0"/>
            </a:endParaRPr>
          </a:p>
          <a:p>
            <a:pPr marL="285750" indent="-285750">
              <a:buFont typeface="Arial" panose="020B0604020202020204" pitchFamily="34" charset="0"/>
              <a:buChar char="•"/>
            </a:pPr>
            <a:endParaRPr lang="sv-SE" sz="2400" dirty="0">
              <a:latin typeface="Optima" panose="02000503060000020004" pitchFamily="2" charset="0"/>
            </a:endParaRPr>
          </a:p>
          <a:p>
            <a:r>
              <a:rPr lang="sv-SE" sz="2400" dirty="0">
                <a:latin typeface="Optima" panose="02000503060000020004" pitchFamily="2" charset="0"/>
              </a:rPr>
              <a:t>”The sites </a:t>
            </a:r>
            <a:r>
              <a:rPr lang="sv-SE" sz="2400" dirty="0" err="1">
                <a:latin typeface="Optima" panose="02000503060000020004" pitchFamily="2" charset="0"/>
              </a:rPr>
              <a:t>where</a:t>
            </a:r>
            <a:r>
              <a:rPr lang="sv-SE" sz="2400" dirty="0">
                <a:latin typeface="Optima" panose="02000503060000020004" pitchFamily="2" charset="0"/>
              </a:rPr>
              <a:t> a </a:t>
            </a:r>
            <a:r>
              <a:rPr lang="sv-SE" sz="2400" dirty="0" err="1">
                <a:latin typeface="Optima" panose="02000503060000020004" pitchFamily="2" charset="0"/>
              </a:rPr>
              <a:t>carbon-constrained</a:t>
            </a:r>
            <a:r>
              <a:rPr lang="sv-SE" sz="2400" dirty="0">
                <a:latin typeface="Optima" panose="02000503060000020004" pitchFamily="2" charset="0"/>
              </a:rPr>
              <a:t> </a:t>
            </a:r>
            <a:r>
              <a:rPr lang="sv-SE" sz="2400" dirty="0" err="1">
                <a:latin typeface="Optima" panose="02000503060000020004" pitchFamily="2" charset="0"/>
              </a:rPr>
              <a:t>world</a:t>
            </a:r>
            <a:r>
              <a:rPr lang="sv-SE" sz="2400" dirty="0">
                <a:latin typeface="Optima" panose="02000503060000020004" pitchFamily="2" charset="0"/>
              </a:rPr>
              <a:t> is </a:t>
            </a:r>
            <a:r>
              <a:rPr lang="sv-SE" sz="2400" dirty="0" err="1">
                <a:latin typeface="Optima" panose="02000503060000020004" pitchFamily="2" charset="0"/>
              </a:rPr>
              <a:t>represented</a:t>
            </a:r>
            <a:r>
              <a:rPr lang="sv-SE" sz="2400" dirty="0">
                <a:latin typeface="Optima" panose="02000503060000020004" pitchFamily="2" charset="0"/>
              </a:rPr>
              <a:t> and </a:t>
            </a:r>
            <a:r>
              <a:rPr lang="sv-SE" sz="2400" dirty="0" err="1">
                <a:latin typeface="Optima" panose="02000503060000020004" pitchFamily="2" charset="0"/>
              </a:rPr>
              <a:t>acted</a:t>
            </a:r>
            <a:r>
              <a:rPr lang="sv-SE" sz="2400" dirty="0">
                <a:latin typeface="Optima" panose="02000503060000020004" pitchFamily="2" charset="0"/>
              </a:rPr>
              <a:t> </a:t>
            </a:r>
            <a:r>
              <a:rPr lang="sv-SE" sz="2400" dirty="0" err="1">
                <a:latin typeface="Optima" panose="02000503060000020004" pitchFamily="2" charset="0"/>
              </a:rPr>
              <a:t>upon</a:t>
            </a:r>
            <a:r>
              <a:rPr lang="sv-SE" sz="2400" dirty="0">
                <a:latin typeface="Optima" panose="02000503060000020004" pitchFamily="2" charset="0"/>
              </a:rPr>
              <a:t> </a:t>
            </a:r>
            <a:r>
              <a:rPr lang="sv-SE" sz="2400" dirty="0" err="1">
                <a:latin typeface="Optima" panose="02000503060000020004" pitchFamily="2" charset="0"/>
              </a:rPr>
              <a:t>are</a:t>
            </a:r>
            <a:r>
              <a:rPr lang="sv-SE" sz="2400" dirty="0">
                <a:latin typeface="Optima" panose="02000503060000020004" pitchFamily="2" charset="0"/>
              </a:rPr>
              <a:t> </a:t>
            </a:r>
            <a:r>
              <a:rPr lang="sv-SE" sz="2400" dirty="0" err="1">
                <a:latin typeface="Optima" panose="02000503060000020004" pitchFamily="2" charset="0"/>
              </a:rPr>
              <a:t>nowadays</a:t>
            </a:r>
            <a:r>
              <a:rPr lang="sv-SE" sz="2400" dirty="0">
                <a:latin typeface="Optima" panose="02000503060000020004" pitchFamily="2" charset="0"/>
              </a:rPr>
              <a:t> </a:t>
            </a:r>
            <a:r>
              <a:rPr lang="sv-SE" sz="2400" dirty="0" err="1">
                <a:latin typeface="Optima" panose="02000503060000020004" pitchFamily="2" charset="0"/>
              </a:rPr>
              <a:t>everywhere</a:t>
            </a:r>
            <a:r>
              <a:rPr lang="sv-SE" sz="2400" dirty="0">
                <a:latin typeface="Optima" panose="02000503060000020004" pitchFamily="2" charset="0"/>
              </a:rPr>
              <a:t>…and </a:t>
            </a:r>
            <a:r>
              <a:rPr lang="sv-SE" sz="2400" dirty="0" err="1">
                <a:latin typeface="Optima" panose="02000503060000020004" pitchFamily="2" charset="0"/>
              </a:rPr>
              <a:t>yet</a:t>
            </a:r>
            <a:r>
              <a:rPr lang="sv-SE" sz="2400" dirty="0">
                <a:latin typeface="Optima" panose="02000503060000020004" pitchFamily="2" charset="0"/>
              </a:rPr>
              <a:t> long-term </a:t>
            </a:r>
            <a:r>
              <a:rPr lang="sv-SE" sz="2400" dirty="0" err="1">
                <a:latin typeface="Optima" panose="02000503060000020004" pitchFamily="2" charset="0"/>
              </a:rPr>
              <a:t>decarbonised</a:t>
            </a:r>
            <a:r>
              <a:rPr lang="sv-SE" sz="2400" dirty="0">
                <a:latin typeface="Optima" panose="02000503060000020004" pitchFamily="2" charset="0"/>
              </a:rPr>
              <a:t> </a:t>
            </a:r>
            <a:r>
              <a:rPr lang="sv-SE" sz="2400" dirty="0" err="1">
                <a:latin typeface="Optima" panose="02000503060000020004" pitchFamily="2" charset="0"/>
              </a:rPr>
              <a:t>futures</a:t>
            </a:r>
            <a:r>
              <a:rPr lang="sv-SE" sz="2400" dirty="0">
                <a:latin typeface="Optima" panose="02000503060000020004" pitchFamily="2" charset="0"/>
              </a:rPr>
              <a:t> </a:t>
            </a:r>
            <a:r>
              <a:rPr lang="sv-SE" sz="2400" dirty="0" err="1">
                <a:latin typeface="Optima" panose="02000503060000020004" pitchFamily="2" charset="0"/>
              </a:rPr>
              <a:t>are</a:t>
            </a:r>
            <a:r>
              <a:rPr lang="sv-SE" sz="2400" dirty="0">
                <a:latin typeface="Optima" panose="02000503060000020004" pitchFamily="2" charset="0"/>
              </a:rPr>
              <a:t> </a:t>
            </a:r>
            <a:r>
              <a:rPr lang="sv-SE" sz="2400" dirty="0" err="1">
                <a:latin typeface="Optima" panose="02000503060000020004" pitchFamily="2" charset="0"/>
              </a:rPr>
              <a:t>seldom</a:t>
            </a:r>
            <a:r>
              <a:rPr lang="sv-SE" sz="2400" dirty="0">
                <a:latin typeface="Optima" panose="02000503060000020004" pitchFamily="2" charset="0"/>
              </a:rPr>
              <a:t> </a:t>
            </a:r>
            <a:r>
              <a:rPr lang="sv-SE" sz="2400" dirty="0" err="1">
                <a:latin typeface="Optima" panose="02000503060000020004" pitchFamily="2" charset="0"/>
              </a:rPr>
              <a:t>situated</a:t>
            </a:r>
            <a:r>
              <a:rPr lang="sv-SE" sz="2400" dirty="0">
                <a:latin typeface="Optima" panose="02000503060000020004" pitchFamily="2" charset="0"/>
              </a:rPr>
              <a:t> and </a:t>
            </a:r>
            <a:r>
              <a:rPr lang="sv-SE" sz="2400" dirty="0" err="1">
                <a:latin typeface="Optima" panose="02000503060000020004" pitchFamily="2" charset="0"/>
              </a:rPr>
              <a:t>made</a:t>
            </a:r>
            <a:r>
              <a:rPr lang="sv-SE" sz="2400" dirty="0">
                <a:latin typeface="Optima" panose="02000503060000020004" pitchFamily="2" charset="0"/>
              </a:rPr>
              <a:t> palpable. </a:t>
            </a:r>
            <a:r>
              <a:rPr lang="sv-SE" sz="2400" dirty="0" err="1">
                <a:latin typeface="Optima" panose="02000503060000020004" pitchFamily="2" charset="0"/>
              </a:rPr>
              <a:t>Carbon</a:t>
            </a:r>
            <a:r>
              <a:rPr lang="sv-SE" sz="2400" dirty="0">
                <a:latin typeface="Optima" panose="02000503060000020004" pitchFamily="2" charset="0"/>
              </a:rPr>
              <a:t> Ruins proposes a </a:t>
            </a:r>
            <a:r>
              <a:rPr lang="sv-SE" sz="2400" dirty="0" err="1">
                <a:latin typeface="Optima" panose="02000503060000020004" pitchFamily="2" charset="0"/>
              </a:rPr>
              <a:t>methodology</a:t>
            </a:r>
            <a:r>
              <a:rPr lang="sv-SE" sz="2400" dirty="0">
                <a:latin typeface="Optima" panose="02000503060000020004" pitchFamily="2" charset="0"/>
              </a:rPr>
              <a:t> for </a:t>
            </a:r>
            <a:r>
              <a:rPr lang="sv-SE" sz="2400" dirty="0" err="1">
                <a:latin typeface="Optima" panose="02000503060000020004" pitchFamily="2" charset="0"/>
              </a:rPr>
              <a:t>crafting</a:t>
            </a:r>
            <a:r>
              <a:rPr lang="sv-SE" sz="2400" dirty="0">
                <a:latin typeface="Optima" panose="02000503060000020004" pitchFamily="2" charset="0"/>
              </a:rPr>
              <a:t> a space </a:t>
            </a:r>
            <a:r>
              <a:rPr lang="sv-SE" sz="2400" dirty="0" err="1">
                <a:latin typeface="Optima" panose="02000503060000020004" pitchFamily="2" charset="0"/>
              </a:rPr>
              <a:t>where</a:t>
            </a:r>
            <a:r>
              <a:rPr lang="sv-SE" sz="2400" dirty="0">
                <a:latin typeface="Optima" panose="02000503060000020004" pitchFamily="2" charset="0"/>
              </a:rPr>
              <a:t> </a:t>
            </a:r>
            <a:r>
              <a:rPr lang="sv-SE" sz="2400" dirty="0" err="1">
                <a:latin typeface="Optima" panose="02000503060000020004" pitchFamily="2" charset="0"/>
              </a:rPr>
              <a:t>imaginative</a:t>
            </a:r>
            <a:r>
              <a:rPr lang="sv-SE" sz="2400" dirty="0">
                <a:latin typeface="Optima" panose="02000503060000020004" pitchFamily="2" charset="0"/>
              </a:rPr>
              <a:t>, as </a:t>
            </a:r>
            <a:r>
              <a:rPr lang="sv-SE" sz="2400" dirty="0" err="1">
                <a:latin typeface="Optima" panose="02000503060000020004" pitchFamily="2" charset="0"/>
              </a:rPr>
              <a:t>well</a:t>
            </a:r>
            <a:r>
              <a:rPr lang="sv-SE" sz="2400" dirty="0">
                <a:latin typeface="Optima" panose="02000503060000020004" pitchFamily="2" charset="0"/>
              </a:rPr>
              <a:t> as </a:t>
            </a:r>
            <a:r>
              <a:rPr lang="sv-SE" sz="2400" dirty="0" err="1">
                <a:latin typeface="Optima" panose="02000503060000020004" pitchFamily="2" charset="0"/>
              </a:rPr>
              <a:t>tangible</a:t>
            </a:r>
            <a:r>
              <a:rPr lang="sv-SE" sz="2400" dirty="0">
                <a:latin typeface="Optima" panose="02000503060000020004" pitchFamily="2" charset="0"/>
              </a:rPr>
              <a:t>, </a:t>
            </a:r>
            <a:r>
              <a:rPr lang="sv-SE" sz="2400" dirty="0" err="1">
                <a:latin typeface="Optima" panose="02000503060000020004" pitchFamily="2" charset="0"/>
              </a:rPr>
              <a:t>engagement</a:t>
            </a:r>
            <a:r>
              <a:rPr lang="sv-SE" sz="2400" dirty="0">
                <a:latin typeface="Optima" panose="02000503060000020004" pitchFamily="2" charset="0"/>
              </a:rPr>
              <a:t> </a:t>
            </a:r>
            <a:r>
              <a:rPr lang="sv-SE" sz="2400" dirty="0" err="1">
                <a:latin typeface="Optima" panose="02000503060000020004" pitchFamily="2" charset="0"/>
              </a:rPr>
              <a:t>with</a:t>
            </a:r>
            <a:r>
              <a:rPr lang="sv-SE" sz="2400" dirty="0">
                <a:latin typeface="Optima" panose="02000503060000020004" pitchFamily="2" charset="0"/>
              </a:rPr>
              <a:t> a post-fossil </a:t>
            </a:r>
            <a:r>
              <a:rPr lang="sv-SE" sz="2400" dirty="0" err="1">
                <a:latin typeface="Optima" panose="02000503060000020004" pitchFamily="2" charset="0"/>
              </a:rPr>
              <a:t>world</a:t>
            </a:r>
            <a:r>
              <a:rPr lang="sv-SE" sz="2400" dirty="0">
                <a:latin typeface="Optima" panose="02000503060000020004" pitchFamily="2" charset="0"/>
              </a:rPr>
              <a:t> </a:t>
            </a:r>
            <a:r>
              <a:rPr lang="sv-SE" sz="2400" dirty="0" err="1">
                <a:latin typeface="Optima" panose="02000503060000020004" pitchFamily="2" charset="0"/>
              </a:rPr>
              <a:t>can</a:t>
            </a:r>
            <a:r>
              <a:rPr lang="sv-SE" sz="2400" dirty="0">
                <a:latin typeface="Optima" panose="02000503060000020004" pitchFamily="2" charset="0"/>
              </a:rPr>
              <a:t> </a:t>
            </a:r>
            <a:r>
              <a:rPr lang="sv-SE" sz="2400" dirty="0" err="1">
                <a:latin typeface="Optima" panose="02000503060000020004" pitchFamily="2" charset="0"/>
              </a:rPr>
              <a:t>emerge</a:t>
            </a:r>
            <a:r>
              <a:rPr lang="sv-SE" sz="2400" dirty="0">
                <a:latin typeface="Optima" panose="02000503060000020004" pitchFamily="2" charset="0"/>
              </a:rPr>
              <a:t>. It </a:t>
            </a:r>
            <a:r>
              <a:rPr lang="sv-SE" sz="2400" dirty="0" err="1">
                <a:latin typeface="Optima" panose="02000503060000020004" pitchFamily="2" charset="0"/>
              </a:rPr>
              <a:t>does</a:t>
            </a:r>
            <a:r>
              <a:rPr lang="sv-SE" sz="2400" dirty="0">
                <a:latin typeface="Optima" panose="02000503060000020004" pitchFamily="2" charset="0"/>
              </a:rPr>
              <a:t> so by </a:t>
            </a:r>
            <a:r>
              <a:rPr lang="sv-SE" sz="2400" dirty="0" err="1">
                <a:latin typeface="Optima" panose="02000503060000020004" pitchFamily="2" charset="0"/>
              </a:rPr>
              <a:t>problematising</a:t>
            </a:r>
            <a:r>
              <a:rPr lang="sv-SE" sz="2400" dirty="0">
                <a:latin typeface="Optima" panose="02000503060000020004" pitchFamily="2" charset="0"/>
              </a:rPr>
              <a:t> </a:t>
            </a:r>
            <a:r>
              <a:rPr lang="sv-SE" sz="2400" dirty="0" err="1">
                <a:latin typeface="Optima" panose="02000503060000020004" pitchFamily="2" charset="0"/>
              </a:rPr>
              <a:t>contemporary</a:t>
            </a:r>
            <a:r>
              <a:rPr lang="sv-SE" sz="2400" dirty="0">
                <a:latin typeface="Optima" panose="02000503060000020004" pitchFamily="2" charset="0"/>
              </a:rPr>
              <a:t> social </a:t>
            </a:r>
            <a:r>
              <a:rPr lang="sv-SE" sz="2400" dirty="0" err="1">
                <a:latin typeface="Optima" panose="02000503060000020004" pitchFamily="2" charset="0"/>
              </a:rPr>
              <a:t>practices</a:t>
            </a:r>
            <a:r>
              <a:rPr lang="sv-SE" sz="2400" dirty="0">
                <a:latin typeface="Optima" panose="02000503060000020004" pitchFamily="2" charset="0"/>
              </a:rPr>
              <a:t> by </a:t>
            </a:r>
            <a:r>
              <a:rPr lang="sv-SE" sz="2400" dirty="0" err="1">
                <a:latin typeface="Optima" panose="02000503060000020004" pitchFamily="2" charset="0"/>
              </a:rPr>
              <a:t>defamiliarising</a:t>
            </a:r>
            <a:r>
              <a:rPr lang="sv-SE" sz="2400" dirty="0">
                <a:latin typeface="Optima" panose="02000503060000020004" pitchFamily="2" charset="0"/>
              </a:rPr>
              <a:t> </a:t>
            </a:r>
            <a:r>
              <a:rPr lang="sv-SE" sz="2400" dirty="0" err="1">
                <a:latin typeface="Optima" panose="02000503060000020004" pitchFamily="2" charset="0"/>
              </a:rPr>
              <a:t>them</a:t>
            </a:r>
            <a:r>
              <a:rPr lang="sv-SE" sz="2400" dirty="0">
                <a:latin typeface="Optima" panose="02000503060000020004" pitchFamily="2" charset="0"/>
              </a:rPr>
              <a:t>, </a:t>
            </a:r>
            <a:r>
              <a:rPr lang="sv-SE" sz="2400" dirty="0" err="1">
                <a:latin typeface="Optima" panose="02000503060000020004" pitchFamily="2" charset="0"/>
              </a:rPr>
              <a:t>provoking</a:t>
            </a:r>
            <a:r>
              <a:rPr lang="sv-SE" sz="2400" dirty="0">
                <a:latin typeface="Optima" panose="02000503060000020004" pitchFamily="2" charset="0"/>
              </a:rPr>
              <a:t> </a:t>
            </a:r>
            <a:r>
              <a:rPr lang="sv-SE" sz="2400" dirty="0" err="1">
                <a:latin typeface="Optima" panose="02000503060000020004" pitchFamily="2" charset="0"/>
              </a:rPr>
              <a:t>imagination</a:t>
            </a:r>
            <a:r>
              <a:rPr lang="sv-SE" sz="2400" dirty="0">
                <a:latin typeface="Optima" panose="02000503060000020004" pitchFamily="2" charset="0"/>
              </a:rPr>
              <a:t> and </a:t>
            </a:r>
            <a:r>
              <a:rPr lang="sv-SE" sz="2400" dirty="0" err="1">
                <a:latin typeface="Optima" panose="02000503060000020004" pitchFamily="2" charset="0"/>
              </a:rPr>
              <a:t>critical</a:t>
            </a:r>
            <a:r>
              <a:rPr lang="sv-SE" sz="2400" dirty="0">
                <a:latin typeface="Optima" panose="02000503060000020004" pitchFamily="2" charset="0"/>
              </a:rPr>
              <a:t> </a:t>
            </a:r>
            <a:r>
              <a:rPr lang="sv-SE" sz="2400" dirty="0" err="1">
                <a:latin typeface="Optima" panose="02000503060000020004" pitchFamily="2" charset="0"/>
              </a:rPr>
              <a:t>self-reflection</a:t>
            </a:r>
            <a:r>
              <a:rPr lang="sv-SE" sz="2400" dirty="0">
                <a:latin typeface="Optima" panose="02000503060000020004" pitchFamily="2" charset="0"/>
              </a:rPr>
              <a:t> </a:t>
            </a:r>
            <a:r>
              <a:rPr lang="sv-SE" sz="2400" dirty="0" err="1">
                <a:latin typeface="Optima" panose="02000503060000020004" pitchFamily="2" charset="0"/>
              </a:rPr>
              <a:t>through</a:t>
            </a:r>
            <a:r>
              <a:rPr lang="sv-SE" sz="2400" dirty="0">
                <a:latin typeface="Optima" panose="02000503060000020004" pitchFamily="2" charset="0"/>
              </a:rPr>
              <a:t> the </a:t>
            </a:r>
            <a:r>
              <a:rPr lang="sv-SE" sz="2400" dirty="0" err="1">
                <a:latin typeface="Optima" panose="02000503060000020004" pitchFamily="2" charset="0"/>
              </a:rPr>
              <a:t>sharing</a:t>
            </a:r>
            <a:r>
              <a:rPr lang="sv-SE" sz="2400" dirty="0">
                <a:latin typeface="Optima" panose="02000503060000020004" pitchFamily="2" charset="0"/>
              </a:rPr>
              <a:t> </a:t>
            </a:r>
            <a:r>
              <a:rPr lang="sv-SE" sz="2400" dirty="0" err="1">
                <a:latin typeface="Optima" panose="02000503060000020004" pitchFamily="2" charset="0"/>
              </a:rPr>
              <a:t>of</a:t>
            </a:r>
            <a:r>
              <a:rPr lang="sv-SE" sz="2400" dirty="0">
                <a:latin typeface="Optima" panose="02000503060000020004" pitchFamily="2" charset="0"/>
              </a:rPr>
              <a:t> </a:t>
            </a:r>
            <a:r>
              <a:rPr lang="sv-SE" sz="2400" dirty="0" err="1">
                <a:latin typeface="Optima" panose="02000503060000020004" pitchFamily="2" charset="0"/>
              </a:rPr>
              <a:t>stories</a:t>
            </a:r>
            <a:r>
              <a:rPr lang="sv-SE" sz="2400" dirty="0">
                <a:latin typeface="Optima" panose="02000503060000020004" pitchFamily="2" charset="0"/>
              </a:rPr>
              <a:t> and </a:t>
            </a:r>
            <a:r>
              <a:rPr lang="sv-SE" sz="2400" dirty="0" err="1">
                <a:latin typeface="Optima" panose="02000503060000020004" pitchFamily="2" charset="0"/>
              </a:rPr>
              <a:t>memories</a:t>
            </a:r>
            <a:r>
              <a:rPr lang="sv-SE" sz="2400" dirty="0">
                <a:latin typeface="Optima" panose="02000503060000020004" pitchFamily="2" charset="0"/>
              </a:rPr>
              <a:t> </a:t>
            </a:r>
            <a:r>
              <a:rPr lang="sv-SE" sz="2400" dirty="0" err="1">
                <a:latin typeface="Optima" panose="02000503060000020004" pitchFamily="2" charset="0"/>
              </a:rPr>
              <a:t>around</a:t>
            </a:r>
            <a:r>
              <a:rPr lang="sv-SE" sz="2400" dirty="0">
                <a:latin typeface="Optima" panose="02000503060000020004" pitchFamily="2" charset="0"/>
              </a:rPr>
              <a:t> </a:t>
            </a:r>
            <a:r>
              <a:rPr lang="sv-SE" sz="2400" dirty="0" err="1">
                <a:latin typeface="Optima" panose="02000503060000020004" pitchFamily="2" charset="0"/>
              </a:rPr>
              <a:t>particular</a:t>
            </a:r>
            <a:r>
              <a:rPr lang="sv-SE" sz="2400" dirty="0">
                <a:latin typeface="Optima" panose="02000503060000020004" pitchFamily="2" charset="0"/>
              </a:rPr>
              <a:t> </a:t>
            </a:r>
            <a:r>
              <a:rPr lang="sv-SE" sz="2400" dirty="0" err="1">
                <a:latin typeface="Optima" panose="02000503060000020004" pitchFamily="2" charset="0"/>
              </a:rPr>
              <a:t>artefacts</a:t>
            </a:r>
            <a:r>
              <a:rPr lang="sv-SE" sz="2400" dirty="0">
                <a:latin typeface="Optima" panose="02000503060000020004" pitchFamily="2" charset="0"/>
              </a:rPr>
              <a:t>. CR is a kind </a:t>
            </a:r>
            <a:r>
              <a:rPr lang="sv-SE" sz="2400" dirty="0" err="1">
                <a:latin typeface="Optima" panose="02000503060000020004" pitchFamily="2" charset="0"/>
              </a:rPr>
              <a:t>of</a:t>
            </a:r>
            <a:r>
              <a:rPr lang="sv-SE" sz="2400" dirty="0">
                <a:latin typeface="Optima" panose="02000503060000020004" pitchFamily="2" charset="0"/>
              </a:rPr>
              <a:t> </a:t>
            </a:r>
            <a:r>
              <a:rPr lang="sv-SE" sz="2400" dirty="0" err="1">
                <a:latin typeface="Optima" panose="02000503060000020004" pitchFamily="2" charset="0"/>
              </a:rPr>
              <a:t>experiental</a:t>
            </a:r>
            <a:r>
              <a:rPr lang="sv-SE" sz="2400" dirty="0">
                <a:latin typeface="Optima" panose="02000503060000020004" pitchFamily="2" charset="0"/>
              </a:rPr>
              <a:t> </a:t>
            </a:r>
            <a:r>
              <a:rPr lang="sv-SE" sz="2400" dirty="0" err="1">
                <a:latin typeface="Optima" panose="02000503060000020004" pitchFamily="2" charset="0"/>
              </a:rPr>
              <a:t>future</a:t>
            </a:r>
            <a:r>
              <a:rPr lang="sv-SE" sz="2400" dirty="0">
                <a:latin typeface="Optima" panose="02000503060000020004" pitchFamily="2" charset="0"/>
              </a:rPr>
              <a:t>, a process </a:t>
            </a:r>
            <a:r>
              <a:rPr lang="sv-SE" sz="2400" dirty="0" err="1">
                <a:latin typeface="Optima" panose="02000503060000020004" pitchFamily="2" charset="0"/>
              </a:rPr>
              <a:t>of</a:t>
            </a:r>
            <a:r>
              <a:rPr lang="sv-SE" sz="2400" dirty="0">
                <a:latin typeface="Optima" panose="02000503060000020004" pitchFamily="2" charset="0"/>
              </a:rPr>
              <a:t> co-</a:t>
            </a:r>
            <a:r>
              <a:rPr lang="sv-SE" sz="2400" dirty="0" err="1">
                <a:latin typeface="Optima" panose="02000503060000020004" pitchFamily="2" charset="0"/>
              </a:rPr>
              <a:t>creating</a:t>
            </a:r>
            <a:r>
              <a:rPr lang="sv-SE" sz="2400" dirty="0">
                <a:latin typeface="Optima" panose="02000503060000020004" pitchFamily="2" charset="0"/>
              </a:rPr>
              <a:t> a post-fossils </a:t>
            </a:r>
            <a:r>
              <a:rPr lang="sv-SE" sz="2400" dirty="0" err="1">
                <a:latin typeface="Optima" panose="02000503060000020004" pitchFamily="2" charset="0"/>
              </a:rPr>
              <a:t>world</a:t>
            </a:r>
            <a:r>
              <a:rPr lang="sv-SE" sz="2400" dirty="0">
                <a:latin typeface="Optima" panose="02000503060000020004" pitchFamily="2" charset="0"/>
              </a:rPr>
              <a:t>, </a:t>
            </a:r>
            <a:r>
              <a:rPr lang="sv-SE" sz="2400" dirty="0" err="1">
                <a:latin typeface="Optima" panose="02000503060000020004" pitchFamily="2" charset="0"/>
              </a:rPr>
              <a:t>which</a:t>
            </a:r>
            <a:r>
              <a:rPr lang="sv-SE" sz="2400" dirty="0">
                <a:latin typeface="Optima" panose="02000503060000020004" pitchFamily="2" charset="0"/>
              </a:rPr>
              <a:t> </a:t>
            </a:r>
            <a:r>
              <a:rPr lang="sv-SE" sz="2400" dirty="0" err="1">
                <a:latin typeface="Optima" panose="02000503060000020004" pitchFamily="2" charset="0"/>
              </a:rPr>
              <a:t>invites</a:t>
            </a:r>
            <a:r>
              <a:rPr lang="sv-SE" sz="2400" dirty="0">
                <a:latin typeface="Optima" panose="02000503060000020004" pitchFamily="2" charset="0"/>
              </a:rPr>
              <a:t> </a:t>
            </a:r>
            <a:r>
              <a:rPr lang="sv-SE" sz="2400" dirty="0" err="1">
                <a:latin typeface="Optima" panose="02000503060000020004" pitchFamily="2" charset="0"/>
              </a:rPr>
              <a:t>participants</a:t>
            </a:r>
            <a:r>
              <a:rPr lang="sv-SE" sz="2400" dirty="0">
                <a:latin typeface="Optima" panose="02000503060000020004" pitchFamily="2" charset="0"/>
              </a:rPr>
              <a:t> to </a:t>
            </a:r>
            <a:r>
              <a:rPr lang="sv-SE" sz="2400" dirty="0" err="1">
                <a:latin typeface="Optima" panose="02000503060000020004" pitchFamily="2" charset="0"/>
              </a:rPr>
              <a:t>experience</a:t>
            </a:r>
            <a:r>
              <a:rPr lang="sv-SE" sz="2400" dirty="0">
                <a:latin typeface="Optima" panose="02000503060000020004" pitchFamily="2" charset="0"/>
              </a:rPr>
              <a:t> fragments </a:t>
            </a:r>
            <a:r>
              <a:rPr lang="sv-SE" sz="2400" dirty="0" err="1">
                <a:latin typeface="Optima" panose="02000503060000020004" pitchFamily="2" charset="0"/>
              </a:rPr>
              <a:t>of</a:t>
            </a:r>
            <a:r>
              <a:rPr lang="sv-SE" sz="2400" dirty="0">
                <a:latin typeface="Optima" panose="02000503060000020004" pitchFamily="2" charset="0"/>
              </a:rPr>
              <a:t> a </a:t>
            </a:r>
            <a:r>
              <a:rPr lang="sv-SE" sz="2400" dirty="0" err="1">
                <a:latin typeface="Optima" panose="02000503060000020004" pitchFamily="2" charset="0"/>
              </a:rPr>
              <a:t>future</a:t>
            </a:r>
            <a:r>
              <a:rPr lang="sv-SE" sz="2400" dirty="0">
                <a:latin typeface="Optima" panose="02000503060000020004" pitchFamily="2" charset="0"/>
              </a:rPr>
              <a:t>, to alter </a:t>
            </a:r>
            <a:r>
              <a:rPr lang="sv-SE" sz="2400" dirty="0" err="1">
                <a:latin typeface="Optima" panose="02000503060000020004" pitchFamily="2" charset="0"/>
              </a:rPr>
              <a:t>them</a:t>
            </a:r>
            <a:r>
              <a:rPr lang="sv-SE" sz="2400" dirty="0">
                <a:latin typeface="Optima" panose="02000503060000020004" pitchFamily="2" charset="0"/>
              </a:rPr>
              <a:t>, </a:t>
            </a:r>
            <a:r>
              <a:rPr lang="sv-SE" sz="2400" dirty="0" err="1">
                <a:latin typeface="Optima" panose="02000503060000020004" pitchFamily="2" charset="0"/>
              </a:rPr>
              <a:t>expand</a:t>
            </a:r>
            <a:r>
              <a:rPr lang="sv-SE" sz="2400" dirty="0">
                <a:latin typeface="Optima" panose="02000503060000020004" pitchFamily="2" charset="0"/>
              </a:rPr>
              <a:t> on </a:t>
            </a:r>
            <a:r>
              <a:rPr lang="sv-SE" sz="2400" dirty="0" err="1">
                <a:latin typeface="Optima" panose="02000503060000020004" pitchFamily="2" charset="0"/>
              </a:rPr>
              <a:t>them</a:t>
            </a:r>
            <a:r>
              <a:rPr lang="sv-SE" sz="2400" dirty="0">
                <a:latin typeface="Optima" panose="02000503060000020004" pitchFamily="2" charset="0"/>
              </a:rPr>
              <a:t>, </a:t>
            </a:r>
            <a:r>
              <a:rPr lang="sv-SE" sz="2400" dirty="0" err="1">
                <a:latin typeface="Optima" panose="02000503060000020004" pitchFamily="2" charset="0"/>
              </a:rPr>
              <a:t>perhaps</a:t>
            </a:r>
            <a:r>
              <a:rPr lang="sv-SE" sz="2400" dirty="0">
                <a:latin typeface="Optima" panose="02000503060000020004" pitchFamily="2" charset="0"/>
              </a:rPr>
              <a:t> </a:t>
            </a:r>
            <a:r>
              <a:rPr lang="sv-SE" sz="2400" dirty="0" err="1">
                <a:latin typeface="Optima" panose="02000503060000020004" pitchFamily="2" charset="0"/>
              </a:rPr>
              <a:t>reject</a:t>
            </a:r>
            <a:r>
              <a:rPr lang="sv-SE" sz="2400" dirty="0">
                <a:latin typeface="Optima" panose="02000503060000020004" pitchFamily="2" charset="0"/>
              </a:rPr>
              <a:t> </a:t>
            </a:r>
            <a:r>
              <a:rPr lang="sv-SE" sz="2400" dirty="0" err="1">
                <a:latin typeface="Optima" panose="02000503060000020004" pitchFamily="2" charset="0"/>
              </a:rPr>
              <a:t>them</a:t>
            </a:r>
            <a:r>
              <a:rPr lang="sv-SE" sz="2400" dirty="0">
                <a:latin typeface="Optima" panose="02000503060000020004" pitchFamily="2" charset="0"/>
              </a:rPr>
              <a:t> and </a:t>
            </a:r>
            <a:r>
              <a:rPr lang="sv-SE" sz="2400" dirty="0" err="1">
                <a:latin typeface="Optima" panose="02000503060000020004" pitchFamily="2" charset="0"/>
              </a:rPr>
              <a:t>create</a:t>
            </a:r>
            <a:r>
              <a:rPr lang="sv-SE" sz="2400" dirty="0">
                <a:latin typeface="Optima" panose="02000503060000020004" pitchFamily="2" charset="0"/>
              </a:rPr>
              <a:t> new fragments.” </a:t>
            </a:r>
          </a:p>
          <a:p>
            <a:endParaRPr lang="sv-SE" sz="2400" dirty="0">
              <a:latin typeface="Optima" panose="02000503060000020004" pitchFamily="2" charset="0"/>
            </a:endParaRPr>
          </a:p>
          <a:p>
            <a:r>
              <a:rPr lang="sv-SE" sz="2400" dirty="0" err="1">
                <a:latin typeface="Optima" panose="02000503060000020004" pitchFamily="2" charset="0"/>
              </a:rPr>
              <a:t>Carbon</a:t>
            </a:r>
            <a:r>
              <a:rPr lang="sv-SE" sz="2400" dirty="0">
                <a:latin typeface="Optima" panose="02000503060000020004" pitchFamily="2" charset="0"/>
              </a:rPr>
              <a:t> Ruins: </a:t>
            </a:r>
            <a:r>
              <a:rPr lang="sv-SE" sz="2400" dirty="0" err="1">
                <a:latin typeface="Optima" panose="02000503060000020004" pitchFamily="2" charset="0"/>
              </a:rPr>
              <a:t>Engaging</a:t>
            </a:r>
            <a:r>
              <a:rPr lang="sv-SE" sz="2400" dirty="0">
                <a:latin typeface="Optima" panose="02000503060000020004" pitchFamily="2" charset="0"/>
              </a:rPr>
              <a:t> </a:t>
            </a:r>
            <a:r>
              <a:rPr lang="sv-SE" sz="2400" dirty="0" err="1">
                <a:latin typeface="Optima" panose="02000503060000020004" pitchFamily="2" charset="0"/>
              </a:rPr>
              <a:t>with</a:t>
            </a:r>
            <a:r>
              <a:rPr lang="sv-SE" sz="2400" dirty="0">
                <a:latin typeface="Optima" panose="02000503060000020004" pitchFamily="2" charset="0"/>
              </a:rPr>
              <a:t> Post-Fossil Transitions </a:t>
            </a:r>
            <a:r>
              <a:rPr lang="sv-SE" sz="2400" dirty="0" err="1">
                <a:latin typeface="Optima" panose="02000503060000020004" pitchFamily="2" charset="0"/>
              </a:rPr>
              <a:t>through</a:t>
            </a:r>
            <a:r>
              <a:rPr lang="sv-SE" sz="2400" dirty="0">
                <a:latin typeface="Optima" panose="02000503060000020004" pitchFamily="2" charset="0"/>
              </a:rPr>
              <a:t> </a:t>
            </a:r>
            <a:r>
              <a:rPr lang="sv-SE" sz="2400" dirty="0" err="1">
                <a:latin typeface="Optima" panose="02000503060000020004" pitchFamily="2" charset="0"/>
              </a:rPr>
              <a:t>Participatory</a:t>
            </a:r>
            <a:r>
              <a:rPr lang="sv-SE" sz="2400" dirty="0">
                <a:latin typeface="Optima" panose="02000503060000020004" pitchFamily="2" charset="0"/>
              </a:rPr>
              <a:t> World-</a:t>
            </a:r>
            <a:r>
              <a:rPr lang="sv-SE" sz="2400" dirty="0" err="1">
                <a:latin typeface="Optima" panose="02000503060000020004" pitchFamily="2" charset="0"/>
              </a:rPr>
              <a:t>Building</a:t>
            </a:r>
            <a:r>
              <a:rPr lang="sv-SE" sz="2400" dirty="0">
                <a:latin typeface="Optima" panose="02000503060000020004" pitchFamily="2" charset="0"/>
              </a:rPr>
              <a:t>.” (</a:t>
            </a:r>
            <a:r>
              <a:rPr lang="sv-SE" sz="2400" dirty="0" err="1">
                <a:latin typeface="Optima" panose="02000503060000020004" pitchFamily="2" charset="0"/>
              </a:rPr>
              <a:t>Stripple</a:t>
            </a:r>
            <a:r>
              <a:rPr lang="sv-SE" sz="2400" dirty="0">
                <a:latin typeface="Optima" panose="02000503060000020004" pitchFamily="2" charset="0"/>
              </a:rPr>
              <a:t> et al, </a:t>
            </a:r>
            <a:r>
              <a:rPr lang="sv-SE" sz="2400" i="1" dirty="0" err="1">
                <a:latin typeface="Optima" panose="02000503060000020004" pitchFamily="2" charset="0"/>
              </a:rPr>
              <a:t>Politics</a:t>
            </a:r>
            <a:r>
              <a:rPr lang="sv-SE" sz="2400" i="1" dirty="0">
                <a:latin typeface="Optima" panose="02000503060000020004" pitchFamily="2" charset="0"/>
              </a:rPr>
              <a:t> and </a:t>
            </a:r>
            <a:r>
              <a:rPr lang="sv-SE" sz="2400" i="1" dirty="0" err="1">
                <a:latin typeface="Optima" panose="02000503060000020004" pitchFamily="2" charset="0"/>
              </a:rPr>
              <a:t>Governance</a:t>
            </a:r>
            <a:r>
              <a:rPr lang="sv-SE" sz="2400" i="1" dirty="0">
                <a:latin typeface="Optima" panose="02000503060000020004" pitchFamily="2" charset="0"/>
              </a:rPr>
              <a:t> </a:t>
            </a:r>
            <a:r>
              <a:rPr lang="sv-SE" sz="2400" dirty="0">
                <a:latin typeface="Optima" panose="02000503060000020004" pitchFamily="2" charset="0"/>
              </a:rPr>
              <a:t>9: 2 2021)</a:t>
            </a:r>
          </a:p>
          <a:p>
            <a:pPr marL="285750" indent="-285750">
              <a:buFont typeface="Arial" panose="020B0604020202020204" pitchFamily="34" charset="0"/>
              <a:buChar char="•"/>
            </a:pPr>
            <a:endParaRPr lang="sv-SE" sz="2400" dirty="0">
              <a:latin typeface="Optima" panose="02000503060000020004" pitchFamily="2" charset="0"/>
            </a:endParaRPr>
          </a:p>
          <a:p>
            <a:endParaRPr lang="sv-SE" sz="2400" dirty="0">
              <a:latin typeface="Optima" panose="02000503060000020004" pitchFamily="2" charset="0"/>
            </a:endParaRPr>
          </a:p>
        </p:txBody>
      </p:sp>
    </p:spTree>
    <p:extLst>
      <p:ext uri="{BB962C8B-B14F-4D97-AF65-F5344CB8AC3E}">
        <p14:creationId xmlns:p14="http://schemas.microsoft.com/office/powerpoint/2010/main" val="320093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6" y="29183"/>
            <a:ext cx="3932237" cy="1600200"/>
          </a:xfrm>
        </p:spPr>
        <p:txBody>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00800" y="500441"/>
            <a:ext cx="3425763" cy="5360609"/>
          </a:xfrm>
        </p:spPr>
      </p:pic>
      <p:sp>
        <p:nvSpPr>
          <p:cNvPr id="4" name="Text Placeholder 3"/>
          <p:cNvSpPr>
            <a:spLocks noGrp="1"/>
          </p:cNvSpPr>
          <p:nvPr>
            <p:ph type="body" sz="half" idx="2"/>
          </p:nvPr>
        </p:nvSpPr>
        <p:spPr>
          <a:xfrm>
            <a:off x="839786" y="1658566"/>
            <a:ext cx="4432603" cy="3811588"/>
          </a:xfrm>
        </p:spPr>
        <p:txBody>
          <a:bodyPr>
            <a:noAutofit/>
          </a:bodyPr>
          <a:lstStyle/>
          <a:p>
            <a:r>
              <a:rPr lang="en-GB" sz="2400" dirty="0">
                <a:latin typeface="Franklin Gothic Medium" panose="020B0603020102020204" pitchFamily="34" charset="0"/>
              </a:rPr>
              <a:t>“We will not make an adequate or democratic transition to a world after oil without first changing how we </a:t>
            </a:r>
            <a:r>
              <a:rPr lang="en-GB" sz="2400" i="1" dirty="0">
                <a:latin typeface="Franklin Gothic Medium" panose="020B0603020102020204" pitchFamily="34" charset="0"/>
              </a:rPr>
              <a:t>think</a:t>
            </a:r>
            <a:r>
              <a:rPr lang="en-GB" sz="2400" dirty="0">
                <a:latin typeface="Franklin Gothic Medium" panose="020B0603020102020204" pitchFamily="34" charset="0"/>
              </a:rPr>
              <a:t>,</a:t>
            </a:r>
            <a:r>
              <a:rPr lang="en-GB" sz="2400" i="1" dirty="0">
                <a:latin typeface="Franklin Gothic Medium" panose="020B0603020102020204" pitchFamily="34" charset="0"/>
              </a:rPr>
              <a:t> imagine</a:t>
            </a:r>
            <a:r>
              <a:rPr lang="en-GB" sz="2400" dirty="0">
                <a:latin typeface="Franklin Gothic Medium" panose="020B0603020102020204" pitchFamily="34" charset="0"/>
              </a:rPr>
              <a:t>,</a:t>
            </a:r>
            <a:r>
              <a:rPr lang="en-GB" sz="2400" i="1" dirty="0">
                <a:latin typeface="Franklin Gothic Medium" panose="020B0603020102020204" pitchFamily="34" charset="0"/>
              </a:rPr>
              <a:t> see</a:t>
            </a:r>
            <a:r>
              <a:rPr lang="en-GB" sz="2400" dirty="0">
                <a:latin typeface="Franklin Gothic Medium" panose="020B0603020102020204" pitchFamily="34" charset="0"/>
              </a:rPr>
              <a:t>, and </a:t>
            </a:r>
            <a:r>
              <a:rPr lang="en-GB" sz="2400" i="1" dirty="0">
                <a:latin typeface="Franklin Gothic Medium" panose="020B0603020102020204" pitchFamily="34" charset="0"/>
              </a:rPr>
              <a:t>hear</a:t>
            </a:r>
            <a:r>
              <a:rPr lang="en-GB" sz="2400" dirty="0">
                <a:latin typeface="Franklin Gothic Medium" panose="020B0603020102020204" pitchFamily="34" charset="0"/>
              </a:rPr>
              <a:t> [transition] is an “imaginative” exercise, with distinct roles played by </a:t>
            </a:r>
            <a:r>
              <a:rPr lang="en-GB" sz="2400" i="1" dirty="0">
                <a:latin typeface="Franklin Gothic Medium" panose="020B0603020102020204" pitchFamily="34" charset="0"/>
              </a:rPr>
              <a:t>words</a:t>
            </a:r>
            <a:r>
              <a:rPr lang="en-GB" sz="2400" dirty="0">
                <a:latin typeface="Franklin Gothic Medium" panose="020B0603020102020204" pitchFamily="34" charset="0"/>
              </a:rPr>
              <a:t>, </a:t>
            </a:r>
            <a:r>
              <a:rPr lang="en-GB" sz="2400" i="1" dirty="0">
                <a:latin typeface="Franklin Gothic Medium" panose="020B0603020102020204" pitchFamily="34" charset="0"/>
              </a:rPr>
              <a:t>images</a:t>
            </a:r>
            <a:r>
              <a:rPr lang="en-GB" sz="2400" dirty="0">
                <a:latin typeface="Franklin Gothic Medium" panose="020B0603020102020204" pitchFamily="34" charset="0"/>
              </a:rPr>
              <a:t>, and </a:t>
            </a:r>
            <a:r>
              <a:rPr lang="en-GB" sz="2400" i="1" dirty="0">
                <a:latin typeface="Franklin Gothic Medium" panose="020B0603020102020204" pitchFamily="34" charset="0"/>
              </a:rPr>
              <a:t>performances.</a:t>
            </a:r>
            <a:r>
              <a:rPr lang="en-GB" sz="2400" dirty="0">
                <a:latin typeface="Franklin Gothic Medium" panose="020B0603020102020204" pitchFamily="34" charset="0"/>
              </a:rPr>
              <a:t>” </a:t>
            </a:r>
            <a:endParaRPr lang="en-US" sz="2400" dirty="0">
              <a:latin typeface="Franklin Gothic Medium" panose="020B0603020102020204" pitchFamily="34" charset="0"/>
            </a:endParaRPr>
          </a:p>
          <a:p>
            <a:r>
              <a:rPr lang="en-US" sz="2400" dirty="0" err="1">
                <a:latin typeface="Franklin Gothic Medium" panose="020B0603020102020204" pitchFamily="34" charset="0"/>
              </a:rPr>
              <a:t>Petrocultures</a:t>
            </a:r>
            <a:r>
              <a:rPr lang="en-US" sz="2400" dirty="0">
                <a:latin typeface="Franklin Gothic Medium" panose="020B0603020102020204" pitchFamily="34" charset="0"/>
              </a:rPr>
              <a:t> Research Group: </a:t>
            </a:r>
            <a:r>
              <a:rPr lang="en-US" sz="2400" i="1" dirty="0">
                <a:latin typeface="Franklin Gothic Medium" panose="020B0603020102020204" pitchFamily="34" charset="0"/>
              </a:rPr>
              <a:t>After Oil</a:t>
            </a:r>
            <a:r>
              <a:rPr lang="en-US" sz="2400" dirty="0">
                <a:latin typeface="Franklin Gothic Medium" panose="020B0603020102020204" pitchFamily="34" charset="0"/>
              </a:rPr>
              <a:t> (2016) </a:t>
            </a:r>
          </a:p>
        </p:txBody>
      </p:sp>
    </p:spTree>
    <p:extLst>
      <p:ext uri="{BB962C8B-B14F-4D97-AF65-F5344CB8AC3E}">
        <p14:creationId xmlns:p14="http://schemas.microsoft.com/office/powerpoint/2010/main" val="1552063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signs on a wall&#10;&#10;Description automatically generated">
            <a:extLst>
              <a:ext uri="{FF2B5EF4-FFF2-40B4-BE49-F238E27FC236}">
                <a16:creationId xmlns:a16="http://schemas.microsoft.com/office/drawing/2014/main" id="{2CEC7C78-F096-93A1-11BA-C63991573349}"/>
              </a:ext>
            </a:extLst>
          </p:cNvPr>
          <p:cNvPicPr>
            <a:picLocks noChangeAspect="1"/>
          </p:cNvPicPr>
          <p:nvPr/>
        </p:nvPicPr>
        <p:blipFill>
          <a:blip r:embed="rId2"/>
          <a:stretch>
            <a:fillRect/>
          </a:stretch>
        </p:blipFill>
        <p:spPr>
          <a:xfrm>
            <a:off x="3248442" y="1063590"/>
            <a:ext cx="5372099" cy="4029074"/>
          </a:xfrm>
          <a:prstGeom prst="rect">
            <a:avLst/>
          </a:prstGeom>
        </p:spPr>
      </p:pic>
    </p:spTree>
    <p:extLst>
      <p:ext uri="{BB962C8B-B14F-4D97-AF65-F5344CB8AC3E}">
        <p14:creationId xmlns:p14="http://schemas.microsoft.com/office/powerpoint/2010/main" val="855762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BEF68F-351A-2FC3-3C5F-24AA546C488D}"/>
              </a:ext>
            </a:extLst>
          </p:cNvPr>
          <p:cNvPicPr>
            <a:picLocks noChangeAspect="1"/>
          </p:cNvPicPr>
          <p:nvPr/>
        </p:nvPicPr>
        <p:blipFill>
          <a:blip r:embed="rId2"/>
          <a:stretch>
            <a:fillRect/>
          </a:stretch>
        </p:blipFill>
        <p:spPr>
          <a:xfrm>
            <a:off x="643467" y="1939860"/>
            <a:ext cx="5294716" cy="2978277"/>
          </a:xfrm>
          <a:prstGeom prst="rect">
            <a:avLst/>
          </a:prstGeom>
        </p:spPr>
      </p:pic>
      <p:pic>
        <p:nvPicPr>
          <p:cNvPr id="2" name="Picture 1">
            <a:extLst>
              <a:ext uri="{FF2B5EF4-FFF2-40B4-BE49-F238E27FC236}">
                <a16:creationId xmlns:a16="http://schemas.microsoft.com/office/drawing/2014/main" id="{2641A996-2D30-1109-4696-0BFB08B8FBA4}"/>
              </a:ext>
            </a:extLst>
          </p:cNvPr>
          <p:cNvPicPr>
            <a:picLocks noChangeAspect="1"/>
          </p:cNvPicPr>
          <p:nvPr/>
        </p:nvPicPr>
        <p:blipFill>
          <a:blip r:embed="rId3"/>
          <a:stretch>
            <a:fillRect/>
          </a:stretch>
        </p:blipFill>
        <p:spPr>
          <a:xfrm>
            <a:off x="6253817" y="1939861"/>
            <a:ext cx="5294715" cy="2978277"/>
          </a:xfrm>
          <a:prstGeom prst="rect">
            <a:avLst/>
          </a:prstGeom>
        </p:spPr>
      </p:pic>
    </p:spTree>
    <p:extLst>
      <p:ext uri="{BB962C8B-B14F-4D97-AF65-F5344CB8AC3E}">
        <p14:creationId xmlns:p14="http://schemas.microsoft.com/office/powerpoint/2010/main" val="4071610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F2D158-5C73-D402-CFD5-EABD07345FFA}"/>
              </a:ext>
            </a:extLst>
          </p:cNvPr>
          <p:cNvPicPr>
            <a:picLocks noChangeAspect="1"/>
          </p:cNvPicPr>
          <p:nvPr/>
        </p:nvPicPr>
        <p:blipFill>
          <a:blip r:embed="rId2"/>
          <a:srcRect b="18788"/>
          <a:stretch>
            <a:fillRect/>
          </a:stretch>
        </p:blipFill>
        <p:spPr>
          <a:xfrm>
            <a:off x="20" y="1282"/>
            <a:ext cx="12191980" cy="6856718"/>
          </a:xfrm>
          <a:prstGeom prst="rect">
            <a:avLst/>
          </a:prstGeom>
        </p:spPr>
      </p:pic>
    </p:spTree>
    <p:extLst>
      <p:ext uri="{BB962C8B-B14F-4D97-AF65-F5344CB8AC3E}">
        <p14:creationId xmlns:p14="http://schemas.microsoft.com/office/powerpoint/2010/main" val="2463473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2636C9-7BAD-174A-0EB3-1C5EC2525344}"/>
              </a:ext>
            </a:extLst>
          </p:cNvPr>
          <p:cNvPicPr>
            <a:picLocks noChangeAspect="1"/>
          </p:cNvPicPr>
          <p:nvPr/>
        </p:nvPicPr>
        <p:blipFill>
          <a:blip r:embed="rId2"/>
          <a:stretch>
            <a:fillRect/>
          </a:stretch>
        </p:blipFill>
        <p:spPr>
          <a:xfrm>
            <a:off x="0" y="0"/>
            <a:ext cx="12190476" cy="6876205"/>
          </a:xfrm>
          <a:prstGeom prst="rect">
            <a:avLst/>
          </a:prstGeom>
        </p:spPr>
      </p:pic>
    </p:spTree>
    <p:extLst>
      <p:ext uri="{BB962C8B-B14F-4D97-AF65-F5344CB8AC3E}">
        <p14:creationId xmlns:p14="http://schemas.microsoft.com/office/powerpoint/2010/main" val="1428846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BEF68F-351A-2FC3-3C5F-24AA546C488D}"/>
              </a:ext>
            </a:extLst>
          </p:cNvPr>
          <p:cNvPicPr>
            <a:picLocks noChangeAspect="1"/>
          </p:cNvPicPr>
          <p:nvPr/>
        </p:nvPicPr>
        <p:blipFill>
          <a:blip r:embed="rId2"/>
          <a:stretch>
            <a:fillRect/>
          </a:stretch>
        </p:blipFill>
        <p:spPr>
          <a:xfrm>
            <a:off x="643467" y="1939860"/>
            <a:ext cx="5294716" cy="2978277"/>
          </a:xfrm>
          <a:prstGeom prst="rect">
            <a:avLst/>
          </a:prstGeom>
        </p:spPr>
      </p:pic>
      <p:pic>
        <p:nvPicPr>
          <p:cNvPr id="2" name="Picture 1">
            <a:extLst>
              <a:ext uri="{FF2B5EF4-FFF2-40B4-BE49-F238E27FC236}">
                <a16:creationId xmlns:a16="http://schemas.microsoft.com/office/drawing/2014/main" id="{2641A996-2D30-1109-4696-0BFB08B8FBA4}"/>
              </a:ext>
            </a:extLst>
          </p:cNvPr>
          <p:cNvPicPr>
            <a:picLocks noChangeAspect="1"/>
          </p:cNvPicPr>
          <p:nvPr/>
        </p:nvPicPr>
        <p:blipFill>
          <a:blip r:embed="rId3"/>
          <a:stretch>
            <a:fillRect/>
          </a:stretch>
        </p:blipFill>
        <p:spPr>
          <a:xfrm>
            <a:off x="6253817" y="1939861"/>
            <a:ext cx="5294715" cy="2978277"/>
          </a:xfrm>
          <a:prstGeom prst="rect">
            <a:avLst/>
          </a:prstGeom>
        </p:spPr>
      </p:pic>
    </p:spTree>
    <p:extLst>
      <p:ext uri="{BB962C8B-B14F-4D97-AF65-F5344CB8AC3E}">
        <p14:creationId xmlns:p14="http://schemas.microsoft.com/office/powerpoint/2010/main" val="486816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64729-D5EB-044E-8A57-C66AA3F0A3FC}"/>
            </a:ext>
          </a:extLst>
        </p:cNvPr>
        <p:cNvGrpSpPr/>
        <p:nvPr/>
      </p:nvGrpSpPr>
      <p:grpSpPr>
        <a:xfrm>
          <a:off x="0" y="0"/>
          <a:ext cx="0" cy="0"/>
          <a:chOff x="0" y="0"/>
          <a:chExt cx="0" cy="0"/>
        </a:xfrm>
      </p:grpSpPr>
      <p:sp>
        <p:nvSpPr>
          <p:cNvPr id="3" name="AutoShape 2" descr="Lund Cathedral. Prototype for roof-mounted solar cells, 2022In 2023, the altar of Lund cathedral was set to celebrate its 900th anniversary. The parish of Lund wanted to show their commitment to solving climate change by mounting solar cells on the …">
            <a:extLst>
              <a:ext uri="{FF2B5EF4-FFF2-40B4-BE49-F238E27FC236}">
                <a16:creationId xmlns:a16="http://schemas.microsoft.com/office/drawing/2014/main" id="{91852721-C435-C17B-8399-46A6B55E3D4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Lund Cathedral. Prototype for roof-mounted solar cells, 2022In 2023, the altar of Lund cathedral was set to celebrate its 900th anniversary. The parish of Lund wanted to show their commitment to solving climate change by mounting solar cells on the …">
            <a:extLst>
              <a:ext uri="{FF2B5EF4-FFF2-40B4-BE49-F238E27FC236}">
                <a16:creationId xmlns:a16="http://schemas.microsoft.com/office/drawing/2014/main" id="{91FEDCBC-A837-C745-CAF9-0788D512A5C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F50CAF1C-2581-4ADA-B8A7-992DD1DA360B}"/>
              </a:ext>
            </a:extLst>
          </p:cNvPr>
          <p:cNvPicPr>
            <a:picLocks noChangeAspect="1"/>
          </p:cNvPicPr>
          <p:nvPr/>
        </p:nvPicPr>
        <p:blipFill>
          <a:blip r:embed="rId3"/>
          <a:stretch>
            <a:fillRect/>
          </a:stretch>
        </p:blipFill>
        <p:spPr>
          <a:xfrm>
            <a:off x="2656733" y="138223"/>
            <a:ext cx="9866527" cy="6581554"/>
          </a:xfrm>
          <a:prstGeom prst="rect">
            <a:avLst/>
          </a:prstGeom>
        </p:spPr>
      </p:pic>
    </p:spTree>
    <p:extLst>
      <p:ext uri="{BB962C8B-B14F-4D97-AF65-F5344CB8AC3E}">
        <p14:creationId xmlns:p14="http://schemas.microsoft.com/office/powerpoint/2010/main" val="1233356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4270" y="426400"/>
            <a:ext cx="8801100" cy="5867400"/>
          </a:xfrm>
          <a:prstGeom prst="rect">
            <a:avLst/>
          </a:prstGeom>
        </p:spPr>
      </p:pic>
    </p:spTree>
    <p:extLst>
      <p:ext uri="{BB962C8B-B14F-4D97-AF65-F5344CB8AC3E}">
        <p14:creationId xmlns:p14="http://schemas.microsoft.com/office/powerpoint/2010/main" val="258763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standing next to a table with a sign&#10;&#10;Description automatically generated">
            <a:extLst>
              <a:ext uri="{FF2B5EF4-FFF2-40B4-BE49-F238E27FC236}">
                <a16:creationId xmlns:a16="http://schemas.microsoft.com/office/drawing/2014/main" id="{C5A9CDB8-C80F-E53D-0CD4-6F1022FF4003}"/>
              </a:ext>
            </a:extLst>
          </p:cNvPr>
          <p:cNvPicPr>
            <a:picLocks noChangeAspect="1"/>
          </p:cNvPicPr>
          <p:nvPr/>
        </p:nvPicPr>
        <p:blipFill>
          <a:blip r:embed="rId2"/>
          <a:stretch>
            <a:fillRect/>
          </a:stretch>
        </p:blipFill>
        <p:spPr>
          <a:xfrm>
            <a:off x="624219" y="382772"/>
            <a:ext cx="4457700" cy="5943600"/>
          </a:xfrm>
          <a:prstGeom prst="rect">
            <a:avLst/>
          </a:prstGeom>
        </p:spPr>
      </p:pic>
      <p:pic>
        <p:nvPicPr>
          <p:cNvPr id="7170" name="Picture 2">
            <a:extLst>
              <a:ext uri="{FF2B5EF4-FFF2-40B4-BE49-F238E27FC236}">
                <a16:creationId xmlns:a16="http://schemas.microsoft.com/office/drawing/2014/main" id="{D5779549-C7AC-DCDC-BCE8-EDD15AD4F6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0082" y="165100"/>
            <a:ext cx="4270593" cy="6271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569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67B2DF-FFBF-4049-957E-D41DA96ADB6F}"/>
              </a:ext>
            </a:extLst>
          </p:cNvPr>
          <p:cNvPicPr>
            <a:picLocks noChangeAspect="1"/>
          </p:cNvPicPr>
          <p:nvPr/>
        </p:nvPicPr>
        <p:blipFill>
          <a:blip r:embed="rId3"/>
          <a:stretch>
            <a:fillRect/>
          </a:stretch>
        </p:blipFill>
        <p:spPr>
          <a:xfrm>
            <a:off x="484632" y="676747"/>
            <a:ext cx="4169663" cy="5504506"/>
          </a:xfrm>
          <a:prstGeom prst="rect">
            <a:avLst/>
          </a:prstGeom>
        </p:spPr>
      </p:pic>
      <p:pic>
        <p:nvPicPr>
          <p:cNvPr id="3" name="Picture 2">
            <a:extLst>
              <a:ext uri="{FF2B5EF4-FFF2-40B4-BE49-F238E27FC236}">
                <a16:creationId xmlns:a16="http://schemas.microsoft.com/office/drawing/2014/main" id="{6491AE45-B10D-A44C-A256-724BEE395D6A}"/>
              </a:ext>
            </a:extLst>
          </p:cNvPr>
          <p:cNvPicPr>
            <a:picLocks noChangeAspect="1"/>
          </p:cNvPicPr>
          <p:nvPr/>
        </p:nvPicPr>
        <p:blipFill>
          <a:blip r:embed="rId4"/>
          <a:stretch>
            <a:fillRect/>
          </a:stretch>
        </p:blipFill>
        <p:spPr>
          <a:xfrm>
            <a:off x="4976029" y="1089861"/>
            <a:ext cx="6731338" cy="4678279"/>
          </a:xfrm>
          <a:prstGeom prst="rect">
            <a:avLst/>
          </a:prstGeom>
        </p:spPr>
      </p:pic>
    </p:spTree>
    <p:extLst>
      <p:ext uri="{BB962C8B-B14F-4D97-AF65-F5344CB8AC3E}">
        <p14:creationId xmlns:p14="http://schemas.microsoft.com/office/powerpoint/2010/main" val="40649294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5446" y="505839"/>
            <a:ext cx="7843737" cy="5882802"/>
          </a:xfrm>
          <a:prstGeom prst="rect">
            <a:avLst/>
          </a:prstGeom>
        </p:spPr>
      </p:pic>
    </p:spTree>
    <p:extLst>
      <p:ext uri="{BB962C8B-B14F-4D97-AF65-F5344CB8AC3E}">
        <p14:creationId xmlns:p14="http://schemas.microsoft.com/office/powerpoint/2010/main" val="3667294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6F6849-1DFE-E560-E02B-556DA1A1E315}"/>
              </a:ext>
            </a:extLst>
          </p:cNvPr>
          <p:cNvPicPr>
            <a:picLocks noChangeAspect="1"/>
          </p:cNvPicPr>
          <p:nvPr/>
        </p:nvPicPr>
        <p:blipFill>
          <a:blip r:embed="rId2"/>
          <a:stretch>
            <a:fillRect/>
          </a:stretch>
        </p:blipFill>
        <p:spPr>
          <a:xfrm>
            <a:off x="3330514" y="0"/>
            <a:ext cx="5530972" cy="6858000"/>
          </a:xfrm>
          <a:prstGeom prst="rect">
            <a:avLst/>
          </a:prstGeom>
        </p:spPr>
      </p:pic>
    </p:spTree>
    <p:extLst>
      <p:ext uri="{BB962C8B-B14F-4D97-AF65-F5344CB8AC3E}">
        <p14:creationId xmlns:p14="http://schemas.microsoft.com/office/powerpoint/2010/main" val="521875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C4EAF-7B60-5E08-7004-2EC7B479F680}"/>
            </a:ext>
          </a:extLst>
        </p:cNvPr>
        <p:cNvGrpSpPr/>
        <p:nvPr/>
      </p:nvGrpSpPr>
      <p:grpSpPr>
        <a:xfrm>
          <a:off x="0" y="0"/>
          <a:ext cx="0" cy="0"/>
          <a:chOff x="0" y="0"/>
          <a:chExt cx="0" cy="0"/>
        </a:xfrm>
      </p:grpSpPr>
      <p:pic>
        <p:nvPicPr>
          <p:cNvPr id="8194" name="Picture 2" descr="Membership Card. Loyalty scheme for aviation, 2012These so-called frequent flyer cards were actually intended to encourage the use of aviation! The more you flew, the more perks you got: reduced prices on your next flight, maybe, or skipping the que…">
            <a:extLst>
              <a:ext uri="{FF2B5EF4-FFF2-40B4-BE49-F238E27FC236}">
                <a16:creationId xmlns:a16="http://schemas.microsoft.com/office/drawing/2014/main" id="{7606D5CA-CACD-AA32-D178-59E65A535C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8566"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773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0373B1-B5EC-E645-B794-767CE04508C6}"/>
              </a:ext>
            </a:extLst>
          </p:cNvPr>
          <p:cNvPicPr>
            <a:picLocks noChangeAspect="1"/>
          </p:cNvPicPr>
          <p:nvPr/>
        </p:nvPicPr>
        <p:blipFill rotWithShape="1">
          <a:blip r:embed="rId2"/>
          <a:srcRect t="7646" b="13399"/>
          <a:stretch/>
        </p:blipFill>
        <p:spPr>
          <a:xfrm>
            <a:off x="457200" y="457200"/>
            <a:ext cx="11277600" cy="5943600"/>
          </a:xfrm>
          <a:prstGeom prst="rect">
            <a:avLst/>
          </a:prstGeom>
        </p:spPr>
      </p:pic>
    </p:spTree>
    <p:extLst>
      <p:ext uri="{BB962C8B-B14F-4D97-AF65-F5344CB8AC3E}">
        <p14:creationId xmlns:p14="http://schemas.microsoft.com/office/powerpoint/2010/main" val="918742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5C6494-07C1-A34B-BD07-0D5D14897B0B}"/>
              </a:ext>
            </a:extLst>
          </p:cNvPr>
          <p:cNvSpPr>
            <a:spLocks noChangeArrowheads="1"/>
          </p:cNvSpPr>
          <p:nvPr/>
        </p:nvSpPr>
        <p:spPr bwMode="auto">
          <a:xfrm>
            <a:off x="2407298" y="30977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hlinkClick r:id="rId2"/>
              </a:rPr>
              <a:t>  </a:t>
            </a:r>
            <a:r>
              <a:rPr kumimoji="0" lang="en-US" altLang="en-US" sz="24000" b="0" i="0" u="none" strike="noStrike" cap="none" normalizeH="0" baseline="0">
                <a:ln>
                  <a:noFill/>
                </a:ln>
                <a:solidFill>
                  <a:schemeClr val="tx1"/>
                </a:solidFill>
                <a:effectLst/>
                <a:latin typeface="Arial" panose="020B0604020202020204" pitchFamily="34" charset="0"/>
              </a:rPr>
              <a:t>4</a:t>
            </a:r>
            <a:r>
              <a:rPr kumimoji="0" lang="en-US" altLang="en-US" sz="1800" b="0" i="0" u="none" strike="noStrike" cap="none" normalizeH="0" baseline="0">
                <a:ln>
                  <a:noFill/>
                </a:ln>
                <a:solidFill>
                  <a:schemeClr val="tx1"/>
                </a:solidFill>
                <a:effectLst/>
                <a:latin typeface="Arial" panose="020B0604020202020204" pitchFamily="34" charset="0"/>
              </a:rPr>
              <a:t>5</a:t>
            </a:r>
            <a:r>
              <a:rPr kumimoji="0" lang="en-US" altLang="en-US" sz="1800" b="0" i="0" u="none" strike="noStrike" cap="none" normalizeH="0" baseline="0">
                <a:ln>
                  <a:noFill/>
                </a:ln>
                <a:solidFill>
                  <a:schemeClr val="tx1"/>
                </a:solidFill>
                <a:effectLst/>
                <a:latin typeface="Arial" panose="020B0604020202020204" pitchFamily="34" charset="0"/>
                <a:hlinkClick r:id="rId2"/>
              </a:rPr>
              <a:t>0 × 301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8194" name="Picture 2" descr="Tar Sands in the United States: What You Need to Know - DeSmog">
            <a:hlinkClick r:id="rId2"/>
            <a:extLst>
              <a:ext uri="{FF2B5EF4-FFF2-40B4-BE49-F238E27FC236}">
                <a16:creationId xmlns:a16="http://schemas.microsoft.com/office/drawing/2014/main" id="{D46C07B6-EE11-CE42-B4D6-5362DC26BB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295" y="450000"/>
            <a:ext cx="9462472" cy="632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916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A7C2A9-47B3-A906-5017-C1099A27EBDE}"/>
              </a:ext>
            </a:extLst>
          </p:cNvPr>
          <p:cNvPicPr>
            <a:picLocks noChangeAspect="1"/>
          </p:cNvPicPr>
          <p:nvPr/>
        </p:nvPicPr>
        <p:blipFill>
          <a:blip r:embed="rId3"/>
          <a:stretch>
            <a:fillRect/>
          </a:stretch>
        </p:blipFill>
        <p:spPr>
          <a:xfrm>
            <a:off x="4167187" y="0"/>
            <a:ext cx="3857625" cy="6858000"/>
          </a:xfrm>
          <a:prstGeom prst="rect">
            <a:avLst/>
          </a:prstGeom>
        </p:spPr>
      </p:pic>
    </p:spTree>
    <p:extLst>
      <p:ext uri="{BB962C8B-B14F-4D97-AF65-F5344CB8AC3E}">
        <p14:creationId xmlns:p14="http://schemas.microsoft.com/office/powerpoint/2010/main" val="2072097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FD3646-68BB-A345-A48A-1BAF61963ADE}"/>
              </a:ext>
            </a:extLst>
          </p:cNvPr>
          <p:cNvPicPr>
            <a:picLocks noChangeAspect="1"/>
          </p:cNvPicPr>
          <p:nvPr/>
        </p:nvPicPr>
        <p:blipFill>
          <a:blip r:embed="rId2"/>
          <a:stretch>
            <a:fillRect/>
          </a:stretch>
        </p:blipFill>
        <p:spPr>
          <a:xfrm>
            <a:off x="514350" y="158750"/>
            <a:ext cx="11163300" cy="6540500"/>
          </a:xfrm>
          <a:prstGeom prst="rect">
            <a:avLst/>
          </a:prstGeom>
        </p:spPr>
      </p:pic>
    </p:spTree>
    <p:extLst>
      <p:ext uri="{BB962C8B-B14F-4D97-AF65-F5344CB8AC3E}">
        <p14:creationId xmlns:p14="http://schemas.microsoft.com/office/powerpoint/2010/main" val="3692230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4AB17-893F-9B1A-60EE-E37593CA74E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8C766CB-615F-9EE2-6BAC-20D08DAB2052}"/>
              </a:ext>
            </a:extLst>
          </p:cNvPr>
          <p:cNvPicPr>
            <a:picLocks noChangeAspect="1"/>
          </p:cNvPicPr>
          <p:nvPr/>
        </p:nvPicPr>
        <p:blipFill>
          <a:blip r:embed="rId3"/>
          <a:stretch>
            <a:fillRect/>
          </a:stretch>
        </p:blipFill>
        <p:spPr>
          <a:xfrm>
            <a:off x="3281082" y="0"/>
            <a:ext cx="5629835" cy="6858000"/>
          </a:xfrm>
          <a:prstGeom prst="rect">
            <a:avLst/>
          </a:prstGeom>
        </p:spPr>
      </p:pic>
    </p:spTree>
    <p:extLst>
      <p:ext uri="{BB962C8B-B14F-4D97-AF65-F5344CB8AC3E}">
        <p14:creationId xmlns:p14="http://schemas.microsoft.com/office/powerpoint/2010/main" val="4144318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4030C-7ED4-D849-B0B7-8555A7E90216}"/>
              </a:ext>
            </a:extLst>
          </p:cNvPr>
          <p:cNvSpPr>
            <a:spLocks noGrp="1"/>
          </p:cNvSpPr>
          <p:nvPr>
            <p:ph type="ctrTitle"/>
          </p:nvPr>
        </p:nvSpPr>
        <p:spPr>
          <a:xfrm>
            <a:off x="1255060" y="5279511"/>
            <a:ext cx="9681882" cy="739880"/>
          </a:xfrm>
        </p:spPr>
        <p:txBody>
          <a:bodyPr anchor="b">
            <a:normAutofit/>
          </a:bodyPr>
          <a:lstStyle/>
          <a:p>
            <a:endParaRPr lang="en-US" sz="3600">
              <a:solidFill>
                <a:schemeClr val="tx1">
                  <a:lumMod val="85000"/>
                  <a:lumOff val="15000"/>
                </a:schemeClr>
              </a:solidFill>
            </a:endParaRPr>
          </a:p>
        </p:txBody>
      </p:sp>
      <p:sp>
        <p:nvSpPr>
          <p:cNvPr id="3" name="Subtitle 2">
            <a:extLst>
              <a:ext uri="{FF2B5EF4-FFF2-40B4-BE49-F238E27FC236}">
                <a16:creationId xmlns:a16="http://schemas.microsoft.com/office/drawing/2014/main" id="{04BD2B54-437C-9145-848C-587B1BBD351F}"/>
              </a:ext>
            </a:extLst>
          </p:cNvPr>
          <p:cNvSpPr>
            <a:spLocks noGrp="1"/>
          </p:cNvSpPr>
          <p:nvPr>
            <p:ph type="subTitle" idx="1"/>
          </p:nvPr>
        </p:nvSpPr>
        <p:spPr>
          <a:xfrm>
            <a:off x="2426447" y="6019391"/>
            <a:ext cx="7315199" cy="365125"/>
          </a:xfrm>
        </p:spPr>
        <p:txBody>
          <a:bodyPr anchor="t">
            <a:normAutofit/>
          </a:bodyPr>
          <a:lstStyle/>
          <a:p>
            <a:endParaRPr lang="en-US" sz="1600">
              <a:solidFill>
                <a:schemeClr val="tx1">
                  <a:lumMod val="85000"/>
                  <a:lumOff val="15000"/>
                </a:schemeClr>
              </a:solidFill>
            </a:endParaRPr>
          </a:p>
        </p:txBody>
      </p:sp>
      <p:pic>
        <p:nvPicPr>
          <p:cNvPr id="5" name="Picture 4">
            <a:hlinkClick r:id="rId2"/>
            <a:extLst>
              <a:ext uri="{FF2B5EF4-FFF2-40B4-BE49-F238E27FC236}">
                <a16:creationId xmlns:a16="http://schemas.microsoft.com/office/drawing/2014/main" id="{40147935-3EF2-0B43-BE6A-8C33D4887AFD}"/>
              </a:ext>
            </a:extLst>
          </p:cNvPr>
          <p:cNvPicPr>
            <a:picLocks noChangeAspect="1"/>
          </p:cNvPicPr>
          <p:nvPr/>
        </p:nvPicPr>
        <p:blipFill rotWithShape="1">
          <a:blip r:embed="rId3"/>
          <a:srcRect t="49" b="2411"/>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3087932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www.irena.org/-/media/Images/IRENA/Agency/Event/2021/Oct/COP26-Final.jpg?la=en&amp;hash=D8692E9EA024EA500796A8311D6B091D69AF50A6">
            <a:extLst>
              <a:ext uri="{FF2B5EF4-FFF2-40B4-BE49-F238E27FC236}">
                <a16:creationId xmlns:a16="http://schemas.microsoft.com/office/drawing/2014/main" id="{1343F074-F125-8E49-8986-D3C8119B62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888"/>
            <a:ext cx="12192000" cy="6370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568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01827EE4-9BE0-ACB2-AFB3-EDB7D5DAD1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42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561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CCF48-1673-A4BD-E0F8-EC86BF39B47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5368C4-B0D0-889E-9680-7E5316C00297}"/>
              </a:ext>
            </a:extLst>
          </p:cNvPr>
          <p:cNvPicPr>
            <a:picLocks noChangeAspect="1"/>
          </p:cNvPicPr>
          <p:nvPr/>
        </p:nvPicPr>
        <p:blipFill>
          <a:blip r:embed="rId3"/>
          <a:stretch>
            <a:fillRect/>
          </a:stretch>
        </p:blipFill>
        <p:spPr>
          <a:xfrm>
            <a:off x="2682167" y="316467"/>
            <a:ext cx="9285115" cy="5571067"/>
          </a:xfrm>
          <a:prstGeom prst="rect">
            <a:avLst/>
          </a:prstGeom>
        </p:spPr>
      </p:pic>
      <p:sp>
        <p:nvSpPr>
          <p:cNvPr id="4" name="TextBox 3">
            <a:extLst>
              <a:ext uri="{FF2B5EF4-FFF2-40B4-BE49-F238E27FC236}">
                <a16:creationId xmlns:a16="http://schemas.microsoft.com/office/drawing/2014/main" id="{D6514CC8-B900-ED4E-CA1A-3CC5C58BAD43}"/>
              </a:ext>
            </a:extLst>
          </p:cNvPr>
          <p:cNvSpPr txBox="1"/>
          <p:nvPr/>
        </p:nvSpPr>
        <p:spPr>
          <a:xfrm>
            <a:off x="3222703" y="6028661"/>
            <a:ext cx="8204041" cy="646331"/>
          </a:xfrm>
          <a:prstGeom prst="rect">
            <a:avLst/>
          </a:prstGeom>
          <a:noFill/>
        </p:spPr>
        <p:txBody>
          <a:bodyPr wrap="none" rtlCol="0">
            <a:spAutoFit/>
          </a:bodyPr>
          <a:lstStyle/>
          <a:p>
            <a:r>
              <a:rPr lang="en-US" dirty="0"/>
              <a:t>CONTROL ROOM SIGN, HUNTERSTON B NUCLEAR PLANT (DECOMMISSIONING)</a:t>
            </a:r>
          </a:p>
          <a:p>
            <a:endParaRPr lang="en-US" dirty="0"/>
          </a:p>
        </p:txBody>
      </p:sp>
    </p:spTree>
    <p:extLst>
      <p:ext uri="{BB962C8B-B14F-4D97-AF65-F5344CB8AC3E}">
        <p14:creationId xmlns:p14="http://schemas.microsoft.com/office/powerpoint/2010/main" val="2787748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7" name="Picture 9">
            <a:extLst>
              <a:ext uri="{FF2B5EF4-FFF2-40B4-BE49-F238E27FC236}">
                <a16:creationId xmlns:a16="http://schemas.microsoft.com/office/drawing/2014/main" id="{452D8D97-34B5-E139-5FA5-3232C973626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4632" y="1486291"/>
            <a:ext cx="2560320" cy="3879272"/>
          </a:xfrm>
          <a:prstGeom prst="rect">
            <a:avLst/>
          </a:prstGeom>
          <a:noFill/>
          <a:extLst>
            <a:ext uri="{909E8E84-426E-40DD-AFC4-6F175D3DCCD1}">
              <a14:hiddenFill xmlns:a14="http://schemas.microsoft.com/office/drawing/2010/main">
                <a:solidFill>
                  <a:srgbClr val="FFFFFF"/>
                </a:solidFill>
              </a14:hiddenFill>
            </a:ext>
          </a:extLst>
        </p:spPr>
      </p:pic>
      <p:cxnSp>
        <p:nvCxnSpPr>
          <p:cNvPr id="2062" name="Straight Connector 2061">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055" name="Picture 7" descr="Four Futures: Life after Capitalism (Jacobin) by Peter Frase">
            <a:extLst>
              <a:ext uri="{FF2B5EF4-FFF2-40B4-BE49-F238E27FC236}">
                <a16:creationId xmlns:a16="http://schemas.microsoft.com/office/drawing/2014/main" id="{E230CA6B-F805-3740-4125-11AD8505E3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54631" y="1493610"/>
            <a:ext cx="2560320" cy="3864633"/>
          </a:xfrm>
          <a:prstGeom prst="rect">
            <a:avLst/>
          </a:prstGeom>
          <a:noFill/>
          <a:extLst>
            <a:ext uri="{909E8E84-426E-40DD-AFC4-6F175D3DCCD1}">
              <a14:hiddenFill xmlns:a14="http://schemas.microsoft.com/office/drawing/2010/main">
                <a:solidFill>
                  <a:srgbClr val="FFFFFF"/>
                </a:solidFill>
              </a14:hiddenFill>
            </a:ext>
          </a:extLst>
        </p:spPr>
      </p:pic>
      <p:cxnSp>
        <p:nvCxnSpPr>
          <p:cNvPr id="2064" name="Straight Connector 2063">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050" name="Picture 2" descr="Futures | Journal | ScienceDirect.com by Elsevier">
            <a:extLst>
              <a:ext uri="{FF2B5EF4-FFF2-40B4-BE49-F238E27FC236}">
                <a16:creationId xmlns:a16="http://schemas.microsoft.com/office/drawing/2014/main" id="{00B4448E-9372-9B98-EF8A-C5957388593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35726" y="1678268"/>
            <a:ext cx="2560320" cy="3495317"/>
          </a:xfrm>
          <a:prstGeom prst="rect">
            <a:avLst/>
          </a:prstGeom>
          <a:noFill/>
          <a:extLst>
            <a:ext uri="{909E8E84-426E-40DD-AFC4-6F175D3DCCD1}">
              <a14:hiddenFill xmlns:a14="http://schemas.microsoft.com/office/drawing/2010/main">
                <a:solidFill>
                  <a:srgbClr val="FFFFFF"/>
                </a:solidFill>
              </a14:hiddenFill>
            </a:ext>
          </a:extLst>
        </p:spPr>
      </p:pic>
      <p:cxnSp>
        <p:nvCxnSpPr>
          <p:cNvPr id="2066" name="Straight Connector 2065">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descr="A close up of a paper&#10;&#10;Description automatically generated">
            <a:hlinkClick r:id="rId5"/>
            <a:extLst>
              <a:ext uri="{FF2B5EF4-FFF2-40B4-BE49-F238E27FC236}">
                <a16:creationId xmlns:a16="http://schemas.microsoft.com/office/drawing/2014/main" id="{867A5989-66AC-433A-7597-4228EA91F07A}"/>
              </a:ext>
            </a:extLst>
          </p:cNvPr>
          <p:cNvPicPr>
            <a:picLocks noChangeAspect="1"/>
          </p:cNvPicPr>
          <p:nvPr/>
        </p:nvPicPr>
        <p:blipFill>
          <a:blip r:embed="rId6"/>
          <a:stretch>
            <a:fillRect/>
          </a:stretch>
        </p:blipFill>
        <p:spPr>
          <a:xfrm>
            <a:off x="9120662" y="2533016"/>
            <a:ext cx="2560320" cy="1785822"/>
          </a:xfrm>
          <a:prstGeom prst="rect">
            <a:avLst/>
          </a:prstGeom>
        </p:spPr>
      </p:pic>
    </p:spTree>
    <p:extLst>
      <p:ext uri="{BB962C8B-B14F-4D97-AF65-F5344CB8AC3E}">
        <p14:creationId xmlns:p14="http://schemas.microsoft.com/office/powerpoint/2010/main" val="324208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71D62DF-DF88-BB2E-6D97-716B517BDB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152" b="4277"/>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822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0B007-78BF-04E8-04E8-B749F0C81305}"/>
              </a:ext>
            </a:extLst>
          </p:cNvPr>
          <p:cNvPicPr>
            <a:picLocks noChangeAspect="1"/>
          </p:cNvPicPr>
          <p:nvPr/>
        </p:nvPicPr>
        <p:blipFill>
          <a:blip r:embed="rId2"/>
          <a:stretch>
            <a:fillRect/>
          </a:stretch>
        </p:blipFill>
        <p:spPr>
          <a:xfrm>
            <a:off x="312616" y="284717"/>
            <a:ext cx="4498322" cy="2991384"/>
          </a:xfrm>
          <a:prstGeom prst="rect">
            <a:avLst/>
          </a:prstGeom>
        </p:spPr>
      </p:pic>
      <p:pic>
        <p:nvPicPr>
          <p:cNvPr id="3" name="Picture 2">
            <a:extLst>
              <a:ext uri="{FF2B5EF4-FFF2-40B4-BE49-F238E27FC236}">
                <a16:creationId xmlns:a16="http://schemas.microsoft.com/office/drawing/2014/main" id="{B340FEE0-C838-438C-599E-41AF04BBAB10}"/>
              </a:ext>
            </a:extLst>
          </p:cNvPr>
          <p:cNvPicPr>
            <a:picLocks noChangeAspect="1"/>
          </p:cNvPicPr>
          <p:nvPr/>
        </p:nvPicPr>
        <p:blipFill>
          <a:blip r:embed="rId3"/>
          <a:stretch>
            <a:fillRect/>
          </a:stretch>
        </p:blipFill>
        <p:spPr>
          <a:xfrm>
            <a:off x="1924091" y="2484619"/>
            <a:ext cx="10056894" cy="4373381"/>
          </a:xfrm>
          <a:prstGeom prst="rect">
            <a:avLst/>
          </a:prstGeom>
        </p:spPr>
      </p:pic>
    </p:spTree>
    <p:extLst>
      <p:ext uri="{BB962C8B-B14F-4D97-AF65-F5344CB8AC3E}">
        <p14:creationId xmlns:p14="http://schemas.microsoft.com/office/powerpoint/2010/main" val="3323333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lour photograph of National Museums Scotland Conservator Stuart McDonald sizing up the flare tip from the Murchison Oil Platform">
            <a:extLst>
              <a:ext uri="{FF2B5EF4-FFF2-40B4-BE49-F238E27FC236}">
                <a16:creationId xmlns:a16="http://schemas.microsoft.com/office/drawing/2014/main" id="{34A32909-70E5-BB01-3DBD-71FD680ED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3450" y="0"/>
            <a:ext cx="5243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871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DBAD274-A1F4-B6F7-92DD-04774F5D4FA0}"/>
              </a:ext>
            </a:extLst>
          </p:cNvPr>
          <p:cNvPicPr>
            <a:picLocks noChangeAspect="1"/>
          </p:cNvPicPr>
          <p:nvPr/>
        </p:nvPicPr>
        <p:blipFill>
          <a:blip r:embed="rId2"/>
          <a:srcRect l="2789" r="4750"/>
          <a:stretch>
            <a:fillRect/>
          </a:stretch>
        </p:blipFill>
        <p:spPr>
          <a:xfrm>
            <a:off x="20" y="1282"/>
            <a:ext cx="12191980" cy="6856718"/>
          </a:xfrm>
          <a:prstGeom prst="rect">
            <a:avLst/>
          </a:prstGeom>
        </p:spPr>
      </p:pic>
    </p:spTree>
    <p:extLst>
      <p:ext uri="{BB962C8B-B14F-4D97-AF65-F5344CB8AC3E}">
        <p14:creationId xmlns:p14="http://schemas.microsoft.com/office/powerpoint/2010/main" val="10953333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037B1D08-1C50-5F6C-3632-C4E9D1A2B1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95" y="0"/>
            <a:ext cx="45767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ull article: Replace the M8! Voices and visions on the future of an urban  motorway in Glasgow, Scotland">
            <a:extLst>
              <a:ext uri="{FF2B5EF4-FFF2-40B4-BE49-F238E27FC236}">
                <a16:creationId xmlns:a16="http://schemas.microsoft.com/office/drawing/2014/main" id="{F78727C1-638B-E9EF-2880-F078152D62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366" y="254000"/>
            <a:ext cx="4483100" cy="635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229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CCD4A99-B0C3-29B6-6AF4-D08592A7C9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42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1971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2F677C-EFB9-E842-BC8D-6C27F29F50AA}"/>
              </a:ext>
            </a:extLst>
          </p:cNvPr>
          <p:cNvPicPr>
            <a:picLocks noChangeAspect="1"/>
          </p:cNvPicPr>
          <p:nvPr/>
        </p:nvPicPr>
        <p:blipFill>
          <a:blip r:embed="rId2"/>
          <a:stretch>
            <a:fillRect/>
          </a:stretch>
        </p:blipFill>
        <p:spPr>
          <a:xfrm>
            <a:off x="1174487" y="0"/>
            <a:ext cx="9843025" cy="6858000"/>
          </a:xfrm>
          <a:prstGeom prst="rect">
            <a:avLst/>
          </a:prstGeom>
        </p:spPr>
      </p:pic>
    </p:spTree>
    <p:extLst>
      <p:ext uri="{BB962C8B-B14F-4D97-AF65-F5344CB8AC3E}">
        <p14:creationId xmlns:p14="http://schemas.microsoft.com/office/powerpoint/2010/main" val="41849316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00A86-D2C7-42B0-FCB3-F57EAECE5B43}"/>
            </a:ext>
          </a:extLst>
        </p:cNvPr>
        <p:cNvGrpSpPr/>
        <p:nvPr/>
      </p:nvGrpSpPr>
      <p:grpSpPr>
        <a:xfrm>
          <a:off x="0" y="0"/>
          <a:ext cx="0" cy="0"/>
          <a:chOff x="0" y="0"/>
          <a:chExt cx="0" cy="0"/>
        </a:xfrm>
      </p:grpSpPr>
      <p:pic>
        <p:nvPicPr>
          <p:cNvPr id="2" name="Picture 2" descr="The In Vitro Meat Cookbook">
            <a:extLst>
              <a:ext uri="{FF2B5EF4-FFF2-40B4-BE49-F238E27FC236}">
                <a16:creationId xmlns:a16="http://schemas.microsoft.com/office/drawing/2014/main" id="{B39A883D-6B8E-7AAA-5D0F-0529CCD86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3461"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6ACDF82-C430-4ABA-1E23-45690750C270}"/>
              </a:ext>
            </a:extLst>
          </p:cNvPr>
          <p:cNvPicPr>
            <a:picLocks noChangeAspect="1"/>
          </p:cNvPicPr>
          <p:nvPr/>
        </p:nvPicPr>
        <p:blipFill>
          <a:blip r:embed="rId4"/>
          <a:stretch>
            <a:fillRect/>
          </a:stretch>
        </p:blipFill>
        <p:spPr>
          <a:xfrm>
            <a:off x="7216677" y="1244010"/>
            <a:ext cx="5798144" cy="3559820"/>
          </a:xfrm>
          <a:prstGeom prst="rect">
            <a:avLst/>
          </a:prstGeom>
        </p:spPr>
      </p:pic>
    </p:spTree>
    <p:extLst>
      <p:ext uri="{BB962C8B-B14F-4D97-AF65-F5344CB8AC3E}">
        <p14:creationId xmlns:p14="http://schemas.microsoft.com/office/powerpoint/2010/main" val="7641744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couple of bottles and a glass on a shelf&#10;&#10;Description automatically generated with low confidence">
            <a:extLst>
              <a:ext uri="{FF2B5EF4-FFF2-40B4-BE49-F238E27FC236}">
                <a16:creationId xmlns:a16="http://schemas.microsoft.com/office/drawing/2014/main" id="{750F7659-7652-B349-3634-B8EDF861DD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01" b="7928"/>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5688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9AF165-511B-EF08-C140-9C902D7ECCAD}"/>
              </a:ext>
            </a:extLst>
          </p:cNvPr>
          <p:cNvPicPr>
            <a:picLocks noChangeAspect="1"/>
          </p:cNvPicPr>
          <p:nvPr/>
        </p:nvPicPr>
        <p:blipFill>
          <a:blip r:embed="rId2"/>
          <a:srcRect t="15429"/>
          <a:stretch>
            <a:fillRect/>
          </a:stretch>
        </p:blipFill>
        <p:spPr>
          <a:xfrm>
            <a:off x="20" y="1282"/>
            <a:ext cx="12191980" cy="6856718"/>
          </a:xfrm>
          <a:prstGeom prst="rect">
            <a:avLst/>
          </a:prstGeom>
        </p:spPr>
      </p:pic>
    </p:spTree>
    <p:extLst>
      <p:ext uri="{BB962C8B-B14F-4D97-AF65-F5344CB8AC3E}">
        <p14:creationId xmlns:p14="http://schemas.microsoft.com/office/powerpoint/2010/main" val="3339547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 book cover with two earth globes&#10;&#10;Description automatically generated">
            <a:extLst>
              <a:ext uri="{FF2B5EF4-FFF2-40B4-BE49-F238E27FC236}">
                <a16:creationId xmlns:a16="http://schemas.microsoft.com/office/drawing/2014/main" id="{13DB842C-1F25-777B-C06D-BF1397F0D07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13193" y="643466"/>
            <a:ext cx="1738839" cy="26246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Uninhabitable Earth: A Story of the Future: Amazon.co.uk:  Wallace-Wells, David: 9780241355213: Books">
            <a:extLst>
              <a:ext uri="{FF2B5EF4-FFF2-40B4-BE49-F238E27FC236}">
                <a16:creationId xmlns:a16="http://schemas.microsoft.com/office/drawing/2014/main" id="{F83F124E-CBD7-D94C-B376-BAB75498F4B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07291" y="441322"/>
            <a:ext cx="2242915" cy="34242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alf-Earth Socialism: A Plan to Save the Future from Extinction, Climate  Change and Pandemics: Amazon.co.uk: Troy Vettese, Drew Pendergrass:  9781839760310: Books">
            <a:extLst>
              <a:ext uri="{FF2B5EF4-FFF2-40B4-BE49-F238E27FC236}">
                <a16:creationId xmlns:a16="http://schemas.microsoft.com/office/drawing/2014/main" id="{0DDE44B8-784B-EFB1-C4E5-ECB3A319FD2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59229" y="643466"/>
            <a:ext cx="1738838" cy="26246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ook cover with a bottle in the middle of a desert&#10;&#10;Description automatically generated">
            <a:extLst>
              <a:ext uri="{FF2B5EF4-FFF2-40B4-BE49-F238E27FC236}">
                <a16:creationId xmlns:a16="http://schemas.microsoft.com/office/drawing/2014/main" id="{AB7074A0-D945-1E2E-6C10-313DE3FB46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357419" y="3589863"/>
            <a:ext cx="1850388" cy="26246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 book cover with mountains and trees&#10;&#10;Description automatically generated">
            <a:extLst>
              <a:ext uri="{FF2B5EF4-FFF2-40B4-BE49-F238E27FC236}">
                <a16:creationId xmlns:a16="http://schemas.microsoft.com/office/drawing/2014/main" id="{A4D42593-BCEA-073C-5A1D-BA32FE9440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059435" y="3589863"/>
            <a:ext cx="1738424" cy="264399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5FE18295-88F8-236D-98F7-417244CB7100}"/>
              </a:ext>
            </a:extLst>
          </p:cNvPr>
          <p:cNvSpPr>
            <a:spLocks noChangeArrowheads="1"/>
          </p:cNvSpPr>
          <p:nvPr/>
        </p:nvSpPr>
        <p:spPr bwMode="auto">
          <a:xfrm flipV="1">
            <a:off x="10629628" y="-1935128"/>
            <a:ext cx="320385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217" name="Picture 1">
            <a:extLst>
              <a:ext uri="{FF2B5EF4-FFF2-40B4-BE49-F238E27FC236}">
                <a16:creationId xmlns:a16="http://schemas.microsoft.com/office/drawing/2014/main" id="{704CA89B-0EBC-1C7F-A715-9FF31DF1A75B}"/>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905465" y="2809557"/>
            <a:ext cx="2329349" cy="3424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1538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2E6AFB65-7303-BFE1-B658-DE9E948C58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42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326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BBE442-A648-D7B2-CC1C-F6B1D3CF2B7B}"/>
              </a:ext>
            </a:extLst>
          </p:cNvPr>
          <p:cNvPicPr>
            <a:picLocks noChangeAspect="1"/>
          </p:cNvPicPr>
          <p:nvPr/>
        </p:nvPicPr>
        <p:blipFill>
          <a:blip r:embed="rId2"/>
          <a:stretch>
            <a:fillRect/>
          </a:stretch>
        </p:blipFill>
        <p:spPr>
          <a:xfrm>
            <a:off x="107973" y="635431"/>
            <a:ext cx="11976054" cy="5868265"/>
          </a:xfrm>
          <a:prstGeom prst="rect">
            <a:avLst/>
          </a:prstGeom>
        </p:spPr>
      </p:pic>
    </p:spTree>
    <p:extLst>
      <p:ext uri="{BB962C8B-B14F-4D97-AF65-F5344CB8AC3E}">
        <p14:creationId xmlns:p14="http://schemas.microsoft.com/office/powerpoint/2010/main" val="2198771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AB25F2B0-1EF5-7417-B028-4341832E7E26}"/>
              </a:ext>
            </a:extLst>
          </p:cNvPr>
          <p:cNvPicPr>
            <a:picLocks noChangeAspect="1"/>
          </p:cNvPicPr>
          <p:nvPr/>
        </p:nvPicPr>
        <p:blipFill>
          <a:blip r:embed="rId3"/>
          <a:stretch>
            <a:fillRect/>
          </a:stretch>
        </p:blipFill>
        <p:spPr>
          <a:xfrm>
            <a:off x="3005666" y="0"/>
            <a:ext cx="6180667" cy="6858000"/>
          </a:xfrm>
          <a:prstGeom prst="rect">
            <a:avLst/>
          </a:prstGeom>
        </p:spPr>
      </p:pic>
    </p:spTree>
    <p:extLst>
      <p:ext uri="{BB962C8B-B14F-4D97-AF65-F5344CB8AC3E}">
        <p14:creationId xmlns:p14="http://schemas.microsoft.com/office/powerpoint/2010/main" val="1980445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video game&#10;&#10;Description automatically generated">
            <a:hlinkClick r:id="rId2"/>
            <a:extLst>
              <a:ext uri="{FF2B5EF4-FFF2-40B4-BE49-F238E27FC236}">
                <a16:creationId xmlns:a16="http://schemas.microsoft.com/office/drawing/2014/main" id="{4987494D-2B54-66ED-906E-6EFA1B44E124}"/>
              </a:ext>
            </a:extLst>
          </p:cNvPr>
          <p:cNvPicPr>
            <a:picLocks noChangeAspect="1"/>
          </p:cNvPicPr>
          <p:nvPr/>
        </p:nvPicPr>
        <p:blipFill>
          <a:blip r:embed="rId3"/>
          <a:stretch>
            <a:fillRect/>
          </a:stretch>
        </p:blipFill>
        <p:spPr>
          <a:xfrm>
            <a:off x="135490" y="-1"/>
            <a:ext cx="11937447" cy="6867451"/>
          </a:xfrm>
          <a:prstGeom prst="rect">
            <a:avLst/>
          </a:prstGeom>
        </p:spPr>
      </p:pic>
    </p:spTree>
    <p:extLst>
      <p:ext uri="{BB962C8B-B14F-4D97-AF65-F5344CB8AC3E}">
        <p14:creationId xmlns:p14="http://schemas.microsoft.com/office/powerpoint/2010/main" val="40844588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Rough Planet Guide To Notterdam (2045) — Climaginaries">
            <a:extLst>
              <a:ext uri="{FF2B5EF4-FFF2-40B4-BE49-F238E27FC236}">
                <a16:creationId xmlns:a16="http://schemas.microsoft.com/office/drawing/2014/main" id="{5A44B461-9C1B-7F68-C552-A1618BD91D1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97645" y="643467"/>
            <a:ext cx="3983310" cy="55710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4"/>
            <a:extLst>
              <a:ext uri="{FF2B5EF4-FFF2-40B4-BE49-F238E27FC236}">
                <a16:creationId xmlns:a16="http://schemas.microsoft.com/office/drawing/2014/main" id="{865BE485-F488-16D9-AFA5-B806108CD89C}"/>
              </a:ext>
            </a:extLst>
          </p:cNvPr>
          <p:cNvPicPr>
            <a:picLocks noChangeAspect="1"/>
          </p:cNvPicPr>
          <p:nvPr/>
        </p:nvPicPr>
        <p:blipFill>
          <a:blip r:embed="rId5"/>
          <a:stretch>
            <a:fillRect/>
          </a:stretch>
        </p:blipFill>
        <p:spPr>
          <a:xfrm>
            <a:off x="6395720" y="643467"/>
            <a:ext cx="5013957" cy="5571066"/>
          </a:xfrm>
          <a:prstGeom prst="rect">
            <a:avLst/>
          </a:prstGeom>
        </p:spPr>
      </p:pic>
    </p:spTree>
    <p:extLst>
      <p:ext uri="{BB962C8B-B14F-4D97-AF65-F5344CB8AC3E}">
        <p14:creationId xmlns:p14="http://schemas.microsoft.com/office/powerpoint/2010/main" val="33556642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B92667-616F-6347-B1D4-056C65E7F124}"/>
              </a:ext>
            </a:extLst>
          </p:cNvPr>
          <p:cNvPicPr>
            <a:picLocks noChangeAspect="1"/>
          </p:cNvPicPr>
          <p:nvPr/>
        </p:nvPicPr>
        <p:blipFill>
          <a:blip r:embed="rId2"/>
          <a:stretch>
            <a:fillRect/>
          </a:stretch>
        </p:blipFill>
        <p:spPr>
          <a:xfrm>
            <a:off x="1252396" y="0"/>
            <a:ext cx="9687208" cy="6858000"/>
          </a:xfrm>
          <a:prstGeom prst="rect">
            <a:avLst/>
          </a:prstGeom>
        </p:spPr>
      </p:pic>
    </p:spTree>
    <p:extLst>
      <p:ext uri="{BB962C8B-B14F-4D97-AF65-F5344CB8AC3E}">
        <p14:creationId xmlns:p14="http://schemas.microsoft.com/office/powerpoint/2010/main" val="11947111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B75F7C-0284-E046-A039-BB8EB727DAC5}"/>
              </a:ext>
            </a:extLst>
          </p:cNvPr>
          <p:cNvPicPr>
            <a:picLocks noChangeAspect="1"/>
          </p:cNvPicPr>
          <p:nvPr/>
        </p:nvPicPr>
        <p:blipFill>
          <a:blip r:embed="rId2"/>
          <a:stretch>
            <a:fillRect/>
          </a:stretch>
        </p:blipFill>
        <p:spPr>
          <a:xfrm>
            <a:off x="1251409" y="0"/>
            <a:ext cx="9689181" cy="6858000"/>
          </a:xfrm>
          <a:prstGeom prst="rect">
            <a:avLst/>
          </a:prstGeom>
        </p:spPr>
      </p:pic>
    </p:spTree>
    <p:extLst>
      <p:ext uri="{BB962C8B-B14F-4D97-AF65-F5344CB8AC3E}">
        <p14:creationId xmlns:p14="http://schemas.microsoft.com/office/powerpoint/2010/main" val="10015647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AB25F2B0-1EF5-7417-B028-4341832E7E26}"/>
              </a:ext>
            </a:extLst>
          </p:cNvPr>
          <p:cNvPicPr>
            <a:picLocks noChangeAspect="1"/>
          </p:cNvPicPr>
          <p:nvPr/>
        </p:nvPicPr>
        <p:blipFill>
          <a:blip r:embed="rId3"/>
          <a:stretch>
            <a:fillRect/>
          </a:stretch>
        </p:blipFill>
        <p:spPr>
          <a:xfrm>
            <a:off x="3005666" y="0"/>
            <a:ext cx="6180667" cy="6858000"/>
          </a:xfrm>
          <a:prstGeom prst="rect">
            <a:avLst/>
          </a:prstGeom>
        </p:spPr>
      </p:pic>
    </p:spTree>
    <p:extLst>
      <p:ext uri="{BB962C8B-B14F-4D97-AF65-F5344CB8AC3E}">
        <p14:creationId xmlns:p14="http://schemas.microsoft.com/office/powerpoint/2010/main" val="22268328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F8428F-0A40-C5BD-2FE0-FAE4B2DE7386}"/>
              </a:ext>
            </a:extLst>
          </p:cNvPr>
          <p:cNvSpPr txBox="1"/>
          <p:nvPr/>
        </p:nvSpPr>
        <p:spPr>
          <a:xfrm>
            <a:off x="1743740" y="702325"/>
            <a:ext cx="8476807" cy="1477328"/>
          </a:xfrm>
          <a:prstGeom prst="rect">
            <a:avLst/>
          </a:prstGeom>
          <a:noFill/>
        </p:spPr>
        <p:txBody>
          <a:bodyPr wrap="square">
            <a:spAutoFit/>
          </a:bodyPr>
          <a:lstStyle/>
          <a:p>
            <a:r>
              <a:rPr lang="en-US" dirty="0"/>
              <a:t>Macdonald, Graeme, and Jonathan Skinner. ‘Sounding Carbon Ruins: Speculative Design for Climate Futures’. </a:t>
            </a:r>
            <a:r>
              <a:rPr lang="en-US" i="1" dirty="0" err="1"/>
              <a:t>Lagoonscapes</a:t>
            </a:r>
            <a:r>
              <a:rPr lang="en-US" dirty="0"/>
              <a:t>, no. 2, Dec. 2025. </a:t>
            </a:r>
            <a:r>
              <a:rPr lang="en-US" dirty="0">
                <a:hlinkClick r:id="rId2"/>
              </a:rPr>
              <a:t>https://doi.org/10.30687/lgsp/2785-2709/2025/02/007</a:t>
            </a:r>
            <a:endParaRPr lang="en-US" dirty="0"/>
          </a:p>
          <a:p>
            <a:endParaRPr lang="en-US" dirty="0"/>
          </a:p>
          <a:p>
            <a:endParaRPr lang="en-US" dirty="0"/>
          </a:p>
        </p:txBody>
      </p:sp>
      <p:sp>
        <p:nvSpPr>
          <p:cNvPr id="5" name="TextBox 4">
            <a:extLst>
              <a:ext uri="{FF2B5EF4-FFF2-40B4-BE49-F238E27FC236}">
                <a16:creationId xmlns:a16="http://schemas.microsoft.com/office/drawing/2014/main" id="{E47B56D0-ECE3-CCA4-4D85-23A19ABA73DC}"/>
              </a:ext>
            </a:extLst>
          </p:cNvPr>
          <p:cNvSpPr txBox="1"/>
          <p:nvPr/>
        </p:nvSpPr>
        <p:spPr>
          <a:xfrm>
            <a:off x="1743740" y="1920338"/>
            <a:ext cx="8623004" cy="646331"/>
          </a:xfrm>
          <a:prstGeom prst="rect">
            <a:avLst/>
          </a:prstGeom>
          <a:noFill/>
        </p:spPr>
        <p:txBody>
          <a:bodyPr wrap="square">
            <a:spAutoFit/>
          </a:bodyPr>
          <a:lstStyle/>
          <a:p>
            <a:r>
              <a:rPr lang="en-GB" dirty="0" err="1">
                <a:hlinkClick r:id="rId3"/>
              </a:rPr>
              <a:t>Stripple</a:t>
            </a:r>
            <a:r>
              <a:rPr lang="en-GB" dirty="0">
                <a:hlinkClick r:id="rId3"/>
              </a:rPr>
              <a:t>, J.; </a:t>
            </a:r>
            <a:r>
              <a:rPr lang="en-GB" dirty="0" err="1">
                <a:hlinkClick r:id="rId3"/>
              </a:rPr>
              <a:t>Nikoleris</a:t>
            </a:r>
            <a:r>
              <a:rPr lang="en-GB" dirty="0">
                <a:hlinkClick r:id="rId3"/>
              </a:rPr>
              <a:t>, A.; Hildingsson. R. (2021). “Carbon Ruins: Engaging with Post‑Fossil Transitions through Participatory World-Building”. </a:t>
            </a:r>
            <a:r>
              <a:rPr lang="en-GB" i="1" dirty="0">
                <a:hlinkClick r:id="rId3"/>
              </a:rPr>
              <a:t>Politics and Governance</a:t>
            </a:r>
            <a:r>
              <a:rPr lang="en-GB" dirty="0">
                <a:hlinkClick r:id="rId3"/>
              </a:rPr>
              <a:t>, 9(2), 87‑99. </a:t>
            </a:r>
            <a:endParaRPr lang="en-US" dirty="0"/>
          </a:p>
        </p:txBody>
      </p:sp>
      <p:sp>
        <p:nvSpPr>
          <p:cNvPr id="7" name="TextBox 6">
            <a:extLst>
              <a:ext uri="{FF2B5EF4-FFF2-40B4-BE49-F238E27FC236}">
                <a16:creationId xmlns:a16="http://schemas.microsoft.com/office/drawing/2014/main" id="{18A9B362-4B19-60B8-8864-1AFBD4D9E872}"/>
              </a:ext>
            </a:extLst>
          </p:cNvPr>
          <p:cNvSpPr txBox="1"/>
          <p:nvPr/>
        </p:nvSpPr>
        <p:spPr>
          <a:xfrm>
            <a:off x="1743740" y="2860171"/>
            <a:ext cx="8623004" cy="2862322"/>
          </a:xfrm>
          <a:prstGeom prst="rect">
            <a:avLst/>
          </a:prstGeom>
          <a:noFill/>
        </p:spPr>
        <p:txBody>
          <a:bodyPr wrap="square">
            <a:spAutoFit/>
          </a:bodyPr>
          <a:lstStyle/>
          <a:p>
            <a:r>
              <a:rPr lang="en-GB" dirty="0"/>
              <a:t>Raven, P.G. (2021). “Concretise, Situate, Democratise: The Museum of Carbon Ruins”. </a:t>
            </a:r>
            <a:r>
              <a:rPr lang="en-GB" i="1" dirty="0"/>
              <a:t>Transforming Society</a:t>
            </a:r>
            <a:r>
              <a:rPr lang="en-GB" dirty="0"/>
              <a:t>, 16 February. </a:t>
            </a:r>
            <a:r>
              <a:rPr lang="en-GB" dirty="0">
                <a:hlinkClick r:id="rId4"/>
              </a:rPr>
              <a:t>https://www.transformingsociety.co.uk/2021/02/16/concretise-situate-democratise-themuseum-of-carbon-ruins/</a:t>
            </a:r>
            <a:endParaRPr lang="en-GB" dirty="0"/>
          </a:p>
          <a:p>
            <a:endParaRPr lang="en-GB" dirty="0"/>
          </a:p>
          <a:p>
            <a:r>
              <a:rPr lang="en-GB" dirty="0"/>
              <a:t>Raven, P.G. (2023). “Rough Guides and Carbon Ruins: The Role of Sf (Studies) in the (Re)Construction of Decarbonized Futures”. </a:t>
            </a:r>
            <a:r>
              <a:rPr lang="en-GB" i="1" dirty="0"/>
              <a:t>Extrapolation</a:t>
            </a:r>
            <a:r>
              <a:rPr lang="en-GB" dirty="0"/>
              <a:t>, 64(1), 11‑31. </a:t>
            </a:r>
          </a:p>
          <a:p>
            <a:endParaRPr lang="en-GB" dirty="0"/>
          </a:p>
          <a:p>
            <a:r>
              <a:rPr lang="en-GB" dirty="0"/>
              <a:t>Raven, P.G.; </a:t>
            </a:r>
            <a:r>
              <a:rPr lang="en-GB" dirty="0" err="1"/>
              <a:t>Stripple</a:t>
            </a:r>
            <a:r>
              <a:rPr lang="en-GB" dirty="0"/>
              <a:t>, J. (2021). “Touring the Carbon Ruins: Towards an Ethics of Speculative Decarbonisation”. </a:t>
            </a:r>
            <a:r>
              <a:rPr lang="en-GB" i="1" dirty="0"/>
              <a:t>Global Discourse</a:t>
            </a:r>
            <a:r>
              <a:rPr lang="en-GB" dirty="0"/>
              <a:t>, 11(1‑2), 221‑40.</a:t>
            </a:r>
            <a:endParaRPr lang="en-US" dirty="0"/>
          </a:p>
        </p:txBody>
      </p:sp>
    </p:spTree>
    <p:extLst>
      <p:ext uri="{BB962C8B-B14F-4D97-AF65-F5344CB8AC3E}">
        <p14:creationId xmlns:p14="http://schemas.microsoft.com/office/powerpoint/2010/main" val="4218646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in de DarkOwlDamselKnight en Futures Studies &amp; Foresight | Google">
            <a:extLst>
              <a:ext uri="{FF2B5EF4-FFF2-40B4-BE49-F238E27FC236}">
                <a16:creationId xmlns:a16="http://schemas.microsoft.com/office/drawing/2014/main" id="{7E655D50-1CA2-2A09-9781-627BC35FE1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93333" y="457200"/>
            <a:ext cx="8805334"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083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ge of a research paper&#10;&#10;Description automatically generated">
            <a:hlinkClick r:id="rId2"/>
            <a:extLst>
              <a:ext uri="{FF2B5EF4-FFF2-40B4-BE49-F238E27FC236}">
                <a16:creationId xmlns:a16="http://schemas.microsoft.com/office/drawing/2014/main" id="{B4DCA77F-ADD9-23F5-CA15-BA1BC7AB490C}"/>
              </a:ext>
            </a:extLst>
          </p:cNvPr>
          <p:cNvPicPr>
            <a:picLocks noChangeAspect="1"/>
          </p:cNvPicPr>
          <p:nvPr/>
        </p:nvPicPr>
        <p:blipFill>
          <a:blip r:embed="rId3"/>
          <a:stretch>
            <a:fillRect/>
          </a:stretch>
        </p:blipFill>
        <p:spPr>
          <a:xfrm>
            <a:off x="133155" y="14288"/>
            <a:ext cx="4867666" cy="6858000"/>
          </a:xfrm>
          <a:prstGeom prst="rect">
            <a:avLst/>
          </a:prstGeom>
        </p:spPr>
      </p:pic>
      <p:pic>
        <p:nvPicPr>
          <p:cNvPr id="5" name="Picture 4" descr="A paper with text on it&#10;&#10;Description automatically generated">
            <a:extLst>
              <a:ext uri="{FF2B5EF4-FFF2-40B4-BE49-F238E27FC236}">
                <a16:creationId xmlns:a16="http://schemas.microsoft.com/office/drawing/2014/main" id="{67E732F4-018C-E7DA-A13E-908241A7A19B}"/>
              </a:ext>
            </a:extLst>
          </p:cNvPr>
          <p:cNvPicPr>
            <a:picLocks noChangeAspect="1"/>
          </p:cNvPicPr>
          <p:nvPr/>
        </p:nvPicPr>
        <p:blipFill>
          <a:blip r:embed="rId4"/>
          <a:stretch>
            <a:fillRect/>
          </a:stretch>
        </p:blipFill>
        <p:spPr>
          <a:xfrm>
            <a:off x="3907971" y="0"/>
            <a:ext cx="4376057" cy="6858000"/>
          </a:xfrm>
          <a:prstGeom prst="rect">
            <a:avLst/>
          </a:prstGeom>
        </p:spPr>
      </p:pic>
      <p:pic>
        <p:nvPicPr>
          <p:cNvPr id="7" name="Picture 6" descr="A paper with text on it&#10;&#10;Description automatically generated">
            <a:extLst>
              <a:ext uri="{FF2B5EF4-FFF2-40B4-BE49-F238E27FC236}">
                <a16:creationId xmlns:a16="http://schemas.microsoft.com/office/drawing/2014/main" id="{A78BEA89-E474-DFEB-C5BB-7978AB21B7C5}"/>
              </a:ext>
            </a:extLst>
          </p:cNvPr>
          <p:cNvPicPr>
            <a:picLocks noChangeAspect="1"/>
          </p:cNvPicPr>
          <p:nvPr/>
        </p:nvPicPr>
        <p:blipFill>
          <a:blip r:embed="rId5"/>
          <a:stretch>
            <a:fillRect/>
          </a:stretch>
        </p:blipFill>
        <p:spPr>
          <a:xfrm>
            <a:off x="7753600" y="14288"/>
            <a:ext cx="4305244" cy="6858000"/>
          </a:xfrm>
          <a:prstGeom prst="rect">
            <a:avLst/>
          </a:prstGeom>
        </p:spPr>
      </p:pic>
    </p:spTree>
    <p:extLst>
      <p:ext uri="{BB962C8B-B14F-4D97-AF65-F5344CB8AC3E}">
        <p14:creationId xmlns:p14="http://schemas.microsoft.com/office/powerpoint/2010/main" val="321911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text&#10;&#10;Description automatically generated">
            <a:extLst>
              <a:ext uri="{FF2B5EF4-FFF2-40B4-BE49-F238E27FC236}">
                <a16:creationId xmlns:a16="http://schemas.microsoft.com/office/drawing/2014/main" id="{043C32D4-EB42-00C3-9BEE-B3F10C17A410}"/>
              </a:ext>
            </a:extLst>
          </p:cNvPr>
          <p:cNvPicPr>
            <a:picLocks noChangeAspect="1"/>
          </p:cNvPicPr>
          <p:nvPr/>
        </p:nvPicPr>
        <p:blipFill>
          <a:blip r:embed="rId2"/>
          <a:stretch>
            <a:fillRect/>
          </a:stretch>
        </p:blipFill>
        <p:spPr>
          <a:xfrm>
            <a:off x="285749" y="139700"/>
            <a:ext cx="7415213" cy="4813384"/>
          </a:xfrm>
          <a:prstGeom prst="rect">
            <a:avLst/>
          </a:prstGeom>
        </p:spPr>
      </p:pic>
      <p:pic>
        <p:nvPicPr>
          <p:cNvPr id="5" name="Picture 4" descr="A close up of a text&#10;&#10;Description automatically generated">
            <a:extLst>
              <a:ext uri="{FF2B5EF4-FFF2-40B4-BE49-F238E27FC236}">
                <a16:creationId xmlns:a16="http://schemas.microsoft.com/office/drawing/2014/main" id="{595DF44B-CA3B-D8DE-D7A2-1599AA68F0EA}"/>
              </a:ext>
            </a:extLst>
          </p:cNvPr>
          <p:cNvPicPr>
            <a:picLocks noChangeAspect="1"/>
          </p:cNvPicPr>
          <p:nvPr/>
        </p:nvPicPr>
        <p:blipFill>
          <a:blip r:embed="rId3"/>
          <a:stretch>
            <a:fillRect/>
          </a:stretch>
        </p:blipFill>
        <p:spPr>
          <a:xfrm>
            <a:off x="3632200" y="5089269"/>
            <a:ext cx="7772400" cy="1610065"/>
          </a:xfrm>
          <a:prstGeom prst="rect">
            <a:avLst/>
          </a:prstGeom>
        </p:spPr>
      </p:pic>
      <p:sp>
        <p:nvSpPr>
          <p:cNvPr id="6" name="TextBox 5">
            <a:extLst>
              <a:ext uri="{FF2B5EF4-FFF2-40B4-BE49-F238E27FC236}">
                <a16:creationId xmlns:a16="http://schemas.microsoft.com/office/drawing/2014/main" id="{C8BB2619-4CAF-CAF7-B8FA-CE1A177517E9}"/>
              </a:ext>
            </a:extLst>
          </p:cNvPr>
          <p:cNvSpPr txBox="1"/>
          <p:nvPr/>
        </p:nvSpPr>
        <p:spPr>
          <a:xfrm>
            <a:off x="8588829" y="566678"/>
            <a:ext cx="3058885" cy="3693319"/>
          </a:xfrm>
          <a:prstGeom prst="rect">
            <a:avLst/>
          </a:prstGeom>
          <a:noFill/>
        </p:spPr>
        <p:txBody>
          <a:bodyPr wrap="square" rtlCol="0">
            <a:spAutoFit/>
          </a:bodyPr>
          <a:lstStyle/>
          <a:p>
            <a:r>
              <a:rPr lang="en-GB" dirty="0">
                <a:effectLst/>
                <a:latin typeface="Athelas" panose="02000503000000020003" pitchFamily="2" charset="77"/>
              </a:rPr>
              <a:t>“</a:t>
            </a:r>
            <a:r>
              <a:rPr lang="en-GB" dirty="0" err="1">
                <a:effectLst/>
                <a:latin typeface="Athelas" panose="02000503000000020003" pitchFamily="2" charset="77"/>
              </a:rPr>
              <a:t>Vitiden</a:t>
            </a:r>
            <a:r>
              <a:rPr lang="en-GB" dirty="0">
                <a:effectLst/>
                <a:latin typeface="Athelas" panose="02000503000000020003" pitchFamily="2" charset="77"/>
              </a:rPr>
              <a:t>: Transforming a policy-orienting scenario to a </a:t>
            </a:r>
            <a:r>
              <a:rPr lang="en-GB" dirty="0" err="1">
                <a:effectLst/>
                <a:latin typeface="Athelas" panose="02000503000000020003" pitchFamily="2" charset="77"/>
              </a:rPr>
              <a:t>practiceoriented</a:t>
            </a:r>
            <a:endParaRPr lang="en-GB" dirty="0">
              <a:effectLst/>
              <a:latin typeface="Athelas" panose="02000503000000020003" pitchFamily="2" charset="77"/>
            </a:endParaRPr>
          </a:p>
          <a:p>
            <a:r>
              <a:rPr lang="en-GB" dirty="0">
                <a:effectLst/>
                <a:latin typeface="Athelas" panose="02000503000000020003" pitchFamily="2" charset="77"/>
              </a:rPr>
              <a:t>energy fiction”</a:t>
            </a:r>
          </a:p>
          <a:p>
            <a:endParaRPr lang="en-GB" dirty="0">
              <a:effectLst/>
              <a:latin typeface="Athelas" panose="02000503000000020003" pitchFamily="2" charset="77"/>
            </a:endParaRPr>
          </a:p>
          <a:p>
            <a:r>
              <a:rPr lang="en-GB" dirty="0" err="1">
                <a:effectLst/>
                <a:latin typeface="Athelas" panose="02000503000000020003" pitchFamily="2" charset="77"/>
              </a:rPr>
              <a:t>Josefin</a:t>
            </a:r>
            <a:r>
              <a:rPr lang="en-GB" dirty="0">
                <a:effectLst/>
                <a:latin typeface="Athelas" panose="02000503000000020003" pitchFamily="2" charset="77"/>
              </a:rPr>
              <a:t> </a:t>
            </a:r>
            <a:r>
              <a:rPr lang="en-GB" dirty="0" err="1">
                <a:effectLst/>
                <a:latin typeface="Athelas" panose="02000503000000020003" pitchFamily="2" charset="77"/>
              </a:rPr>
              <a:t>Wangel</a:t>
            </a:r>
            <a:r>
              <a:rPr lang="en-GB" dirty="0">
                <a:effectLst/>
                <a:latin typeface="Athelas" panose="02000503000000020003" pitchFamily="2" charset="77"/>
              </a:rPr>
              <a:t>, Mia </a:t>
            </a:r>
            <a:r>
              <a:rPr lang="en-GB" dirty="0" err="1">
                <a:effectLst/>
                <a:latin typeface="Athelas" panose="02000503000000020003" pitchFamily="2" charset="77"/>
              </a:rPr>
              <a:t>Hesselgrend</a:t>
            </a:r>
            <a:r>
              <a:rPr lang="en-GB" dirty="0">
                <a:effectLst/>
                <a:latin typeface="Athelas" panose="02000503000000020003" pitchFamily="2" charset="77"/>
              </a:rPr>
              <a:t>, Elina </a:t>
            </a:r>
            <a:r>
              <a:rPr lang="en-GB" dirty="0" err="1">
                <a:effectLst/>
                <a:latin typeface="Athelas" panose="02000503000000020003" pitchFamily="2" charset="77"/>
              </a:rPr>
              <a:t>Erikssone</a:t>
            </a:r>
            <a:r>
              <a:rPr lang="en-GB" dirty="0">
                <a:effectLst/>
                <a:latin typeface="Athelas" panose="02000503000000020003" pitchFamily="2" charset="77"/>
              </a:rPr>
              <a:t>, </a:t>
            </a:r>
            <a:r>
              <a:rPr lang="en-GB" dirty="0" err="1">
                <a:effectLst/>
                <a:latin typeface="Athelas" panose="02000503000000020003" pitchFamily="2" charset="77"/>
              </a:rPr>
              <a:t>Loove</a:t>
            </a:r>
            <a:r>
              <a:rPr lang="en-GB" dirty="0">
                <a:effectLst/>
                <a:latin typeface="Athelas" panose="02000503000000020003" pitchFamily="2" charset="77"/>
              </a:rPr>
              <a:t> </a:t>
            </a:r>
            <a:r>
              <a:rPr lang="en-GB" dirty="0" err="1">
                <a:effectLst/>
                <a:latin typeface="Athelas" panose="02000503000000020003" pitchFamily="2" charset="77"/>
              </a:rPr>
              <a:t>Bromsb,c</a:t>
            </a:r>
            <a:r>
              <a:rPr lang="en-GB" dirty="0">
                <a:effectLst/>
                <a:latin typeface="Athelas" panose="02000503000000020003" pitchFamily="2" charset="77"/>
              </a:rPr>
              <a:t>, Gabriel </a:t>
            </a:r>
            <a:r>
              <a:rPr lang="en-GB" dirty="0" err="1">
                <a:effectLst/>
                <a:latin typeface="Athelas" panose="02000503000000020003" pitchFamily="2" charset="77"/>
              </a:rPr>
              <a:t>Kanulff</a:t>
            </a:r>
            <a:r>
              <a:rPr lang="en-GB" dirty="0">
                <a:effectLst/>
                <a:latin typeface="Athelas" panose="02000503000000020003" pitchFamily="2" charset="77"/>
              </a:rPr>
              <a:t>,</a:t>
            </a:r>
          </a:p>
          <a:p>
            <a:r>
              <a:rPr lang="en-GB" dirty="0" err="1">
                <a:effectLst/>
                <a:latin typeface="Athelas" panose="02000503000000020003" pitchFamily="2" charset="77"/>
              </a:rPr>
              <a:t>Andrejs</a:t>
            </a:r>
            <a:r>
              <a:rPr lang="en-GB" dirty="0">
                <a:effectLst/>
                <a:latin typeface="Athelas" panose="02000503000000020003" pitchFamily="2" charset="77"/>
              </a:rPr>
              <a:t> </a:t>
            </a:r>
            <a:r>
              <a:rPr lang="en-GB" dirty="0" err="1">
                <a:effectLst/>
                <a:latin typeface="Athelas" panose="02000503000000020003" pitchFamily="2" charset="77"/>
              </a:rPr>
              <a:t>Ljunggreng</a:t>
            </a:r>
            <a:endParaRPr lang="en-GB" dirty="0">
              <a:effectLst/>
              <a:latin typeface="Athelas" panose="02000503000000020003" pitchFamily="2" charset="77"/>
            </a:endParaRPr>
          </a:p>
          <a:p>
            <a:endParaRPr lang="en-GB" dirty="0">
              <a:latin typeface="Athelas" panose="02000503000000020003" pitchFamily="2" charset="77"/>
            </a:endParaRPr>
          </a:p>
          <a:p>
            <a:r>
              <a:rPr lang="en-GB" i="1" dirty="0">
                <a:effectLst/>
                <a:latin typeface="Athelas" panose="02000503000000020003" pitchFamily="2" charset="77"/>
              </a:rPr>
              <a:t>Futures </a:t>
            </a:r>
            <a:r>
              <a:rPr lang="en-GB" dirty="0">
                <a:effectLst/>
                <a:latin typeface="Athelas" panose="02000503000000020003" pitchFamily="2" charset="77"/>
              </a:rPr>
              <a:t>(2019)</a:t>
            </a:r>
            <a:endParaRPr lang="en-GB" i="1" dirty="0">
              <a:effectLst/>
              <a:latin typeface="Athelas" panose="02000503000000020003" pitchFamily="2" charset="77"/>
            </a:endParaRPr>
          </a:p>
          <a:p>
            <a:endParaRPr lang="en-US" dirty="0"/>
          </a:p>
        </p:txBody>
      </p:sp>
    </p:spTree>
    <p:extLst>
      <p:ext uri="{BB962C8B-B14F-4D97-AF65-F5344CB8AC3E}">
        <p14:creationId xmlns:p14="http://schemas.microsoft.com/office/powerpoint/2010/main" val="409009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70BB5819-52F4-D2A9-7F69-CCA03A4C44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6513" y="0"/>
            <a:ext cx="45354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8A30175-4B36-EF3E-D8A2-A02BB7239FE1}"/>
              </a:ext>
            </a:extLst>
          </p:cNvPr>
          <p:cNvSpPr txBox="1"/>
          <p:nvPr/>
        </p:nvSpPr>
        <p:spPr>
          <a:xfrm>
            <a:off x="385764" y="95190"/>
            <a:ext cx="7156450" cy="2339102"/>
          </a:xfrm>
          <a:prstGeom prst="rect">
            <a:avLst/>
          </a:prstGeom>
          <a:noFill/>
        </p:spPr>
        <p:txBody>
          <a:bodyPr wrap="square" rtlCol="0">
            <a:spAutoFit/>
          </a:bodyPr>
          <a:lstStyle/>
          <a:p>
            <a:r>
              <a:rPr lang="en-GB" sz="1600" dirty="0">
                <a:effectLst/>
                <a:latin typeface="Athelas" panose="02000503000000020003" pitchFamily="2" charset="77"/>
                <a:ea typeface="Times New Roman" panose="02020603050405020304" pitchFamily="18" charset="0"/>
              </a:rPr>
              <a:t>More than ever, we are determined to play our part in ensuring our future is one that we deliberately choose, rather than one we stumble into blindly.</a:t>
            </a:r>
          </a:p>
          <a:p>
            <a:endParaRPr lang="en-GB" sz="1600" dirty="0">
              <a:latin typeface="Athelas" panose="02000503000000020003" pitchFamily="2" charset="77"/>
              <a:ea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rPr>
              <a:t>Do we watch the world burn or do we choose to do what is necessary to achieve a different future?</a:t>
            </a:r>
          </a:p>
          <a:p>
            <a:endParaRPr lang="en-GB" sz="1600" dirty="0">
              <a:latin typeface="Athelas" panose="02000503000000020003" pitchFamily="2" charset="77"/>
              <a:ea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rPr>
              <a:t>We are choosing between two utterly contrasting futures, one to be feared and the other to be proud of….We can do this.</a:t>
            </a:r>
          </a:p>
          <a:p>
            <a:endParaRPr lang="en-US" dirty="0"/>
          </a:p>
        </p:txBody>
      </p:sp>
      <p:sp>
        <p:nvSpPr>
          <p:cNvPr id="4" name="TextBox 3">
            <a:extLst>
              <a:ext uri="{FF2B5EF4-FFF2-40B4-BE49-F238E27FC236}">
                <a16:creationId xmlns:a16="http://schemas.microsoft.com/office/drawing/2014/main" id="{4D9A4AAF-76D2-6D9E-4A2E-D2B6742DC0A8}"/>
              </a:ext>
            </a:extLst>
          </p:cNvPr>
          <p:cNvSpPr txBox="1"/>
          <p:nvPr/>
        </p:nvSpPr>
        <p:spPr>
          <a:xfrm>
            <a:off x="363539" y="2653994"/>
            <a:ext cx="7829550" cy="3539430"/>
          </a:xfrm>
          <a:prstGeom prst="rect">
            <a:avLst/>
          </a:prstGeom>
          <a:noFill/>
        </p:spPr>
        <p:txBody>
          <a:bodyPr wrap="square">
            <a:spAutoFit/>
          </a:bodyPr>
          <a:lstStyle/>
          <a:p>
            <a:r>
              <a:rPr lang="en-GB" sz="1600" dirty="0">
                <a:latin typeface="Athelas" panose="02000503000000020003" pitchFamily="2" charset="77"/>
                <a:ea typeface="Times New Roman" panose="02020603050405020304" pitchFamily="18" charset="0"/>
              </a:rPr>
              <a:t>T</a:t>
            </a:r>
            <a:r>
              <a:rPr lang="en-GB" sz="1600" dirty="0">
                <a:effectLst/>
                <a:latin typeface="Athelas" panose="02000503000000020003" pitchFamily="2" charset="77"/>
                <a:ea typeface="Times New Roman" panose="02020603050405020304" pitchFamily="18" charset="0"/>
              </a:rPr>
              <a:t>his book is an invitation for you to take part in creating the future of humanity. We invite you to be stubbornly optimistic.</a:t>
            </a:r>
          </a:p>
          <a:p>
            <a:endParaRPr lang="en-GB" sz="1600" dirty="0">
              <a:effectLst/>
              <a:latin typeface="Athelas" panose="02000503000000020003" pitchFamily="2" charset="77"/>
              <a:ea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rPr>
              <a:t>The effects of climate change do not proceed along a straight line.</a:t>
            </a:r>
          </a:p>
          <a:p>
            <a:endParaRPr lang="en-GB" sz="1600" dirty="0">
              <a:latin typeface="Athelas" panose="02000503000000020003" pitchFamily="2" charset="77"/>
              <a:ea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rPr>
              <a:t>Some believe we are hardwired to react to threats only if they are immediate.</a:t>
            </a:r>
          </a:p>
          <a:p>
            <a:endParaRPr lang="en-GB" sz="1600" dirty="0">
              <a:latin typeface="Athelas" panose="02000503000000020003" pitchFamily="2" charset="77"/>
              <a:ea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rPr>
              <a:t>Devastation is admittedly a growing possibility but not yet our inevitable fat…we have to write a story of regeneration of both nature and the human spirit. But we have to choose….We present two scenarios. One or the other will become our reality</a:t>
            </a:r>
            <a:endParaRPr lang="en-GB" sz="1600" dirty="0">
              <a:latin typeface="Athelas" panose="02000503000000020003" pitchFamily="2" charset="77"/>
              <a:ea typeface="Times New Roman" panose="02020603050405020304" pitchFamily="18" charset="0"/>
            </a:endParaRPr>
          </a:p>
          <a:p>
            <a:endParaRPr lang="en-GB" sz="1600" dirty="0">
              <a:effectLst/>
              <a:latin typeface="Athelas" panose="02000503000000020003" pitchFamily="2" charset="77"/>
              <a:ea typeface="Times New Roman" panose="02020603050405020304" pitchFamily="18" charset="0"/>
            </a:endParaRPr>
          </a:p>
          <a:p>
            <a:r>
              <a:rPr lang="en-GB" sz="1600" dirty="0">
                <a:effectLst/>
                <a:latin typeface="Athelas" panose="02000503000000020003" pitchFamily="2" charset="77"/>
                <a:ea typeface="Times New Roman" panose="02020603050405020304" pitchFamily="18" charset="0"/>
              </a:rPr>
              <a:t>We are aware that making predictions about the world in thirty year’s time is to some degree an imaginative enterprise….read each scenario not as a prediction of the future but as a warning of what may come and what we still have a chance to change. </a:t>
            </a:r>
          </a:p>
        </p:txBody>
      </p:sp>
    </p:spTree>
    <p:extLst>
      <p:ext uri="{BB962C8B-B14F-4D97-AF65-F5344CB8AC3E}">
        <p14:creationId xmlns:p14="http://schemas.microsoft.com/office/powerpoint/2010/main" val="1043160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4662</TotalTime>
  <Words>3956</Words>
  <Application>Microsoft Macintosh PowerPoint</Application>
  <PresentationFormat>Widescreen</PresentationFormat>
  <Paragraphs>176</Paragraphs>
  <Slides>58</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Athelas</vt:lpstr>
      <vt:lpstr>Calibri</vt:lpstr>
      <vt:lpstr>Calibri Light</vt:lpstr>
      <vt:lpstr>Franklin Gothic Medium</vt:lpstr>
      <vt:lpstr>Optima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Macdonald, Graeme</dc:creator>
  <cp:lastModifiedBy>Macdonald, Graeme</cp:lastModifiedBy>
  <cp:revision>6</cp:revision>
  <dcterms:created xsi:type="dcterms:W3CDTF">2023-12-04T10:02:49Z</dcterms:created>
  <dcterms:modified xsi:type="dcterms:W3CDTF">2026-03-09T08:53:27Z</dcterms:modified>
</cp:coreProperties>
</file>