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1"/>
  </p:notesMasterIdLst>
  <p:sldIdLst>
    <p:sldId id="440" r:id="rId2"/>
    <p:sldId id="497" r:id="rId3"/>
    <p:sldId id="468" r:id="rId4"/>
    <p:sldId id="469" r:id="rId5"/>
    <p:sldId id="499" r:id="rId6"/>
    <p:sldId id="472" r:id="rId7"/>
    <p:sldId id="505" r:id="rId8"/>
    <p:sldId id="479" r:id="rId9"/>
    <p:sldId id="484" r:id="rId10"/>
    <p:sldId id="498" r:id="rId11"/>
    <p:sldId id="500" r:id="rId12"/>
    <p:sldId id="502" r:id="rId13"/>
    <p:sldId id="350" r:id="rId14"/>
    <p:sldId id="381" r:id="rId15"/>
    <p:sldId id="270" r:id="rId16"/>
    <p:sldId id="478" r:id="rId17"/>
    <p:sldId id="490" r:id="rId18"/>
    <p:sldId id="491" r:id="rId19"/>
    <p:sldId id="471" r:id="rId20"/>
    <p:sldId id="496" r:id="rId21"/>
    <p:sldId id="495" r:id="rId22"/>
    <p:sldId id="501" r:id="rId23"/>
    <p:sldId id="470" r:id="rId24"/>
    <p:sldId id="480" r:id="rId25"/>
    <p:sldId id="448" r:id="rId26"/>
    <p:sldId id="449" r:id="rId27"/>
    <p:sldId id="473" r:id="rId28"/>
    <p:sldId id="455" r:id="rId29"/>
    <p:sldId id="466" r:id="rId30"/>
    <p:sldId id="421" r:id="rId31"/>
    <p:sldId id="337" r:id="rId32"/>
    <p:sldId id="376" r:id="rId33"/>
    <p:sldId id="397" r:id="rId34"/>
    <p:sldId id="437" r:id="rId35"/>
    <p:sldId id="431" r:id="rId36"/>
    <p:sldId id="430" r:id="rId37"/>
    <p:sldId id="483" r:id="rId38"/>
    <p:sldId id="493" r:id="rId39"/>
    <p:sldId id="426" r:id="rId40"/>
    <p:sldId id="485" r:id="rId41"/>
    <p:sldId id="486" r:id="rId42"/>
    <p:sldId id="487" r:id="rId43"/>
    <p:sldId id="488" r:id="rId44"/>
    <p:sldId id="489" r:id="rId45"/>
    <p:sldId id="256" r:id="rId46"/>
    <p:sldId id="503" r:id="rId47"/>
    <p:sldId id="456" r:id="rId48"/>
    <p:sldId id="453" r:id="rId49"/>
    <p:sldId id="451" r:id="rId50"/>
    <p:sldId id="465" r:id="rId51"/>
    <p:sldId id="258" r:id="rId52"/>
    <p:sldId id="377" r:id="rId53"/>
    <p:sldId id="477" r:id="rId54"/>
    <p:sldId id="476" r:id="rId55"/>
    <p:sldId id="267" r:id="rId56"/>
    <p:sldId id="494" r:id="rId57"/>
    <p:sldId id="475" r:id="rId58"/>
    <p:sldId id="481" r:id="rId59"/>
    <p:sldId id="504" r:id="rId60"/>
    <p:sldId id="507" r:id="rId61"/>
    <p:sldId id="506" r:id="rId62"/>
    <p:sldId id="463" r:id="rId63"/>
    <p:sldId id="389" r:id="rId64"/>
    <p:sldId id="257" r:id="rId65"/>
    <p:sldId id="462" r:id="rId66"/>
    <p:sldId id="450" r:id="rId67"/>
    <p:sldId id="464" r:id="rId68"/>
    <p:sldId id="392" r:id="rId69"/>
    <p:sldId id="373" r:id="rId70"/>
    <p:sldId id="374" r:id="rId71"/>
    <p:sldId id="391" r:id="rId72"/>
    <p:sldId id="375" r:id="rId73"/>
    <p:sldId id="367" r:id="rId74"/>
    <p:sldId id="366" r:id="rId75"/>
    <p:sldId id="265" r:id="rId76"/>
    <p:sldId id="447" r:id="rId77"/>
    <p:sldId id="474" r:id="rId78"/>
    <p:sldId id="461" r:id="rId79"/>
    <p:sldId id="459"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8"/>
    <p:restoredTop sz="94658"/>
  </p:normalViewPr>
  <p:slideViewPr>
    <p:cSldViewPr snapToGrid="0">
      <p:cViewPr varScale="1">
        <p:scale>
          <a:sx n="91" d="100"/>
          <a:sy n="91" d="100"/>
        </p:scale>
        <p:origin x="192" y="8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D11E7C-6D6D-1C48-AAB3-AE3AB2C51B51}" type="datetimeFigureOut">
              <a:rPr lang="en-US" smtClean="0"/>
              <a:t>3/15/26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76F29-6A8B-9447-836E-193E826756DC}" type="slidenum">
              <a:rPr lang="en-US" smtClean="0"/>
              <a:t>‹#›</a:t>
            </a:fld>
            <a:endParaRPr lang="en-US"/>
          </a:p>
        </p:txBody>
      </p:sp>
    </p:spTree>
    <p:extLst>
      <p:ext uri="{BB962C8B-B14F-4D97-AF65-F5344CB8AC3E}">
        <p14:creationId xmlns:p14="http://schemas.microsoft.com/office/powerpoint/2010/main" val="405992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limaginaries.org/carbon-ruins"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bbc.co.uk/news/uk-england-coventry-warwickshire-66887021#:~:text=The%20commission%20of%20the%20work,the%20first%20automobile%20without%20wheels." TargetMode="External"/><Relationship Id="rId4" Type="http://schemas.openxmlformats.org/officeDocument/2006/relationships/hyperlink" Target="https://www.vidifutures.com/glasgow-futur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Thanks to Jessica and Jamie for the invitation to come to this excellent gathering + Oksana - exemplary. </a:t>
            </a:r>
          </a:p>
          <a:p>
            <a:endParaRPr lang="en-US" sz="1200" dirty="0"/>
          </a:p>
          <a:p>
            <a:pPr>
              <a:lnSpc>
                <a:spcPct val="115000"/>
              </a:lnSpc>
              <a:spcAft>
                <a:spcPts val="800"/>
              </a:spcAft>
            </a:pP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detail some recent work in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practice-based</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climate </a:t>
            </a:r>
            <a:r>
              <a:rPr lang="en-GB" sz="1800" b="1" kern="100" dirty="0" err="1">
                <a:effectLst/>
                <a:latin typeface="Aptos Display" panose="020B0004020202020204" pitchFamily="34" charset="0"/>
                <a:ea typeface="Aptos" panose="020B0004020202020204" pitchFamily="34" charset="0"/>
                <a:cs typeface="Times New Roman" panose="02020603050405020304" pitchFamily="18" charset="0"/>
              </a:rPr>
              <a:t>futuring</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t>
            </a:r>
          </a:p>
          <a:p>
            <a:pPr>
              <a:lnSpc>
                <a:spcPct val="115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reflect on my experience on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3 intersecting projects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focussed on the cities of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Glasgow</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Coventry</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where I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live</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work</a:t>
            </a:r>
          </a:p>
          <a:p>
            <a:pPr>
              <a:lnSpc>
                <a:spcPct val="115000"/>
              </a:lnSpc>
              <a:spcAft>
                <a:spcPts val="800"/>
              </a:spcAft>
            </a:pPr>
            <a:endParaRPr lang="en-GB" sz="1800" b="1" kern="100" dirty="0">
              <a:effectLst/>
              <a:latin typeface="Aptos Display"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LOT OF SLIDES – HAPPY FOR YOU TO HAVE THEM – JUST BECAUSE I AM DEMONSTRATING OBJECTS AND EVENTS, SO DON’T GET FREAKED OUT IF I WHIZZ BY SOME….</a:t>
            </a:r>
          </a:p>
          <a:p>
            <a:pPr>
              <a:lnSpc>
                <a:spcPct val="115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used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speculative methods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from theories and techniques of </a:t>
            </a:r>
            <a:r>
              <a:rPr lang="en-GB" sz="1800" kern="100" dirty="0" err="1">
                <a:effectLst/>
                <a:latin typeface="Aptos Display" panose="020B0004020202020204" pitchFamily="34" charset="0"/>
                <a:ea typeface="Aptos" panose="020B0004020202020204" pitchFamily="34" charset="0"/>
                <a:cs typeface="Times New Roman" panose="02020603050405020304" pitchFamily="18" charset="0"/>
              </a:rPr>
              <a:t>futuring</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to </a:t>
            </a:r>
            <a:r>
              <a:rPr lang="en-GB" sz="1800" kern="100" dirty="0" err="1">
                <a:effectLst/>
                <a:latin typeface="Aptos Display" panose="020B0004020202020204" pitchFamily="34" charset="0"/>
                <a:ea typeface="Aptos" panose="020B0004020202020204" pitchFamily="34" charset="0"/>
                <a:cs typeface="Times New Roman" panose="02020603050405020304" pitchFamily="18" charset="0"/>
              </a:rPr>
              <a:t>worldbuild</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distinct climate imaginaries of the climate-changed city: a museum of the future 2050s called </a:t>
            </a:r>
            <a:r>
              <a:rPr lang="en-GB" sz="1800" u="sng" kern="100" dirty="0">
                <a:solidFill>
                  <a:srgbClr val="467886"/>
                </a:solidFill>
                <a:effectLst/>
                <a:latin typeface="Aptos Display" panose="020B0004020202020204" pitchFamily="34" charset="0"/>
                <a:ea typeface="Aptos" panose="020B0004020202020204" pitchFamily="34" charset="0"/>
                <a:cs typeface="Times New Roman" panose="02020603050405020304" pitchFamily="18" charset="0"/>
                <a:hlinkClick r:id="rId3"/>
              </a:rPr>
              <a:t>‘Carbon Ruins’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 digital app, called </a:t>
            </a:r>
            <a:r>
              <a:rPr lang="en-GB" sz="1800" u="sng" kern="100" dirty="0">
                <a:solidFill>
                  <a:srgbClr val="467886"/>
                </a:solidFill>
                <a:effectLst/>
                <a:latin typeface="Aptos Display" panose="020B0004020202020204" pitchFamily="34" charset="0"/>
                <a:ea typeface="Aptos" panose="020B0004020202020204" pitchFamily="34" charset="0"/>
                <a:cs typeface="Times New Roman" panose="02020603050405020304" pitchFamily="18" charset="0"/>
                <a:hlinkClick r:id="rId4"/>
              </a:rPr>
              <a:t>VIDI</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of alternative climate-transformed scenarios in iconic city landscapes, and a co-created visual artwork, an abstract painting called ‘</a:t>
            </a:r>
            <a:r>
              <a:rPr lang="en-GB" sz="1800" u="sng" kern="100" dirty="0">
                <a:solidFill>
                  <a:srgbClr val="467886"/>
                </a:solidFill>
                <a:effectLst/>
                <a:latin typeface="Aptos Display" panose="020B0004020202020204" pitchFamily="34" charset="0"/>
                <a:ea typeface="Aptos" panose="020B0004020202020204" pitchFamily="34" charset="0"/>
                <a:cs typeface="Times New Roman" panose="02020603050405020304" pitchFamily="18" charset="0"/>
                <a:hlinkClick r:id="rId5"/>
              </a:rPr>
              <a:t>Memories of a Future City’</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which visualises and narrates Coventry’s radical transformations from the mid 19th Century to 2123. </a:t>
            </a:r>
          </a:p>
          <a:p>
            <a:pPr>
              <a:lnSpc>
                <a:spcPct val="115000"/>
              </a:lnSpc>
              <a:spcAft>
                <a:spcPts val="800"/>
              </a:spcAft>
            </a:pPr>
            <a:endParaRPr lang="en-GB" sz="1800" kern="100" dirty="0">
              <a:effectLst/>
              <a:latin typeface="Aptos Display"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All the projects were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developed and presented to a variety of publics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stakeholders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including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COP delegates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museum audiences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academics</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t>
            </a:r>
            <a:r>
              <a:rPr lang="en-GB" sz="1800" b="1" kern="100" dirty="0">
                <a:effectLst/>
                <a:latin typeface="Aptos Display" panose="020B0004020202020204" pitchFamily="34" charset="0"/>
                <a:ea typeface="Aptos" panose="020B0004020202020204" pitchFamily="34" charset="0"/>
                <a:cs typeface="Times New Roman" panose="02020603050405020304" pitchFamily="18" charset="0"/>
              </a:rPr>
              <a:t>schoolchildren, churchgoers, politicians and the general public</a:t>
            </a:r>
            <a:r>
              <a:rPr lang="en-GB" sz="1800" kern="100" dirty="0">
                <a:effectLst/>
                <a:latin typeface="Aptos Display"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dirty="0">
                <a:effectLst/>
                <a:latin typeface="Aptos Display" panose="020B0004020202020204" pitchFamily="34" charset="0"/>
                <a:ea typeface="Aptos" panose="020B0004020202020204" pitchFamily="34" charset="0"/>
                <a:cs typeface="Times New Roman" panose="02020603050405020304" pitchFamily="18" charset="0"/>
              </a:rPr>
              <a:t>manifest in </a:t>
            </a:r>
            <a:r>
              <a:rPr lang="en-GB" sz="1800" b="1" dirty="0">
                <a:effectLst/>
                <a:latin typeface="Aptos Display" panose="020B0004020202020204" pitchFamily="34" charset="0"/>
                <a:ea typeface="Aptos" panose="020B0004020202020204" pitchFamily="34" charset="0"/>
                <a:cs typeface="Times New Roman" panose="02020603050405020304" pitchFamily="18" charset="0"/>
              </a:rPr>
              <a:t>digital</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dirty="0">
                <a:effectLst/>
                <a:latin typeface="Aptos Display" panose="020B0004020202020204" pitchFamily="34" charset="0"/>
                <a:ea typeface="Aptos" panose="020B0004020202020204" pitchFamily="34" charset="0"/>
                <a:cs typeface="Times New Roman" panose="02020603050405020304" pitchFamily="18" charset="0"/>
              </a:rPr>
              <a:t>physical</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forms: </a:t>
            </a:r>
            <a:r>
              <a:rPr lang="en-GB" sz="1800" b="1" dirty="0">
                <a:effectLst/>
                <a:latin typeface="Aptos Display" panose="020B0004020202020204" pitchFamily="34" charset="0"/>
                <a:ea typeface="Aptos" panose="020B0004020202020204" pitchFamily="34" charset="0"/>
                <a:cs typeface="Times New Roman" panose="02020603050405020304" pitchFamily="18" charset="0"/>
              </a:rPr>
              <a:t>art</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and </a:t>
            </a:r>
            <a:r>
              <a:rPr lang="en-GB" sz="1800" b="1" dirty="0">
                <a:effectLst/>
                <a:latin typeface="Aptos Display" panose="020B0004020202020204" pitchFamily="34" charset="0"/>
                <a:ea typeface="Aptos" panose="020B0004020202020204" pitchFamily="34" charset="0"/>
                <a:cs typeface="Times New Roman" panose="02020603050405020304" pitchFamily="18" charset="0"/>
              </a:rPr>
              <a:t>museum</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a:t>
            </a:r>
            <a:r>
              <a:rPr lang="en-GB" sz="1800" b="1" dirty="0">
                <a:effectLst/>
                <a:latin typeface="Aptos Display" panose="020B0004020202020204" pitchFamily="34" charset="0"/>
                <a:ea typeface="Aptos" panose="020B0004020202020204" pitchFamily="34" charset="0"/>
                <a:cs typeface="Times New Roman" panose="02020603050405020304" pitchFamily="18" charset="0"/>
              </a:rPr>
              <a:t>exhibitions</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a:t>
            </a:r>
            <a:r>
              <a:rPr lang="en-GB" sz="1800" dirty="0" err="1">
                <a:effectLst/>
                <a:latin typeface="Aptos Display" panose="020B0004020202020204" pitchFamily="34" charset="0"/>
                <a:ea typeface="Aptos" panose="020B0004020202020204" pitchFamily="34" charset="0"/>
                <a:cs typeface="Times New Roman" panose="02020603050405020304" pitchFamily="18" charset="0"/>
              </a:rPr>
              <a:t>i</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-pad apps, school curriculums, live performances, academic and open lectures, media items and other forms. </a:t>
            </a:r>
          </a:p>
          <a:p>
            <a:pPr>
              <a:lnSpc>
                <a:spcPct val="115000"/>
              </a:lnSpc>
              <a:spcAft>
                <a:spcPts val="800"/>
              </a:spcAft>
            </a:pPr>
            <a:endParaRPr lang="en-GB" sz="1800" dirty="0">
              <a:effectLst/>
              <a:latin typeface="Aptos Display"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dirty="0">
                <a:effectLst/>
                <a:latin typeface="Aptos Display" panose="020B0004020202020204" pitchFamily="34" charset="0"/>
                <a:ea typeface="Aptos" panose="020B0004020202020204" pitchFamily="34" charset="0"/>
                <a:cs typeface="Times New Roman" panose="02020603050405020304" pitchFamily="18" charset="0"/>
              </a:rPr>
              <a:t>I'll use the time here to introduce the work but also to reflect on the viability of specific </a:t>
            </a:r>
            <a:r>
              <a:rPr lang="en-GB" sz="1800" dirty="0" err="1">
                <a:effectLst/>
                <a:latin typeface="Aptos Display" panose="020B0004020202020204" pitchFamily="34" charset="0"/>
                <a:ea typeface="Aptos" panose="020B0004020202020204" pitchFamily="34" charset="0"/>
                <a:cs typeface="Times New Roman" panose="02020603050405020304" pitchFamily="18" charset="0"/>
              </a:rPr>
              <a:t>futuring</a:t>
            </a:r>
            <a:r>
              <a:rPr lang="en-GB" sz="1800" dirty="0">
                <a:effectLst/>
                <a:latin typeface="Aptos Display" panose="020B0004020202020204" pitchFamily="34" charset="0"/>
                <a:ea typeface="Aptos" panose="020B0004020202020204" pitchFamily="34" charset="0"/>
                <a:cs typeface="Times New Roman" panose="02020603050405020304" pitchFamily="18" charset="0"/>
              </a:rPr>
              <a:t> methods, their adaptability and feasibility for different spaces and places and their limits, challenges and possible alternatives</a:t>
            </a:r>
            <a:r>
              <a:rPr lang="en-GB" dirty="0">
                <a:effectLst/>
              </a:rPr>
              <a:t> - possibly a topic for discussion period. </a:t>
            </a:r>
            <a:endParaRPr lang="en-US" sz="1200" dirty="0"/>
          </a:p>
          <a:p>
            <a:endParaRPr lang="en-US" sz="1200" dirty="0"/>
          </a:p>
          <a:p>
            <a:r>
              <a:rPr lang="en-US" dirty="0"/>
              <a:t>next slide</a:t>
            </a:r>
          </a:p>
          <a:p>
            <a:endParaRPr lang="en-US" dirty="0"/>
          </a:p>
        </p:txBody>
      </p:sp>
      <p:sp>
        <p:nvSpPr>
          <p:cNvPr id="4" name="Slide Number Placeholder 3"/>
          <p:cNvSpPr>
            <a:spLocks noGrp="1"/>
          </p:cNvSpPr>
          <p:nvPr>
            <p:ph type="sldNum" sz="quarter" idx="5"/>
          </p:nvPr>
        </p:nvSpPr>
        <p:spPr/>
        <p:txBody>
          <a:bodyPr/>
          <a:lstStyle/>
          <a:p>
            <a:fld id="{52C69974-B72E-6442-B4F8-0F814D506867}" type="slidenum">
              <a:rPr lang="en-US" smtClean="0"/>
              <a:t>1</a:t>
            </a:fld>
            <a:endParaRPr lang="en-US"/>
          </a:p>
        </p:txBody>
      </p:sp>
    </p:spTree>
    <p:extLst>
      <p:ext uri="{BB962C8B-B14F-4D97-AF65-F5344CB8AC3E}">
        <p14:creationId xmlns:p14="http://schemas.microsoft.com/office/powerpoint/2010/main" val="378179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FRANT GWO (2019 – AND CIXIN LIU (2000) – expanding sun – </a:t>
            </a:r>
            <a:r>
              <a:rPr lang="en-GB" dirty="0" err="1"/>
              <a:t>technoutopianism</a:t>
            </a:r>
            <a:r>
              <a:rPr lang="en-GB" dirty="0"/>
              <a:t> – underground life is only ever temporary because of </a:t>
            </a:r>
            <a:r>
              <a:rPr lang="en-GB" dirty="0" err="1"/>
              <a:t>rhe</a:t>
            </a:r>
            <a:r>
              <a:rPr lang="en-GB" dirty="0"/>
              <a:t> volatile earth – in the end overcomes STRATEGIC REALISM of government’s responses to climate change because the various nations of the world have to overcome their differences and interests to accommodate a CO-ORDINATED RESPONSE– (although china wins in the end) and this bad faith of techno-utopianism and cautionary tale is also seen in various Hollywood fantasies, such as SLIDE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13</a:t>
            </a:fld>
            <a:endParaRPr lang="en-US"/>
          </a:p>
        </p:txBody>
      </p:sp>
    </p:spTree>
    <p:extLst>
      <p:ext uri="{BB962C8B-B14F-4D97-AF65-F5344CB8AC3E}">
        <p14:creationId xmlns:p14="http://schemas.microsoft.com/office/powerpoint/2010/main" val="224698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or one of the most resonant and historically iconic examples of future city imaginaries - Gerard O'Neill's High Frontier </a:t>
            </a:r>
          </a:p>
          <a:p>
            <a:endParaRPr lang="en-US"/>
          </a:p>
          <a:p>
            <a:pPr>
              <a:lnSpc>
                <a:spcPct val="115000"/>
              </a:lnSpc>
              <a:spcAft>
                <a:spcPts val="800"/>
              </a:spcAft>
            </a:pPr>
            <a:r>
              <a:rPr lang="en-US"/>
              <a:t>NEXT SLIDE</a:t>
            </a:r>
          </a:p>
          <a:p>
            <a:pPr>
              <a:lnSpc>
                <a:spcPct val="115000"/>
              </a:lnSpc>
              <a:spcAft>
                <a:spcPts val="800"/>
              </a:spcAft>
            </a:pPr>
            <a:endParaRPr lang="en-US" sz="1800" kern="100">
              <a:effectLst/>
              <a:latin typeface="Aptos Display"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2C69974-B72E-6442-B4F8-0F814D506867}" type="slidenum">
              <a:rPr lang="en-US" smtClean="0"/>
              <a:t>28</a:t>
            </a:fld>
            <a:endParaRPr lang="en-US"/>
          </a:p>
        </p:txBody>
      </p:sp>
    </p:spTree>
    <p:extLst>
      <p:ext uri="{BB962C8B-B14F-4D97-AF65-F5344CB8AC3E}">
        <p14:creationId xmlns:p14="http://schemas.microsoft.com/office/powerpoint/2010/main" val="494820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4A6891-F3BB-F04B-A2E1-F642B2122A51}" type="slidenum">
              <a:rPr lang="en-US" smtClean="0"/>
              <a:t>53</a:t>
            </a:fld>
            <a:endParaRPr lang="en-US"/>
          </a:p>
        </p:txBody>
      </p:sp>
    </p:spTree>
    <p:extLst>
      <p:ext uri="{BB962C8B-B14F-4D97-AF65-F5344CB8AC3E}">
        <p14:creationId xmlns:p14="http://schemas.microsoft.com/office/powerpoint/2010/main" val="3900739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4A6891-F3BB-F04B-A2E1-F642B2122A51}" type="slidenum">
              <a:rPr lang="en-US" smtClean="0"/>
              <a:t>54</a:t>
            </a:fld>
            <a:endParaRPr lang="en-US"/>
          </a:p>
        </p:txBody>
      </p:sp>
    </p:spTree>
    <p:extLst>
      <p:ext uri="{BB962C8B-B14F-4D97-AF65-F5344CB8AC3E}">
        <p14:creationId xmlns:p14="http://schemas.microsoft.com/office/powerpoint/2010/main" val="2786213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want? This? Or……FINAL SLIDE MAD MAX (AND GO BACK AND FORTH)</a:t>
            </a:r>
          </a:p>
        </p:txBody>
      </p:sp>
      <p:sp>
        <p:nvSpPr>
          <p:cNvPr id="4" name="Slide Number Placeholder 3"/>
          <p:cNvSpPr>
            <a:spLocks noGrp="1"/>
          </p:cNvSpPr>
          <p:nvPr>
            <p:ph type="sldNum" sz="quarter" idx="5"/>
          </p:nvPr>
        </p:nvSpPr>
        <p:spPr/>
        <p:txBody>
          <a:bodyPr/>
          <a:lstStyle/>
          <a:p>
            <a:fld id="{208A0162-BBC3-D94B-8CC6-F65F028CC9B4}" type="slidenum">
              <a:rPr lang="en-US" smtClean="0"/>
              <a:t>65</a:t>
            </a:fld>
            <a:endParaRPr lang="en-US"/>
          </a:p>
        </p:txBody>
      </p:sp>
    </p:spTree>
    <p:extLst>
      <p:ext uri="{BB962C8B-B14F-4D97-AF65-F5344CB8AC3E}">
        <p14:creationId xmlns:p14="http://schemas.microsoft.com/office/powerpoint/2010/main" val="2680498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want? This? Or……FINAL SLIDE MAD MAX (AND GO BACK AND FORTH)</a:t>
            </a:r>
          </a:p>
        </p:txBody>
      </p:sp>
      <p:sp>
        <p:nvSpPr>
          <p:cNvPr id="4" name="Slide Number Placeholder 3"/>
          <p:cNvSpPr>
            <a:spLocks noGrp="1"/>
          </p:cNvSpPr>
          <p:nvPr>
            <p:ph type="sldNum" sz="quarter" idx="5"/>
          </p:nvPr>
        </p:nvSpPr>
        <p:spPr/>
        <p:txBody>
          <a:bodyPr/>
          <a:lstStyle/>
          <a:p>
            <a:fld id="{208A0162-BBC3-D94B-8CC6-F65F028CC9B4}" type="slidenum">
              <a:rPr lang="en-US" smtClean="0"/>
              <a:t>73</a:t>
            </a:fld>
            <a:endParaRPr lang="en-US"/>
          </a:p>
        </p:txBody>
      </p:sp>
    </p:spTree>
    <p:extLst>
      <p:ext uri="{BB962C8B-B14F-4D97-AF65-F5344CB8AC3E}">
        <p14:creationId xmlns:p14="http://schemas.microsoft.com/office/powerpoint/2010/main" val="2120827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4A6891-F3BB-F04B-A2E1-F642B2122A51}" type="slidenum">
              <a:rPr lang="en-US" smtClean="0"/>
              <a:t>75</a:t>
            </a:fld>
            <a:endParaRPr lang="en-US"/>
          </a:p>
        </p:txBody>
      </p:sp>
    </p:spTree>
    <p:extLst>
      <p:ext uri="{BB962C8B-B14F-4D97-AF65-F5344CB8AC3E}">
        <p14:creationId xmlns:p14="http://schemas.microsoft.com/office/powerpoint/2010/main" val="363045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100F2-E8A3-AE65-1791-934B8578E34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D12AC01-FD60-BDEF-F172-04CFA21ACF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B8A0E5F-82BC-7009-B7E2-47AAF92BE16C}"/>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2F1DE0D9-50DF-F78D-FEC5-C3A5D4F74A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BFD1B4-236C-04D5-1D29-1D532202C8E9}"/>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221175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DEA1F-D239-2A59-E0BC-A6B1E3042FF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705DD84-2FCD-4453-076C-DB65323BE0F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B77FCE-AFEB-EA6C-6231-33ED189E99D9}"/>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E89C6EB3-96E3-D7B4-F726-9366D5D1DF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13F61F-973D-94A2-E215-0B3495C005F6}"/>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1198802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BB3A64-1B84-C100-AB9A-0B17F0A1C95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8FE7A79-1B08-E20B-0873-37340A090B3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D1CFD-37B3-F744-2A6F-2163BFB45C1E}"/>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C06A4940-39E0-82C9-BFB1-C1D6EC07ED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44ABDC-A366-1DAC-0B7E-3CBBF5DD1547}"/>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2348886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BA99D-20B7-E3D1-2573-924EE119B39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7E8D39-FEAC-2F98-854A-6DA0744C02A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E5F45F-9CCD-01F3-8909-E5ABBC3EBBC1}"/>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37B281C8-7204-D0D9-DF80-01D6E23779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2CF830-7A30-1716-6ABB-309FAECDAF77}"/>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3993238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26B45-24CC-9695-1D2B-55DEED0BF2D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0E58B0C-C3B0-F03A-5D6F-19E9A89CE79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31B7DC-64CB-27A7-F8C5-D24990A85EF4}"/>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8AB71694-690F-5571-DB41-D4146957F0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2149E4-0327-8860-0C42-5EF74E728A5D}"/>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58188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FE426-7912-48DE-584D-B8864D85E41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584910C-002A-7D6B-19D8-853B16BFB6E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4D97E69-11F2-382F-DD63-6DB9C148E27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29B6C6-4313-2C0B-1D3B-80FC494CF2FF}"/>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6" name="Footer Placeholder 5">
            <a:extLst>
              <a:ext uri="{FF2B5EF4-FFF2-40B4-BE49-F238E27FC236}">
                <a16:creationId xmlns:a16="http://schemas.microsoft.com/office/drawing/2014/main" id="{F79968DF-25C9-4669-C6F3-867E021265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9C746A-B726-6EA8-2DE7-BB41E60B4598}"/>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3353657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CB1BF-F1D5-793C-F395-F73AAAEE252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3AD92FB-CA5C-9F88-897B-10D07BA24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C63A4A-7F67-6E2E-6452-5EA8CE50F50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7274328-E616-4447-ADEB-22A6F0C88B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08E415A-4CC4-707B-057B-2CE26067A90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0DB62BA-FA26-BA36-BCC6-13C8C80B3B85}"/>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8" name="Footer Placeholder 7">
            <a:extLst>
              <a:ext uri="{FF2B5EF4-FFF2-40B4-BE49-F238E27FC236}">
                <a16:creationId xmlns:a16="http://schemas.microsoft.com/office/drawing/2014/main" id="{BB20B261-B153-E3D0-4A9F-A7D3A27CC6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339394-D83B-AC4A-60A2-D4D231060761}"/>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4190105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B625-818F-8C9B-FB47-5AB4EF6A998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8B33D07-1F2F-D424-FAC6-21D463294CD3}"/>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4" name="Footer Placeholder 3">
            <a:extLst>
              <a:ext uri="{FF2B5EF4-FFF2-40B4-BE49-F238E27FC236}">
                <a16:creationId xmlns:a16="http://schemas.microsoft.com/office/drawing/2014/main" id="{99426E9F-AC28-D75C-DFC6-ECBDD467E8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E34C5E-F680-3F61-6D13-F9399F122B0A}"/>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550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AD1F64-65F6-2D8C-45F8-C56BA0F33D17}"/>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3" name="Footer Placeholder 2">
            <a:extLst>
              <a:ext uri="{FF2B5EF4-FFF2-40B4-BE49-F238E27FC236}">
                <a16:creationId xmlns:a16="http://schemas.microsoft.com/office/drawing/2014/main" id="{BCE8F862-2970-EB0A-EBCE-58C24EF167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DF373E-3003-CF59-E337-36EBAFEAC592}"/>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570707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54C17-891B-245F-9020-72B64344D8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4D19878-0A4A-4973-8D12-53F9C11B1D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EB54916-B7BB-F716-447C-7658D39002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A344CA0-062B-CF82-FBB2-A8403706DB2F}"/>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6" name="Footer Placeholder 5">
            <a:extLst>
              <a:ext uri="{FF2B5EF4-FFF2-40B4-BE49-F238E27FC236}">
                <a16:creationId xmlns:a16="http://schemas.microsoft.com/office/drawing/2014/main" id="{2B983EFF-C55C-F85F-34BD-9BFC7D4D4F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1D5221-36ED-8583-4C5C-AD9C20A118BD}"/>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2246398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52185-E2AA-43E8-D942-F24CD7C15FB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706AFFE-C08C-BD90-CB4C-D0754AEE7C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70572A-8172-E0C7-5CF7-D42DF02A67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04871CE-5FFC-C512-9B44-6FF8773CC504}"/>
              </a:ext>
            </a:extLst>
          </p:cNvPr>
          <p:cNvSpPr>
            <a:spLocks noGrp="1"/>
          </p:cNvSpPr>
          <p:nvPr>
            <p:ph type="dt" sz="half" idx="10"/>
          </p:nvPr>
        </p:nvSpPr>
        <p:spPr/>
        <p:txBody>
          <a:bodyPr/>
          <a:lstStyle/>
          <a:p>
            <a:fld id="{40EC728C-3FC5-1B41-940F-DDD8143AFCE8}" type="datetimeFigureOut">
              <a:rPr lang="en-US" smtClean="0"/>
              <a:t>3/15/26</a:t>
            </a:fld>
            <a:endParaRPr lang="en-US"/>
          </a:p>
        </p:txBody>
      </p:sp>
      <p:sp>
        <p:nvSpPr>
          <p:cNvPr id="6" name="Footer Placeholder 5">
            <a:extLst>
              <a:ext uri="{FF2B5EF4-FFF2-40B4-BE49-F238E27FC236}">
                <a16:creationId xmlns:a16="http://schemas.microsoft.com/office/drawing/2014/main" id="{9960CB53-6A25-3A82-B1F2-0572CCCD4F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578432-C2B3-2C1A-E707-5DB36293E911}"/>
              </a:ext>
            </a:extLst>
          </p:cNvPr>
          <p:cNvSpPr>
            <a:spLocks noGrp="1"/>
          </p:cNvSpPr>
          <p:nvPr>
            <p:ph type="sldNum" sz="quarter" idx="12"/>
          </p:nvPr>
        </p:nvSpPr>
        <p:spPr/>
        <p:txBody>
          <a:bodyPr/>
          <a:lstStyle/>
          <a:p>
            <a:fld id="{6A74845B-2F5E-3441-AD64-D29EEEAFAB4B}" type="slidenum">
              <a:rPr lang="en-US" smtClean="0"/>
              <a:t>‹#›</a:t>
            </a:fld>
            <a:endParaRPr lang="en-US"/>
          </a:p>
        </p:txBody>
      </p:sp>
    </p:spTree>
    <p:extLst>
      <p:ext uri="{BB962C8B-B14F-4D97-AF65-F5344CB8AC3E}">
        <p14:creationId xmlns:p14="http://schemas.microsoft.com/office/powerpoint/2010/main" val="892393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8E0075-223F-2CDA-0D5E-5302FC1B62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46CC850-B121-321B-11A3-7894DCFAE2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50AD28-2A6D-F2FC-6A8E-BCC34E7B4D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EC728C-3FC5-1B41-940F-DDD8143AFCE8}" type="datetimeFigureOut">
              <a:rPr lang="en-US" smtClean="0"/>
              <a:t>3/15/26</a:t>
            </a:fld>
            <a:endParaRPr lang="en-US"/>
          </a:p>
        </p:txBody>
      </p:sp>
      <p:sp>
        <p:nvSpPr>
          <p:cNvPr id="5" name="Footer Placeholder 4">
            <a:extLst>
              <a:ext uri="{FF2B5EF4-FFF2-40B4-BE49-F238E27FC236}">
                <a16:creationId xmlns:a16="http://schemas.microsoft.com/office/drawing/2014/main" id="{ED75B171-06BC-2099-7185-39AE4B374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9A34DE3-F4DA-51EB-D125-87BA47C4C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74845B-2F5E-3441-AD64-D29EEEAFAB4B}" type="slidenum">
              <a:rPr lang="en-US" smtClean="0"/>
              <a:t>‹#›</a:t>
            </a:fld>
            <a:endParaRPr lang="en-US"/>
          </a:p>
        </p:txBody>
      </p:sp>
    </p:spTree>
    <p:extLst>
      <p:ext uri="{BB962C8B-B14F-4D97-AF65-F5344CB8AC3E}">
        <p14:creationId xmlns:p14="http://schemas.microsoft.com/office/powerpoint/2010/main" val="313784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kleinmanenergy.upenn.edu/research/publications/a-new-era-of-policy-in-solar-geoengineerin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strangehorizons.com/non-fiction/the-solar-grid-by-ganzeer/"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s://player.bfi.org.uk/free/film/watch-pumzi-2010-online"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jpeg"/></Relationships>
</file>

<file path=ppt/slides/_rels/slide2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hyperlink" Target="https://www.yout-ube.com/watch?v=y6s-_-c-lWs"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theguardian.com/environment/2011/feb/18/geo-engineering" TargetMode="Externa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versobooks.com/en-gb/products/722-after-geoengineering?srsltid=AfmBOopqi7UjF5WVBnw7fHQfnpJUQ2UAECuo3xHtAJ2VyyEi9zX3Iqmv"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hyperlink" Target="https://doi.org/10.16995/olh.329" TargetMode="External"/><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https://upload.wikimedia.org/wikipedia/commons/2/2e/Whitelee_wind_farm_from_the_air_%28geograph_6051699%29.jpg" TargetMode="External"/><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image" Target="../media/image94.jpeg"/><Relationship Id="rId2" Type="http://schemas.openxmlformats.org/officeDocument/2006/relationships/image" Target="../media/image89.jpeg"/><Relationship Id="rId1" Type="http://schemas.openxmlformats.org/officeDocument/2006/relationships/slideLayout" Target="../slideLayouts/slideLayout7.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s://medium.com/climate-insight/solarpunk-part-1-more-than-just-a-yogurt-commercial-871e0786ab74" TargetMode="Externa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hyperlink" Target="https://www.yout-ube.com/watch?v=UqJJktxCY9U" TargetMode="Externa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image" Target="../media/image98.jpg"/><Relationship Id="rId1" Type="http://schemas.openxmlformats.org/officeDocument/2006/relationships/slideLayout" Target="../slideLayouts/slideLayout7.xml"/><Relationship Id="rId4" Type="http://schemas.openxmlformats.org/officeDocument/2006/relationships/image" Target="../media/image100.jpg"/></Relationships>
</file>

<file path=ppt/slides/_rels/slide6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0.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hyperlink" Target="https://www.yout-ube.com/watch?v=0FTvB24NzzE" TargetMode="Externa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1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C2512EA-B10C-1C43-8514-83F088056DA5}"/>
              </a:ext>
            </a:extLst>
          </p:cNvPr>
          <p:cNvPicPr>
            <a:picLocks noChangeAspect="1"/>
          </p:cNvPicPr>
          <p:nvPr/>
        </p:nvPicPr>
        <p:blipFill rotWithShape="1">
          <a:blip r:embed="rId3"/>
          <a:srcRect t="18197"/>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F0135B43-A3BF-42D2-8E9F-E341AD10F378}"/>
              </a:ext>
            </a:extLst>
          </p:cNvPr>
          <p:cNvSpPr txBox="1"/>
          <p:nvPr/>
        </p:nvSpPr>
        <p:spPr>
          <a:xfrm>
            <a:off x="197889" y="167677"/>
            <a:ext cx="6182832" cy="1433726"/>
          </a:xfrm>
          <a:prstGeom prst="rect">
            <a:avLst/>
          </a:prstGeom>
          <a:noFill/>
        </p:spPr>
        <p:txBody>
          <a:bodyPr wrap="square">
            <a:spAutoFit/>
          </a:bodyPr>
          <a:lstStyle/>
          <a:p>
            <a:pPr>
              <a:lnSpc>
                <a:spcPct val="115000"/>
              </a:lnSpc>
              <a:spcAft>
                <a:spcPts val="800"/>
              </a:spcAft>
            </a:pPr>
            <a:r>
              <a:rPr lang="en-GB" sz="2400" b="1" kern="100" dirty="0">
                <a:solidFill>
                  <a:schemeClr val="bg1"/>
                </a:solidFill>
                <a:effectLst/>
                <a:latin typeface="Franklin Gothic Medium" panose="020B0603020102020204" pitchFamily="34" charset="0"/>
                <a:ea typeface="Helvetica Neue" panose="02000503000000020004" pitchFamily="2" charset="0"/>
                <a:cs typeface="Helvetica Neue" panose="02000503000000020004" pitchFamily="2" charset="0"/>
              </a:rPr>
              <a:t>Climate Imaginaries Week 10</a:t>
            </a:r>
          </a:p>
          <a:p>
            <a:pPr>
              <a:lnSpc>
                <a:spcPct val="115000"/>
              </a:lnSpc>
              <a:spcAft>
                <a:spcPts val="800"/>
              </a:spcAft>
            </a:pPr>
            <a:r>
              <a:rPr lang="en-GB" sz="2400" dirty="0">
                <a:solidFill>
                  <a:schemeClr val="bg1"/>
                </a:solidFill>
                <a:latin typeface="Franklin Gothic Medium" panose="020B0603020102020204" pitchFamily="34" charset="0"/>
              </a:rPr>
              <a:t>Futuring (2) Where Now? Renewability/</a:t>
            </a:r>
            <a:r>
              <a:rPr lang="en-GB" sz="2400" dirty="0" err="1">
                <a:solidFill>
                  <a:schemeClr val="bg1"/>
                </a:solidFill>
                <a:latin typeface="Franklin Gothic Medium" panose="020B0603020102020204" pitchFamily="34" charset="0"/>
              </a:rPr>
              <a:t>Solarfutures</a:t>
            </a:r>
            <a:r>
              <a:rPr lang="en-GB" sz="2400" dirty="0">
                <a:solidFill>
                  <a:schemeClr val="bg1"/>
                </a:solidFill>
                <a:latin typeface="Franklin Gothic Medium" panose="020B0603020102020204" pitchFamily="34" charset="0"/>
              </a:rPr>
              <a:t>/Geoengineering?</a:t>
            </a:r>
            <a:endParaRPr lang="en-GB" sz="2400" b="1" kern="100" dirty="0">
              <a:solidFill>
                <a:schemeClr val="bg1"/>
              </a:solidFill>
              <a:effectLst/>
              <a:latin typeface="Franklin Gothic Medium" panose="020B0603020102020204" pitchFamily="34"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517318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coPunks &lt;( *)&gt;, ,&lt;( *)&gt; sentient ecology throughtopia">
            <a:extLst>
              <a:ext uri="{FF2B5EF4-FFF2-40B4-BE49-F238E27FC236}">
                <a16:creationId xmlns:a16="http://schemas.microsoft.com/office/drawing/2014/main" id="{2AC8851B-6B80-7049-D3E2-A9FF49D0FA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510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7" name="Rectangle 1024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42" name="Picture 2" descr="Norway has the world’s largest test facility for CO2 capture technology at Mongstad. Here, large and small technology providers can present their innovative concepts for improving CO2 capture technology and test them on an industrial scale under carefully controlled conditions. Photo: MariusL, TU/ iStock.">
            <a:extLst>
              <a:ext uri="{FF2B5EF4-FFF2-40B4-BE49-F238E27FC236}">
                <a16:creationId xmlns:a16="http://schemas.microsoft.com/office/drawing/2014/main" id="{B56B3203-1C49-1E66-CE92-5DE7110B28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5746"/>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CFEA20A-D827-F77E-8BA5-2E0BEBCBF6DE}"/>
              </a:ext>
            </a:extLst>
          </p:cNvPr>
          <p:cNvSpPr txBox="1"/>
          <p:nvPr/>
        </p:nvSpPr>
        <p:spPr>
          <a:xfrm>
            <a:off x="9678572" y="154745"/>
            <a:ext cx="2212850" cy="400110"/>
          </a:xfrm>
          <a:prstGeom prst="rect">
            <a:avLst/>
          </a:prstGeom>
          <a:noFill/>
        </p:spPr>
        <p:txBody>
          <a:bodyPr wrap="none" rtlCol="0">
            <a:spAutoFit/>
          </a:bodyPr>
          <a:lstStyle/>
          <a:p>
            <a:r>
              <a:rPr lang="en-US" sz="2000" dirty="0">
                <a:solidFill>
                  <a:schemeClr val="bg1"/>
                </a:solidFill>
                <a:latin typeface="Franklin Gothic Medium" panose="020B0603020102020204" pitchFamily="34" charset="0"/>
              </a:rPr>
              <a:t>CCS Plant, Norway</a:t>
            </a:r>
          </a:p>
        </p:txBody>
      </p:sp>
    </p:spTree>
    <p:extLst>
      <p:ext uri="{BB962C8B-B14F-4D97-AF65-F5344CB8AC3E}">
        <p14:creationId xmlns:p14="http://schemas.microsoft.com/office/powerpoint/2010/main" val="270063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diagram of a weather forecast&#10;&#10;AI-generated content may be incorrect.">
            <a:hlinkClick r:id="rId2"/>
            <a:extLst>
              <a:ext uri="{FF2B5EF4-FFF2-40B4-BE49-F238E27FC236}">
                <a16:creationId xmlns:a16="http://schemas.microsoft.com/office/drawing/2014/main" id="{F337C8A7-CFA6-3B31-57A8-F7CFA4FC215D}"/>
              </a:ext>
            </a:extLst>
          </p:cNvPr>
          <p:cNvPicPr>
            <a:picLocks noChangeAspect="1"/>
          </p:cNvPicPr>
          <p:nvPr/>
        </p:nvPicPr>
        <p:blipFill>
          <a:blip r:embed="rId3"/>
          <a:srcRect t="2841" b="1023"/>
          <a:stretch>
            <a:fillRect/>
          </a:stretch>
        </p:blipFill>
        <p:spPr>
          <a:xfrm>
            <a:off x="20" y="1282"/>
            <a:ext cx="12191980" cy="6856718"/>
          </a:xfrm>
          <a:prstGeom prst="rect">
            <a:avLst/>
          </a:prstGeom>
        </p:spPr>
      </p:pic>
    </p:spTree>
    <p:extLst>
      <p:ext uri="{BB962C8B-B14F-4D97-AF65-F5344CB8AC3E}">
        <p14:creationId xmlns:p14="http://schemas.microsoft.com/office/powerpoint/2010/main" val="1186827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6CAC51-2818-C942-9038-619A6AC69A95}"/>
              </a:ext>
            </a:extLst>
          </p:cNvPr>
          <p:cNvPicPr>
            <a:picLocks noChangeAspect="1"/>
          </p:cNvPicPr>
          <p:nvPr/>
        </p:nvPicPr>
        <p:blipFill>
          <a:blip r:embed="rId3"/>
          <a:stretch>
            <a:fillRect/>
          </a:stretch>
        </p:blipFill>
        <p:spPr>
          <a:xfrm>
            <a:off x="1299169" y="643466"/>
            <a:ext cx="3983312" cy="5571066"/>
          </a:xfrm>
          <a:prstGeom prst="rect">
            <a:avLst/>
          </a:prstGeom>
        </p:spPr>
      </p:pic>
      <p:pic>
        <p:nvPicPr>
          <p:cNvPr id="10242" name="Picture 2" descr="Image result for the wandering earth cixin">
            <a:extLst>
              <a:ext uri="{FF2B5EF4-FFF2-40B4-BE49-F238E27FC236}">
                <a16:creationId xmlns:a16="http://schemas.microsoft.com/office/drawing/2014/main" id="{31928C1D-5695-BF4A-A381-08B73329EF8E}"/>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37190" y="643467"/>
            <a:ext cx="3527969"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24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The Wandering Earth | Book by Cixin Liu, Christophe Bec, Stefano Raffaele,  S. Qiouyi Lu | Official Publisher Page | Simon &amp; Schuster">
            <a:extLst>
              <a:ext uri="{FF2B5EF4-FFF2-40B4-BE49-F238E27FC236}">
                <a16:creationId xmlns:a16="http://schemas.microsoft.com/office/drawing/2014/main" id="{82B10085-AF09-8C4A-A38C-F1E6F1BC168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1511" y="1123527"/>
            <a:ext cx="3223360" cy="4604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www.stefanoraffaele.com/wp-content/uploads/2020/04/WanderingEarth.045_MAIOLO_PReview.jpg">
            <a:extLst>
              <a:ext uri="{FF2B5EF4-FFF2-40B4-BE49-F238E27FC236}">
                <a16:creationId xmlns:a16="http://schemas.microsoft.com/office/drawing/2014/main" id="{2365D8A5-EA2A-684C-AC64-CFB76F299F1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98596" y="1123527"/>
            <a:ext cx="3361504" cy="460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ages-na.ssl-images-amazon.com/images/I/51U-16MWD0L._SX353_BO1,204,203,200_.jpg">
            <a:extLst>
              <a:ext uri="{FF2B5EF4-FFF2-40B4-BE49-F238E27FC236}">
                <a16:creationId xmlns:a16="http://schemas.microsoft.com/office/drawing/2014/main" id="{3789941B-2A68-8248-A2F0-0290854098A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82916" y="1123528"/>
            <a:ext cx="3275959" cy="46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85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The Wandering Earth: Film Tie-In (Paperback)">
            <a:extLst>
              <a:ext uri="{FF2B5EF4-FFF2-40B4-BE49-F238E27FC236}">
                <a16:creationId xmlns:a16="http://schemas.microsoft.com/office/drawing/2014/main" id="{A558F8C3-B8EF-3746-92A5-2E2931C9744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50" r="2" b="2706"/>
          <a:stretch/>
        </p:blipFill>
        <p:spPr bwMode="auto">
          <a:xfrm>
            <a:off x="20" y="10"/>
            <a:ext cx="4639713"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23446FC-22F3-364E-B08B-8C9FAF2A78A5}"/>
              </a:ext>
            </a:extLst>
          </p:cNvPr>
          <p:cNvSpPr/>
          <p:nvPr/>
        </p:nvSpPr>
        <p:spPr>
          <a:xfrm>
            <a:off x="5197956" y="237744"/>
            <a:ext cx="6172200" cy="3858768"/>
          </a:xfrm>
          <a:prstGeom prst="rect">
            <a:avLst/>
          </a:prstGeom>
        </p:spPr>
        <p:txBody>
          <a:bodyPr vert="horz" lIns="91440" tIns="45720" rIns="91440" bIns="45720" rtlCol="0">
            <a:noAutofit/>
          </a:bodyPr>
          <a:lstStyle/>
          <a:p>
            <a:pPr>
              <a:lnSpc>
                <a:spcPct val="90000"/>
              </a:lnSpc>
              <a:spcAft>
                <a:spcPts val="600"/>
              </a:spcAft>
            </a:pPr>
            <a:r>
              <a:rPr lang="en-US" sz="1600" dirty="0">
                <a:latin typeface="Century Gothic" panose="020B0502020202020204" pitchFamily="34" charset="0"/>
              </a:rPr>
              <a:t> After we left Jupiter behind, Asia’s </a:t>
            </a:r>
            <a:r>
              <a:rPr lang="en-US" sz="1600" b="1" dirty="0">
                <a:latin typeface="Century Gothic" panose="020B0502020202020204" pitchFamily="34" charset="0"/>
              </a:rPr>
              <a:t>ten thousand</a:t>
            </a:r>
            <a:r>
              <a:rPr lang="en-US" sz="1600" dirty="0">
                <a:latin typeface="Century Gothic" panose="020B0502020202020204" pitchFamily="34" charset="0"/>
              </a:rPr>
              <a:t> Earth Engines roared to life again. They would operate at </a:t>
            </a:r>
            <a:r>
              <a:rPr lang="en-US" sz="1600" b="1" dirty="0">
                <a:latin typeface="Century Gothic" panose="020B0502020202020204" pitchFamily="34" charset="0"/>
              </a:rPr>
              <a:t>full capacity for the next five hundred years</a:t>
            </a:r>
            <a:r>
              <a:rPr lang="en-US" sz="1600" dirty="0">
                <a:latin typeface="Century Gothic" panose="020B0502020202020204" pitchFamily="34" charset="0"/>
              </a:rPr>
              <a:t>, constantly </a:t>
            </a:r>
            <a:r>
              <a:rPr lang="en-US" sz="1600" b="1" dirty="0">
                <a:latin typeface="Century Gothic" panose="020B0502020202020204" pitchFamily="34" charset="0"/>
              </a:rPr>
              <a:t>accelerating</a:t>
            </a:r>
            <a:r>
              <a:rPr lang="en-US" sz="1600" dirty="0">
                <a:latin typeface="Century Gothic" panose="020B0502020202020204" pitchFamily="34" charset="0"/>
              </a:rPr>
              <a:t> the planet. During those five hundred years, the engines would </a:t>
            </a:r>
            <a:r>
              <a:rPr lang="en-US" sz="1600" b="1" dirty="0">
                <a:latin typeface="Century Gothic" panose="020B0502020202020204" pitchFamily="34" charset="0"/>
              </a:rPr>
              <a:t>consume half of the mountains</a:t>
            </a:r>
            <a:r>
              <a:rPr lang="en-US" sz="1600" dirty="0">
                <a:latin typeface="Century Gothic" panose="020B0502020202020204" pitchFamily="34" charset="0"/>
              </a:rPr>
              <a:t> of the Asian continent as fuel.</a:t>
            </a:r>
          </a:p>
          <a:p>
            <a:pPr>
              <a:lnSpc>
                <a:spcPct val="90000"/>
              </a:lnSpc>
              <a:spcAft>
                <a:spcPts val="600"/>
              </a:spcAft>
            </a:pPr>
            <a:r>
              <a:rPr lang="en-US" sz="1600" dirty="0">
                <a:latin typeface="Century Gothic" panose="020B0502020202020204" pitchFamily="34" charset="0"/>
              </a:rPr>
              <a:t>	Freed at last from the fear of death after four centuries, humanity breathed a </a:t>
            </a:r>
            <a:r>
              <a:rPr lang="en-US" sz="1600" b="1" dirty="0">
                <a:latin typeface="Century Gothic" panose="020B0502020202020204" pitchFamily="34" charset="0"/>
              </a:rPr>
              <a:t>collective</a:t>
            </a:r>
            <a:r>
              <a:rPr lang="en-US" sz="1600" dirty="0">
                <a:latin typeface="Century Gothic" panose="020B0502020202020204" pitchFamily="34" charset="0"/>
              </a:rPr>
              <a:t> sigh of relief. But the expected revelry never took place, and what happened next was </a:t>
            </a:r>
            <a:r>
              <a:rPr lang="en-US" sz="1600" b="1" dirty="0">
                <a:latin typeface="Century Gothic" panose="020B0502020202020204" pitchFamily="34" charset="0"/>
              </a:rPr>
              <a:t>beyond anyone’s imagining</a:t>
            </a:r>
            <a:r>
              <a:rPr lang="en-US" sz="1600" dirty="0">
                <a:latin typeface="Century Gothic" panose="020B0502020202020204" pitchFamily="34" charset="0"/>
              </a:rPr>
              <a:t>. </a:t>
            </a:r>
          </a:p>
          <a:p>
            <a:pPr>
              <a:lnSpc>
                <a:spcPct val="90000"/>
              </a:lnSpc>
              <a:spcAft>
                <a:spcPts val="600"/>
              </a:spcAft>
            </a:pPr>
            <a:r>
              <a:rPr lang="en-US" sz="1600" dirty="0">
                <a:latin typeface="Century Gothic" panose="020B0502020202020204" pitchFamily="34" charset="0"/>
              </a:rPr>
              <a:t>	After our subterranean city’s celebratory rally concluded, I donned my thermal suit and ascended to the surface alone. The familiar mountains of my childhood had already </a:t>
            </a:r>
            <a:r>
              <a:rPr lang="en-US" sz="1600" b="1" dirty="0">
                <a:latin typeface="Century Gothic" panose="020B0502020202020204" pitchFamily="34" charset="0"/>
              </a:rPr>
              <a:t>been leveled by mega-excavators</a:t>
            </a:r>
            <a:r>
              <a:rPr lang="en-US" sz="1600" dirty="0">
                <a:latin typeface="Century Gothic" panose="020B0502020202020204" pitchFamily="34" charset="0"/>
              </a:rPr>
              <a:t>, leaving only bare rock and hard frozen soil. The bleak emptiness was broken by patches of stark white covering the land as far as the eye could see: the salt marshes left behind by the great ocean tide. </a:t>
            </a:r>
            <a:r>
              <a:rPr lang="en-US" sz="1600" b="1" dirty="0">
                <a:latin typeface="Century Gothic" panose="020B0502020202020204" pitchFamily="34" charset="0"/>
              </a:rPr>
              <a:t>Before me, the city in which my father and grandfather had lived out their days – a city once home to ten million – lay in ruins</a:t>
            </a:r>
            <a:r>
              <a:rPr lang="en-US" sz="1600" dirty="0">
                <a:latin typeface="Century Gothic" panose="020B0502020202020204" pitchFamily="34" charset="0"/>
              </a:rPr>
              <a:t>. In the blue light of the earth Engine’s plasma beams, </a:t>
            </a:r>
            <a:r>
              <a:rPr lang="en-US" sz="1600" b="1" dirty="0">
                <a:latin typeface="Century Gothic" panose="020B0502020202020204" pitchFamily="34" charset="0"/>
              </a:rPr>
              <a:t>the exposed steel skeletons of skyscrapers dragged long shadows behind them, like the fossilized remains of prehistoric beasts</a:t>
            </a:r>
            <a:r>
              <a:rPr lang="en-US" sz="1600" dirty="0">
                <a:latin typeface="Century Gothic" panose="020B0502020202020204" pitchFamily="34" charset="0"/>
              </a:rPr>
              <a:t>. The chronic floods and meteor strikes had destroyed virtually everything on the surface. All that humankind and nature had wrought over </a:t>
            </a:r>
            <a:r>
              <a:rPr lang="en-US" sz="1600" dirty="0" err="1">
                <a:latin typeface="Century Gothic" panose="020B0502020202020204" pitchFamily="34" charset="0"/>
              </a:rPr>
              <a:t>millenia</a:t>
            </a:r>
            <a:r>
              <a:rPr lang="en-US" sz="1600" dirty="0">
                <a:latin typeface="Century Gothic" panose="020B0502020202020204" pitchFamily="34" charset="0"/>
              </a:rPr>
              <a:t> lay in ruins; our planet had been rendered as barren and desolate as Mars. </a:t>
            </a:r>
          </a:p>
          <a:p>
            <a:pPr>
              <a:lnSpc>
                <a:spcPct val="90000"/>
              </a:lnSpc>
              <a:spcAft>
                <a:spcPts val="600"/>
              </a:spcAft>
            </a:pPr>
            <a:r>
              <a:rPr lang="en-US" sz="1600" dirty="0" err="1">
                <a:latin typeface="Century Gothic" panose="020B0502020202020204" pitchFamily="34" charset="0"/>
              </a:rPr>
              <a:t>Cixin</a:t>
            </a:r>
            <a:r>
              <a:rPr lang="en-US" sz="1600" dirty="0">
                <a:latin typeface="Century Gothic" panose="020B0502020202020204" pitchFamily="34" charset="0"/>
              </a:rPr>
              <a:t> Liu, </a:t>
            </a:r>
            <a:r>
              <a:rPr lang="en-US" sz="1600" i="1" dirty="0">
                <a:latin typeface="Century Gothic" panose="020B0502020202020204" pitchFamily="34" charset="0"/>
              </a:rPr>
              <a:t>The Wandering Earth </a:t>
            </a:r>
            <a:r>
              <a:rPr lang="en-US" sz="1600" dirty="0">
                <a:latin typeface="Century Gothic" panose="020B0502020202020204" pitchFamily="34" charset="0"/>
              </a:rPr>
              <a:t>(2000)</a:t>
            </a:r>
            <a:endParaRPr lang="en-US" sz="1600" dirty="0">
              <a:effectLst/>
              <a:latin typeface="Century Gothic" panose="020B0502020202020204" pitchFamily="34" charset="0"/>
            </a:endParaRPr>
          </a:p>
        </p:txBody>
      </p:sp>
    </p:spTree>
    <p:extLst>
      <p:ext uri="{BB962C8B-B14F-4D97-AF65-F5344CB8AC3E}">
        <p14:creationId xmlns:p14="http://schemas.microsoft.com/office/powerpoint/2010/main" val="1469966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6C3ECB-C6D8-F864-81DF-A64B94783E27}"/>
              </a:ext>
            </a:extLst>
          </p:cNvPr>
          <p:cNvPicPr>
            <a:picLocks noChangeAspect="1"/>
          </p:cNvPicPr>
          <p:nvPr/>
        </p:nvPicPr>
        <p:blipFill>
          <a:blip r:embed="rId2"/>
          <a:stretch>
            <a:fillRect/>
          </a:stretch>
        </p:blipFill>
        <p:spPr>
          <a:xfrm>
            <a:off x="970671" y="0"/>
            <a:ext cx="10044332" cy="7018796"/>
          </a:xfrm>
          <a:prstGeom prst="rect">
            <a:avLst/>
          </a:prstGeom>
        </p:spPr>
      </p:pic>
    </p:spTree>
    <p:extLst>
      <p:ext uri="{BB962C8B-B14F-4D97-AF65-F5344CB8AC3E}">
        <p14:creationId xmlns:p14="http://schemas.microsoft.com/office/powerpoint/2010/main" val="3471201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674F34-94C7-1BF3-7C54-848A9907C379}"/>
              </a:ext>
            </a:extLst>
          </p:cNvPr>
          <p:cNvPicPr>
            <a:picLocks noChangeAspect="1"/>
          </p:cNvPicPr>
          <p:nvPr/>
        </p:nvPicPr>
        <p:blipFill>
          <a:blip r:embed="rId2"/>
          <a:stretch>
            <a:fillRect/>
          </a:stretch>
        </p:blipFill>
        <p:spPr>
          <a:xfrm>
            <a:off x="488950" y="558800"/>
            <a:ext cx="3898900" cy="5740400"/>
          </a:xfrm>
          <a:prstGeom prst="rect">
            <a:avLst/>
          </a:prstGeom>
        </p:spPr>
      </p:pic>
      <p:pic>
        <p:nvPicPr>
          <p:cNvPr id="3" name="Picture 2">
            <a:extLst>
              <a:ext uri="{FF2B5EF4-FFF2-40B4-BE49-F238E27FC236}">
                <a16:creationId xmlns:a16="http://schemas.microsoft.com/office/drawing/2014/main" id="{608BA225-C6CE-6F90-4C6E-650DFAD11EF4}"/>
              </a:ext>
            </a:extLst>
          </p:cNvPr>
          <p:cNvPicPr>
            <a:picLocks noChangeAspect="1"/>
          </p:cNvPicPr>
          <p:nvPr/>
        </p:nvPicPr>
        <p:blipFill>
          <a:blip r:embed="rId3"/>
          <a:stretch>
            <a:fillRect/>
          </a:stretch>
        </p:blipFill>
        <p:spPr>
          <a:xfrm>
            <a:off x="5292285" y="273929"/>
            <a:ext cx="4896240" cy="2935338"/>
          </a:xfrm>
          <a:prstGeom prst="rect">
            <a:avLst/>
          </a:prstGeom>
        </p:spPr>
      </p:pic>
      <p:pic>
        <p:nvPicPr>
          <p:cNvPr id="4" name="Picture 3">
            <a:extLst>
              <a:ext uri="{FF2B5EF4-FFF2-40B4-BE49-F238E27FC236}">
                <a16:creationId xmlns:a16="http://schemas.microsoft.com/office/drawing/2014/main" id="{192B48AC-E7E8-569A-9600-EE7742100219}"/>
              </a:ext>
            </a:extLst>
          </p:cNvPr>
          <p:cNvPicPr>
            <a:picLocks noChangeAspect="1"/>
          </p:cNvPicPr>
          <p:nvPr/>
        </p:nvPicPr>
        <p:blipFill>
          <a:blip r:embed="rId4"/>
          <a:stretch>
            <a:fillRect/>
          </a:stretch>
        </p:blipFill>
        <p:spPr>
          <a:xfrm>
            <a:off x="5292285" y="3353695"/>
            <a:ext cx="5041607" cy="3137271"/>
          </a:xfrm>
          <a:prstGeom prst="rect">
            <a:avLst/>
          </a:prstGeom>
        </p:spPr>
      </p:pic>
    </p:spTree>
    <p:extLst>
      <p:ext uri="{BB962C8B-B14F-4D97-AF65-F5344CB8AC3E}">
        <p14:creationId xmlns:p14="http://schemas.microsoft.com/office/powerpoint/2010/main" val="3311687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48F274-F7CB-5871-80DA-A3A1282D9082}"/>
              </a:ext>
            </a:extLst>
          </p:cNvPr>
          <p:cNvPicPr>
            <a:picLocks noChangeAspect="1"/>
          </p:cNvPicPr>
          <p:nvPr/>
        </p:nvPicPr>
        <p:blipFill>
          <a:blip r:embed="rId2"/>
          <a:stretch>
            <a:fillRect/>
          </a:stretch>
        </p:blipFill>
        <p:spPr>
          <a:xfrm>
            <a:off x="539164" y="444500"/>
            <a:ext cx="5092700" cy="2984500"/>
          </a:xfrm>
          <a:prstGeom prst="rect">
            <a:avLst/>
          </a:prstGeom>
        </p:spPr>
      </p:pic>
      <p:pic>
        <p:nvPicPr>
          <p:cNvPr id="3" name="Picture 2">
            <a:extLst>
              <a:ext uri="{FF2B5EF4-FFF2-40B4-BE49-F238E27FC236}">
                <a16:creationId xmlns:a16="http://schemas.microsoft.com/office/drawing/2014/main" id="{F7E3AE05-CB0E-61E2-1015-6B532460502D}"/>
              </a:ext>
            </a:extLst>
          </p:cNvPr>
          <p:cNvPicPr>
            <a:picLocks noChangeAspect="1"/>
          </p:cNvPicPr>
          <p:nvPr/>
        </p:nvPicPr>
        <p:blipFill>
          <a:blip r:embed="rId3"/>
          <a:stretch>
            <a:fillRect/>
          </a:stretch>
        </p:blipFill>
        <p:spPr>
          <a:xfrm>
            <a:off x="6292850" y="3094013"/>
            <a:ext cx="5092700" cy="3314700"/>
          </a:xfrm>
          <a:prstGeom prst="rect">
            <a:avLst/>
          </a:prstGeom>
        </p:spPr>
      </p:pic>
      <p:pic>
        <p:nvPicPr>
          <p:cNvPr id="4" name="Picture 6" descr="The Wandering Earth: Liu, Cixin: 9781250796837: Books - Amazon.ca">
            <a:extLst>
              <a:ext uri="{FF2B5EF4-FFF2-40B4-BE49-F238E27FC236}">
                <a16:creationId xmlns:a16="http://schemas.microsoft.com/office/drawing/2014/main" id="{AE699D8B-7884-7963-275E-0812A24946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983" y="3711523"/>
            <a:ext cx="1900423" cy="28836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he Wandering Earth: Classic Science Fiction Collection: Liu, Cixin, Fout,  Kim, W., Verbena C., Nahm, Holger: 9781489502858: Amazon.com: Books">
            <a:extLst>
              <a:ext uri="{FF2B5EF4-FFF2-40B4-BE49-F238E27FC236}">
                <a16:creationId xmlns:a16="http://schemas.microsoft.com/office/drawing/2014/main" id="{CC5BEAF7-F986-CD95-1121-F8AA684D18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4566" y="444500"/>
            <a:ext cx="1509268" cy="2256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6119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766CEB26-48A0-C9FD-9A10-1562A437F468}"/>
              </a:ext>
            </a:extLst>
          </p:cNvPr>
          <p:cNvPicPr>
            <a:picLocks noChangeAspect="1"/>
          </p:cNvPicPr>
          <p:nvPr/>
        </p:nvPicPr>
        <p:blipFill>
          <a:blip r:embed="rId2"/>
          <a:srcRect t="4273"/>
          <a:stretch>
            <a:fillRect/>
          </a:stretch>
        </p:blipFill>
        <p:spPr>
          <a:xfrm>
            <a:off x="20" y="1282"/>
            <a:ext cx="12191980" cy="6856718"/>
          </a:xfrm>
          <a:prstGeom prst="rect">
            <a:avLst/>
          </a:prstGeom>
        </p:spPr>
      </p:pic>
    </p:spTree>
    <p:extLst>
      <p:ext uri="{BB962C8B-B14F-4D97-AF65-F5344CB8AC3E}">
        <p14:creationId xmlns:p14="http://schemas.microsoft.com/office/powerpoint/2010/main" val="207554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5B10D6-4163-9006-B04C-6586E2DC023F}"/>
              </a:ext>
            </a:extLst>
          </p:cNvPr>
          <p:cNvPicPr>
            <a:picLocks noChangeAspect="1"/>
          </p:cNvPicPr>
          <p:nvPr/>
        </p:nvPicPr>
        <p:blipFill>
          <a:blip r:embed="rId2"/>
          <a:stretch>
            <a:fillRect/>
          </a:stretch>
        </p:blipFill>
        <p:spPr>
          <a:xfrm>
            <a:off x="5528603" y="0"/>
            <a:ext cx="5201189" cy="7397000"/>
          </a:xfrm>
          <a:prstGeom prst="rect">
            <a:avLst/>
          </a:prstGeom>
        </p:spPr>
      </p:pic>
      <p:pic>
        <p:nvPicPr>
          <p:cNvPr id="3" name="Picture 2">
            <a:extLst>
              <a:ext uri="{FF2B5EF4-FFF2-40B4-BE49-F238E27FC236}">
                <a16:creationId xmlns:a16="http://schemas.microsoft.com/office/drawing/2014/main" id="{3152EA8E-6AD5-925A-6509-81E23BCF11AE}"/>
              </a:ext>
            </a:extLst>
          </p:cNvPr>
          <p:cNvPicPr>
            <a:picLocks noChangeAspect="1"/>
          </p:cNvPicPr>
          <p:nvPr/>
        </p:nvPicPr>
        <p:blipFill>
          <a:blip r:embed="rId3"/>
          <a:stretch>
            <a:fillRect/>
          </a:stretch>
        </p:blipFill>
        <p:spPr>
          <a:xfrm>
            <a:off x="0" y="0"/>
            <a:ext cx="4335517" cy="6858000"/>
          </a:xfrm>
          <a:prstGeom prst="rect">
            <a:avLst/>
          </a:prstGeom>
        </p:spPr>
      </p:pic>
    </p:spTree>
    <p:extLst>
      <p:ext uri="{BB962C8B-B14F-4D97-AF65-F5344CB8AC3E}">
        <p14:creationId xmlns:p14="http://schemas.microsoft.com/office/powerpoint/2010/main" val="3888901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E1DB22-D7DF-A810-A89F-EA5AB3970347}"/>
              </a:ext>
            </a:extLst>
          </p:cNvPr>
          <p:cNvPicPr>
            <a:picLocks noChangeAspect="1"/>
          </p:cNvPicPr>
          <p:nvPr/>
        </p:nvPicPr>
        <p:blipFill>
          <a:blip r:embed="rId2"/>
          <a:stretch>
            <a:fillRect/>
          </a:stretch>
        </p:blipFill>
        <p:spPr>
          <a:xfrm>
            <a:off x="133315" y="0"/>
            <a:ext cx="6720324" cy="6858000"/>
          </a:xfrm>
          <a:prstGeom prst="rect">
            <a:avLst/>
          </a:prstGeom>
        </p:spPr>
      </p:pic>
      <p:pic>
        <p:nvPicPr>
          <p:cNvPr id="3" name="Picture 2">
            <a:extLst>
              <a:ext uri="{FF2B5EF4-FFF2-40B4-BE49-F238E27FC236}">
                <a16:creationId xmlns:a16="http://schemas.microsoft.com/office/drawing/2014/main" id="{24EEB714-A13D-CAA7-91BE-615FBA042FFF}"/>
              </a:ext>
            </a:extLst>
          </p:cNvPr>
          <p:cNvPicPr>
            <a:picLocks noChangeAspect="1"/>
          </p:cNvPicPr>
          <p:nvPr/>
        </p:nvPicPr>
        <p:blipFill>
          <a:blip r:embed="rId3"/>
          <a:stretch>
            <a:fillRect/>
          </a:stretch>
        </p:blipFill>
        <p:spPr>
          <a:xfrm>
            <a:off x="4772330" y="739576"/>
            <a:ext cx="7123076" cy="5378848"/>
          </a:xfrm>
          <a:prstGeom prst="rect">
            <a:avLst/>
          </a:prstGeom>
        </p:spPr>
      </p:pic>
    </p:spTree>
    <p:extLst>
      <p:ext uri="{BB962C8B-B14F-4D97-AF65-F5344CB8AC3E}">
        <p14:creationId xmlns:p14="http://schemas.microsoft.com/office/powerpoint/2010/main" val="3256432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F22A19-B992-B189-0CC1-AD308A288597}"/>
              </a:ext>
            </a:extLst>
          </p:cNvPr>
          <p:cNvPicPr>
            <a:picLocks noChangeAspect="1"/>
          </p:cNvPicPr>
          <p:nvPr/>
        </p:nvPicPr>
        <p:blipFill>
          <a:blip r:embed="rId2"/>
          <a:stretch>
            <a:fillRect/>
          </a:stretch>
        </p:blipFill>
        <p:spPr>
          <a:xfrm>
            <a:off x="531446" y="1652759"/>
            <a:ext cx="6908800" cy="3327400"/>
          </a:xfrm>
          <a:prstGeom prst="rect">
            <a:avLst/>
          </a:prstGeom>
        </p:spPr>
      </p:pic>
      <p:pic>
        <p:nvPicPr>
          <p:cNvPr id="3" name="Picture 2">
            <a:extLst>
              <a:ext uri="{FF2B5EF4-FFF2-40B4-BE49-F238E27FC236}">
                <a16:creationId xmlns:a16="http://schemas.microsoft.com/office/drawing/2014/main" id="{8301828E-4180-6712-8029-45B7BE3592B8}"/>
              </a:ext>
            </a:extLst>
          </p:cNvPr>
          <p:cNvPicPr>
            <a:picLocks noChangeAspect="1"/>
          </p:cNvPicPr>
          <p:nvPr/>
        </p:nvPicPr>
        <p:blipFill>
          <a:blip r:embed="rId3"/>
          <a:stretch>
            <a:fillRect/>
          </a:stretch>
        </p:blipFill>
        <p:spPr>
          <a:xfrm>
            <a:off x="7572491" y="0"/>
            <a:ext cx="4619509" cy="6858000"/>
          </a:xfrm>
          <a:prstGeom prst="rect">
            <a:avLst/>
          </a:prstGeom>
        </p:spPr>
      </p:pic>
    </p:spTree>
    <p:extLst>
      <p:ext uri="{BB962C8B-B14F-4D97-AF65-F5344CB8AC3E}">
        <p14:creationId xmlns:p14="http://schemas.microsoft.com/office/powerpoint/2010/main" val="1080458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screenshot of a website&#10;&#10;AI-generated content may be incorrect.">
            <a:hlinkClick r:id="rId2"/>
            <a:extLst>
              <a:ext uri="{FF2B5EF4-FFF2-40B4-BE49-F238E27FC236}">
                <a16:creationId xmlns:a16="http://schemas.microsoft.com/office/drawing/2014/main" id="{AB08B2F7-F47E-A2E5-9F60-0E5CC7C76D7C}"/>
              </a:ext>
            </a:extLst>
          </p:cNvPr>
          <p:cNvPicPr>
            <a:picLocks noChangeAspect="1"/>
          </p:cNvPicPr>
          <p:nvPr/>
        </p:nvPicPr>
        <p:blipFill>
          <a:blip r:embed="rId3"/>
          <a:srcRect t="14258" b="1803"/>
          <a:stretch>
            <a:fillRect/>
          </a:stretch>
        </p:blipFill>
        <p:spPr>
          <a:xfrm>
            <a:off x="20" y="1282"/>
            <a:ext cx="12191980" cy="6856718"/>
          </a:xfrm>
          <a:prstGeom prst="rect">
            <a:avLst/>
          </a:prstGeom>
        </p:spPr>
      </p:pic>
    </p:spTree>
    <p:extLst>
      <p:ext uri="{BB962C8B-B14F-4D97-AF65-F5344CB8AC3E}">
        <p14:creationId xmlns:p14="http://schemas.microsoft.com/office/powerpoint/2010/main" val="3208690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8" name="Picture 2" descr="undefined">
            <a:hlinkClick r:id="rId2"/>
            <a:extLst>
              <a:ext uri="{FF2B5EF4-FFF2-40B4-BE49-F238E27FC236}">
                <a16:creationId xmlns:a16="http://schemas.microsoft.com/office/drawing/2014/main" id="{21604F43-C502-69E5-026A-B790C6CD7E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8222" y="253175"/>
            <a:ext cx="4223434" cy="63516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9923453-6B58-299F-20D3-0BAB5E757ECD}"/>
              </a:ext>
            </a:extLst>
          </p:cNvPr>
          <p:cNvSpPr txBox="1"/>
          <p:nvPr/>
        </p:nvSpPr>
        <p:spPr>
          <a:xfrm>
            <a:off x="8398411" y="4923693"/>
            <a:ext cx="2036583" cy="830997"/>
          </a:xfrm>
          <a:prstGeom prst="rect">
            <a:avLst/>
          </a:prstGeom>
          <a:noFill/>
        </p:spPr>
        <p:txBody>
          <a:bodyPr wrap="none" rtlCol="0">
            <a:spAutoFit/>
          </a:bodyPr>
          <a:lstStyle/>
          <a:p>
            <a:r>
              <a:rPr lang="en-US" sz="2400" dirty="0" err="1">
                <a:solidFill>
                  <a:schemeClr val="bg1"/>
                </a:solidFill>
                <a:latin typeface="Franklin Gothic Medium" panose="020B0603020102020204" pitchFamily="34" charset="0"/>
              </a:rPr>
              <a:t>Wanuri</a:t>
            </a:r>
            <a:r>
              <a:rPr lang="en-US" sz="2400" dirty="0">
                <a:solidFill>
                  <a:schemeClr val="bg1"/>
                </a:solidFill>
                <a:latin typeface="Franklin Gothic Medium" panose="020B0603020102020204" pitchFamily="34" charset="0"/>
              </a:rPr>
              <a:t> Kahui</a:t>
            </a:r>
          </a:p>
          <a:p>
            <a:r>
              <a:rPr lang="en-US" sz="2400" dirty="0">
                <a:solidFill>
                  <a:schemeClr val="bg1"/>
                </a:solidFill>
                <a:latin typeface="Franklin Gothic Medium" panose="020B0603020102020204" pitchFamily="34" charset="0"/>
              </a:rPr>
              <a:t>Kenya (2010)</a:t>
            </a:r>
          </a:p>
        </p:txBody>
      </p:sp>
    </p:spTree>
    <p:extLst>
      <p:ext uri="{BB962C8B-B14F-4D97-AF65-F5344CB8AC3E}">
        <p14:creationId xmlns:p14="http://schemas.microsoft.com/office/powerpoint/2010/main" val="707582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AE83B3-5044-5952-8ECA-593C179561B5}"/>
              </a:ext>
            </a:extLst>
          </p:cNvPr>
          <p:cNvPicPr>
            <a:picLocks noChangeAspect="1"/>
          </p:cNvPicPr>
          <p:nvPr/>
        </p:nvPicPr>
        <p:blipFill>
          <a:blip r:embed="rId2"/>
          <a:stretch>
            <a:fillRect/>
          </a:stretch>
        </p:blipFill>
        <p:spPr>
          <a:xfrm>
            <a:off x="243340" y="244379"/>
            <a:ext cx="5693227" cy="1350935"/>
          </a:xfrm>
          <a:prstGeom prst="rect">
            <a:avLst/>
          </a:prstGeom>
        </p:spPr>
      </p:pic>
      <p:pic>
        <p:nvPicPr>
          <p:cNvPr id="3" name="Picture 2">
            <a:extLst>
              <a:ext uri="{FF2B5EF4-FFF2-40B4-BE49-F238E27FC236}">
                <a16:creationId xmlns:a16="http://schemas.microsoft.com/office/drawing/2014/main" id="{0C8E4619-1799-5F39-0CD5-5B5B4DB7A579}"/>
              </a:ext>
            </a:extLst>
          </p:cNvPr>
          <p:cNvPicPr>
            <a:picLocks noChangeAspect="1"/>
          </p:cNvPicPr>
          <p:nvPr/>
        </p:nvPicPr>
        <p:blipFill>
          <a:blip r:embed="rId3"/>
          <a:stretch>
            <a:fillRect/>
          </a:stretch>
        </p:blipFill>
        <p:spPr>
          <a:xfrm>
            <a:off x="161590" y="1726055"/>
            <a:ext cx="5960306" cy="3405889"/>
          </a:xfrm>
          <a:prstGeom prst="rect">
            <a:avLst/>
          </a:prstGeom>
        </p:spPr>
      </p:pic>
      <p:pic>
        <p:nvPicPr>
          <p:cNvPr id="4" name="Picture 3">
            <a:extLst>
              <a:ext uri="{FF2B5EF4-FFF2-40B4-BE49-F238E27FC236}">
                <a16:creationId xmlns:a16="http://schemas.microsoft.com/office/drawing/2014/main" id="{62CF1544-2621-CF94-96FB-8305FB09E2A5}"/>
              </a:ext>
            </a:extLst>
          </p:cNvPr>
          <p:cNvPicPr>
            <a:picLocks noChangeAspect="1"/>
          </p:cNvPicPr>
          <p:nvPr/>
        </p:nvPicPr>
        <p:blipFill>
          <a:blip r:embed="rId4"/>
          <a:stretch>
            <a:fillRect/>
          </a:stretch>
        </p:blipFill>
        <p:spPr>
          <a:xfrm>
            <a:off x="6083532" y="737186"/>
            <a:ext cx="5972774" cy="810260"/>
          </a:xfrm>
          <a:prstGeom prst="rect">
            <a:avLst/>
          </a:prstGeom>
        </p:spPr>
      </p:pic>
      <p:pic>
        <p:nvPicPr>
          <p:cNvPr id="5" name="Picture 4">
            <a:extLst>
              <a:ext uri="{FF2B5EF4-FFF2-40B4-BE49-F238E27FC236}">
                <a16:creationId xmlns:a16="http://schemas.microsoft.com/office/drawing/2014/main" id="{8576FD2F-E775-6554-6FC2-141C7743616A}"/>
              </a:ext>
            </a:extLst>
          </p:cNvPr>
          <p:cNvPicPr>
            <a:picLocks noChangeAspect="1"/>
          </p:cNvPicPr>
          <p:nvPr/>
        </p:nvPicPr>
        <p:blipFill>
          <a:blip r:embed="rId5"/>
          <a:stretch>
            <a:fillRect/>
          </a:stretch>
        </p:blipFill>
        <p:spPr>
          <a:xfrm>
            <a:off x="6096000" y="1726055"/>
            <a:ext cx="5985833" cy="1519659"/>
          </a:xfrm>
          <a:prstGeom prst="rect">
            <a:avLst/>
          </a:prstGeom>
        </p:spPr>
      </p:pic>
      <p:pic>
        <p:nvPicPr>
          <p:cNvPr id="6" name="Picture 5">
            <a:extLst>
              <a:ext uri="{FF2B5EF4-FFF2-40B4-BE49-F238E27FC236}">
                <a16:creationId xmlns:a16="http://schemas.microsoft.com/office/drawing/2014/main" id="{310790FE-B4D8-AA52-70D5-597692571823}"/>
              </a:ext>
            </a:extLst>
          </p:cNvPr>
          <p:cNvPicPr>
            <a:picLocks noChangeAspect="1"/>
          </p:cNvPicPr>
          <p:nvPr/>
        </p:nvPicPr>
        <p:blipFill>
          <a:blip r:embed="rId6"/>
          <a:stretch>
            <a:fillRect/>
          </a:stretch>
        </p:blipFill>
        <p:spPr>
          <a:xfrm>
            <a:off x="6121895" y="3742353"/>
            <a:ext cx="5809265" cy="979876"/>
          </a:xfrm>
          <a:prstGeom prst="rect">
            <a:avLst/>
          </a:prstGeom>
        </p:spPr>
      </p:pic>
    </p:spTree>
    <p:extLst>
      <p:ext uri="{BB962C8B-B14F-4D97-AF65-F5344CB8AC3E}">
        <p14:creationId xmlns:p14="http://schemas.microsoft.com/office/powerpoint/2010/main" val="1612092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AD158D-22C4-2244-9A2A-8CD1E5136023}"/>
              </a:ext>
            </a:extLst>
          </p:cNvPr>
          <p:cNvPicPr>
            <a:picLocks noChangeAspect="1"/>
          </p:cNvPicPr>
          <p:nvPr/>
        </p:nvPicPr>
        <p:blipFill>
          <a:blip r:embed="rId2"/>
          <a:stretch>
            <a:fillRect/>
          </a:stretch>
        </p:blipFill>
        <p:spPr>
          <a:xfrm>
            <a:off x="339055" y="306593"/>
            <a:ext cx="4465042" cy="6244814"/>
          </a:xfrm>
          <a:prstGeom prst="rect">
            <a:avLst/>
          </a:prstGeom>
        </p:spPr>
      </p:pic>
      <p:sp>
        <p:nvSpPr>
          <p:cNvPr id="4" name="TextBox 3">
            <a:extLst>
              <a:ext uri="{FF2B5EF4-FFF2-40B4-BE49-F238E27FC236}">
                <a16:creationId xmlns:a16="http://schemas.microsoft.com/office/drawing/2014/main" id="{A72C009F-5903-6816-0855-3EEFFD78CE18}"/>
              </a:ext>
            </a:extLst>
          </p:cNvPr>
          <p:cNvSpPr txBox="1"/>
          <p:nvPr/>
        </p:nvSpPr>
        <p:spPr>
          <a:xfrm>
            <a:off x="5030663" y="602039"/>
            <a:ext cx="6822282" cy="2031325"/>
          </a:xfrm>
          <a:prstGeom prst="rect">
            <a:avLst/>
          </a:prstGeom>
          <a:noFill/>
        </p:spPr>
        <p:txBody>
          <a:bodyPr wrap="square">
            <a:spAutoFit/>
          </a:bodyPr>
          <a:lstStyle/>
          <a:p>
            <a:r>
              <a:rPr lang="en-GB" dirty="0" err="1">
                <a:effectLst/>
                <a:latin typeface="Times" pitchFamily="2" charset="0"/>
              </a:rPr>
              <a:t>Solarity</a:t>
            </a:r>
            <a:r>
              <a:rPr lang="en-GB" dirty="0">
                <a:effectLst/>
                <a:latin typeface="Times" pitchFamily="2" charset="0"/>
              </a:rPr>
              <a:t>, then, requires a reckoning with our material and affective attachments to the present. For those of us in the overdeveloped world living lives of </a:t>
            </a:r>
            <a:r>
              <a:rPr lang="en-GB" dirty="0" err="1">
                <a:effectLst/>
                <a:latin typeface="Times" pitchFamily="2" charset="0"/>
              </a:rPr>
              <a:t>hyperconsumption</a:t>
            </a:r>
            <a:r>
              <a:rPr lang="en-GB" dirty="0">
                <a:effectLst/>
                <a:latin typeface="Times" pitchFamily="2" charset="0"/>
              </a:rPr>
              <a:t>, shame, guilt, and anger are often our first emotional responses to the climate crisis. </a:t>
            </a:r>
            <a:r>
              <a:rPr lang="en-GB" dirty="0" err="1">
                <a:effectLst/>
                <a:latin typeface="Times" pitchFamily="2" charset="0"/>
              </a:rPr>
              <a:t>Solarity</a:t>
            </a:r>
            <a:r>
              <a:rPr lang="en-GB" dirty="0">
                <a:effectLst/>
                <a:latin typeface="Times" pitchFamily="2" charset="0"/>
              </a:rPr>
              <a:t> asks for much more: it </a:t>
            </a:r>
            <a:r>
              <a:rPr lang="en-GB" b="1" dirty="0">
                <a:effectLst/>
                <a:latin typeface="Times" pitchFamily="2" charset="0"/>
              </a:rPr>
              <a:t>demands a radical hope </a:t>
            </a:r>
            <a:r>
              <a:rPr lang="en-GB" dirty="0">
                <a:effectLst/>
                <a:latin typeface="Times" pitchFamily="2" charset="0"/>
              </a:rPr>
              <a:t>as well as a radical reassessment of what, of the present, we might wish to retain as we attempt to rescue our future.</a:t>
            </a:r>
          </a:p>
        </p:txBody>
      </p:sp>
      <p:sp>
        <p:nvSpPr>
          <p:cNvPr id="5" name="TextBox 4">
            <a:extLst>
              <a:ext uri="{FF2B5EF4-FFF2-40B4-BE49-F238E27FC236}">
                <a16:creationId xmlns:a16="http://schemas.microsoft.com/office/drawing/2014/main" id="{88AF2270-1C4B-BC27-2083-7E021C0CA655}"/>
              </a:ext>
            </a:extLst>
          </p:cNvPr>
          <p:cNvSpPr txBox="1"/>
          <p:nvPr/>
        </p:nvSpPr>
        <p:spPr>
          <a:xfrm>
            <a:off x="5030663" y="3014663"/>
            <a:ext cx="7056162" cy="2862322"/>
          </a:xfrm>
          <a:prstGeom prst="rect">
            <a:avLst/>
          </a:prstGeom>
          <a:noFill/>
        </p:spPr>
        <p:txBody>
          <a:bodyPr wrap="none" rtlCol="0">
            <a:spAutoFit/>
          </a:bodyPr>
          <a:lstStyle/>
          <a:p>
            <a:r>
              <a:rPr lang="en-GB" b="1" dirty="0">
                <a:effectLst/>
                <a:latin typeface="Times" pitchFamily="2" charset="0"/>
              </a:rPr>
              <a:t>The promise of </a:t>
            </a:r>
            <a:r>
              <a:rPr lang="en-GB" b="1" dirty="0" err="1">
                <a:effectLst/>
                <a:latin typeface="Times" pitchFamily="2" charset="0"/>
              </a:rPr>
              <a:t>solarity’s</a:t>
            </a:r>
            <a:r>
              <a:rPr lang="en-GB" b="1" dirty="0">
                <a:effectLst/>
                <a:latin typeface="Times" pitchFamily="2" charset="0"/>
              </a:rPr>
              <a:t> redistribution </a:t>
            </a:r>
            <a:r>
              <a:rPr lang="en-GB" dirty="0">
                <a:effectLst/>
                <a:latin typeface="Times" pitchFamily="2" charset="0"/>
              </a:rPr>
              <a:t>must contend not only</a:t>
            </a:r>
          </a:p>
          <a:p>
            <a:r>
              <a:rPr lang="en-GB" dirty="0">
                <a:effectLst/>
                <a:latin typeface="Times" pitchFamily="2" charset="0"/>
              </a:rPr>
              <a:t>with the temporal and spatial logics of the sun’s radiation but also</a:t>
            </a:r>
          </a:p>
          <a:p>
            <a:r>
              <a:rPr lang="en-GB" dirty="0">
                <a:effectLst/>
                <a:latin typeface="Times" pitchFamily="2" charset="0"/>
              </a:rPr>
              <a:t>with the forms of technological and infrastructural mediation required</a:t>
            </a:r>
          </a:p>
          <a:p>
            <a:r>
              <a:rPr lang="en-GB" dirty="0">
                <a:effectLst/>
                <a:latin typeface="Times" pitchFamily="2" charset="0"/>
              </a:rPr>
              <a:t>to convert solar energy into electrical energy. It also requires</a:t>
            </a:r>
          </a:p>
          <a:p>
            <a:r>
              <a:rPr lang="en-GB" dirty="0">
                <a:effectLst/>
                <a:latin typeface="Times" pitchFamily="2" charset="0"/>
              </a:rPr>
              <a:t>us to overcome decades of negative campaigning by the many-tentacled</a:t>
            </a:r>
          </a:p>
          <a:p>
            <a:r>
              <a:rPr lang="en-GB" dirty="0">
                <a:effectLst/>
                <a:latin typeface="Times" pitchFamily="2" charset="0"/>
              </a:rPr>
              <a:t>arms of the fossil fuel complex, from media to politics, that have not </a:t>
            </a:r>
          </a:p>
          <a:p>
            <a:r>
              <a:rPr lang="en-GB" dirty="0">
                <a:effectLst/>
                <a:latin typeface="Times" pitchFamily="2" charset="0"/>
              </a:rPr>
              <a:t>only consistently emphasized—falsely and heinously—its material limits</a:t>
            </a:r>
          </a:p>
          <a:p>
            <a:r>
              <a:rPr lang="en-GB" dirty="0">
                <a:effectLst/>
                <a:latin typeface="Times" pitchFamily="2" charset="0"/>
              </a:rPr>
              <a:t>but also preposterously claimed it as destructive to industry, environment, </a:t>
            </a:r>
          </a:p>
          <a:p>
            <a:r>
              <a:rPr lang="en-GB" dirty="0">
                <a:effectLst/>
                <a:latin typeface="Times" pitchFamily="2" charset="0"/>
              </a:rPr>
              <a:t>and even health. </a:t>
            </a:r>
          </a:p>
          <a:p>
            <a:endParaRPr lang="en-US" dirty="0"/>
          </a:p>
        </p:txBody>
      </p:sp>
    </p:spTree>
    <p:extLst>
      <p:ext uri="{BB962C8B-B14F-4D97-AF65-F5344CB8AC3E}">
        <p14:creationId xmlns:p14="http://schemas.microsoft.com/office/powerpoint/2010/main" val="3215979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FAA47E-46C9-D8FC-EC28-74C64FE28D7A}"/>
              </a:ext>
            </a:extLst>
          </p:cNvPr>
          <p:cNvPicPr>
            <a:picLocks noChangeAspect="1"/>
          </p:cNvPicPr>
          <p:nvPr/>
        </p:nvPicPr>
        <p:blipFill>
          <a:blip r:embed="rId2"/>
          <a:stretch>
            <a:fillRect/>
          </a:stretch>
        </p:blipFill>
        <p:spPr>
          <a:xfrm>
            <a:off x="339055" y="306593"/>
            <a:ext cx="4465042" cy="6244814"/>
          </a:xfrm>
          <a:prstGeom prst="rect">
            <a:avLst/>
          </a:prstGeom>
        </p:spPr>
      </p:pic>
      <p:sp>
        <p:nvSpPr>
          <p:cNvPr id="4" name="TextBox 3">
            <a:extLst>
              <a:ext uri="{FF2B5EF4-FFF2-40B4-BE49-F238E27FC236}">
                <a16:creationId xmlns:a16="http://schemas.microsoft.com/office/drawing/2014/main" id="{6C7D2B66-8CE9-3F92-CB01-63242B5D0E0F}"/>
              </a:ext>
            </a:extLst>
          </p:cNvPr>
          <p:cNvSpPr txBox="1"/>
          <p:nvPr/>
        </p:nvSpPr>
        <p:spPr>
          <a:xfrm>
            <a:off x="5136356" y="306593"/>
            <a:ext cx="7836694" cy="2585323"/>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But today, this desire cannot be disentangled from an impetus to</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overturn the prevailing energy order and its coextensive injustices.</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Petroculture</a:t>
            </a:r>
            <a:r>
              <a:rPr lang="en-GB" sz="1800" dirty="0">
                <a:effectLst/>
                <a:latin typeface="Athelas" panose="02000503000000020003" pitchFamily="2" charset="77"/>
                <a:ea typeface="Calibri" panose="020F0502020204030204" pitchFamily="34" charset="0"/>
                <a:cs typeface="Times New Roman" panose="02020603050405020304" pitchFamily="18" charset="0"/>
              </a:rPr>
              <a:t> is premediating the way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unfolds. </a:t>
            </a:r>
            <a:r>
              <a:rPr lang="en-GB" sz="1800" b="1" dirty="0">
                <a:effectLst/>
                <a:latin typeface="Athelas" panose="02000503000000020003" pitchFamily="2" charset="77"/>
                <a:ea typeface="Calibri" panose="020F0502020204030204" pitchFamily="34" charset="0"/>
                <a:cs typeface="Times New Roman" panose="02020603050405020304" pitchFamily="18" charset="0"/>
              </a:rPr>
              <a:t>The utopian</a:t>
            </a:r>
            <a:endParaRPr lang="en-GB" sz="2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effectLst/>
                <a:latin typeface="Athelas" panose="02000503000000020003" pitchFamily="2" charset="77"/>
                <a:ea typeface="Calibri" panose="020F0502020204030204" pitchFamily="34" charset="0"/>
                <a:cs typeface="Times New Roman" panose="02020603050405020304" pitchFamily="18" charset="0"/>
              </a:rPr>
              <a:t>aspirations of </a:t>
            </a:r>
            <a:r>
              <a:rPr lang="en-GB" sz="1800" b="1"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b="1" dirty="0">
                <a:effectLst/>
                <a:latin typeface="Athelas" panose="02000503000000020003" pitchFamily="2" charset="77"/>
                <a:ea typeface="Calibri" panose="020F0502020204030204" pitchFamily="34" charset="0"/>
                <a:cs typeface="Times New Roman" panose="02020603050405020304" pitchFamily="18" charset="0"/>
              </a:rPr>
              <a:t> will be informed by global oil’s history</a:t>
            </a:r>
            <a:endParaRPr lang="en-GB" sz="2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effectLst/>
                <a:latin typeface="Athelas" panose="02000503000000020003" pitchFamily="2" charset="77"/>
                <a:ea typeface="Calibri" panose="020F0502020204030204" pitchFamily="34" charset="0"/>
                <a:cs typeface="Times New Roman" panose="02020603050405020304" pitchFamily="18" charset="0"/>
              </a:rPr>
              <a:t>of social and environmental exploitation. </a:t>
            </a:r>
            <a:r>
              <a:rPr lang="en-GB" sz="1800" dirty="0">
                <a:effectLst/>
                <a:latin typeface="Athelas" panose="02000503000000020003" pitchFamily="2" charset="77"/>
                <a:ea typeface="Calibri" panose="020F0502020204030204" pitchFamily="34" charset="0"/>
                <a:cs typeface="Times New Roman" panose="02020603050405020304" pitchFamily="18" charset="0"/>
              </a:rPr>
              <a:t>In other words, while</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might supplant the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petrocultural</a:t>
            </a:r>
            <a:r>
              <a:rPr lang="en-GB" sz="1800" dirty="0">
                <a:effectLst/>
                <a:latin typeface="Athelas" panose="02000503000000020003" pitchFamily="2" charset="77"/>
                <a:ea typeface="Calibri" panose="020F0502020204030204" pitchFamily="34" charset="0"/>
                <a:cs typeface="Times New Roman" panose="02020603050405020304" pitchFamily="18" charset="0"/>
              </a:rPr>
              <a:t> regime, it is also at risk</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succumbing to its slow violence and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necropolitics</a:t>
            </a:r>
            <a:r>
              <a:rPr lang="en-GB" sz="1800" dirty="0">
                <a:effectLst/>
                <a:latin typeface="Athelas" panose="02000503000000020003" pitchFamily="2" charset="77"/>
                <a:ea typeface="Calibri" panose="020F0502020204030204" pitchFamily="34" charset="0"/>
                <a:cs typeface="Times New Roman" panose="02020603050405020304" pitchFamily="18" charset="0"/>
              </a:rPr>
              <a:t>.</a:t>
            </a:r>
            <a:r>
              <a:rPr lang="en-GB" sz="800" dirty="0">
                <a:effectLst/>
                <a:latin typeface="Athelas" panose="02000503000000020003" pitchFamily="2" charset="77"/>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What seems</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certain is that the transition to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will be messy, incomplete,</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unevenly distributed.</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DC2BD0A9-401A-F0D5-A7A3-F4BEE3DB9ABC}"/>
              </a:ext>
            </a:extLst>
          </p:cNvPr>
          <p:cNvSpPr txBox="1"/>
          <p:nvPr/>
        </p:nvSpPr>
        <p:spPr>
          <a:xfrm>
            <a:off x="5136356" y="3094941"/>
            <a:ext cx="7836694" cy="4247317"/>
          </a:xfrm>
          <a:prstGeom prst="rect">
            <a:avLst/>
          </a:prstGeom>
          <a:noFill/>
        </p:spPr>
        <p:txBody>
          <a:bodyPr wrap="square" rtlCol="0">
            <a:spAutoFit/>
          </a:bodyPr>
          <a:lstStyle/>
          <a:p>
            <a:r>
              <a:rPr lang="en-GB" b="1" dirty="0">
                <a:effectLst/>
                <a:latin typeface="Athelas" panose="02000503000000020003" pitchFamily="2" charset="77"/>
              </a:rPr>
              <a:t>What will </a:t>
            </a:r>
            <a:r>
              <a:rPr lang="en-GB" b="1" dirty="0" err="1">
                <a:effectLst/>
                <a:latin typeface="Athelas" panose="02000503000000020003" pitchFamily="2" charset="77"/>
              </a:rPr>
              <a:t>solarity</a:t>
            </a:r>
            <a:r>
              <a:rPr lang="en-GB" b="1" dirty="0">
                <a:effectLst/>
                <a:latin typeface="Athelas" panose="02000503000000020003" pitchFamily="2" charset="77"/>
              </a:rPr>
              <a:t> mean if a primary use of the sun as fuel is to power </a:t>
            </a:r>
          </a:p>
          <a:p>
            <a:r>
              <a:rPr lang="en-GB" b="1" dirty="0">
                <a:effectLst/>
                <a:latin typeface="Athelas" panose="02000503000000020003" pitchFamily="2" charset="77"/>
              </a:rPr>
              <a:t>air conditioners that make it possible (for some) to withstand the sun’s</a:t>
            </a:r>
          </a:p>
          <a:p>
            <a:r>
              <a:rPr lang="en-GB" b="1" dirty="0">
                <a:effectLst/>
                <a:latin typeface="Athelas" panose="02000503000000020003" pitchFamily="2" charset="77"/>
              </a:rPr>
              <a:t>relentless heat</a:t>
            </a:r>
            <a:r>
              <a:rPr lang="en-GB" dirty="0">
                <a:effectLst/>
                <a:latin typeface="Athelas" panose="02000503000000020003" pitchFamily="2" charset="77"/>
              </a:rPr>
              <a:t>? The desire for </a:t>
            </a:r>
            <a:r>
              <a:rPr lang="en-GB" b="1" dirty="0">
                <a:effectLst/>
                <a:latin typeface="Athelas" panose="02000503000000020003" pitchFamily="2" charset="77"/>
              </a:rPr>
              <a:t>infinite and limitless energy </a:t>
            </a:r>
            <a:r>
              <a:rPr lang="en-GB" dirty="0">
                <a:effectLst/>
                <a:latin typeface="Athelas" panose="02000503000000020003" pitchFamily="2" charset="77"/>
              </a:rPr>
              <a:t>seems, </a:t>
            </a:r>
          </a:p>
          <a:p>
            <a:r>
              <a:rPr lang="en-GB" dirty="0">
                <a:effectLst/>
                <a:latin typeface="Athelas" panose="02000503000000020003" pitchFamily="2" charset="77"/>
              </a:rPr>
              <a:t>in many ways, too deeply intertwined with capitalist obsessions </a:t>
            </a:r>
          </a:p>
          <a:p>
            <a:r>
              <a:rPr lang="en-GB" dirty="0">
                <a:effectLst/>
                <a:latin typeface="Athelas" panose="02000503000000020003" pitchFamily="2" charset="77"/>
              </a:rPr>
              <a:t>with limitless growth that have ignored the needs of the many in</a:t>
            </a:r>
          </a:p>
          <a:p>
            <a:r>
              <a:rPr lang="en-GB" dirty="0" err="1">
                <a:effectLst/>
                <a:latin typeface="Athelas" panose="02000503000000020003" pitchFamily="2" charset="77"/>
              </a:rPr>
              <a:t>favor</a:t>
            </a:r>
            <a:r>
              <a:rPr lang="en-GB" dirty="0">
                <a:effectLst/>
                <a:latin typeface="Athelas" panose="02000503000000020003" pitchFamily="2" charset="77"/>
              </a:rPr>
              <a:t> of serving the greed of the few. Can the desire for infinite energy</a:t>
            </a:r>
          </a:p>
          <a:p>
            <a:r>
              <a:rPr lang="en-GB" dirty="0">
                <a:effectLst/>
                <a:latin typeface="Athelas" panose="02000503000000020003" pitchFamily="2" charset="77"/>
              </a:rPr>
              <a:t>be disentangled from these extractive and oppressive histories of </a:t>
            </a:r>
          </a:p>
          <a:p>
            <a:r>
              <a:rPr lang="en-GB" dirty="0">
                <a:effectLst/>
                <a:latin typeface="Athelas" panose="02000503000000020003" pitchFamily="2" charset="77"/>
              </a:rPr>
              <a:t>unfettered growth?</a:t>
            </a:r>
          </a:p>
          <a:p>
            <a:endParaRPr lang="en-GB" dirty="0">
              <a:latin typeface="Athelas" panose="02000503000000020003" pitchFamily="2" charset="77"/>
            </a:endParaRPr>
          </a:p>
          <a:p>
            <a:r>
              <a:rPr lang="en-GB" dirty="0">
                <a:effectLst/>
                <a:latin typeface="Athelas" panose="02000503000000020003" pitchFamily="2" charset="77"/>
              </a:rPr>
              <a:t>An abundant energy transition would untether our visions of the</a:t>
            </a:r>
          </a:p>
          <a:p>
            <a:r>
              <a:rPr lang="en-GB" dirty="0">
                <a:effectLst/>
                <a:latin typeface="Athelas" panose="02000503000000020003" pitchFamily="2" charset="77"/>
              </a:rPr>
              <a:t>good life from narratives of growth and private accumulation and</a:t>
            </a:r>
          </a:p>
          <a:p>
            <a:r>
              <a:rPr lang="en-GB" dirty="0">
                <a:effectLst/>
                <a:latin typeface="Athelas" panose="02000503000000020003" pitchFamily="2" charset="77"/>
              </a:rPr>
              <a:t>mobilize behind equitable sharing of energy as a collective good.</a:t>
            </a:r>
          </a:p>
          <a:p>
            <a:endParaRPr lang="en-GB" dirty="0">
              <a:effectLst/>
              <a:latin typeface="Athelas" panose="02000503000000020003" pitchFamily="2" charset="77"/>
            </a:endParaRPr>
          </a:p>
          <a:p>
            <a:endParaRPr lang="en-GB" dirty="0">
              <a:effectLst/>
              <a:latin typeface="Athelas" panose="02000503000000020003" pitchFamily="2" charset="77"/>
            </a:endParaRPr>
          </a:p>
          <a:p>
            <a:endParaRPr lang="en-US" dirty="0">
              <a:latin typeface="Athelas" panose="02000503000000020003" pitchFamily="2" charset="77"/>
            </a:endParaRPr>
          </a:p>
        </p:txBody>
      </p:sp>
    </p:spTree>
    <p:extLst>
      <p:ext uri="{BB962C8B-B14F-4D97-AF65-F5344CB8AC3E}">
        <p14:creationId xmlns:p14="http://schemas.microsoft.com/office/powerpoint/2010/main" val="390950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041089-E482-0BF3-3B24-F69A30E3FE3F}"/>
              </a:ext>
            </a:extLst>
          </p:cNvPr>
          <p:cNvSpPr txBox="1"/>
          <p:nvPr/>
        </p:nvSpPr>
        <p:spPr>
          <a:xfrm>
            <a:off x="342681" y="2188981"/>
            <a:ext cx="7929563" cy="2031325"/>
          </a:xfrm>
          <a:prstGeom prst="rect">
            <a:avLst/>
          </a:prstGeom>
          <a:noFill/>
        </p:spPr>
        <p:txBody>
          <a:bodyPr wrap="square">
            <a:spAutoFit/>
          </a:bodyPr>
          <a:lstStyle/>
          <a:p>
            <a:r>
              <a:rPr lang="en-GB" dirty="0">
                <a:effectLst/>
                <a:latin typeface="Times" pitchFamily="2" charset="0"/>
              </a:rPr>
              <a:t>We can detect this bright depiction of “solar power” in the</a:t>
            </a:r>
          </a:p>
          <a:p>
            <a:r>
              <a:rPr lang="en-GB" dirty="0">
                <a:effectLst/>
                <a:latin typeface="Times" pitchFamily="2" charset="0"/>
              </a:rPr>
              <a:t>popular image bank of </a:t>
            </a:r>
            <a:r>
              <a:rPr lang="en-GB" dirty="0" err="1">
                <a:effectLst/>
                <a:latin typeface="Times" pitchFamily="2" charset="0"/>
              </a:rPr>
              <a:t>solarity</a:t>
            </a:r>
            <a:r>
              <a:rPr lang="en-GB" dirty="0">
                <a:effectLst/>
                <a:latin typeface="Times" pitchFamily="2" charset="0"/>
              </a:rPr>
              <a:t>. A quick internet search for “solar</a:t>
            </a:r>
          </a:p>
          <a:p>
            <a:r>
              <a:rPr lang="en-GB" dirty="0">
                <a:effectLst/>
                <a:latin typeface="Times" pitchFamily="2" charset="0"/>
              </a:rPr>
              <a:t>power,” for example, presents standard images of large-scale</a:t>
            </a:r>
          </a:p>
          <a:p>
            <a:r>
              <a:rPr lang="en-GB" dirty="0">
                <a:effectLst/>
                <a:latin typeface="Times" pitchFamily="2" charset="0"/>
              </a:rPr>
              <a:t>Farms and arrays tending toward an aesthetics of gleaming futurity and</a:t>
            </a:r>
          </a:p>
          <a:p>
            <a:r>
              <a:rPr lang="en-GB" dirty="0">
                <a:effectLst/>
                <a:latin typeface="Times" pitchFamily="2" charset="0"/>
              </a:rPr>
              <a:t>industrial-scale possibility. The future is bright and upscaled in such</a:t>
            </a:r>
          </a:p>
          <a:p>
            <a:r>
              <a:rPr lang="en-GB" dirty="0">
                <a:effectLst/>
                <a:latin typeface="Times" pitchFamily="2" charset="0"/>
              </a:rPr>
              <a:t>visions. [Jamie] Cross’s warning, however, of the reality of “green dystopias”</a:t>
            </a:r>
          </a:p>
          <a:p>
            <a:r>
              <a:rPr lang="en-GB" dirty="0">
                <a:effectLst/>
                <a:latin typeface="Times" pitchFamily="2" charset="0"/>
              </a:rPr>
              <a:t>has powerful representative examples in some solar imaginaries. </a:t>
            </a:r>
          </a:p>
        </p:txBody>
      </p:sp>
      <p:pic>
        <p:nvPicPr>
          <p:cNvPr id="4" name="Picture 3">
            <a:extLst>
              <a:ext uri="{FF2B5EF4-FFF2-40B4-BE49-F238E27FC236}">
                <a16:creationId xmlns:a16="http://schemas.microsoft.com/office/drawing/2014/main" id="{F2C1A643-4287-E697-B0E9-D49E2315B8D1}"/>
              </a:ext>
            </a:extLst>
          </p:cNvPr>
          <p:cNvPicPr>
            <a:picLocks noChangeAspect="1"/>
          </p:cNvPicPr>
          <p:nvPr/>
        </p:nvPicPr>
        <p:blipFill>
          <a:blip r:embed="rId2"/>
          <a:stretch>
            <a:fillRect/>
          </a:stretch>
        </p:blipFill>
        <p:spPr>
          <a:xfrm>
            <a:off x="7986713" y="714376"/>
            <a:ext cx="3561084" cy="4980536"/>
          </a:xfrm>
          <a:prstGeom prst="rect">
            <a:avLst/>
          </a:prstGeom>
        </p:spPr>
      </p:pic>
    </p:spTree>
    <p:extLst>
      <p:ext uri="{BB962C8B-B14F-4D97-AF65-F5344CB8AC3E}">
        <p14:creationId xmlns:p14="http://schemas.microsoft.com/office/powerpoint/2010/main" val="27547843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solarpunk">
            <a:extLst>
              <a:ext uri="{FF2B5EF4-FFF2-40B4-BE49-F238E27FC236}">
                <a16:creationId xmlns:a16="http://schemas.microsoft.com/office/drawing/2014/main" id="{0AC1F2D0-4AF6-6B4A-8FE1-8006A20818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877" r="-1" b="4490"/>
          <a:stretch/>
        </p:blipFill>
        <p:spPr bwMode="auto">
          <a:xfrm>
            <a:off x="191086" y="171715"/>
            <a:ext cx="5813197" cy="6129087"/>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A high angle view of a fountain&#10;&#10;Description automatically generated with low confidence">
            <a:extLst>
              <a:ext uri="{FF2B5EF4-FFF2-40B4-BE49-F238E27FC236}">
                <a16:creationId xmlns:a16="http://schemas.microsoft.com/office/drawing/2014/main" id="{EDE04F17-4C83-F640-82E0-FE5446EFCB5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002" r="-3" b="-3"/>
          <a:stretch/>
        </p:blipFill>
        <p:spPr bwMode="auto">
          <a:xfrm>
            <a:off x="6196929" y="171716"/>
            <a:ext cx="5803986" cy="3171422"/>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solarpunk">
            <a:extLst>
              <a:ext uri="{FF2B5EF4-FFF2-40B4-BE49-F238E27FC236}">
                <a16:creationId xmlns:a16="http://schemas.microsoft.com/office/drawing/2014/main" id="{57F80B72-96C3-A44E-8C19-647FCB05534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4406"/>
          <a:stretch/>
        </p:blipFill>
        <p:spPr bwMode="auto">
          <a:xfrm>
            <a:off x="6196929" y="3514856"/>
            <a:ext cx="5786386" cy="27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3968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can designers learn from SolarPunk? | by Kevin Richard | UX Collective">
            <a:extLst>
              <a:ext uri="{FF2B5EF4-FFF2-40B4-BE49-F238E27FC236}">
                <a16:creationId xmlns:a16="http://schemas.microsoft.com/office/drawing/2014/main" id="{DCEC4ACF-D60C-25B6-2E5E-899690155E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0"/>
            <a:ext cx="118237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7923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is Geoengineering?">
            <a:extLst>
              <a:ext uri="{FF2B5EF4-FFF2-40B4-BE49-F238E27FC236}">
                <a16:creationId xmlns:a16="http://schemas.microsoft.com/office/drawing/2014/main" id="{A0CC6EF4-0020-0630-880F-1792C22EF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5238" y="0"/>
            <a:ext cx="96599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8533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48EA6C-22B1-4D46-AC51-A3B51A57C56D}"/>
              </a:ext>
            </a:extLst>
          </p:cNvPr>
          <p:cNvPicPr>
            <a:picLocks noChangeAspect="1"/>
          </p:cNvPicPr>
          <p:nvPr/>
        </p:nvPicPr>
        <p:blipFill>
          <a:blip r:embed="rId2"/>
          <a:stretch>
            <a:fillRect/>
          </a:stretch>
        </p:blipFill>
        <p:spPr>
          <a:xfrm>
            <a:off x="0" y="134382"/>
            <a:ext cx="12192000" cy="6589235"/>
          </a:xfrm>
          <a:prstGeom prst="rect">
            <a:avLst/>
          </a:prstGeom>
        </p:spPr>
      </p:pic>
    </p:spTree>
    <p:extLst>
      <p:ext uri="{BB962C8B-B14F-4D97-AF65-F5344CB8AC3E}">
        <p14:creationId xmlns:p14="http://schemas.microsoft.com/office/powerpoint/2010/main" val="13563696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s://images-us.bookshop.org/ingram/9781904859062.jpg?height=500&amp;v=v2">
            <a:extLst>
              <a:ext uri="{FF2B5EF4-FFF2-40B4-BE49-F238E27FC236}">
                <a16:creationId xmlns:a16="http://schemas.microsoft.com/office/drawing/2014/main" id="{519EFA57-7A24-EF46-8297-6F5F8B640B8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272108"/>
            <a:ext cx="3322258" cy="51309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Buy Post-scarcity Anarchism Book Online at Low Prices in India |  Post-scarcity Anarchism Reviews &amp;amp; Ratings - Amazon.in">
            <a:extLst>
              <a:ext uri="{FF2B5EF4-FFF2-40B4-BE49-F238E27FC236}">
                <a16:creationId xmlns:a16="http://schemas.microsoft.com/office/drawing/2014/main" id="{2F10E5E7-EA8C-E44C-88DF-A56DEBBAFDA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90890" y="849027"/>
            <a:ext cx="3363410" cy="5154651"/>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Murray Bookchin | Protopia Wiki | Fandom">
            <a:extLst>
              <a:ext uri="{FF2B5EF4-FFF2-40B4-BE49-F238E27FC236}">
                <a16:creationId xmlns:a16="http://schemas.microsoft.com/office/drawing/2014/main" id="{4823E643-AD47-C74D-A800-9B3E3806279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95155" y="2842245"/>
            <a:ext cx="2560320" cy="35560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Utopia, not futurism: Why doing the impossible is the most rational thing  we can do – Uneven Earth">
            <a:extLst>
              <a:ext uri="{FF2B5EF4-FFF2-40B4-BE49-F238E27FC236}">
                <a16:creationId xmlns:a16="http://schemas.microsoft.com/office/drawing/2014/main" id="{70777ED1-6C32-BD4C-99FA-6AB82C72FCD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119750" y="703378"/>
            <a:ext cx="2560320" cy="17410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BA6D4B2-1F16-9943-BEF3-11C65DAD8645}"/>
              </a:ext>
            </a:extLst>
          </p:cNvPr>
          <p:cNvSpPr txBox="1"/>
          <p:nvPr/>
        </p:nvSpPr>
        <p:spPr>
          <a:xfrm>
            <a:off x="1101013" y="5634346"/>
            <a:ext cx="1133644" cy="523220"/>
          </a:xfrm>
          <a:prstGeom prst="rect">
            <a:avLst/>
          </a:prstGeom>
          <a:noFill/>
        </p:spPr>
        <p:txBody>
          <a:bodyPr wrap="none" rtlCol="0">
            <a:spAutoFit/>
          </a:bodyPr>
          <a:lstStyle/>
          <a:p>
            <a:r>
              <a:rPr lang="en-US" sz="2800" dirty="0"/>
              <a:t>(1971)</a:t>
            </a:r>
          </a:p>
        </p:txBody>
      </p:sp>
    </p:spTree>
    <p:extLst>
      <p:ext uri="{BB962C8B-B14F-4D97-AF65-F5344CB8AC3E}">
        <p14:creationId xmlns:p14="http://schemas.microsoft.com/office/powerpoint/2010/main" val="1789429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5EB143-ED39-2E42-94E0-9C234FC0E34E}"/>
              </a:ext>
            </a:extLst>
          </p:cNvPr>
          <p:cNvPicPr>
            <a:picLocks noChangeAspect="1"/>
          </p:cNvPicPr>
          <p:nvPr/>
        </p:nvPicPr>
        <p:blipFill>
          <a:blip r:embed="rId2"/>
          <a:stretch>
            <a:fillRect/>
          </a:stretch>
        </p:blipFill>
        <p:spPr>
          <a:xfrm>
            <a:off x="867693" y="306593"/>
            <a:ext cx="4465042" cy="6244814"/>
          </a:xfrm>
          <a:prstGeom prst="rect">
            <a:avLst/>
          </a:prstGeom>
        </p:spPr>
      </p:pic>
      <p:sp>
        <p:nvSpPr>
          <p:cNvPr id="4" name="TextBox 3">
            <a:extLst>
              <a:ext uri="{FF2B5EF4-FFF2-40B4-BE49-F238E27FC236}">
                <a16:creationId xmlns:a16="http://schemas.microsoft.com/office/drawing/2014/main" id="{E81EA86C-FCB5-B848-AE38-8960D8A7431F}"/>
              </a:ext>
            </a:extLst>
          </p:cNvPr>
          <p:cNvSpPr txBox="1"/>
          <p:nvPr/>
        </p:nvSpPr>
        <p:spPr>
          <a:xfrm>
            <a:off x="5746242" y="1582340"/>
            <a:ext cx="6325578" cy="3693319"/>
          </a:xfrm>
          <a:prstGeom prst="rect">
            <a:avLst/>
          </a:prstGeom>
          <a:noFill/>
        </p:spPr>
        <p:txBody>
          <a:bodyPr wrap="none" rtlCol="0">
            <a:spAutoFit/>
          </a:bodyPr>
          <a:lstStyle/>
          <a:p>
            <a:pPr algn="just"/>
            <a:r>
              <a:rPr lang="en-GB" dirty="0">
                <a:latin typeface="Bell MT" panose="02020503060305020303" pitchFamily="18" charset="77"/>
              </a:rPr>
              <a:t>One of the imaginaries attached to solar energy is that, </a:t>
            </a:r>
          </a:p>
          <a:p>
            <a:pPr algn="just"/>
            <a:r>
              <a:rPr lang="en-GB" dirty="0">
                <a:latin typeface="Bell MT" panose="02020503060305020303" pitchFamily="18" charset="77"/>
              </a:rPr>
              <a:t>in its universal availability and infinite supply, it does not require </a:t>
            </a:r>
          </a:p>
          <a:p>
            <a:pPr algn="just"/>
            <a:r>
              <a:rPr lang="en-GB" dirty="0">
                <a:latin typeface="Bell MT" panose="02020503060305020303" pitchFamily="18" charset="77"/>
              </a:rPr>
              <a:t>the sorts of mediation necessary for energy to become </a:t>
            </a:r>
          </a:p>
          <a:p>
            <a:pPr algn="just"/>
            <a:r>
              <a:rPr lang="en-GB" dirty="0">
                <a:latin typeface="Bell MT" panose="02020503060305020303" pitchFamily="18" charset="77"/>
              </a:rPr>
              <a:t>fuel. This is precisely what makes it “imaginary.” </a:t>
            </a:r>
          </a:p>
          <a:p>
            <a:pPr algn="just"/>
            <a:endParaRPr lang="en-GB" dirty="0">
              <a:latin typeface="Bell MT" panose="02020503060305020303" pitchFamily="18" charset="77"/>
            </a:endParaRPr>
          </a:p>
          <a:p>
            <a:pPr algn="just"/>
            <a:r>
              <a:rPr lang="en-GB" dirty="0">
                <a:latin typeface="Bell MT" panose="02020503060305020303" pitchFamily="18" charset="77"/>
              </a:rPr>
              <a:t>An orientation that approaches the sun as a source </a:t>
            </a:r>
          </a:p>
          <a:p>
            <a:pPr algn="just"/>
            <a:r>
              <a:rPr lang="en-GB" dirty="0">
                <a:latin typeface="Bell MT" panose="02020503060305020303" pitchFamily="18" charset="77"/>
              </a:rPr>
              <a:t>of unlimited energy, capable of saving the planet by </a:t>
            </a:r>
          </a:p>
          <a:p>
            <a:pPr algn="just"/>
            <a:r>
              <a:rPr lang="en-GB" dirty="0">
                <a:latin typeface="Bell MT" panose="02020503060305020303" pitchFamily="18" charset="77"/>
              </a:rPr>
              <a:t>replacing fossil-fuels, necessarily implies </a:t>
            </a:r>
          </a:p>
          <a:p>
            <a:pPr algn="just"/>
            <a:r>
              <a:rPr lang="en-GB" dirty="0">
                <a:latin typeface="Bell MT" panose="02020503060305020303" pitchFamily="18" charset="77"/>
              </a:rPr>
              <a:t>infrastructural mediation with specific material </a:t>
            </a:r>
          </a:p>
          <a:p>
            <a:pPr algn="just"/>
            <a:r>
              <a:rPr lang="en-GB" dirty="0">
                <a:latin typeface="Bell MT" panose="02020503060305020303" pitchFamily="18" charset="77"/>
              </a:rPr>
              <a:t>implications. </a:t>
            </a:r>
          </a:p>
          <a:p>
            <a:endParaRPr lang="en-GB" dirty="0">
              <a:latin typeface="Bell MT" panose="02020503060305020303" pitchFamily="18" charset="77"/>
            </a:endParaRPr>
          </a:p>
          <a:p>
            <a:r>
              <a:rPr lang="en-US" dirty="0">
                <a:latin typeface="Bell MT" panose="02020503060305020303" pitchFamily="18" charset="77"/>
              </a:rPr>
              <a:t>University of Minnesota Press, Forerunners Series, 2022</a:t>
            </a:r>
          </a:p>
          <a:p>
            <a:r>
              <a:rPr lang="en-US" dirty="0">
                <a:latin typeface="Bell MT" panose="02020503060305020303" pitchFamily="18" charset="77"/>
              </a:rPr>
              <a:t>(Open Access)</a:t>
            </a:r>
          </a:p>
        </p:txBody>
      </p:sp>
    </p:spTree>
    <p:extLst>
      <p:ext uri="{BB962C8B-B14F-4D97-AF65-F5344CB8AC3E}">
        <p14:creationId xmlns:p14="http://schemas.microsoft.com/office/powerpoint/2010/main" val="8169092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merican War by Omar El Akkad | Waterstones">
            <a:extLst>
              <a:ext uri="{FF2B5EF4-FFF2-40B4-BE49-F238E27FC236}">
                <a16:creationId xmlns:a16="http://schemas.microsoft.com/office/drawing/2014/main" id="{12B7DAE9-6E5E-B946-AD0E-0A5817646C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148" y="621982"/>
            <a:ext cx="3524567" cy="5497097"/>
          </a:xfrm>
          <a:prstGeom prst="rect">
            <a:avLst/>
          </a:prstGeom>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5AA7C6A-A85D-304F-85CC-E7CAF2C09E2F}"/>
              </a:ext>
            </a:extLst>
          </p:cNvPr>
          <p:cNvSpPr txBox="1"/>
          <p:nvPr/>
        </p:nvSpPr>
        <p:spPr>
          <a:xfrm>
            <a:off x="4867136" y="2031703"/>
            <a:ext cx="6672404" cy="2677656"/>
          </a:xfrm>
          <a:prstGeom prst="rect">
            <a:avLst/>
          </a:prstGeom>
          <a:noFill/>
        </p:spPr>
        <p:txBody>
          <a:bodyPr wrap="none" rtlCol="0">
            <a:spAutoFit/>
          </a:bodyPr>
          <a:lstStyle/>
          <a:p>
            <a:r>
              <a:rPr lang="en-GB" sz="2800" dirty="0">
                <a:latin typeface="Bell MT" panose="02020503060305020303" pitchFamily="18" charset="77"/>
              </a:rPr>
              <a:t>“There seemed always to be breakages and</a:t>
            </a:r>
          </a:p>
          <a:p>
            <a:r>
              <a:rPr lang="en-GB" sz="2800" dirty="0">
                <a:latin typeface="Bell MT" panose="02020503060305020303" pitchFamily="18" charset="77"/>
              </a:rPr>
              <a:t>malfunctions in the small machines that </a:t>
            </a:r>
          </a:p>
          <a:p>
            <a:r>
              <a:rPr lang="en-GB" sz="2800" dirty="0">
                <a:latin typeface="Bell MT" panose="02020503060305020303" pitchFamily="18" charset="77"/>
              </a:rPr>
              <a:t>moved our little riverside world—storms </a:t>
            </a:r>
          </a:p>
          <a:p>
            <a:r>
              <a:rPr lang="en-GB" sz="2800" dirty="0">
                <a:latin typeface="Bell MT" panose="02020503060305020303" pitchFamily="18" charset="77"/>
              </a:rPr>
              <a:t>came through and wrecked the solar panels; </a:t>
            </a:r>
          </a:p>
          <a:p>
            <a:r>
              <a:rPr lang="en-GB" sz="2800" dirty="0">
                <a:latin typeface="Bell MT" panose="02020503060305020303" pitchFamily="18" charset="77"/>
              </a:rPr>
              <a:t>the heat warped the circuitry of our lawn </a:t>
            </a:r>
          </a:p>
          <a:p>
            <a:r>
              <a:rPr lang="en-GB" sz="2800" dirty="0">
                <a:latin typeface="Bell MT" panose="02020503060305020303" pitchFamily="18" charset="77"/>
              </a:rPr>
              <a:t>mowers and generators.”  (2017)</a:t>
            </a:r>
            <a:endParaRPr lang="en-US" sz="2800" dirty="0">
              <a:latin typeface="Bell MT" panose="02020503060305020303" pitchFamily="18" charset="77"/>
            </a:endParaRPr>
          </a:p>
        </p:txBody>
      </p:sp>
    </p:spTree>
    <p:extLst>
      <p:ext uri="{BB962C8B-B14F-4D97-AF65-F5344CB8AC3E}">
        <p14:creationId xmlns:p14="http://schemas.microsoft.com/office/powerpoint/2010/main" val="11217407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FEA31A-45FA-CE43-A4EA-B599811A2F8E}"/>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B55B08-84F7-CA4C-A029-6FD6633C6499}"/>
              </a:ext>
            </a:extLst>
          </p:cNvPr>
          <p:cNvSpPr txBox="1"/>
          <p:nvPr/>
        </p:nvSpPr>
        <p:spPr>
          <a:xfrm>
            <a:off x="685800" y="426720"/>
            <a:ext cx="4030655" cy="369332"/>
          </a:xfrm>
          <a:prstGeom prst="rect">
            <a:avLst/>
          </a:prstGeom>
          <a:noFill/>
        </p:spPr>
        <p:txBody>
          <a:bodyPr wrap="none" rtlCol="0">
            <a:spAutoFit/>
          </a:bodyPr>
          <a:lstStyle/>
          <a:p>
            <a:r>
              <a:rPr lang="en-US" i="1" dirty="0">
                <a:solidFill>
                  <a:schemeClr val="bg1"/>
                </a:solidFill>
              </a:rPr>
              <a:t>Horizon Zero Dawn, </a:t>
            </a:r>
            <a:r>
              <a:rPr lang="en-US" dirty="0">
                <a:solidFill>
                  <a:schemeClr val="bg1"/>
                </a:solidFill>
              </a:rPr>
              <a:t>Guerilla Games 2017</a:t>
            </a:r>
          </a:p>
        </p:txBody>
      </p:sp>
    </p:spTree>
    <p:extLst>
      <p:ext uri="{BB962C8B-B14F-4D97-AF65-F5344CB8AC3E}">
        <p14:creationId xmlns:p14="http://schemas.microsoft.com/office/powerpoint/2010/main" val="3561438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s://static.wikia.nocookie.net/walkingdead/images/7/7e/Alexandria_2.png/revision/latest/scale-to-width-down/1000?cb=20190815212420">
            <a:extLst>
              <a:ext uri="{FF2B5EF4-FFF2-40B4-BE49-F238E27FC236}">
                <a16:creationId xmlns:a16="http://schemas.microsoft.com/office/drawing/2014/main" id="{9BF1B90F-EFA4-454C-AEDA-A098102F0C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121808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The Walking Dead - AMC Series - Where To Watch">
            <a:extLst>
              <a:ext uri="{FF2B5EF4-FFF2-40B4-BE49-F238E27FC236}">
                <a16:creationId xmlns:a16="http://schemas.microsoft.com/office/drawing/2014/main" id="{B9D1D48B-5016-D844-B4BB-1D3FEA68EB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3013" y="320040"/>
            <a:ext cx="3955627" cy="2225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9609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he Walking Dead' Season 9, Episode 3 'Warning Signs' Recap: Rebellion">
            <a:extLst>
              <a:ext uri="{FF2B5EF4-FFF2-40B4-BE49-F238E27FC236}">
                <a16:creationId xmlns:a16="http://schemas.microsoft.com/office/drawing/2014/main" id="{8FDF37C3-52A7-0146-8928-41A334F512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2375" y="0"/>
            <a:ext cx="97456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422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F38876-E40C-810B-CA46-93E43B51FDC3}"/>
              </a:ext>
            </a:extLst>
          </p:cNvPr>
          <p:cNvPicPr>
            <a:picLocks noChangeAspect="1"/>
          </p:cNvPicPr>
          <p:nvPr/>
        </p:nvPicPr>
        <p:blipFill>
          <a:blip r:embed="rId2"/>
          <a:stretch>
            <a:fillRect/>
          </a:stretch>
        </p:blipFill>
        <p:spPr>
          <a:xfrm>
            <a:off x="2209800" y="1547144"/>
            <a:ext cx="7772400" cy="3763712"/>
          </a:xfrm>
          <a:prstGeom prst="rect">
            <a:avLst/>
          </a:prstGeom>
        </p:spPr>
      </p:pic>
      <p:sp>
        <p:nvSpPr>
          <p:cNvPr id="3" name="TextBox 2">
            <a:extLst>
              <a:ext uri="{FF2B5EF4-FFF2-40B4-BE49-F238E27FC236}">
                <a16:creationId xmlns:a16="http://schemas.microsoft.com/office/drawing/2014/main" id="{0EFB89A1-1E96-E9B7-8458-C9BA724AAEE5}"/>
              </a:ext>
            </a:extLst>
          </p:cNvPr>
          <p:cNvSpPr txBox="1"/>
          <p:nvPr/>
        </p:nvSpPr>
        <p:spPr>
          <a:xfrm>
            <a:off x="8342142" y="6147582"/>
            <a:ext cx="2383538" cy="369332"/>
          </a:xfrm>
          <a:prstGeom prst="rect">
            <a:avLst/>
          </a:prstGeom>
          <a:noFill/>
        </p:spPr>
        <p:txBody>
          <a:bodyPr wrap="none" rtlCol="0">
            <a:spAutoFit/>
          </a:bodyPr>
          <a:lstStyle/>
          <a:p>
            <a:r>
              <a:rPr lang="en-US" dirty="0"/>
              <a:t>Andrew Dana-Hudson</a:t>
            </a:r>
          </a:p>
        </p:txBody>
      </p:sp>
    </p:spTree>
    <p:extLst>
      <p:ext uri="{BB962C8B-B14F-4D97-AF65-F5344CB8AC3E}">
        <p14:creationId xmlns:p14="http://schemas.microsoft.com/office/powerpoint/2010/main" val="17818313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24C1E3-14B9-4E17-CC71-7740D2DB8C66}"/>
              </a:ext>
            </a:extLst>
          </p:cNvPr>
          <p:cNvPicPr>
            <a:picLocks noChangeAspect="1"/>
          </p:cNvPicPr>
          <p:nvPr/>
        </p:nvPicPr>
        <p:blipFill>
          <a:blip r:embed="rId2"/>
          <a:stretch>
            <a:fillRect/>
          </a:stretch>
        </p:blipFill>
        <p:spPr>
          <a:xfrm>
            <a:off x="1672245" y="1617785"/>
            <a:ext cx="6982805" cy="2858965"/>
          </a:xfrm>
          <a:prstGeom prst="rect">
            <a:avLst/>
          </a:prstGeom>
        </p:spPr>
      </p:pic>
      <p:sp>
        <p:nvSpPr>
          <p:cNvPr id="3" name="TextBox 2">
            <a:extLst>
              <a:ext uri="{FF2B5EF4-FFF2-40B4-BE49-F238E27FC236}">
                <a16:creationId xmlns:a16="http://schemas.microsoft.com/office/drawing/2014/main" id="{6E0D60D6-FA54-1481-D7ED-D0DE521ACEF8}"/>
              </a:ext>
            </a:extLst>
          </p:cNvPr>
          <p:cNvSpPr txBox="1"/>
          <p:nvPr/>
        </p:nvSpPr>
        <p:spPr>
          <a:xfrm>
            <a:off x="5514536" y="4107418"/>
            <a:ext cx="2434834" cy="369332"/>
          </a:xfrm>
          <a:prstGeom prst="rect">
            <a:avLst/>
          </a:prstGeom>
          <a:noFill/>
        </p:spPr>
        <p:txBody>
          <a:bodyPr wrap="none" rtlCol="0">
            <a:spAutoFit/>
          </a:bodyPr>
          <a:lstStyle/>
          <a:p>
            <a:r>
              <a:rPr lang="en-US" dirty="0">
                <a:latin typeface="Franklin Gothic Medium" panose="020B0603020102020204" pitchFamily="34" charset="0"/>
              </a:rPr>
              <a:t>“The Wandering Earth”</a:t>
            </a:r>
          </a:p>
        </p:txBody>
      </p:sp>
    </p:spTree>
    <p:extLst>
      <p:ext uri="{BB962C8B-B14F-4D97-AF65-F5344CB8AC3E}">
        <p14:creationId xmlns:p14="http://schemas.microsoft.com/office/powerpoint/2010/main" val="27907829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ontages: International Edition » Interlinked: Adapting the Cyberpunk World  of Blade Runner">
            <a:hlinkClick r:id="rId2"/>
            <a:extLst>
              <a:ext uri="{FF2B5EF4-FFF2-40B4-BE49-F238E27FC236}">
                <a16:creationId xmlns:a16="http://schemas.microsoft.com/office/drawing/2014/main" id="{DFCE28C7-DC5F-634B-A1F5-3B1F7E1129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5121"/>
            <a:ext cx="12192000" cy="5016500"/>
          </a:xfrm>
          <a:prstGeom prst="rect">
            <a:avLst/>
          </a:prstGeom>
          <a:noFill/>
        </p:spPr>
      </p:pic>
      <p:sp>
        <p:nvSpPr>
          <p:cNvPr id="3" name="TextBox 2">
            <a:extLst>
              <a:ext uri="{FF2B5EF4-FFF2-40B4-BE49-F238E27FC236}">
                <a16:creationId xmlns:a16="http://schemas.microsoft.com/office/drawing/2014/main" id="{81C762F7-A272-0FAA-2548-D1E9891C01B9}"/>
              </a:ext>
            </a:extLst>
          </p:cNvPr>
          <p:cNvSpPr txBox="1"/>
          <p:nvPr/>
        </p:nvSpPr>
        <p:spPr>
          <a:xfrm>
            <a:off x="318053" y="6092879"/>
            <a:ext cx="6665044" cy="400110"/>
          </a:xfrm>
          <a:prstGeom prst="rect">
            <a:avLst/>
          </a:prstGeom>
          <a:noFill/>
        </p:spPr>
        <p:txBody>
          <a:bodyPr wrap="square" rtlCol="0">
            <a:spAutoFit/>
          </a:bodyPr>
          <a:lstStyle/>
          <a:p>
            <a:r>
              <a:rPr lang="en-US" sz="2000" i="1" dirty="0">
                <a:latin typeface="Bell MT" panose="02020503060305020303" pitchFamily="18" charset="77"/>
              </a:rPr>
              <a:t>Bladerunner 2049</a:t>
            </a:r>
          </a:p>
        </p:txBody>
      </p:sp>
    </p:spTree>
    <p:extLst>
      <p:ext uri="{BB962C8B-B14F-4D97-AF65-F5344CB8AC3E}">
        <p14:creationId xmlns:p14="http://schemas.microsoft.com/office/powerpoint/2010/main" val="286481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extLst>
              <a:ext uri="{FF2B5EF4-FFF2-40B4-BE49-F238E27FC236}">
                <a16:creationId xmlns:a16="http://schemas.microsoft.com/office/drawing/2014/main" id="{8B742B78-7F70-AA6E-5D33-1FE3A59AA94B}"/>
              </a:ext>
            </a:extLst>
          </p:cNvPr>
          <p:cNvPicPr>
            <a:picLocks noChangeAspect="1"/>
          </p:cNvPicPr>
          <p:nvPr/>
        </p:nvPicPr>
        <p:blipFill>
          <a:blip r:embed="rId3"/>
          <a:stretch>
            <a:fillRect/>
          </a:stretch>
        </p:blipFill>
        <p:spPr>
          <a:xfrm>
            <a:off x="6366262" y="98474"/>
            <a:ext cx="5508582" cy="6858000"/>
          </a:xfrm>
          <a:prstGeom prst="rect">
            <a:avLst/>
          </a:prstGeom>
        </p:spPr>
      </p:pic>
      <p:pic>
        <p:nvPicPr>
          <p:cNvPr id="3074" name="Picture 2">
            <a:hlinkClick r:id="rId4"/>
            <a:extLst>
              <a:ext uri="{FF2B5EF4-FFF2-40B4-BE49-F238E27FC236}">
                <a16:creationId xmlns:a16="http://schemas.microsoft.com/office/drawing/2014/main" id="{A34DC6F0-EC37-06CE-25D8-55725A4C09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076" y="0"/>
            <a:ext cx="44577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31267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CBF6B31-42F8-BC8F-750A-DFA3B6354D85}"/>
              </a:ext>
            </a:extLst>
          </p:cNvPr>
          <p:cNvPicPr>
            <a:picLocks noChangeAspect="1"/>
          </p:cNvPicPr>
          <p:nvPr/>
        </p:nvPicPr>
        <p:blipFill>
          <a:blip r:embed="rId2"/>
          <a:stretch>
            <a:fillRect/>
          </a:stretch>
        </p:blipFill>
        <p:spPr>
          <a:xfrm>
            <a:off x="184052" y="203248"/>
            <a:ext cx="4641166" cy="3684408"/>
          </a:xfrm>
          <a:prstGeom prst="rect">
            <a:avLst/>
          </a:prstGeom>
        </p:spPr>
      </p:pic>
      <p:pic>
        <p:nvPicPr>
          <p:cNvPr id="3" name="Picture 2">
            <a:extLst>
              <a:ext uri="{FF2B5EF4-FFF2-40B4-BE49-F238E27FC236}">
                <a16:creationId xmlns:a16="http://schemas.microsoft.com/office/drawing/2014/main" id="{AD9A601C-4AA4-1EEF-97ED-BEE14AAB8C42}"/>
              </a:ext>
            </a:extLst>
          </p:cNvPr>
          <p:cNvPicPr>
            <a:picLocks noChangeAspect="1"/>
          </p:cNvPicPr>
          <p:nvPr/>
        </p:nvPicPr>
        <p:blipFill>
          <a:blip r:embed="rId3"/>
          <a:stretch>
            <a:fillRect/>
          </a:stretch>
        </p:blipFill>
        <p:spPr>
          <a:xfrm>
            <a:off x="3138268" y="3943350"/>
            <a:ext cx="7772400" cy="2767302"/>
          </a:xfrm>
          <a:prstGeom prst="rect">
            <a:avLst/>
          </a:prstGeom>
        </p:spPr>
      </p:pic>
      <p:pic>
        <p:nvPicPr>
          <p:cNvPr id="5" name="Picture 4">
            <a:extLst>
              <a:ext uri="{FF2B5EF4-FFF2-40B4-BE49-F238E27FC236}">
                <a16:creationId xmlns:a16="http://schemas.microsoft.com/office/drawing/2014/main" id="{07DF2B1A-F2ED-1DCB-05EF-53D731C53FCD}"/>
              </a:ext>
            </a:extLst>
          </p:cNvPr>
          <p:cNvPicPr>
            <a:picLocks noChangeAspect="1"/>
          </p:cNvPicPr>
          <p:nvPr/>
        </p:nvPicPr>
        <p:blipFill>
          <a:blip r:embed="rId4"/>
          <a:stretch>
            <a:fillRect/>
          </a:stretch>
        </p:blipFill>
        <p:spPr>
          <a:xfrm>
            <a:off x="5134708" y="282892"/>
            <a:ext cx="6507480" cy="3660458"/>
          </a:xfrm>
          <a:prstGeom prst="rect">
            <a:avLst/>
          </a:prstGeom>
        </p:spPr>
      </p:pic>
    </p:spTree>
    <p:extLst>
      <p:ext uri="{BB962C8B-B14F-4D97-AF65-F5344CB8AC3E}">
        <p14:creationId xmlns:p14="http://schemas.microsoft.com/office/powerpoint/2010/main" val="3968650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66EFAA-B787-CE1F-72BD-D92C18CAAC12}"/>
              </a:ext>
            </a:extLst>
          </p:cNvPr>
          <p:cNvPicPr>
            <a:picLocks noChangeAspect="1"/>
          </p:cNvPicPr>
          <p:nvPr/>
        </p:nvPicPr>
        <p:blipFill>
          <a:blip r:embed="rId2"/>
          <a:stretch>
            <a:fillRect/>
          </a:stretch>
        </p:blipFill>
        <p:spPr>
          <a:xfrm>
            <a:off x="2387991" y="125665"/>
            <a:ext cx="7772400" cy="1711927"/>
          </a:xfrm>
          <a:prstGeom prst="rect">
            <a:avLst/>
          </a:prstGeom>
        </p:spPr>
      </p:pic>
      <p:pic>
        <p:nvPicPr>
          <p:cNvPr id="5122" name="Picture 2" descr="In pictures: South America's 'lithium fields' reveal the dark side of our  electric future">
            <a:extLst>
              <a:ext uri="{FF2B5EF4-FFF2-40B4-BE49-F238E27FC236}">
                <a16:creationId xmlns:a16="http://schemas.microsoft.com/office/drawing/2014/main" id="{60A439C9-0416-24BF-4A22-DCAD62B1F9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9139" y="1837592"/>
            <a:ext cx="8750105" cy="4921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3404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C10A46-8360-9D45-1904-DB7854E79C3A}"/>
              </a:ext>
            </a:extLst>
          </p:cNvPr>
          <p:cNvPicPr>
            <a:picLocks noChangeAspect="1"/>
          </p:cNvPicPr>
          <p:nvPr/>
        </p:nvPicPr>
        <p:blipFill>
          <a:blip r:embed="rId2"/>
          <a:stretch>
            <a:fillRect/>
          </a:stretch>
        </p:blipFill>
        <p:spPr>
          <a:xfrm>
            <a:off x="2209800" y="146434"/>
            <a:ext cx="7772400" cy="4173623"/>
          </a:xfrm>
          <a:prstGeom prst="rect">
            <a:avLst/>
          </a:prstGeom>
        </p:spPr>
      </p:pic>
      <p:pic>
        <p:nvPicPr>
          <p:cNvPr id="3" name="Picture 2">
            <a:extLst>
              <a:ext uri="{FF2B5EF4-FFF2-40B4-BE49-F238E27FC236}">
                <a16:creationId xmlns:a16="http://schemas.microsoft.com/office/drawing/2014/main" id="{52EBAA6F-31C3-5FD2-0858-9FE974E4E175}"/>
              </a:ext>
            </a:extLst>
          </p:cNvPr>
          <p:cNvPicPr>
            <a:picLocks noChangeAspect="1"/>
          </p:cNvPicPr>
          <p:nvPr/>
        </p:nvPicPr>
        <p:blipFill>
          <a:blip r:embed="rId3"/>
          <a:stretch>
            <a:fillRect/>
          </a:stretch>
        </p:blipFill>
        <p:spPr>
          <a:xfrm>
            <a:off x="2209800" y="5226836"/>
            <a:ext cx="7772400" cy="1159208"/>
          </a:xfrm>
          <a:prstGeom prst="rect">
            <a:avLst/>
          </a:prstGeom>
        </p:spPr>
      </p:pic>
    </p:spTree>
    <p:extLst>
      <p:ext uri="{BB962C8B-B14F-4D97-AF65-F5344CB8AC3E}">
        <p14:creationId xmlns:p14="http://schemas.microsoft.com/office/powerpoint/2010/main" val="42851200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0B699C-391B-98D9-BC05-B9A81640A54B}"/>
              </a:ext>
            </a:extLst>
          </p:cNvPr>
          <p:cNvPicPr>
            <a:picLocks noChangeAspect="1"/>
          </p:cNvPicPr>
          <p:nvPr/>
        </p:nvPicPr>
        <p:blipFill>
          <a:blip r:embed="rId2"/>
          <a:stretch>
            <a:fillRect/>
          </a:stretch>
        </p:blipFill>
        <p:spPr>
          <a:xfrm>
            <a:off x="2209800" y="603959"/>
            <a:ext cx="7772400" cy="5650082"/>
          </a:xfrm>
          <a:prstGeom prst="rect">
            <a:avLst/>
          </a:prstGeom>
        </p:spPr>
      </p:pic>
    </p:spTree>
    <p:extLst>
      <p:ext uri="{BB962C8B-B14F-4D97-AF65-F5344CB8AC3E}">
        <p14:creationId xmlns:p14="http://schemas.microsoft.com/office/powerpoint/2010/main" val="2729507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AD7804C-2729-E1C6-5082-AE1E82D8A5EC}"/>
              </a:ext>
            </a:extLst>
          </p:cNvPr>
          <p:cNvPicPr>
            <a:picLocks noChangeAspect="1"/>
          </p:cNvPicPr>
          <p:nvPr/>
        </p:nvPicPr>
        <p:blipFill>
          <a:blip r:embed="rId2"/>
          <a:stretch>
            <a:fillRect/>
          </a:stretch>
        </p:blipFill>
        <p:spPr>
          <a:xfrm>
            <a:off x="2209800" y="224027"/>
            <a:ext cx="7772400" cy="1626929"/>
          </a:xfrm>
          <a:prstGeom prst="rect">
            <a:avLst/>
          </a:prstGeom>
        </p:spPr>
      </p:pic>
      <p:pic>
        <p:nvPicPr>
          <p:cNvPr id="3" name="Picture 2">
            <a:extLst>
              <a:ext uri="{FF2B5EF4-FFF2-40B4-BE49-F238E27FC236}">
                <a16:creationId xmlns:a16="http://schemas.microsoft.com/office/drawing/2014/main" id="{EF366871-5ADD-334A-56A0-48573198BB1C}"/>
              </a:ext>
            </a:extLst>
          </p:cNvPr>
          <p:cNvPicPr>
            <a:picLocks noChangeAspect="1"/>
          </p:cNvPicPr>
          <p:nvPr/>
        </p:nvPicPr>
        <p:blipFill>
          <a:blip r:embed="rId3"/>
          <a:stretch>
            <a:fillRect/>
          </a:stretch>
        </p:blipFill>
        <p:spPr>
          <a:xfrm>
            <a:off x="2209800" y="2154941"/>
            <a:ext cx="7772400" cy="2548118"/>
          </a:xfrm>
          <a:prstGeom prst="rect">
            <a:avLst/>
          </a:prstGeom>
        </p:spPr>
      </p:pic>
    </p:spTree>
    <p:extLst>
      <p:ext uri="{BB962C8B-B14F-4D97-AF65-F5344CB8AC3E}">
        <p14:creationId xmlns:p14="http://schemas.microsoft.com/office/powerpoint/2010/main" val="21981429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AF9B7-2FAD-FD40-A907-A221792F893A}"/>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8BAE842-F141-AD4A-AE26-9CB0B38BD312}"/>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DFA0DF2F-C596-964F-B1E2-AE79A2541C63}"/>
              </a:ext>
            </a:extLst>
          </p:cNvPr>
          <p:cNvPicPr>
            <a:picLocks noChangeAspect="1"/>
          </p:cNvPicPr>
          <p:nvPr/>
        </p:nvPicPr>
        <p:blipFill>
          <a:blip r:embed="rId2"/>
          <a:stretch>
            <a:fillRect/>
          </a:stretch>
        </p:blipFill>
        <p:spPr>
          <a:xfrm>
            <a:off x="0" y="169968"/>
            <a:ext cx="12192000" cy="6518064"/>
          </a:xfrm>
          <a:prstGeom prst="rect">
            <a:avLst/>
          </a:prstGeom>
        </p:spPr>
      </p:pic>
    </p:spTree>
    <p:extLst>
      <p:ext uri="{BB962C8B-B14F-4D97-AF65-F5344CB8AC3E}">
        <p14:creationId xmlns:p14="http://schemas.microsoft.com/office/powerpoint/2010/main" val="1480450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7359D4-E8D6-8D2B-4C74-6C32B765D090}"/>
              </a:ext>
            </a:extLst>
          </p:cNvPr>
          <p:cNvPicPr>
            <a:picLocks noChangeAspect="1"/>
          </p:cNvPicPr>
          <p:nvPr/>
        </p:nvPicPr>
        <p:blipFill>
          <a:blip r:embed="rId2"/>
          <a:stretch>
            <a:fillRect/>
          </a:stretch>
        </p:blipFill>
        <p:spPr>
          <a:xfrm>
            <a:off x="0" y="0"/>
            <a:ext cx="6353863" cy="6858000"/>
          </a:xfrm>
          <a:prstGeom prst="rect">
            <a:avLst/>
          </a:prstGeom>
        </p:spPr>
      </p:pic>
      <p:sp>
        <p:nvSpPr>
          <p:cNvPr id="4" name="TextBox 3">
            <a:extLst>
              <a:ext uri="{FF2B5EF4-FFF2-40B4-BE49-F238E27FC236}">
                <a16:creationId xmlns:a16="http://schemas.microsoft.com/office/drawing/2014/main" id="{CDE8EB6E-7FBB-549A-A0D4-99C02FE121B0}"/>
              </a:ext>
            </a:extLst>
          </p:cNvPr>
          <p:cNvSpPr txBox="1"/>
          <p:nvPr/>
        </p:nvSpPr>
        <p:spPr>
          <a:xfrm>
            <a:off x="6353863" y="6211669"/>
            <a:ext cx="6098344" cy="646331"/>
          </a:xfrm>
          <a:prstGeom prst="rect">
            <a:avLst/>
          </a:prstGeom>
          <a:noFill/>
        </p:spPr>
        <p:txBody>
          <a:bodyPr wrap="square">
            <a:spAutoFit/>
          </a:bodyPr>
          <a:lstStyle/>
          <a:p>
            <a:r>
              <a:rPr lang="en-GB" sz="1200" b="0" i="0" dirty="0">
                <a:effectLst/>
              </a:rPr>
              <a:t>Williams, R., (2019) “‘This Shining Confluence of Magic and Technology’: </a:t>
            </a:r>
            <a:r>
              <a:rPr lang="en-GB" sz="1200" b="0" i="0" dirty="0" err="1">
                <a:effectLst/>
              </a:rPr>
              <a:t>Solarpunk</a:t>
            </a:r>
            <a:r>
              <a:rPr lang="en-GB" sz="1200" b="0" i="0" dirty="0">
                <a:effectLst/>
              </a:rPr>
              <a:t>, Energy Imaginaries, and the Infrastructures of </a:t>
            </a:r>
            <a:r>
              <a:rPr lang="en-GB" sz="1200" b="0" i="0" dirty="0" err="1">
                <a:effectLst/>
              </a:rPr>
              <a:t>Solarity</a:t>
            </a:r>
            <a:r>
              <a:rPr lang="en-GB" sz="1200" b="0" i="0" dirty="0">
                <a:effectLst/>
              </a:rPr>
              <a:t>”, </a:t>
            </a:r>
            <a:r>
              <a:rPr lang="en-GB" sz="1200" b="0" i="1" dirty="0">
                <a:effectLst/>
              </a:rPr>
              <a:t>Open Library of Humanities</a:t>
            </a:r>
            <a:r>
              <a:rPr lang="en-GB" sz="1200" b="0" i="0" dirty="0">
                <a:effectLst/>
              </a:rPr>
              <a:t> 5(1), 60. </a:t>
            </a:r>
            <a:r>
              <a:rPr lang="en-GB" sz="1200" b="0" i="0" dirty="0" err="1">
                <a:effectLst/>
              </a:rPr>
              <a:t>doi</a:t>
            </a:r>
            <a:r>
              <a:rPr lang="en-GB" sz="1200" b="0" i="0" dirty="0">
                <a:effectLst/>
              </a:rPr>
              <a:t>: </a:t>
            </a:r>
            <a:r>
              <a:rPr lang="en-GB" sz="1200" b="0" i="0" u="none" strike="noStrike" dirty="0">
                <a:solidFill>
                  <a:srgbClr val="00527F"/>
                </a:solidFill>
                <a:effectLst/>
                <a:hlinkClick r:id="rId3"/>
              </a:rPr>
              <a:t>https://doi.org/10.16995/olh.329</a:t>
            </a:r>
            <a:endParaRPr lang="en-US" sz="1200" dirty="0"/>
          </a:p>
        </p:txBody>
      </p:sp>
    </p:spTree>
    <p:extLst>
      <p:ext uri="{BB962C8B-B14F-4D97-AF65-F5344CB8AC3E}">
        <p14:creationId xmlns:p14="http://schemas.microsoft.com/office/powerpoint/2010/main" val="32410255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2BD1F0-5772-6FE9-0DC1-06CE82EE17B5}"/>
              </a:ext>
            </a:extLst>
          </p:cNvPr>
          <p:cNvSpPr txBox="1"/>
          <p:nvPr/>
        </p:nvSpPr>
        <p:spPr>
          <a:xfrm>
            <a:off x="470503" y="477526"/>
            <a:ext cx="6028772" cy="5632311"/>
          </a:xfrm>
          <a:prstGeom prst="rect">
            <a:avLst/>
          </a:prstGeom>
          <a:noFill/>
        </p:spPr>
        <p:txBody>
          <a:bodyPr wrap="square">
            <a:spAutoFit/>
          </a:bodyPr>
          <a:lstStyle/>
          <a:p>
            <a:r>
              <a:rPr lang="en-GB" sz="2400" dirty="0">
                <a:latin typeface="Bell MT" panose="02020503060305020303" pitchFamily="18" charset="77"/>
              </a:rPr>
              <a:t>“They're all over the place. That gorgeous, beautiful Pennsylvania countryside they got these big ugly suckers hanging down.”</a:t>
            </a:r>
          </a:p>
          <a:p>
            <a:endParaRPr lang="en-GB" sz="2400" dirty="0">
              <a:latin typeface="Bell MT" panose="02020503060305020303" pitchFamily="18" charset="77"/>
            </a:endParaRPr>
          </a:p>
          <a:p>
            <a:r>
              <a:rPr lang="en-GB" sz="2400" dirty="0">
                <a:latin typeface="Bell MT" panose="02020503060305020303" pitchFamily="18" charset="77"/>
              </a:rPr>
              <a:t>“They're rusting and rotting, half of them weren’t spinning and the ones that were, were going so slow… it’s not too windy but you know they're going like slow the other ones were just dead.”</a:t>
            </a:r>
          </a:p>
          <a:p>
            <a:endParaRPr lang="en-GB" sz="2400" dirty="0">
              <a:latin typeface="Bell MT" panose="02020503060305020303" pitchFamily="18" charset="77"/>
            </a:endParaRPr>
          </a:p>
          <a:p>
            <a:r>
              <a:rPr lang="en-GB" sz="2400" dirty="0">
                <a:latin typeface="Bell MT" panose="02020503060305020303" pitchFamily="18" charset="77"/>
              </a:rPr>
              <a:t>“The wind, the wind it sounds so wonderful. The wind is bullshit.”</a:t>
            </a:r>
          </a:p>
          <a:p>
            <a:endParaRPr lang="en-GB" sz="2400" dirty="0">
              <a:latin typeface="Bell MT" panose="02020503060305020303" pitchFamily="18" charset="77"/>
            </a:endParaRPr>
          </a:p>
          <a:p>
            <a:r>
              <a:rPr lang="en-GB" sz="2400" dirty="0">
                <a:latin typeface="Bell MT" panose="02020503060305020303" pitchFamily="18" charset="77"/>
              </a:rPr>
              <a:t>Donald Trump, Campaign Speech, Pennsylvania, October 2024</a:t>
            </a:r>
          </a:p>
        </p:txBody>
      </p:sp>
      <p:pic>
        <p:nvPicPr>
          <p:cNvPr id="2" name="Picture 1">
            <a:extLst>
              <a:ext uri="{FF2B5EF4-FFF2-40B4-BE49-F238E27FC236}">
                <a16:creationId xmlns:a16="http://schemas.microsoft.com/office/drawing/2014/main" id="{AA56EABE-1B15-BA70-F1CA-3DFCD4E3403C}"/>
              </a:ext>
            </a:extLst>
          </p:cNvPr>
          <p:cNvPicPr>
            <a:picLocks noChangeAspect="1"/>
          </p:cNvPicPr>
          <p:nvPr/>
        </p:nvPicPr>
        <p:blipFill>
          <a:blip r:embed="rId2"/>
          <a:stretch>
            <a:fillRect/>
          </a:stretch>
        </p:blipFill>
        <p:spPr>
          <a:xfrm>
            <a:off x="6499275" y="307031"/>
            <a:ext cx="5489509" cy="5802806"/>
          </a:xfrm>
          <a:prstGeom prst="rect">
            <a:avLst/>
          </a:prstGeom>
        </p:spPr>
      </p:pic>
      <p:sp>
        <p:nvSpPr>
          <p:cNvPr id="4" name="TextBox 3">
            <a:extLst>
              <a:ext uri="{FF2B5EF4-FFF2-40B4-BE49-F238E27FC236}">
                <a16:creationId xmlns:a16="http://schemas.microsoft.com/office/drawing/2014/main" id="{E8B7A7F3-28A0-B8E1-74CD-970E45EE4866}"/>
              </a:ext>
            </a:extLst>
          </p:cNvPr>
          <p:cNvSpPr txBox="1"/>
          <p:nvPr/>
        </p:nvSpPr>
        <p:spPr>
          <a:xfrm>
            <a:off x="9244029" y="6143892"/>
            <a:ext cx="2343527" cy="369332"/>
          </a:xfrm>
          <a:prstGeom prst="rect">
            <a:avLst/>
          </a:prstGeom>
          <a:noFill/>
        </p:spPr>
        <p:txBody>
          <a:bodyPr wrap="none" rtlCol="0">
            <a:spAutoFit/>
          </a:bodyPr>
          <a:lstStyle/>
          <a:p>
            <a:r>
              <a:rPr lang="en-US" b="1" dirty="0">
                <a:latin typeface="Franklin Gothic Medium" panose="020B0603020102020204" pitchFamily="34" charset="0"/>
              </a:rPr>
              <a:t>The Wandering Earth</a:t>
            </a:r>
          </a:p>
        </p:txBody>
      </p:sp>
    </p:spTree>
    <p:extLst>
      <p:ext uri="{BB962C8B-B14F-4D97-AF65-F5344CB8AC3E}">
        <p14:creationId xmlns:p14="http://schemas.microsoft.com/office/powerpoint/2010/main" val="12660740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13.png">
            <a:extLst>
              <a:ext uri="{FF2B5EF4-FFF2-40B4-BE49-F238E27FC236}">
                <a16:creationId xmlns:a16="http://schemas.microsoft.com/office/drawing/2014/main" id="{5D765E71-C269-B8F0-38B0-447C54CA2D3B}"/>
              </a:ext>
            </a:extLst>
          </p:cNvPr>
          <p:cNvPicPr/>
          <p:nvPr/>
        </p:nvPicPr>
        <p:blipFill>
          <a:blip r:embed="rId2"/>
          <a:srcRect t="18408" b="22079"/>
          <a:stretch/>
        </p:blipFill>
        <p:spPr>
          <a:xfrm>
            <a:off x="20" y="1282"/>
            <a:ext cx="12191980" cy="6856718"/>
          </a:xfrm>
          <a:prstGeom prst="rect">
            <a:avLst/>
          </a:prstGeom>
        </p:spPr>
      </p:pic>
    </p:spTree>
    <p:extLst>
      <p:ext uri="{BB962C8B-B14F-4D97-AF65-F5344CB8AC3E}">
        <p14:creationId xmlns:p14="http://schemas.microsoft.com/office/powerpoint/2010/main" val="34567609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4" descr="some of the 215 turbines (2019)">
            <a:extLst>
              <a:ext uri="{FF2B5EF4-FFF2-40B4-BE49-F238E27FC236}">
                <a16:creationId xmlns:a16="http://schemas.microsoft.com/office/drawing/2014/main" id="{A9C4AE4F-5D16-923D-B98E-4A53AAC2B3C1}"/>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t="24812" b="202"/>
          <a:stretch>
            <a:fillRect/>
          </a:stretch>
        </p:blipFill>
        <p:spPr bwMode="auto">
          <a:xfrm>
            <a:off x="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04D065C4-CD9C-921D-F69C-0671418CF430}"/>
              </a:ext>
            </a:extLst>
          </p:cNvPr>
          <p:cNvSpPr>
            <a:spLocks noChangeArrowheads="1"/>
          </p:cNvSpPr>
          <p:nvPr/>
        </p:nvSpPr>
        <p:spPr bwMode="auto">
          <a:xfrm>
            <a:off x="7508758" y="-161807"/>
            <a:ext cx="200480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solidFill>
                <a:schemeClr val="bg1"/>
              </a:solidFill>
            </a:endParaRPr>
          </a:p>
        </p:txBody>
      </p:sp>
      <p:sp>
        <p:nvSpPr>
          <p:cNvPr id="3" name="TextBox 2">
            <a:extLst>
              <a:ext uri="{FF2B5EF4-FFF2-40B4-BE49-F238E27FC236}">
                <a16:creationId xmlns:a16="http://schemas.microsoft.com/office/drawing/2014/main" id="{43EA3771-4830-1290-9A21-6FFA1EB539FE}"/>
              </a:ext>
            </a:extLst>
          </p:cNvPr>
          <p:cNvSpPr txBox="1"/>
          <p:nvPr/>
        </p:nvSpPr>
        <p:spPr>
          <a:xfrm>
            <a:off x="854765" y="5923722"/>
            <a:ext cx="4158895" cy="400110"/>
          </a:xfrm>
          <a:prstGeom prst="rect">
            <a:avLst/>
          </a:prstGeom>
          <a:noFill/>
        </p:spPr>
        <p:txBody>
          <a:bodyPr wrap="none" rtlCol="0">
            <a:spAutoFit/>
          </a:bodyPr>
          <a:lstStyle/>
          <a:p>
            <a:r>
              <a:rPr lang="en-US" sz="2000" dirty="0" err="1">
                <a:solidFill>
                  <a:schemeClr val="bg1"/>
                </a:solidFill>
                <a:latin typeface="Bell MT" panose="02020503060305020303" pitchFamily="18" charset="77"/>
              </a:rPr>
              <a:t>Whitelee</a:t>
            </a:r>
            <a:r>
              <a:rPr lang="en-US" sz="2000" dirty="0">
                <a:solidFill>
                  <a:schemeClr val="bg1"/>
                </a:solidFill>
                <a:latin typeface="Bell MT" panose="02020503060305020303" pitchFamily="18" charset="77"/>
              </a:rPr>
              <a:t> Wind Farm, South Glasgow</a:t>
            </a:r>
          </a:p>
        </p:txBody>
      </p:sp>
    </p:spTree>
    <p:extLst>
      <p:ext uri="{BB962C8B-B14F-4D97-AF65-F5344CB8AC3E}">
        <p14:creationId xmlns:p14="http://schemas.microsoft.com/office/powerpoint/2010/main" val="3270210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Solarpunk Village Photobash - Thanks for all your suggestions! : r/solarpunk">
            <a:extLst>
              <a:ext uri="{FF2B5EF4-FFF2-40B4-BE49-F238E27FC236}">
                <a16:creationId xmlns:a16="http://schemas.microsoft.com/office/drawing/2014/main" id="{B0C1D656-8165-B9A0-DD4B-D3CE2175BD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3638" y="0"/>
            <a:ext cx="98631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3973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Vista Point: Plainsong - Horizon Forbidden West Guide - IGN">
            <a:extLst>
              <a:ext uri="{FF2B5EF4-FFF2-40B4-BE49-F238E27FC236}">
                <a16:creationId xmlns:a16="http://schemas.microsoft.com/office/drawing/2014/main" id="{9D78761C-EBB9-00A3-C89D-8EEEA1258F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6663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4" descr="The Solar Economy: Renewable Energy for a Sustainable Global Future: Scheer,  Hermann: 9781844070756: Amazon.com: Books">
            <a:extLst>
              <a:ext uri="{FF2B5EF4-FFF2-40B4-BE49-F238E27FC236}">
                <a16:creationId xmlns:a16="http://schemas.microsoft.com/office/drawing/2014/main" id="{80843A7C-C125-A0F7-2226-1663A8CDFB2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2166" y="484632"/>
            <a:ext cx="5888737" cy="5888737"/>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s://images-na.ssl-images-amazon.com/images/I/71jnEkzwURL.jpg">
            <a:extLst>
              <a:ext uri="{FF2B5EF4-FFF2-40B4-BE49-F238E27FC236}">
                <a16:creationId xmlns:a16="http://schemas.microsoft.com/office/drawing/2014/main" id="{98FD94FE-3A69-8446-8B4F-B83613F4BA6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34655" y="484632"/>
            <a:ext cx="3930731" cy="588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6542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alf-Earth Socialism: A Plan to Save the Future from Extinction, Climate  Change and Pandemics: Amazon.co.uk: Troy Vettese, Drew Pendergrass:  9781839760310: Books">
            <a:extLst>
              <a:ext uri="{FF2B5EF4-FFF2-40B4-BE49-F238E27FC236}">
                <a16:creationId xmlns:a16="http://schemas.microsoft.com/office/drawing/2014/main" id="{D29D9B0A-B7A8-ADEB-2AF3-B6039872CE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2516" y="311158"/>
            <a:ext cx="3386270" cy="51149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FE4AA8-5C28-5CCD-4BA6-17398032CB8D}"/>
              </a:ext>
            </a:extLst>
          </p:cNvPr>
          <p:cNvSpPr txBox="1"/>
          <p:nvPr/>
        </p:nvSpPr>
        <p:spPr>
          <a:xfrm>
            <a:off x="524896" y="1274564"/>
            <a:ext cx="23334208" cy="4308872"/>
          </a:xfrm>
          <a:prstGeom prst="rect">
            <a:avLst/>
          </a:prstGeom>
          <a:noFill/>
        </p:spPr>
        <p:txBody>
          <a:bodyPr wrap="square" rtlCol="0">
            <a:spAutoFit/>
          </a:bodyPr>
          <a:lstStyle/>
          <a:p>
            <a:r>
              <a:rPr lang="en-GB" sz="1600" dirty="0">
                <a:effectLst/>
                <a:latin typeface="Athelas" panose="02000503000000020003" pitchFamily="2" charset="77"/>
                <a:ea typeface="Calibri" panose="020F0502020204030204" pitchFamily="34" charset="0"/>
                <a:cs typeface="ñ˘¯ò"/>
              </a:rPr>
              <a:t>Instead of thinking abstractly about epistemology or on a global scale in</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terms of climate models, we focus our perspective on a neighbourhood </a:t>
            </a:r>
          </a:p>
          <a:p>
            <a:r>
              <a:rPr lang="en-GB" sz="1600" dirty="0">
                <a:effectLst/>
                <a:latin typeface="Athelas" panose="02000503000000020003" pitchFamily="2" charset="77"/>
                <a:ea typeface="Calibri" panose="020F0502020204030204" pitchFamily="34" charset="0"/>
                <a:cs typeface="ñ˘¯ò"/>
              </a:rPr>
              <a:t>and try to imagine quotidian life under Half-Earth socialism. What would</a:t>
            </a:r>
          </a:p>
          <a:p>
            <a:r>
              <a:rPr lang="en-GB" sz="1600" dirty="0">
                <a:effectLst/>
                <a:latin typeface="Athelas" panose="02000503000000020003" pitchFamily="2" charset="77"/>
                <a:ea typeface="Calibri" panose="020F0502020204030204" pitchFamily="34" charset="0"/>
                <a:cs typeface="ñ˘¯ò"/>
              </a:rPr>
              <a:t> it be like to work without the threat of unemployment? How would </a:t>
            </a:r>
          </a:p>
          <a:p>
            <a:r>
              <a:rPr lang="en-GB" sz="1600" dirty="0">
                <a:effectLst/>
                <a:latin typeface="Athelas" panose="02000503000000020003" pitchFamily="2" charset="77"/>
                <a:ea typeface="Calibri" panose="020F0502020204030204" pitchFamily="34" charset="0"/>
                <a:cs typeface="ñ˘¯ò"/>
              </a:rPr>
              <a:t>economic coordination function without money or a market? What </a:t>
            </a:r>
          </a:p>
          <a:p>
            <a:r>
              <a:rPr lang="en-GB" sz="1600" dirty="0">
                <a:effectLst/>
                <a:latin typeface="Athelas" panose="02000503000000020003" pitchFamily="2" charset="77"/>
                <a:ea typeface="Calibri" panose="020F0502020204030204" pitchFamily="34" charset="0"/>
                <a:cs typeface="ñ˘¯ò"/>
              </a:rPr>
              <a:t>might it be like to live in a world where nature can recover because </a:t>
            </a:r>
          </a:p>
          <a:p>
            <a:r>
              <a:rPr lang="en-GB" sz="1600" dirty="0">
                <a:effectLst/>
                <a:latin typeface="Athelas" panose="02000503000000020003" pitchFamily="2" charset="77"/>
                <a:ea typeface="Calibri" panose="020F0502020204030204" pitchFamily="34" charset="0"/>
                <a:cs typeface="ñ˘¯ò"/>
              </a:rPr>
              <a:t>half the planet has been rewilded? What does it mean to live in a society</a:t>
            </a:r>
          </a:p>
          <a:p>
            <a:r>
              <a:rPr lang="en-GB" sz="1600" dirty="0">
                <a:effectLst/>
                <a:latin typeface="Athelas" panose="02000503000000020003" pitchFamily="2" charset="77"/>
                <a:ea typeface="Calibri" panose="020F0502020204030204" pitchFamily="34" charset="0"/>
                <a:cs typeface="ñ˘¯ò"/>
              </a:rPr>
              <a:t>where the economy is consciously and democratically controlled?</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 </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The first is as a prospectus outlining what would be necessary to</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transcend the environmental crisis. Some and therefore we</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invite them to use the book a second way, as a guide to utopian thought</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experiments. </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 </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For too long the Left has been better at critique than creating its own</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ñ˘¯ò"/>
              </a:rPr>
              <a:t>positive proposals.</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9874084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Image result for the wandering earth underground">
            <a:extLst>
              <a:ext uri="{FF2B5EF4-FFF2-40B4-BE49-F238E27FC236}">
                <a16:creationId xmlns:a16="http://schemas.microsoft.com/office/drawing/2014/main" id="{779416A7-C448-B242-AF57-D49EBDFD50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93811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terraforming sf">
            <a:extLst>
              <a:ext uri="{FF2B5EF4-FFF2-40B4-BE49-F238E27FC236}">
                <a16:creationId xmlns:a16="http://schemas.microsoft.com/office/drawing/2014/main" id="{FF08382C-5DCE-2F4C-8241-DBA6CA617A2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8792"/>
          <a:stretch/>
        </p:blipFill>
        <p:spPr bwMode="auto">
          <a:xfrm>
            <a:off x="321733" y="270156"/>
            <a:ext cx="11548534" cy="621453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7506167-3258-7E44-82ED-CB1C5B54A5BB}"/>
              </a:ext>
            </a:extLst>
          </p:cNvPr>
          <p:cNvSpPr/>
          <p:nvPr/>
        </p:nvSpPr>
        <p:spPr>
          <a:xfrm>
            <a:off x="483476" y="458414"/>
            <a:ext cx="3584028" cy="338554"/>
          </a:xfrm>
          <a:prstGeom prst="rect">
            <a:avLst/>
          </a:prstGeom>
        </p:spPr>
        <p:txBody>
          <a:bodyPr wrap="square">
            <a:spAutoFit/>
          </a:bodyPr>
          <a:lstStyle/>
          <a:p>
            <a:r>
              <a:rPr lang="en-GB" sz="1600" b="1"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5782810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mage result for terraforming science fiction films">
            <a:extLst>
              <a:ext uri="{FF2B5EF4-FFF2-40B4-BE49-F238E27FC236}">
                <a16:creationId xmlns:a16="http://schemas.microsoft.com/office/drawing/2014/main" id="{E53DC3AA-0DBC-5B48-9081-9B80C1EEEA3B}"/>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3770" r="687" b="-1"/>
          <a:stretch/>
        </p:blipFill>
        <p:spPr bwMode="auto">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FC9A4A72-CEDB-4648-8F04-695E1CD47589}"/>
              </a:ext>
            </a:extLst>
          </p:cNvPr>
          <p:cNvSpPr/>
          <p:nvPr/>
        </p:nvSpPr>
        <p:spPr>
          <a:xfrm>
            <a:off x="6090574" y="1609355"/>
            <a:ext cx="6101406" cy="3639289"/>
          </a:xfrm>
          <a:prstGeom prst="rect">
            <a:avLst/>
          </a:prstGeom>
        </p:spPr>
        <p:txBody>
          <a:bodyPr vert="horz" lIns="91440" tIns="45720" rIns="91440" bIns="45720" rtlCol="0" anchor="ctr">
            <a:noAutofit/>
          </a:bodyPr>
          <a:lstStyle/>
          <a:p>
            <a:pPr indent="-228600">
              <a:lnSpc>
                <a:spcPct val="90000"/>
              </a:lnSpc>
              <a:spcAft>
                <a:spcPts val="600"/>
              </a:spcAft>
              <a:buFont typeface="Arial" panose="020B0604020202020204" pitchFamily="34" charset="0"/>
              <a:buChar char="•"/>
            </a:pPr>
            <a:r>
              <a:rPr lang="en-US" dirty="0">
                <a:solidFill>
                  <a:srgbClr val="000000"/>
                </a:solidFill>
                <a:latin typeface="Century Gothic" panose="020B0502020202020204" pitchFamily="34" charset="0"/>
              </a:rPr>
              <a:t>Terraforming is the process—at this point, entirely hypothetical and theoretical—by which a planet or a moon could be altered so as to make it able to support life, possibly human life. Sometimes termed "planetary </a:t>
            </a:r>
            <a:r>
              <a:rPr lang="en-US" dirty="0" err="1">
                <a:solidFill>
                  <a:srgbClr val="000000"/>
                </a:solidFill>
                <a:latin typeface="Century Gothic" panose="020B0502020202020204" pitchFamily="34" charset="0"/>
              </a:rPr>
              <a:t>ecosynthesis</a:t>
            </a:r>
            <a:r>
              <a:rPr lang="en-US" dirty="0">
                <a:solidFill>
                  <a:srgbClr val="000000"/>
                </a:solidFill>
                <a:latin typeface="Century Gothic" panose="020B0502020202020204" pitchFamily="34" charset="0"/>
              </a:rPr>
              <a:t>" by environmental scientists and interplanetary astronomers, terraforming would involve using extreme modification technologies, most of which do not even exist yet save in theory, to change the atmosphere, the temperature, even the surface configurations of a planet or moon in order to convert it into an environment that would support the particular biological needs of human beings. </a:t>
            </a:r>
            <a:r>
              <a:rPr lang="en-US" b="1" dirty="0">
                <a:solidFill>
                  <a:srgbClr val="000000"/>
                </a:solidFill>
                <a:latin typeface="Century Gothic" panose="020B0502020202020204" pitchFamily="34" charset="0"/>
              </a:rPr>
              <a:t>Although the concept of terraforming originated in science fiction</a:t>
            </a:r>
            <a:r>
              <a:rPr lang="en-US" dirty="0">
                <a:solidFill>
                  <a:srgbClr val="000000"/>
                </a:solidFill>
                <a:latin typeface="Century Gothic" panose="020B0502020202020204" pitchFamily="34" charset="0"/>
              </a:rPr>
              <a:t>, it is now the subject of serious scientific speculation. Concerns over the growing and unchecked damage to the Earth’s ecosystem, seen by many scientists as irreversible, have led scientists to consider how terraforming might actually work, as humanity is seen more and more as needing to find a backup planet when, not if, Earth is no longer habitable.</a:t>
            </a:r>
            <a:endParaRPr lang="en-US" dirty="0">
              <a:solidFill>
                <a:srgbClr val="000000"/>
              </a:solidFill>
              <a:effectLst/>
              <a:latin typeface="Century Gothic" panose="020B0502020202020204" pitchFamily="34" charset="0"/>
            </a:endParaRPr>
          </a:p>
          <a:p>
            <a:pPr indent="-228600">
              <a:lnSpc>
                <a:spcPct val="90000"/>
              </a:lnSpc>
              <a:spcAft>
                <a:spcPts val="600"/>
              </a:spcAft>
              <a:buFont typeface="Arial" panose="020B0604020202020204" pitchFamily="34" charset="0"/>
              <a:buChar char="•"/>
            </a:pPr>
            <a:r>
              <a:rPr lang="en-US" dirty="0">
                <a:solidFill>
                  <a:srgbClr val="000000"/>
                </a:solidFill>
                <a:latin typeface="Century Gothic" panose="020B0502020202020204" pitchFamily="34" charset="0"/>
              </a:rPr>
              <a:t>Joseph Dewey, “Terraforming”, Salem Press Encyclopedia of Science, 2020</a:t>
            </a:r>
            <a:endParaRPr lang="en-US" dirty="0">
              <a:solidFill>
                <a:srgbClr val="000000"/>
              </a:solidFill>
              <a:effectLst/>
              <a:latin typeface="Century Gothic" panose="020B0502020202020204" pitchFamily="34" charset="0"/>
            </a:endParaRPr>
          </a:p>
        </p:txBody>
      </p:sp>
    </p:spTree>
    <p:extLst>
      <p:ext uri="{BB962C8B-B14F-4D97-AF65-F5344CB8AC3E}">
        <p14:creationId xmlns:p14="http://schemas.microsoft.com/office/powerpoint/2010/main" val="40855155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C389398-3E36-A98C-4727-FF5CBF235968}"/>
              </a:ext>
            </a:extLst>
          </p:cNvPr>
          <p:cNvPicPr>
            <a:picLocks noChangeAspect="1"/>
          </p:cNvPicPr>
          <p:nvPr/>
        </p:nvPicPr>
        <p:blipFill>
          <a:blip r:embed="rId2"/>
          <a:stretch>
            <a:fillRect/>
          </a:stretch>
        </p:blipFill>
        <p:spPr>
          <a:xfrm>
            <a:off x="484632" y="1229421"/>
            <a:ext cx="6716272" cy="4399158"/>
          </a:xfrm>
          <a:prstGeom prst="rect">
            <a:avLst/>
          </a:prstGeom>
        </p:spPr>
      </p:pic>
      <p:pic>
        <p:nvPicPr>
          <p:cNvPr id="3" name="Picture 2" descr="Image result for the wandering earth cixin">
            <a:extLst>
              <a:ext uri="{FF2B5EF4-FFF2-40B4-BE49-F238E27FC236}">
                <a16:creationId xmlns:a16="http://schemas.microsoft.com/office/drawing/2014/main" id="{571832C1-F51F-A0E3-5AA7-DED7D452FFD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34655" y="484632"/>
            <a:ext cx="3729140" cy="588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6328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DA4B8CB-0A53-F35C-58E6-F08DE3A21446}"/>
              </a:ext>
            </a:extLst>
          </p:cNvPr>
          <p:cNvPicPr>
            <a:picLocks noChangeAspect="1"/>
          </p:cNvPicPr>
          <p:nvPr/>
        </p:nvPicPr>
        <p:blipFill>
          <a:blip r:embed="rId2"/>
          <a:stretch>
            <a:fillRect/>
          </a:stretch>
        </p:blipFill>
        <p:spPr>
          <a:xfrm>
            <a:off x="352865" y="0"/>
            <a:ext cx="10648070" cy="6919926"/>
          </a:xfrm>
          <a:prstGeom prst="rect">
            <a:avLst/>
          </a:prstGeom>
        </p:spPr>
      </p:pic>
    </p:spTree>
    <p:extLst>
      <p:ext uri="{BB962C8B-B14F-4D97-AF65-F5344CB8AC3E}">
        <p14:creationId xmlns:p14="http://schemas.microsoft.com/office/powerpoint/2010/main" val="22580184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9C3B825-21E1-6B7B-30C8-162AB0C8C3E5}"/>
              </a:ext>
            </a:extLst>
          </p:cNvPr>
          <p:cNvPicPr>
            <a:picLocks noChangeAspect="1"/>
          </p:cNvPicPr>
          <p:nvPr/>
        </p:nvPicPr>
        <p:blipFill>
          <a:blip r:embed="rId2"/>
          <a:stretch>
            <a:fillRect/>
          </a:stretch>
        </p:blipFill>
        <p:spPr>
          <a:xfrm>
            <a:off x="2806700" y="2139950"/>
            <a:ext cx="6578600" cy="2578100"/>
          </a:xfrm>
          <a:prstGeom prst="rect">
            <a:avLst/>
          </a:prstGeom>
        </p:spPr>
      </p:pic>
    </p:spTree>
    <p:extLst>
      <p:ext uri="{BB962C8B-B14F-4D97-AF65-F5344CB8AC3E}">
        <p14:creationId xmlns:p14="http://schemas.microsoft.com/office/powerpoint/2010/main" val="11400751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25D5F12F-62AB-F15F-7F7E-30AEA4C1FF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94" y="0"/>
            <a:ext cx="45735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2DA31C52-AF85-6E6E-D0F8-4767C5E24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3199" y="1137724"/>
            <a:ext cx="3056094" cy="4582551"/>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a:extLst>
              <a:ext uri="{FF2B5EF4-FFF2-40B4-BE49-F238E27FC236}">
                <a16:creationId xmlns:a16="http://schemas.microsoft.com/office/drawing/2014/main" id="{FD6C555B-032C-4CEE-B7AC-271B725A0F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2399" y="3392170"/>
            <a:ext cx="2121095" cy="3181643"/>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Monk and Robot: A Psalm for the Wild-Built and a Prayer for the Crown-Shy (Monk &amp;amp; Robot)">
            <a:extLst>
              <a:ext uri="{FF2B5EF4-FFF2-40B4-BE49-F238E27FC236}">
                <a16:creationId xmlns:a16="http://schemas.microsoft.com/office/drawing/2014/main" id="{2E2B5F64-D9C0-8486-1804-81179C3228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54599" y="284187"/>
            <a:ext cx="1601047" cy="2456779"/>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undefined">
            <a:extLst>
              <a:ext uri="{FF2B5EF4-FFF2-40B4-BE49-F238E27FC236}">
                <a16:creationId xmlns:a16="http://schemas.microsoft.com/office/drawing/2014/main" id="{2C7538C8-1722-8A9A-64B3-BF1AB17D30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90953" y="185713"/>
            <a:ext cx="1601047" cy="2401570"/>
          </a:xfrm>
          <a:prstGeom prst="rect">
            <a:avLst/>
          </a:prstGeom>
          <a:noFill/>
          <a:extLst>
            <a:ext uri="{909E8E84-426E-40DD-AFC4-6F175D3DCCD1}">
              <a14:hiddenFill xmlns:a14="http://schemas.microsoft.com/office/drawing/2010/main">
                <a:solidFill>
                  <a:srgbClr val="FFFFFF"/>
                </a:solidFill>
              </a14:hiddenFill>
            </a:ext>
          </a:extLst>
        </p:spPr>
      </p:pic>
      <p:pic>
        <p:nvPicPr>
          <p:cNvPr id="11276" name="Picture 12" descr="The Lost Cause">
            <a:extLst>
              <a:ext uri="{FF2B5EF4-FFF2-40B4-BE49-F238E27FC236}">
                <a16:creationId xmlns:a16="http://schemas.microsoft.com/office/drawing/2014/main" id="{4DE912BF-E342-37F2-6BAC-38260B956A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92212" y="3123223"/>
            <a:ext cx="1798527" cy="2759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75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5EB143-ED39-2E42-94E0-9C234FC0E34E}"/>
              </a:ext>
            </a:extLst>
          </p:cNvPr>
          <p:cNvPicPr>
            <a:picLocks noChangeAspect="1"/>
          </p:cNvPicPr>
          <p:nvPr/>
        </p:nvPicPr>
        <p:blipFill>
          <a:blip r:embed="rId2"/>
          <a:stretch>
            <a:fillRect/>
          </a:stretch>
        </p:blipFill>
        <p:spPr>
          <a:xfrm>
            <a:off x="867693" y="306593"/>
            <a:ext cx="4465042" cy="6244814"/>
          </a:xfrm>
          <a:prstGeom prst="rect">
            <a:avLst/>
          </a:prstGeom>
        </p:spPr>
      </p:pic>
      <p:sp>
        <p:nvSpPr>
          <p:cNvPr id="4" name="TextBox 3">
            <a:extLst>
              <a:ext uri="{FF2B5EF4-FFF2-40B4-BE49-F238E27FC236}">
                <a16:creationId xmlns:a16="http://schemas.microsoft.com/office/drawing/2014/main" id="{E81EA86C-FCB5-B848-AE38-8960D8A7431F}"/>
              </a:ext>
            </a:extLst>
          </p:cNvPr>
          <p:cNvSpPr txBox="1"/>
          <p:nvPr/>
        </p:nvSpPr>
        <p:spPr>
          <a:xfrm>
            <a:off x="6400800" y="440871"/>
            <a:ext cx="5683287" cy="5355312"/>
          </a:xfrm>
          <a:prstGeom prst="rect">
            <a:avLst/>
          </a:prstGeom>
          <a:noFill/>
        </p:spPr>
        <p:txBody>
          <a:bodyPr wrap="none" rtlCol="0">
            <a:spAutoFit/>
          </a:bodyPr>
          <a:lstStyle/>
          <a:p>
            <a:r>
              <a:rPr lang="en-GB" dirty="0" err="1">
                <a:latin typeface="Athelas" panose="02000503000000020003" pitchFamily="2" charset="77"/>
              </a:rPr>
              <a:t>Solarities</a:t>
            </a:r>
            <a:r>
              <a:rPr lang="en-GB" dirty="0">
                <a:latin typeface="Athelas" panose="02000503000000020003" pitchFamily="2" charset="77"/>
              </a:rPr>
              <a:t> are orientations to the energy of the sun. </a:t>
            </a:r>
          </a:p>
          <a:p>
            <a:r>
              <a:rPr lang="en-GB" dirty="0">
                <a:latin typeface="Athelas" panose="02000503000000020003" pitchFamily="2" charset="77"/>
              </a:rPr>
              <a:t>These orientations also imply terrestrial relationships, </a:t>
            </a:r>
          </a:p>
          <a:p>
            <a:r>
              <a:rPr lang="en-GB" dirty="0">
                <a:latin typeface="Athelas" panose="02000503000000020003" pitchFamily="2" charset="77"/>
              </a:rPr>
              <a:t>including relationships to lands, minerals, waters, </a:t>
            </a:r>
          </a:p>
          <a:p>
            <a:r>
              <a:rPr lang="en-GB" dirty="0">
                <a:latin typeface="Athelas" panose="02000503000000020003" pitchFamily="2" charset="77"/>
              </a:rPr>
              <a:t>animals and people, relationships that are mediated by</a:t>
            </a:r>
          </a:p>
          <a:p>
            <a:r>
              <a:rPr lang="en-GB" dirty="0">
                <a:latin typeface="Athelas" panose="02000503000000020003" pitchFamily="2" charset="77"/>
              </a:rPr>
              <a:t>and materialized in infrastructure. What will the </a:t>
            </a:r>
          </a:p>
          <a:p>
            <a:r>
              <a:rPr lang="en-GB" dirty="0">
                <a:latin typeface="Athelas" panose="02000503000000020003" pitchFamily="2" charset="77"/>
              </a:rPr>
              <a:t>infrastructures of </a:t>
            </a:r>
            <a:r>
              <a:rPr lang="en-GB" dirty="0" err="1">
                <a:latin typeface="Athelas" panose="02000503000000020003" pitchFamily="2" charset="77"/>
              </a:rPr>
              <a:t>solarity</a:t>
            </a:r>
            <a:r>
              <a:rPr lang="en-GB" dirty="0">
                <a:latin typeface="Athelas" panose="02000503000000020003" pitchFamily="2" charset="77"/>
              </a:rPr>
              <a:t> be? What will they be made of, </a:t>
            </a:r>
          </a:p>
          <a:p>
            <a:r>
              <a:rPr lang="en-GB" dirty="0">
                <a:latin typeface="Athelas" panose="02000503000000020003" pitchFamily="2" charset="77"/>
              </a:rPr>
              <a:t>and what will they make of us? One of the imaginaries </a:t>
            </a:r>
          </a:p>
          <a:p>
            <a:r>
              <a:rPr lang="en-GB" dirty="0">
                <a:latin typeface="Athelas" panose="02000503000000020003" pitchFamily="2" charset="77"/>
              </a:rPr>
              <a:t>attached to solar energy is that, in its universal </a:t>
            </a:r>
          </a:p>
          <a:p>
            <a:r>
              <a:rPr lang="en-GB" dirty="0">
                <a:latin typeface="Athelas" panose="02000503000000020003" pitchFamily="2" charset="77"/>
              </a:rPr>
              <a:t>availability and infinite supply, it does not require </a:t>
            </a:r>
          </a:p>
          <a:p>
            <a:r>
              <a:rPr lang="en-GB" dirty="0">
                <a:latin typeface="Athelas" panose="02000503000000020003" pitchFamily="2" charset="77"/>
              </a:rPr>
              <a:t>the sorts of mediation necessary for energy to become </a:t>
            </a:r>
          </a:p>
          <a:p>
            <a:r>
              <a:rPr lang="en-GB" dirty="0">
                <a:latin typeface="Athelas" panose="02000503000000020003" pitchFamily="2" charset="77"/>
              </a:rPr>
              <a:t>fuel. This is precisely what makes it “imaginary.” </a:t>
            </a:r>
          </a:p>
          <a:p>
            <a:r>
              <a:rPr lang="en-GB" dirty="0">
                <a:latin typeface="Athelas" panose="02000503000000020003" pitchFamily="2" charset="77"/>
              </a:rPr>
              <a:t>An orientation that approaches the sun as a source </a:t>
            </a:r>
          </a:p>
          <a:p>
            <a:r>
              <a:rPr lang="en-GB" dirty="0">
                <a:latin typeface="Athelas" panose="02000503000000020003" pitchFamily="2" charset="77"/>
              </a:rPr>
              <a:t>of unlimited energy, capable of saving the planet by </a:t>
            </a:r>
          </a:p>
          <a:p>
            <a:r>
              <a:rPr lang="en-GB" dirty="0">
                <a:latin typeface="Athelas" panose="02000503000000020003" pitchFamily="2" charset="77"/>
              </a:rPr>
              <a:t>replacing fossil-fuels, necessarily implies </a:t>
            </a:r>
          </a:p>
          <a:p>
            <a:r>
              <a:rPr lang="en-GB" dirty="0">
                <a:latin typeface="Athelas" panose="02000503000000020003" pitchFamily="2" charset="77"/>
              </a:rPr>
              <a:t>infrastructural mediation with specific material </a:t>
            </a:r>
          </a:p>
          <a:p>
            <a:r>
              <a:rPr lang="en-GB" dirty="0">
                <a:latin typeface="Athelas" panose="02000503000000020003" pitchFamily="2" charset="77"/>
              </a:rPr>
              <a:t>implications. </a:t>
            </a:r>
          </a:p>
          <a:p>
            <a:endParaRPr lang="en-GB" dirty="0">
              <a:latin typeface="Athelas" panose="02000503000000020003" pitchFamily="2" charset="77"/>
            </a:endParaRPr>
          </a:p>
          <a:p>
            <a:r>
              <a:rPr lang="en-US" dirty="0">
                <a:latin typeface="Athelas" panose="02000503000000020003" pitchFamily="2" charset="77"/>
              </a:rPr>
              <a:t>University of Minnesota Press, Forerunners Series, 2022</a:t>
            </a:r>
          </a:p>
          <a:p>
            <a:r>
              <a:rPr lang="en-US" dirty="0">
                <a:latin typeface="Athelas" panose="02000503000000020003" pitchFamily="2" charset="77"/>
              </a:rPr>
              <a:t>(Open Access)</a:t>
            </a:r>
          </a:p>
        </p:txBody>
      </p:sp>
    </p:spTree>
    <p:extLst>
      <p:ext uri="{BB962C8B-B14F-4D97-AF65-F5344CB8AC3E}">
        <p14:creationId xmlns:p14="http://schemas.microsoft.com/office/powerpoint/2010/main" val="35334026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screenshot of a video game&#10;&#10;AI-generated content may be incorrect.">
            <a:hlinkClick r:id="rId2"/>
            <a:extLst>
              <a:ext uri="{FF2B5EF4-FFF2-40B4-BE49-F238E27FC236}">
                <a16:creationId xmlns:a16="http://schemas.microsoft.com/office/drawing/2014/main" id="{13AA6630-59ED-A262-F83F-13B016FBBA55}"/>
              </a:ext>
            </a:extLst>
          </p:cNvPr>
          <p:cNvPicPr>
            <a:picLocks noChangeAspect="1"/>
          </p:cNvPicPr>
          <p:nvPr/>
        </p:nvPicPr>
        <p:blipFill>
          <a:blip r:embed="rId3"/>
          <a:srcRect t="11084"/>
          <a:stretch>
            <a:fillRect/>
          </a:stretch>
        </p:blipFill>
        <p:spPr>
          <a:xfrm>
            <a:off x="20" y="1282"/>
            <a:ext cx="12191980" cy="6856718"/>
          </a:xfrm>
          <a:prstGeom prst="rect">
            <a:avLst/>
          </a:prstGeom>
        </p:spPr>
      </p:pic>
    </p:spTree>
    <p:extLst>
      <p:ext uri="{BB962C8B-B14F-4D97-AF65-F5344CB8AC3E}">
        <p14:creationId xmlns:p14="http://schemas.microsoft.com/office/powerpoint/2010/main" val="26914771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hlinkClick r:id="rId2"/>
            <a:extLst>
              <a:ext uri="{FF2B5EF4-FFF2-40B4-BE49-F238E27FC236}">
                <a16:creationId xmlns:a16="http://schemas.microsoft.com/office/drawing/2014/main" id="{7B1BAFA0-1F71-0BF3-B659-FD60C271E8B0}"/>
              </a:ext>
            </a:extLst>
          </p:cNvPr>
          <p:cNvPicPr>
            <a:picLocks noChangeAspect="1"/>
          </p:cNvPicPr>
          <p:nvPr/>
        </p:nvPicPr>
        <p:blipFill>
          <a:blip r:embed="rId3"/>
          <a:stretch>
            <a:fillRect/>
          </a:stretch>
        </p:blipFill>
        <p:spPr>
          <a:xfrm>
            <a:off x="1453442" y="643466"/>
            <a:ext cx="9285115" cy="5571067"/>
          </a:xfrm>
          <a:prstGeom prst="rect">
            <a:avLst/>
          </a:prstGeom>
        </p:spPr>
      </p:pic>
    </p:spTree>
    <p:extLst>
      <p:ext uri="{BB962C8B-B14F-4D97-AF65-F5344CB8AC3E}">
        <p14:creationId xmlns:p14="http://schemas.microsoft.com/office/powerpoint/2010/main" val="1371211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s://i.guim.co.uk/img/media/c9ff5591a103484c1e6ce16751eca1355d5173a7/132_0_853_512/master/853.jpg?width=700&amp;quality=85&amp;auto=format&amp;fit=max&amp;s=dec9650a5950d41c751d123ae06daacd">
            <a:extLst>
              <a:ext uri="{FF2B5EF4-FFF2-40B4-BE49-F238E27FC236}">
                <a16:creationId xmlns:a16="http://schemas.microsoft.com/office/drawing/2014/main" id="{307D2BA5-42C2-6B4D-A15A-9378CA9636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50"/>
          <a:stretch/>
        </p:blipFill>
        <p:spPr bwMode="auto">
          <a:xfrm>
            <a:off x="252248" y="217762"/>
            <a:ext cx="11808373" cy="6642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837543"/>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24922 0.24861" pathEditMode="relative" ptsTypes="AA">
                                      <p:cBhvr>
                                        <p:cTn id="6" dur="30000" fill="hold"/>
                                        <p:tgtEl>
                                          <p:spTgt spid="18436"/>
                                        </p:tgtEl>
                                        <p:attrNameLst>
                                          <p:attrName>ppt_x</p:attrName>
                                          <p:attrName>ppt_y</p:attrName>
                                        </p:attrNameLst>
                                      </p:cBhvr>
                                    </p:animMotion>
                                  </p:childTnLst>
                                </p:cTn>
                              </p:par>
                              <p:par>
                                <p:cTn id="7" presetID="6" presetClass="emph" presetSubtype="0" accel="50000" decel="50000" fill="hold" nodeType="withEffect">
                                  <p:stCondLst>
                                    <p:cond delay="0"/>
                                  </p:stCondLst>
                                  <p:childTnLst>
                                    <p:animScale>
                                      <p:cBhvr>
                                        <p:cTn id="8" dur="30000" fill="hold"/>
                                        <p:tgtEl>
                                          <p:spTgt spid="18436"/>
                                        </p:tgtEl>
                                      </p:cBhvr>
                                      <p:by x="150000" y="150000"/>
                                    </p:animScale>
                                  </p:childTnLst>
                                </p:cTn>
                              </p:par>
                            </p:childTnLst>
                          </p:cTn>
                        </p:par>
                        <p:par>
                          <p:cTn id="9" fill="hold">
                            <p:stCondLst>
                              <p:cond delay="30000"/>
                            </p:stCondLst>
                            <p:childTnLst>
                              <p:par>
                                <p:cTn id="10" presetID="0" presetClass="path" presetSubtype="0" accel="50000" decel="50000" fill="hold" nodeType="afterEffect">
                                  <p:stCondLst>
                                    <p:cond delay="5000"/>
                                  </p:stCondLst>
                                  <p:childTnLst>
                                    <p:animMotion origin="layout" path="M 0.24922 0.24861 L -0.17947 -0.00728" pathEditMode="relative" ptsTypes="AA">
                                      <p:cBhvr>
                                        <p:cTn id="11" dur="30000" fill="hold"/>
                                        <p:tgtEl>
                                          <p:spTgt spid="18436"/>
                                        </p:tgtEl>
                                        <p:attrNameLst>
                                          <p:attrName>ppt_x</p:attrName>
                                          <p:attrName>ppt_y</p:attrName>
                                        </p:attrNameLst>
                                      </p:cBhvr>
                                    </p:animMotion>
                                  </p:childTnLst>
                                </p:cTn>
                              </p:par>
                            </p:childTnLst>
                          </p:cTn>
                        </p:par>
                        <p:par>
                          <p:cTn id="12" fill="hold">
                            <p:stCondLst>
                              <p:cond delay="65000"/>
                            </p:stCondLst>
                            <p:childTnLst>
                              <p:par>
                                <p:cTn id="13" presetID="0" presetClass="path" presetSubtype="0" accel="50000" decel="50000" fill="hold" nodeType="afterEffect">
                                  <p:stCondLst>
                                    <p:cond delay="5000"/>
                                  </p:stCondLst>
                                  <p:childTnLst>
                                    <p:animMotion origin="layout" path="M -0.17947 -0.00728 L -0.24922 -0.24861" pathEditMode="relative" ptsTypes="AA">
                                      <p:cBhvr>
                                        <p:cTn id="14" dur="30000" fill="hold"/>
                                        <p:tgtEl>
                                          <p:spTgt spid="18436"/>
                                        </p:tgtEl>
                                        <p:attrNameLst>
                                          <p:attrName>ppt_x</p:attrName>
                                          <p:attrName>ppt_y</p:attrName>
                                        </p:attrNameLst>
                                      </p:cBhvr>
                                    </p:animMotion>
                                  </p:childTnLst>
                                </p:cTn>
                              </p:par>
                            </p:childTnLst>
                          </p:cTn>
                        </p:par>
                        <p:par>
                          <p:cTn id="15" fill="hold">
                            <p:stCondLst>
                              <p:cond delay="100000"/>
                            </p:stCondLst>
                            <p:childTnLst>
                              <p:par>
                                <p:cTn id="16" presetID="0" presetClass="path" presetSubtype="0" accel="50000" decel="50000" fill="hold" nodeType="afterEffect">
                                  <p:stCondLst>
                                    <p:cond delay="5000"/>
                                  </p:stCondLst>
                                  <p:childTnLst>
                                    <p:animMotion origin="layout" path="M -0.24922 -0.24861 L 0 0" pathEditMode="relative" ptsTypes="AA">
                                      <p:cBhvr>
                                        <p:cTn id="17" dur="30000" fill="hold"/>
                                        <p:tgtEl>
                                          <p:spTgt spid="18436"/>
                                        </p:tgtEl>
                                        <p:attrNameLst>
                                          <p:attrName>ppt_x</p:attrName>
                                          <p:attrName>ppt_y</p:attrName>
                                        </p:attrNameLst>
                                      </p:cBhvr>
                                    </p:animMotion>
                                  </p:childTnLst>
                                </p:cTn>
                              </p:par>
                              <p:par>
                                <p:cTn id="18" presetID="6" presetClass="emph" presetSubtype="0" accel="50000" decel="50000" fill="hold" nodeType="withEffect">
                                  <p:stCondLst>
                                    <p:cond delay="5000"/>
                                  </p:stCondLst>
                                  <p:childTnLst>
                                    <p:animScale>
                                      <p:cBhvr>
                                        <p:cTn id="19" dur="30000" fill="hold"/>
                                        <p:tgtEl>
                                          <p:spTgt spid="18436"/>
                                        </p:tgtEl>
                                      </p:cBhvr>
                                      <p:by x="150000" y="150000"/>
                                      <p:to x="100000" y="100000"/>
                                    </p:animScale>
                                  </p:childTnLst>
                                </p:cTn>
                              </p:par>
                            </p:childTnLst>
                          </p:cTn>
                        </p:par>
                        <p:par>
                          <p:cTn id="20" fill="hold">
                            <p:stCondLst>
                              <p:cond delay="135000"/>
                            </p:stCondLst>
                            <p:childTnLst>
                              <p:par>
                                <p:cTn id="21" presetID="0" presetClass="path" presetSubtype="0" accel="50000" decel="50000" fill="hold" nodeType="afterEffect">
                                  <p:stCondLst>
                                    <p:cond delay="0"/>
                                  </p:stCondLst>
                                  <p:childTnLst>
                                    <p:animMotion origin="layout" path="M 0 0 L 0 0" pathEditMode="relative" ptsTypes="AA">
                                      <p:cBhvr>
                                        <p:cTn id="22" dur="5000" fill="hold"/>
                                        <p:tgtEl>
                                          <p:spTgt spid="18436"/>
                                        </p:tgtEl>
                                        <p:attrNameLst>
                                          <p:attrName>ppt_x</p:attrName>
                                          <p:attrName>ppt_y</p:attrName>
                                        </p:attrNameLst>
                                      </p:cBhvr>
                                    </p:animMotion>
                                  </p:childTnLst>
                                </p:cTn>
                              </p:par>
                            </p:childTnLst>
                          </p:cTn>
                        </p:par>
                      </p:childTnLst>
                    </p:cTn>
                  </p:par>
                </p:childTnLst>
              </p:cTn>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929F00E-062F-5441-B1F8-326D820F6378}"/>
              </a:ext>
            </a:extLst>
          </p:cNvPr>
          <p:cNvPicPr>
            <a:picLocks noChangeAspect="1"/>
          </p:cNvPicPr>
          <p:nvPr/>
        </p:nvPicPr>
        <p:blipFill rotWithShape="1">
          <a:blip r:embed="rId2"/>
          <a:srcRect t="20878" r="-2" b="4756"/>
          <a:stretch/>
        </p:blipFill>
        <p:spPr>
          <a:xfrm>
            <a:off x="321730" y="321732"/>
            <a:ext cx="5674897" cy="3017405"/>
          </a:xfrm>
          <a:prstGeom prst="rect">
            <a:avLst/>
          </a:prstGeom>
        </p:spPr>
      </p:pic>
      <p:pic>
        <p:nvPicPr>
          <p:cNvPr id="3" name="Picture 2">
            <a:extLst>
              <a:ext uri="{FF2B5EF4-FFF2-40B4-BE49-F238E27FC236}">
                <a16:creationId xmlns:a16="http://schemas.microsoft.com/office/drawing/2014/main" id="{54474D5D-321F-0545-A044-BEFF0B1E7907}"/>
              </a:ext>
            </a:extLst>
          </p:cNvPr>
          <p:cNvPicPr>
            <a:picLocks noChangeAspect="1"/>
          </p:cNvPicPr>
          <p:nvPr/>
        </p:nvPicPr>
        <p:blipFill rotWithShape="1">
          <a:blip r:embed="rId3"/>
          <a:srcRect t="10351" r="-2" b="2247"/>
          <a:stretch/>
        </p:blipFill>
        <p:spPr>
          <a:xfrm>
            <a:off x="321730" y="3510853"/>
            <a:ext cx="5674897" cy="2789954"/>
          </a:xfrm>
          <a:prstGeom prst="rect">
            <a:avLst/>
          </a:prstGeom>
        </p:spPr>
      </p:pic>
      <p:pic>
        <p:nvPicPr>
          <p:cNvPr id="4" name="Picture 3">
            <a:extLst>
              <a:ext uri="{FF2B5EF4-FFF2-40B4-BE49-F238E27FC236}">
                <a16:creationId xmlns:a16="http://schemas.microsoft.com/office/drawing/2014/main" id="{08B02DC3-5393-E841-856D-A58418CB275B}"/>
              </a:ext>
            </a:extLst>
          </p:cNvPr>
          <p:cNvPicPr>
            <a:picLocks noChangeAspect="1"/>
          </p:cNvPicPr>
          <p:nvPr/>
        </p:nvPicPr>
        <p:blipFill rotWithShape="1">
          <a:blip r:embed="rId4"/>
          <a:srcRect l="16357" r="12458" b="-1"/>
          <a:stretch/>
        </p:blipFill>
        <p:spPr>
          <a:xfrm>
            <a:off x="6195373" y="321733"/>
            <a:ext cx="5674897" cy="5979074"/>
          </a:xfrm>
          <a:prstGeom prst="rect">
            <a:avLst/>
          </a:prstGeom>
        </p:spPr>
      </p:pic>
    </p:spTree>
    <p:extLst>
      <p:ext uri="{BB962C8B-B14F-4D97-AF65-F5344CB8AC3E}">
        <p14:creationId xmlns:p14="http://schemas.microsoft.com/office/powerpoint/2010/main" val="1982532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story and character changes were made in Snowpiercer from the graphic  novel it was based on? - Quora">
            <a:extLst>
              <a:ext uri="{FF2B5EF4-FFF2-40B4-BE49-F238E27FC236}">
                <a16:creationId xmlns:a16="http://schemas.microsoft.com/office/drawing/2014/main" id="{483A87CA-4DC6-B467-0946-0E68B1236BB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081"/>
          <a:stretch/>
        </p:blipFill>
        <p:spPr bwMode="auto">
          <a:xfrm>
            <a:off x="-1504" y="0"/>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27B98EF-EA61-1B7B-D539-FC1C9C5AA16B}"/>
              </a:ext>
            </a:extLst>
          </p:cNvPr>
          <p:cNvSpPr txBox="1"/>
          <p:nvPr/>
        </p:nvSpPr>
        <p:spPr>
          <a:xfrm>
            <a:off x="9787816" y="328612"/>
            <a:ext cx="2404184" cy="1938992"/>
          </a:xfrm>
          <a:prstGeom prst="rect">
            <a:avLst/>
          </a:prstGeom>
          <a:noFill/>
        </p:spPr>
        <p:txBody>
          <a:bodyPr wrap="none" rtlCol="0">
            <a:spAutoFit/>
          </a:bodyPr>
          <a:lstStyle/>
          <a:p>
            <a:r>
              <a:rPr lang="en-US" sz="4000" dirty="0">
                <a:solidFill>
                  <a:schemeClr val="bg1"/>
                </a:solidFill>
                <a:latin typeface="Athelas" panose="02000503000000020003" pitchFamily="2" charset="77"/>
              </a:rPr>
              <a:t>Week Ten </a:t>
            </a:r>
          </a:p>
          <a:p>
            <a:endParaRPr lang="en-US" sz="4000" dirty="0">
              <a:solidFill>
                <a:schemeClr val="bg1"/>
              </a:solidFill>
              <a:latin typeface="Athelas" panose="02000503000000020003" pitchFamily="2" charset="77"/>
            </a:endParaRPr>
          </a:p>
          <a:p>
            <a:r>
              <a:rPr lang="en-US" sz="4000" dirty="0">
                <a:solidFill>
                  <a:schemeClr val="bg1"/>
                </a:solidFill>
                <a:latin typeface="Athelas" panose="02000503000000020003" pitchFamily="2" charset="77"/>
              </a:rPr>
              <a:t>Futures </a:t>
            </a:r>
          </a:p>
        </p:txBody>
      </p:sp>
    </p:spTree>
    <p:extLst>
      <p:ext uri="{BB962C8B-B14F-4D97-AF65-F5344CB8AC3E}">
        <p14:creationId xmlns:p14="http://schemas.microsoft.com/office/powerpoint/2010/main" val="11229893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s://www.scottishconstructionnow.com/uploads/Glasgow_Reimagined.png">
            <a:extLst>
              <a:ext uri="{FF2B5EF4-FFF2-40B4-BE49-F238E27FC236}">
                <a16:creationId xmlns:a16="http://schemas.microsoft.com/office/drawing/2014/main" id="{CD542DEF-883E-BC41-9A68-D752A231EAF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47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1744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12.png">
            <a:extLst>
              <a:ext uri="{FF2B5EF4-FFF2-40B4-BE49-F238E27FC236}">
                <a16:creationId xmlns:a16="http://schemas.microsoft.com/office/drawing/2014/main" id="{880A2DF5-3E53-EE8B-CAC3-304DE2C79BD4}"/>
              </a:ext>
            </a:extLst>
          </p:cNvPr>
          <p:cNvPicPr/>
          <p:nvPr/>
        </p:nvPicPr>
        <p:blipFill>
          <a:blip r:embed="rId2"/>
          <a:srcRect l="9065" r="2030" b="1"/>
          <a:stretch/>
        </p:blipFill>
        <p:spPr>
          <a:xfrm>
            <a:off x="20" y="1282"/>
            <a:ext cx="12191980" cy="6856718"/>
          </a:xfrm>
          <a:prstGeom prst="rect">
            <a:avLst/>
          </a:prstGeom>
        </p:spPr>
      </p:pic>
    </p:spTree>
    <p:extLst>
      <p:ext uri="{BB962C8B-B14F-4D97-AF65-F5344CB8AC3E}">
        <p14:creationId xmlns:p14="http://schemas.microsoft.com/office/powerpoint/2010/main" val="5351515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8EF7FF54-5D2D-20BA-0422-94B2D9F863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3763"/>
            <a:ext cx="12192000" cy="50704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C8BF464-994F-63C9-1A86-D165892B8E25}"/>
              </a:ext>
            </a:extLst>
          </p:cNvPr>
          <p:cNvSpPr txBox="1"/>
          <p:nvPr/>
        </p:nvSpPr>
        <p:spPr>
          <a:xfrm>
            <a:off x="680936" y="6342434"/>
            <a:ext cx="1991699" cy="369332"/>
          </a:xfrm>
          <a:prstGeom prst="rect">
            <a:avLst/>
          </a:prstGeom>
          <a:noFill/>
        </p:spPr>
        <p:txBody>
          <a:bodyPr wrap="none" rtlCol="0">
            <a:spAutoFit/>
          </a:bodyPr>
          <a:lstStyle/>
          <a:p>
            <a:r>
              <a:rPr lang="en-US" i="1" dirty="0">
                <a:latin typeface="Bell MT" panose="02020503060305020303" pitchFamily="18" charset="77"/>
              </a:rPr>
              <a:t>Wall E</a:t>
            </a:r>
            <a:r>
              <a:rPr lang="en-US" dirty="0">
                <a:latin typeface="Bell MT" panose="02020503060305020303" pitchFamily="18" charset="77"/>
              </a:rPr>
              <a:t>, Pixar, 2008</a:t>
            </a:r>
          </a:p>
        </p:txBody>
      </p:sp>
    </p:spTree>
    <p:extLst>
      <p:ext uri="{BB962C8B-B14F-4D97-AF65-F5344CB8AC3E}">
        <p14:creationId xmlns:p14="http://schemas.microsoft.com/office/powerpoint/2010/main" val="99934657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BE05320-9261-C6CD-FFE7-9E3ECA3E6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9688" y="457201"/>
            <a:ext cx="3650862" cy="51863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70821EC-AE3E-B79D-52D5-CB61B8799F0B}"/>
              </a:ext>
            </a:extLst>
          </p:cNvPr>
          <p:cNvSpPr txBox="1"/>
          <p:nvPr/>
        </p:nvSpPr>
        <p:spPr>
          <a:xfrm>
            <a:off x="321468" y="117693"/>
            <a:ext cx="6100762" cy="6740307"/>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There is no need to rehearse the details of the human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tragedy that occurred; </a:t>
            </a:r>
            <a:r>
              <a:rPr lang="en-GB" sz="1800" b="1" dirty="0">
                <a:effectLst/>
                <a:latin typeface="Athelas" panose="02000503000000020003" pitchFamily="2" charset="77"/>
                <a:ea typeface="Calibri" panose="020F0502020204030204" pitchFamily="34" charset="0"/>
                <a:cs typeface="Times New Roman" panose="02020603050405020304" pitchFamily="18" charset="0"/>
              </a:rPr>
              <a:t>every schoolchild knows </a:t>
            </a:r>
            <a:r>
              <a:rPr lang="en-GB" sz="1800" dirty="0">
                <a:effectLst/>
                <a:latin typeface="Athelas" panose="02000503000000020003" pitchFamily="2" charset="77"/>
                <a:ea typeface="Calibri" panose="020F0502020204030204" pitchFamily="34" charset="0"/>
                <a:cs typeface="Times New Roman" panose="02020603050405020304" pitchFamily="18" charset="0"/>
              </a:rPr>
              <a:t>of the terrible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suffering. Suffice it to say that total losses—social, cultural, economic, and demographic—were greater than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any in recorded human history. Survivors’ accounts make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clear that many thought the end of the human race was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1099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near.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1099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1099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BUT </a:t>
            </a:r>
            <a:r>
              <a:rPr lang="en-GB" sz="1800" b="1" dirty="0">
                <a:effectLst/>
                <a:latin typeface="Athelas" panose="02000503000000020003" pitchFamily="2" charset="77"/>
                <a:ea typeface="Calibri" panose="020F0502020204030204" pitchFamily="34" charset="0"/>
                <a:cs typeface="Times New Roman" panose="02020603050405020304" pitchFamily="18" charset="0"/>
              </a:rPr>
              <a:t>JAPANESE LICHEN</a:t>
            </a:r>
            <a:r>
              <a:rPr lang="en-GB" sz="1800" dirty="0">
                <a:effectLst/>
                <a:latin typeface="Athelas" panose="02000503000000020003" pitchFamily="2" charset="77"/>
                <a:ea typeface="Calibri" panose="020F0502020204030204" pitchFamily="34" charset="0"/>
                <a:cs typeface="Times New Roman" panose="02020603050405020304" pitchFamily="18" charset="0"/>
              </a:rPr>
              <a:t> SAVES US…..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However, around 2090 (the date cannot be determined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from extant records), something occurred whose exact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character remains in dispute. Japanese genetic engineer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Akari</a:t>
            </a:r>
            <a:r>
              <a:rPr lang="en-GB" sz="1800" dirty="0">
                <a:effectLst/>
                <a:latin typeface="Athelas" panose="02000503000000020003" pitchFamily="2" charset="77"/>
                <a:ea typeface="Calibri" panose="020F0502020204030204" pitchFamily="34" charset="0"/>
                <a:cs typeface="Times New Roman" panose="02020603050405020304" pitchFamily="18" charset="0"/>
              </a:rPr>
              <a:t> Ishikawa developed a form of lichenized fungus in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which the photosynthetic partner consumed atmospheric</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CO2 much more efficiently than existing forms, and was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able to grow in a wide diversity of environmental conditions.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This pitch-black lichen, dubbed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Pannaria</a:t>
            </a:r>
            <a:r>
              <a:rPr lang="en-GB" sz="1800" dirty="0">
                <a:effectLst/>
                <a:latin typeface="Athelas" panose="02000503000000020003" pitchFamily="2" charset="77"/>
                <a:ea typeface="Calibri" panose="020F0502020204030204" pitchFamily="34" charset="0"/>
                <a:cs typeface="Times New Roman" panose="02020603050405020304" pitchFamily="18" charset="0"/>
              </a:rPr>
              <a:t>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ishikawa</a:t>
            </a:r>
            <a:r>
              <a:rPr lang="en-GB" sz="1800" dirty="0">
                <a:effectLst/>
                <a:latin typeface="Athelas" panose="02000503000000020003" pitchFamily="2" charset="77"/>
                <a:ea typeface="Calibri" panose="020F0502020204030204" pitchFamily="34" charset="0"/>
                <a:cs typeface="Times New Roman" panose="02020603050405020304" pitchFamily="18" charset="0"/>
              </a:rPr>
              <a: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was deliberately released from Ishikawa’s laboratory,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spreading rapidly throughout Japan and then across most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the globe. Within two decades, it had visibly altered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visual landscape and measurably altered atmospheric</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CO2, starting the globe on the road to atmospheric recovery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the world on the road to social, political, and economic</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1099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recovery.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9771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Image result for the high frontier">
            <a:extLst>
              <a:ext uri="{FF2B5EF4-FFF2-40B4-BE49-F238E27FC236}">
                <a16:creationId xmlns:a16="http://schemas.microsoft.com/office/drawing/2014/main" id="{616DC14F-08CF-814F-AE14-FD80716EED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8352" y="484632"/>
            <a:ext cx="4049485" cy="5952744"/>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a:extLst>
              <a:ext uri="{FF2B5EF4-FFF2-40B4-BE49-F238E27FC236}">
                <a16:creationId xmlns:a16="http://schemas.microsoft.com/office/drawing/2014/main" id="{14B119F1-1C07-C449-B485-2B51D246B93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178" r="-1" b="7488"/>
          <a:stretch/>
        </p:blipFill>
        <p:spPr bwMode="auto">
          <a:xfrm>
            <a:off x="4976028" y="1617850"/>
            <a:ext cx="6804503" cy="3661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7036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80CCAACE-815D-4A79-875A-B7EFC28F7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C103988E-3595-9B72-337B-C4734D15C807}"/>
              </a:ext>
            </a:extLst>
          </p:cNvPr>
          <p:cNvPicPr>
            <a:picLocks noChangeAspect="1"/>
          </p:cNvPicPr>
          <p:nvPr/>
        </p:nvPicPr>
        <p:blipFill>
          <a:blip r:embed="rId2"/>
          <a:srcRect l="2885" r="8449"/>
          <a:stretch>
            <a:fillRect/>
          </a:stretch>
        </p:blipFill>
        <p:spPr>
          <a:xfrm>
            <a:off x="20" y="10"/>
            <a:ext cx="6095980" cy="6857990"/>
          </a:xfrm>
          <a:prstGeom prst="rect">
            <a:avLst/>
          </a:prstGeom>
        </p:spPr>
      </p:pic>
      <p:pic>
        <p:nvPicPr>
          <p:cNvPr id="13314" name="Picture 2" descr="Solar Panel Necklace by Mae Yokoyama">
            <a:extLst>
              <a:ext uri="{FF2B5EF4-FFF2-40B4-BE49-F238E27FC236}">
                <a16:creationId xmlns:a16="http://schemas.microsoft.com/office/drawing/2014/main" id="{4A649BB3-0B2F-AA69-1AB1-901896A5A2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3778" r="-2" b="-2"/>
          <a:stretch>
            <a:fillRect/>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Solar Panel Earrings - Etsy UK">
            <a:extLst>
              <a:ext uri="{FF2B5EF4-FFF2-40B4-BE49-F238E27FC236}">
                <a16:creationId xmlns:a16="http://schemas.microsoft.com/office/drawing/2014/main" id="{D7446279-341C-128E-4529-84CDD2812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1350" y="393895"/>
            <a:ext cx="1662331" cy="1662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5490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Image result for the high frontier">
            <a:extLst>
              <a:ext uri="{FF2B5EF4-FFF2-40B4-BE49-F238E27FC236}">
                <a16:creationId xmlns:a16="http://schemas.microsoft.com/office/drawing/2014/main" id="{5E90AFBE-CC69-6148-879F-895850DB2A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3" y="0"/>
            <a:ext cx="10656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5238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9C79D72-F7ED-4C60-098F-8FD3B8392C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9688" y="457201"/>
            <a:ext cx="3650862" cy="51863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FE5794-5EC4-482A-DD49-106EDDECBCAA}"/>
              </a:ext>
            </a:extLst>
          </p:cNvPr>
          <p:cNvSpPr txBox="1"/>
          <p:nvPr/>
        </p:nvSpPr>
        <p:spPr>
          <a:xfrm>
            <a:off x="757238" y="0"/>
            <a:ext cx="8365330" cy="6740307"/>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[The] Unified Nations Convention on Climate Engineering and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Protection (UNCCEP)…began preparing blueprints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for the International Climate Cooling Engineering Project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(ICCEP).</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As a first step, ICCEP launched the </a:t>
            </a:r>
            <a:r>
              <a:rPr lang="en-GB" sz="1800" b="1" dirty="0">
                <a:effectLst/>
                <a:latin typeface="Athelas" panose="02000503000000020003" pitchFamily="2" charset="77"/>
                <a:ea typeface="Calibri" panose="020F0502020204030204" pitchFamily="34" charset="0"/>
                <a:cs typeface="Times New Roman" panose="02020603050405020304" pitchFamily="18" charset="0"/>
              </a:rPr>
              <a:t>International</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effectLst/>
                <a:latin typeface="Athelas" panose="02000503000000020003" pitchFamily="2" charset="77"/>
                <a:ea typeface="Calibri" panose="020F0502020204030204" pitchFamily="34" charset="0"/>
                <a:cs typeface="Times New Roman" panose="02020603050405020304" pitchFamily="18" charset="0"/>
              </a:rPr>
              <a:t>Aerosol Injection Climate Engineering Project</a:t>
            </a:r>
            <a:r>
              <a:rPr lang="en-GB" sz="1800" dirty="0">
                <a:effectLst/>
                <a:latin typeface="Athelas" panose="02000503000000020003" pitchFamily="2" charset="77"/>
                <a:ea typeface="Calibri" panose="020F0502020204030204" pitchFamily="34" charset="0"/>
                <a:cs typeface="Times New Roman" panose="02020603050405020304" pitchFamily="18" charset="0"/>
              </a:rPr>
              <a:t> (IAICEP,</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pronounced ay-</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yi</a:t>
            </a:r>
            <a:r>
              <a:rPr lang="en-GB" sz="1800" dirty="0">
                <a:effectLst/>
                <a:latin typeface="Athelas" panose="02000503000000020003" pitchFamily="2" charset="77"/>
                <a:ea typeface="Calibri" panose="020F0502020204030204" pitchFamily="34" charset="0"/>
                <a:cs typeface="Times New Roman" panose="02020603050405020304" pitchFamily="18" charset="0"/>
              </a:rPr>
              <a:t>-</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yi-sep</a:t>
            </a:r>
            <a:r>
              <a:rPr lang="en-GB" sz="1800" dirty="0">
                <a:effectLst/>
                <a:latin typeface="Athelas" panose="02000503000000020003" pitchFamily="2" charset="77"/>
                <a:ea typeface="Calibri" panose="020F0502020204030204" pitchFamily="34" charset="0"/>
                <a:cs typeface="Times New Roman" panose="02020603050405020304" pitchFamily="18" charset="0"/>
              </a:rPr>
              <a:t>) in 2052.25 Sometimes called the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Crutzen</a:t>
            </a:r>
            <a:r>
              <a:rPr lang="en-GB" sz="1800" dirty="0">
                <a:effectLst/>
                <a:latin typeface="Athelas" panose="02000503000000020003" pitchFamily="2" charset="77"/>
                <a:ea typeface="Calibri" panose="020F0502020204030204" pitchFamily="34" charset="0"/>
                <a:cs typeface="Times New Roman" panose="02020603050405020304" pitchFamily="18" charset="0"/>
              </a:rPr>
              <a:t> Project after the scientist who first suggested the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idea in 2006, projects like this engendered heated public</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opposition when first proposed in the early twenty-first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century but had widespread support by mid-century—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from wealthy nations anxious to preserve some semblance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order, from poor nations desperate to see the world do</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something to address their plight, and from frantic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lowlying</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Pacific Island nations at risk of being submerged by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rising sea levels.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IAICEP began to inject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submicrometer</a:t>
            </a:r>
            <a:r>
              <a:rPr lang="en-GB" sz="1800" dirty="0">
                <a:effectLst/>
                <a:latin typeface="Athelas" panose="02000503000000020003" pitchFamily="2" charset="77"/>
                <a:ea typeface="Calibri" panose="020F0502020204030204" pitchFamily="34" charset="0"/>
                <a:cs typeface="Times New Roman" panose="02020603050405020304" pitchFamily="18" charset="0"/>
              </a:rPr>
              <a:t>-size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sulfate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particles into the stratosphere at a rate of approximately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2.0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teragrams</a:t>
            </a:r>
            <a:r>
              <a:rPr lang="en-GB" sz="1800" dirty="0">
                <a:effectLst/>
                <a:latin typeface="Athelas" panose="02000503000000020003" pitchFamily="2" charset="77"/>
                <a:ea typeface="Calibri" panose="020F0502020204030204" pitchFamily="34" charset="0"/>
                <a:cs typeface="Times New Roman" panose="02020603050405020304" pitchFamily="18" charset="0"/>
              </a:rPr>
              <a:t> per year, expecting to reduce mean global</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temperature by 0.1 degrees Celsius annually from 2059 to</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2079. (In the meantime, a substantial infrastructural conversion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1099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to renewable energy could have been achieved.)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39400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alf-Earth Socialism’s Five Book Plan">
            <a:extLst>
              <a:ext uri="{FF2B5EF4-FFF2-40B4-BE49-F238E27FC236}">
                <a16:creationId xmlns:a16="http://schemas.microsoft.com/office/drawing/2014/main" id="{F1A57617-C964-CEB4-9DBD-B9D6225B61E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804"/>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3516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s://www.scottishconstructionnow.com/uploads/Glasgow_Reimagined.png">
            <a:extLst>
              <a:ext uri="{FF2B5EF4-FFF2-40B4-BE49-F238E27FC236}">
                <a16:creationId xmlns:a16="http://schemas.microsoft.com/office/drawing/2014/main" id="{CD542DEF-883E-BC41-9A68-D752A231EAF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47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46536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s://i.guim.co.uk/img/media/c9ff5591a103484c1e6ce16751eca1355d5173a7/132_0_853_512/master/853.jpg?width=700&amp;quality=85&amp;auto=format&amp;fit=max&amp;s=dec9650a5950d41c751d123ae06daacd">
            <a:extLst>
              <a:ext uri="{FF2B5EF4-FFF2-40B4-BE49-F238E27FC236}">
                <a16:creationId xmlns:a16="http://schemas.microsoft.com/office/drawing/2014/main" id="{307D2BA5-42C2-6B4D-A15A-9378CA9636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50"/>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634920"/>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24922 0.24861" pathEditMode="relative" ptsTypes="AA">
                                      <p:cBhvr>
                                        <p:cTn id="6" dur="30000" fill="hold"/>
                                        <p:tgtEl>
                                          <p:spTgt spid="18436"/>
                                        </p:tgtEl>
                                        <p:attrNameLst>
                                          <p:attrName>ppt_x</p:attrName>
                                          <p:attrName>ppt_y</p:attrName>
                                        </p:attrNameLst>
                                      </p:cBhvr>
                                    </p:animMotion>
                                  </p:childTnLst>
                                </p:cTn>
                              </p:par>
                              <p:par>
                                <p:cTn id="7" presetID="6" presetClass="emph" presetSubtype="0" accel="50000" decel="50000" fill="hold" nodeType="withEffect">
                                  <p:stCondLst>
                                    <p:cond delay="0"/>
                                  </p:stCondLst>
                                  <p:childTnLst>
                                    <p:animScale>
                                      <p:cBhvr>
                                        <p:cTn id="8" dur="30000" fill="hold"/>
                                        <p:tgtEl>
                                          <p:spTgt spid="18436"/>
                                        </p:tgtEl>
                                      </p:cBhvr>
                                      <p:by x="150000" y="150000"/>
                                    </p:animScale>
                                  </p:childTnLst>
                                </p:cTn>
                              </p:par>
                            </p:childTnLst>
                          </p:cTn>
                        </p:par>
                        <p:par>
                          <p:cTn id="9" fill="hold">
                            <p:stCondLst>
                              <p:cond delay="30000"/>
                            </p:stCondLst>
                            <p:childTnLst>
                              <p:par>
                                <p:cTn id="10" presetID="0" presetClass="path" presetSubtype="0" accel="50000" decel="50000" fill="hold" nodeType="afterEffect">
                                  <p:stCondLst>
                                    <p:cond delay="5000"/>
                                  </p:stCondLst>
                                  <p:childTnLst>
                                    <p:animMotion origin="layout" path="M 0.24922 0.24861 L -0.17947 -0.00728" pathEditMode="relative" ptsTypes="AA">
                                      <p:cBhvr>
                                        <p:cTn id="11" dur="30000" fill="hold"/>
                                        <p:tgtEl>
                                          <p:spTgt spid="18436"/>
                                        </p:tgtEl>
                                        <p:attrNameLst>
                                          <p:attrName>ppt_x</p:attrName>
                                          <p:attrName>ppt_y</p:attrName>
                                        </p:attrNameLst>
                                      </p:cBhvr>
                                    </p:animMotion>
                                  </p:childTnLst>
                                </p:cTn>
                              </p:par>
                            </p:childTnLst>
                          </p:cTn>
                        </p:par>
                        <p:par>
                          <p:cTn id="12" fill="hold">
                            <p:stCondLst>
                              <p:cond delay="65000"/>
                            </p:stCondLst>
                            <p:childTnLst>
                              <p:par>
                                <p:cTn id="13" presetID="0" presetClass="path" presetSubtype="0" accel="50000" decel="50000" fill="hold" nodeType="afterEffect">
                                  <p:stCondLst>
                                    <p:cond delay="5000"/>
                                  </p:stCondLst>
                                  <p:childTnLst>
                                    <p:animMotion origin="layout" path="M -0.17947 -0.00728 L -0.24922 -0.24861" pathEditMode="relative" ptsTypes="AA">
                                      <p:cBhvr>
                                        <p:cTn id="14" dur="30000" fill="hold"/>
                                        <p:tgtEl>
                                          <p:spTgt spid="18436"/>
                                        </p:tgtEl>
                                        <p:attrNameLst>
                                          <p:attrName>ppt_x</p:attrName>
                                          <p:attrName>ppt_y</p:attrName>
                                        </p:attrNameLst>
                                      </p:cBhvr>
                                    </p:animMotion>
                                  </p:childTnLst>
                                </p:cTn>
                              </p:par>
                            </p:childTnLst>
                          </p:cTn>
                        </p:par>
                        <p:par>
                          <p:cTn id="15" fill="hold">
                            <p:stCondLst>
                              <p:cond delay="100000"/>
                            </p:stCondLst>
                            <p:childTnLst>
                              <p:par>
                                <p:cTn id="16" presetID="0" presetClass="path" presetSubtype="0" accel="50000" decel="50000" fill="hold" nodeType="afterEffect">
                                  <p:stCondLst>
                                    <p:cond delay="5000"/>
                                  </p:stCondLst>
                                  <p:childTnLst>
                                    <p:animMotion origin="layout" path="M -0.24922 -0.24861 L 0 0" pathEditMode="relative" ptsTypes="AA">
                                      <p:cBhvr>
                                        <p:cTn id="17" dur="30000" fill="hold"/>
                                        <p:tgtEl>
                                          <p:spTgt spid="18436"/>
                                        </p:tgtEl>
                                        <p:attrNameLst>
                                          <p:attrName>ppt_x</p:attrName>
                                          <p:attrName>ppt_y</p:attrName>
                                        </p:attrNameLst>
                                      </p:cBhvr>
                                    </p:animMotion>
                                  </p:childTnLst>
                                </p:cTn>
                              </p:par>
                              <p:par>
                                <p:cTn id="18" presetID="6" presetClass="emph" presetSubtype="0" accel="50000" decel="50000" fill="hold" nodeType="withEffect">
                                  <p:stCondLst>
                                    <p:cond delay="5000"/>
                                  </p:stCondLst>
                                  <p:childTnLst>
                                    <p:animScale>
                                      <p:cBhvr>
                                        <p:cTn id="19" dur="30000" fill="hold"/>
                                        <p:tgtEl>
                                          <p:spTgt spid="18436"/>
                                        </p:tgtEl>
                                      </p:cBhvr>
                                      <p:by x="150000" y="150000"/>
                                      <p:to x="100000" y="100000"/>
                                    </p:animScale>
                                  </p:childTnLst>
                                </p:cTn>
                              </p:par>
                            </p:childTnLst>
                          </p:cTn>
                        </p:par>
                        <p:par>
                          <p:cTn id="20" fill="hold">
                            <p:stCondLst>
                              <p:cond delay="135000"/>
                            </p:stCondLst>
                            <p:childTnLst>
                              <p:par>
                                <p:cTn id="21" presetID="0" presetClass="path" presetSubtype="0" accel="50000" decel="50000" fill="hold" nodeType="afterEffect">
                                  <p:stCondLst>
                                    <p:cond delay="0"/>
                                  </p:stCondLst>
                                  <p:childTnLst>
                                    <p:animMotion origin="layout" path="M 0 0 L 0 0" pathEditMode="relative" ptsTypes="AA">
                                      <p:cBhvr>
                                        <p:cTn id="22" dur="5000" fill="hold"/>
                                        <p:tgtEl>
                                          <p:spTgt spid="18436"/>
                                        </p:tgtEl>
                                        <p:attrNameLst>
                                          <p:attrName>ppt_x</p:attrName>
                                          <p:attrName>ppt_y</p:attrName>
                                        </p:attrNameLst>
                                      </p:cBhvr>
                                    </p:animMotion>
                                  </p:childTnLst>
                                </p:cTn>
                              </p:par>
                            </p:childTnLst>
                          </p:cTn>
                        </p:par>
                      </p:childTnLst>
                    </p:cTn>
                  </p:par>
                </p:childTnLst>
              </p:cTn>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terraforming sf">
            <a:extLst>
              <a:ext uri="{FF2B5EF4-FFF2-40B4-BE49-F238E27FC236}">
                <a16:creationId xmlns:a16="http://schemas.microsoft.com/office/drawing/2014/main" id="{FB2DC3E1-8996-FE46-BF5C-878BD6C36F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66" y="33251"/>
            <a:ext cx="91821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DA03BD4-00E5-1344-8D8C-38C4392F9970}"/>
              </a:ext>
            </a:extLst>
          </p:cNvPr>
          <p:cNvSpPr txBox="1"/>
          <p:nvPr/>
        </p:nvSpPr>
        <p:spPr>
          <a:xfrm>
            <a:off x="6414006" y="441435"/>
            <a:ext cx="3479799" cy="646331"/>
          </a:xfrm>
          <a:prstGeom prst="rect">
            <a:avLst/>
          </a:prstGeom>
          <a:noFill/>
        </p:spPr>
        <p:txBody>
          <a:bodyPr wrap="none" rtlCol="0">
            <a:spAutoFit/>
          </a:bodyPr>
          <a:lstStyle/>
          <a:p>
            <a:r>
              <a:rPr lang="en-US" dirty="0">
                <a:solidFill>
                  <a:schemeClr val="bg1"/>
                </a:solidFill>
              </a:rPr>
              <a:t>“Mars was empty before we came”</a:t>
            </a:r>
          </a:p>
          <a:p>
            <a:r>
              <a:rPr lang="en-US" i="1" dirty="0">
                <a:solidFill>
                  <a:schemeClr val="bg1"/>
                </a:solidFill>
              </a:rPr>
              <a:t>Red Mars</a:t>
            </a:r>
          </a:p>
        </p:txBody>
      </p:sp>
      <p:sp>
        <p:nvSpPr>
          <p:cNvPr id="3" name="TextBox 2">
            <a:extLst>
              <a:ext uri="{FF2B5EF4-FFF2-40B4-BE49-F238E27FC236}">
                <a16:creationId xmlns:a16="http://schemas.microsoft.com/office/drawing/2014/main" id="{66369164-FE4F-4546-85B6-4C00D7550174}"/>
              </a:ext>
            </a:extLst>
          </p:cNvPr>
          <p:cNvSpPr txBox="1"/>
          <p:nvPr/>
        </p:nvSpPr>
        <p:spPr>
          <a:xfrm>
            <a:off x="10590415" y="370747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8114723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yellow trailer on the road&#10;&#10;Description automatically generated">
            <a:extLst>
              <a:ext uri="{FF2B5EF4-FFF2-40B4-BE49-F238E27FC236}">
                <a16:creationId xmlns:a16="http://schemas.microsoft.com/office/drawing/2014/main" id="{6AD903A8-031D-AB6C-B17A-A77244BCFF18}"/>
              </a:ext>
            </a:extLst>
          </p:cNvPr>
          <p:cNvPicPr>
            <a:picLocks noChangeAspect="1"/>
          </p:cNvPicPr>
          <p:nvPr/>
        </p:nvPicPr>
        <p:blipFill>
          <a:blip r:embed="rId2"/>
          <a:srcRect r="872" b="1"/>
          <a:stretch/>
        </p:blipFill>
        <p:spPr>
          <a:xfrm>
            <a:off x="20" y="1282"/>
            <a:ext cx="12191980" cy="6856718"/>
          </a:xfrm>
          <a:prstGeom prst="rect">
            <a:avLst/>
          </a:prstGeom>
        </p:spPr>
      </p:pic>
    </p:spTree>
    <p:extLst>
      <p:ext uri="{BB962C8B-B14F-4D97-AF65-F5344CB8AC3E}">
        <p14:creationId xmlns:p14="http://schemas.microsoft.com/office/powerpoint/2010/main" val="11072885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3B2B03-790E-CF5A-47CD-2E5D2C0CF9CB}"/>
              </a:ext>
            </a:extLst>
          </p:cNvPr>
          <p:cNvSpPr txBox="1"/>
          <p:nvPr/>
        </p:nvSpPr>
        <p:spPr>
          <a:xfrm>
            <a:off x="342900" y="1280876"/>
            <a:ext cx="8479630" cy="3970318"/>
          </a:xfrm>
          <a:prstGeom prst="rect">
            <a:avLst/>
          </a:prstGeom>
          <a:noFill/>
        </p:spPr>
        <p:txBody>
          <a:bodyPr wrap="square">
            <a:spAutoFit/>
          </a:bodyPr>
          <a:lstStyle/>
          <a:p>
            <a:r>
              <a:rPr lang="en-GB" dirty="0">
                <a:effectLst/>
                <a:latin typeface="Athelas" panose="02000503000000020003" pitchFamily="2" charset="77"/>
              </a:rPr>
              <a:t>We don’t know yet how to live in </a:t>
            </a:r>
            <a:r>
              <a:rPr lang="en-GB" dirty="0" err="1">
                <a:effectLst/>
                <a:latin typeface="Athelas" panose="02000503000000020003" pitchFamily="2" charset="77"/>
              </a:rPr>
              <a:t>solarity</a:t>
            </a:r>
            <a:r>
              <a:rPr lang="en-GB" dirty="0">
                <a:effectLst/>
                <a:latin typeface="Athelas" panose="02000503000000020003" pitchFamily="2" charset="77"/>
              </a:rPr>
              <a:t>; we are not, and don’t</a:t>
            </a:r>
          </a:p>
          <a:p>
            <a:r>
              <a:rPr lang="en-GB" dirty="0">
                <a:effectLst/>
                <a:latin typeface="Athelas" panose="02000503000000020003" pitchFamily="2" charset="77"/>
              </a:rPr>
              <a:t>know how to be, solar subjects. The world that would produce such</a:t>
            </a:r>
          </a:p>
          <a:p>
            <a:r>
              <a:rPr lang="en-GB" dirty="0">
                <a:effectLst/>
                <a:latin typeface="Athelas" panose="02000503000000020003" pitchFamily="2" charset="77"/>
              </a:rPr>
              <a:t>a subject has not (yet) come into being. That leaves us in a position of</a:t>
            </a:r>
          </a:p>
          <a:p>
            <a:r>
              <a:rPr lang="en-GB" dirty="0">
                <a:effectLst/>
                <a:latin typeface="Athelas" panose="02000503000000020003" pitchFamily="2" charset="77"/>
              </a:rPr>
              <a:t>radical insecurity, where our knowledges, embedded in practice and</a:t>
            </a:r>
          </a:p>
          <a:p>
            <a:r>
              <a:rPr lang="en-GB" dirty="0">
                <a:effectLst/>
                <a:latin typeface="Athelas" panose="02000503000000020003" pitchFamily="2" charset="77"/>
              </a:rPr>
              <a:t>habit and tradition, concretized in our infrastructures, articulated</a:t>
            </a:r>
          </a:p>
          <a:p>
            <a:r>
              <a:rPr lang="en-GB" dirty="0">
                <a:effectLst/>
                <a:latin typeface="Athelas" panose="02000503000000020003" pitchFamily="2" charset="77"/>
              </a:rPr>
              <a:t>in our politics, are insufficient, improper, polluted, and polluting.</a:t>
            </a:r>
          </a:p>
          <a:p>
            <a:r>
              <a:rPr lang="en-GB" dirty="0" err="1">
                <a:effectLst/>
                <a:latin typeface="Athelas" panose="02000503000000020003" pitchFamily="2" charset="77"/>
              </a:rPr>
              <a:t>Solarity</a:t>
            </a:r>
            <a:r>
              <a:rPr lang="en-GB" dirty="0">
                <a:effectLst/>
                <a:latin typeface="Athelas" panose="02000503000000020003" pitchFamily="2" charset="77"/>
              </a:rPr>
              <a:t> confronts us with the challenge of learning to live and do and </a:t>
            </a:r>
          </a:p>
          <a:p>
            <a:r>
              <a:rPr lang="en-GB" dirty="0">
                <a:effectLst/>
                <a:latin typeface="Athelas" panose="02000503000000020003" pitchFamily="2" charset="77"/>
              </a:rPr>
              <a:t>think and love again, to hold ourselves askance to the world</a:t>
            </a:r>
          </a:p>
          <a:p>
            <a:r>
              <a:rPr lang="en-GB" dirty="0">
                <a:effectLst/>
                <a:latin typeface="Athelas" panose="02000503000000020003" pitchFamily="2" charset="77"/>
              </a:rPr>
              <a:t>we knew, to estrange ourselves from both the world we know and</a:t>
            </a:r>
          </a:p>
          <a:p>
            <a:r>
              <a:rPr lang="en-GB" dirty="0">
                <a:effectLst/>
                <a:latin typeface="Athelas" panose="02000503000000020003" pitchFamily="2" charset="77"/>
              </a:rPr>
              <a:t>ourselves, to begin to be differently and to build differently.</a:t>
            </a:r>
          </a:p>
          <a:p>
            <a:r>
              <a:rPr lang="en-GB" dirty="0">
                <a:effectLst/>
                <a:latin typeface="Athelas" panose="02000503000000020003" pitchFamily="2" charset="77"/>
              </a:rPr>
              <a:t>A key difficulty here is the willed relinquishing of expertise. We</a:t>
            </a:r>
          </a:p>
          <a:p>
            <a:r>
              <a:rPr lang="en-GB" dirty="0">
                <a:effectLst/>
                <a:latin typeface="Athelas" panose="02000503000000020003" pitchFamily="2" charset="77"/>
              </a:rPr>
              <a:t>have learned how to successfully be in the world.</a:t>
            </a:r>
          </a:p>
          <a:p>
            <a:endParaRPr lang="en-GB" dirty="0">
              <a:latin typeface="Athelas" panose="02000503000000020003" pitchFamily="2" charset="77"/>
            </a:endParaRPr>
          </a:p>
          <a:p>
            <a:endParaRPr lang="en-GB" dirty="0">
              <a:effectLst/>
              <a:latin typeface="Athelas" panose="02000503000000020003" pitchFamily="2" charset="77"/>
            </a:endParaRPr>
          </a:p>
        </p:txBody>
      </p:sp>
      <p:pic>
        <p:nvPicPr>
          <p:cNvPr id="4" name="Picture 3">
            <a:extLst>
              <a:ext uri="{FF2B5EF4-FFF2-40B4-BE49-F238E27FC236}">
                <a16:creationId xmlns:a16="http://schemas.microsoft.com/office/drawing/2014/main" id="{4DC429BB-93A1-4B4F-E33F-8A72361D181E}"/>
              </a:ext>
            </a:extLst>
          </p:cNvPr>
          <p:cNvPicPr>
            <a:picLocks noChangeAspect="1"/>
          </p:cNvPicPr>
          <p:nvPr/>
        </p:nvPicPr>
        <p:blipFill>
          <a:blip r:embed="rId2"/>
          <a:stretch>
            <a:fillRect/>
          </a:stretch>
        </p:blipFill>
        <p:spPr>
          <a:xfrm>
            <a:off x="7986713" y="714376"/>
            <a:ext cx="3561084" cy="4980536"/>
          </a:xfrm>
          <a:prstGeom prst="rect">
            <a:avLst/>
          </a:prstGeom>
        </p:spPr>
      </p:pic>
    </p:spTree>
    <p:extLst>
      <p:ext uri="{BB962C8B-B14F-4D97-AF65-F5344CB8AC3E}">
        <p14:creationId xmlns:p14="http://schemas.microsoft.com/office/powerpoint/2010/main" val="32325728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742A528-B5BC-48B8-92DE-9C2B44451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yellow flower with black text&#10;&#10;AI-generated content may be incorrect.">
            <a:hlinkClick r:id="rId2"/>
            <a:extLst>
              <a:ext uri="{FF2B5EF4-FFF2-40B4-BE49-F238E27FC236}">
                <a16:creationId xmlns:a16="http://schemas.microsoft.com/office/drawing/2014/main" id="{BF74F9A2-DFD1-87C7-C084-E665CEE8948B}"/>
              </a:ext>
            </a:extLst>
          </p:cNvPr>
          <p:cNvPicPr>
            <a:picLocks noChangeAspect="1"/>
          </p:cNvPicPr>
          <p:nvPr/>
        </p:nvPicPr>
        <p:blipFill>
          <a:blip r:embed="rId3"/>
          <a:srcRect r="-1" b="1755"/>
          <a:stretch>
            <a:fillRect/>
          </a:stretch>
        </p:blipFill>
        <p:spPr>
          <a:xfrm>
            <a:off x="1366347" y="433410"/>
            <a:ext cx="9459306" cy="5854700"/>
          </a:xfrm>
          <a:custGeom>
            <a:avLst/>
            <a:gdLst/>
            <a:ahLst/>
            <a:cxnLst/>
            <a:rect l="l" t="t" r="r" b="b"/>
            <a:pathLst>
              <a:path w="8500451" h="5783926">
                <a:moveTo>
                  <a:pt x="4814568" y="604"/>
                </a:moveTo>
                <a:cubicBezTo>
                  <a:pt x="5041344" y="3294"/>
                  <a:pt x="5267019" y="14348"/>
                  <a:pt x="5493575" y="21000"/>
                </a:cubicBezTo>
                <a:cubicBezTo>
                  <a:pt x="5987120" y="36130"/>
                  <a:pt x="6483273" y="35607"/>
                  <a:pt x="6977859" y="46564"/>
                </a:cubicBezTo>
                <a:cubicBezTo>
                  <a:pt x="7286195" y="53346"/>
                  <a:pt x="7590877" y="77867"/>
                  <a:pt x="7880953" y="154038"/>
                </a:cubicBezTo>
                <a:cubicBezTo>
                  <a:pt x="7921646" y="164993"/>
                  <a:pt x="7967557" y="167081"/>
                  <a:pt x="7998861" y="193166"/>
                </a:cubicBezTo>
                <a:cubicBezTo>
                  <a:pt x="8033815" y="222382"/>
                  <a:pt x="8019729" y="265163"/>
                  <a:pt x="7968600" y="273511"/>
                </a:cubicBezTo>
                <a:cubicBezTo>
                  <a:pt x="7903386" y="284466"/>
                  <a:pt x="7836607" y="287597"/>
                  <a:pt x="7764609" y="294901"/>
                </a:cubicBezTo>
                <a:cubicBezTo>
                  <a:pt x="7792260" y="335073"/>
                  <a:pt x="7859040" y="304814"/>
                  <a:pt x="7876257" y="354899"/>
                </a:cubicBezTo>
                <a:cubicBezTo>
                  <a:pt x="7799043" y="389332"/>
                  <a:pt x="7705656" y="366898"/>
                  <a:pt x="7631049" y="400810"/>
                </a:cubicBezTo>
                <a:cubicBezTo>
                  <a:pt x="7633137" y="424287"/>
                  <a:pt x="7649831" y="426374"/>
                  <a:pt x="7663396" y="432635"/>
                </a:cubicBezTo>
                <a:cubicBezTo>
                  <a:pt x="7676961" y="438373"/>
                  <a:pt x="7710871" y="430026"/>
                  <a:pt x="7696264" y="462894"/>
                </a:cubicBezTo>
                <a:cubicBezTo>
                  <a:pt x="7541315" y="482719"/>
                  <a:pt x="7393147" y="550021"/>
                  <a:pt x="7229849" y="540630"/>
                </a:cubicBezTo>
                <a:cubicBezTo>
                  <a:pt x="7431755" y="558890"/>
                  <a:pt x="7602355" y="633496"/>
                  <a:pt x="7780782" y="683059"/>
                </a:cubicBezTo>
                <a:cubicBezTo>
                  <a:pt x="7773479" y="741491"/>
                  <a:pt x="7701483" y="718014"/>
                  <a:pt x="7680613" y="759751"/>
                </a:cubicBezTo>
                <a:cubicBezTo>
                  <a:pt x="7794869" y="788967"/>
                  <a:pt x="7904429" y="823401"/>
                  <a:pt x="7998861" y="880789"/>
                </a:cubicBezTo>
                <a:cubicBezTo>
                  <a:pt x="8083901" y="932439"/>
                  <a:pt x="8164765" y="989306"/>
                  <a:pt x="8257111" y="1031566"/>
                </a:cubicBezTo>
                <a:cubicBezTo>
                  <a:pt x="8354150" y="1075912"/>
                  <a:pt x="8413103" y="1132779"/>
                  <a:pt x="8402148" y="1229819"/>
                </a:cubicBezTo>
                <a:cubicBezTo>
                  <a:pt x="8397452" y="1269468"/>
                  <a:pt x="8409973" y="1302859"/>
                  <a:pt x="8453275" y="1318510"/>
                </a:cubicBezTo>
                <a:cubicBezTo>
                  <a:pt x="8507013" y="1337814"/>
                  <a:pt x="8501275" y="1367029"/>
                  <a:pt x="8499187" y="1411897"/>
                </a:cubicBezTo>
                <a:cubicBezTo>
                  <a:pt x="8496056" y="1465634"/>
                  <a:pt x="8468406" y="1486504"/>
                  <a:pt x="8419885" y="1504764"/>
                </a:cubicBezTo>
                <a:cubicBezTo>
                  <a:pt x="8350497" y="1530327"/>
                  <a:pt x="8349975" y="1569978"/>
                  <a:pt x="8368237" y="1617454"/>
                </a:cubicBezTo>
                <a:cubicBezTo>
                  <a:pt x="8378149" y="1643540"/>
                  <a:pt x="8393278" y="1664409"/>
                  <a:pt x="8415713" y="1683712"/>
                </a:cubicBezTo>
                <a:cubicBezTo>
                  <a:pt x="8493448" y="1751014"/>
                  <a:pt x="8492927" y="1752056"/>
                  <a:pt x="8416755" y="1831880"/>
                </a:cubicBezTo>
                <a:cubicBezTo>
                  <a:pt x="8396408" y="1853269"/>
                  <a:pt x="8374496" y="1867356"/>
                  <a:pt x="8383888" y="1901790"/>
                </a:cubicBezTo>
                <a:cubicBezTo>
                  <a:pt x="8415713" y="2016046"/>
                  <a:pt x="8411538" y="2016046"/>
                  <a:pt x="8283717" y="2053609"/>
                </a:cubicBezTo>
                <a:cubicBezTo>
                  <a:pt x="8254501" y="2062479"/>
                  <a:pt x="8215373" y="2054653"/>
                  <a:pt x="8198678" y="2087521"/>
                </a:cubicBezTo>
                <a:cubicBezTo>
                  <a:pt x="8209113" y="2111521"/>
                  <a:pt x="8184591" y="2690625"/>
                  <a:pt x="8207547" y="2700017"/>
                </a:cubicBezTo>
                <a:cubicBezTo>
                  <a:pt x="8387017" y="2773578"/>
                  <a:pt x="8409451" y="2860184"/>
                  <a:pt x="8269632" y="2996352"/>
                </a:cubicBezTo>
                <a:cubicBezTo>
                  <a:pt x="8175722" y="3087653"/>
                  <a:pt x="8186677" y="3236864"/>
                  <a:pt x="8225807" y="3330251"/>
                </a:cubicBezTo>
                <a:cubicBezTo>
                  <a:pt x="8373452" y="3371467"/>
                  <a:pt x="8341107" y="3481027"/>
                  <a:pt x="8370845" y="3577023"/>
                </a:cubicBezTo>
                <a:cubicBezTo>
                  <a:pt x="8392757" y="3649020"/>
                  <a:pt x="8306673" y="3639107"/>
                  <a:pt x="8310847" y="3671976"/>
                </a:cubicBezTo>
                <a:cubicBezTo>
                  <a:pt x="8365105" y="3711626"/>
                  <a:pt x="8437624" y="3724148"/>
                  <a:pt x="8479884" y="3778406"/>
                </a:cubicBezTo>
                <a:cubicBezTo>
                  <a:pt x="8403713" y="3818056"/>
                  <a:pt x="8365105" y="3873880"/>
                  <a:pt x="8322845" y="3929703"/>
                </a:cubicBezTo>
                <a:cubicBezTo>
                  <a:pt x="8254501" y="4020482"/>
                  <a:pt x="8161635" y="4097174"/>
                  <a:pt x="8063031" y="4166563"/>
                </a:cubicBezTo>
                <a:cubicBezTo>
                  <a:pt x="8012947" y="4649674"/>
                  <a:pt x="7851215" y="5156783"/>
                  <a:pt x="7833475" y="5181825"/>
                </a:cubicBezTo>
                <a:cubicBezTo>
                  <a:pt x="7760436" y="5174520"/>
                  <a:pt x="7618528" y="5466682"/>
                  <a:pt x="7495403" y="5493812"/>
                </a:cubicBezTo>
                <a:cubicBezTo>
                  <a:pt x="7366017" y="5523550"/>
                  <a:pt x="5441925" y="5797973"/>
                  <a:pt x="5148199" y="5783364"/>
                </a:cubicBezTo>
                <a:cubicBezTo>
                  <a:pt x="3551743" y="5705628"/>
                  <a:pt x="3505310" y="5598155"/>
                  <a:pt x="3505310" y="5598155"/>
                </a:cubicBezTo>
                <a:cubicBezTo>
                  <a:pt x="3505310" y="5598155"/>
                  <a:pt x="3596089" y="5571548"/>
                  <a:pt x="3675390" y="5541287"/>
                </a:cubicBezTo>
                <a:cubicBezTo>
                  <a:pt x="3627392" y="5542853"/>
                  <a:pt x="3579395" y="5543896"/>
                  <a:pt x="3531919" y="5542331"/>
                </a:cubicBezTo>
                <a:cubicBezTo>
                  <a:pt x="3164108" y="5531375"/>
                  <a:pt x="3500093" y="5511028"/>
                  <a:pt x="3138022" y="5469291"/>
                </a:cubicBezTo>
                <a:cubicBezTo>
                  <a:pt x="2527092" y="5398860"/>
                  <a:pt x="2618913" y="5380598"/>
                  <a:pt x="2058068" y="5181825"/>
                </a:cubicBezTo>
                <a:cubicBezTo>
                  <a:pt x="2008504" y="5164086"/>
                  <a:pt x="1660519" y="5056613"/>
                  <a:pt x="1447659" y="5044613"/>
                </a:cubicBezTo>
                <a:cubicBezTo>
                  <a:pt x="1391313" y="5041483"/>
                  <a:pt x="1329751" y="5042527"/>
                  <a:pt x="1281230" y="4977311"/>
                </a:cubicBezTo>
                <a:cubicBezTo>
                  <a:pt x="1429920" y="4979399"/>
                  <a:pt x="1557741" y="4979399"/>
                  <a:pt x="1696518" y="4945487"/>
                </a:cubicBezTo>
                <a:cubicBezTo>
                  <a:pt x="1622434" y="4898532"/>
                  <a:pt x="1537394" y="4938705"/>
                  <a:pt x="1478440" y="4905836"/>
                </a:cubicBezTo>
                <a:cubicBezTo>
                  <a:pt x="1423138" y="4875577"/>
                  <a:pt x="1375140" y="4871404"/>
                  <a:pt x="1318795" y="4919401"/>
                </a:cubicBezTo>
                <a:cubicBezTo>
                  <a:pt x="1289578" y="4944443"/>
                  <a:pt x="1237928" y="4939747"/>
                  <a:pt x="1208190" y="4925140"/>
                </a:cubicBezTo>
                <a:cubicBezTo>
                  <a:pt x="1049066" y="4846360"/>
                  <a:pt x="1052718" y="4847404"/>
                  <a:pt x="875857" y="4867751"/>
                </a:cubicBezTo>
                <a:cubicBezTo>
                  <a:pt x="763166" y="4880272"/>
                  <a:pt x="648388" y="4902706"/>
                  <a:pt x="545088" y="4889141"/>
                </a:cubicBezTo>
                <a:cubicBezTo>
                  <a:pt x="532045" y="4859403"/>
                  <a:pt x="543522" y="4845839"/>
                  <a:pt x="558131" y="4841666"/>
                </a:cubicBezTo>
                <a:cubicBezTo>
                  <a:pt x="796034" y="4776973"/>
                  <a:pt x="840379" y="4702889"/>
                  <a:pt x="1081413" y="4662717"/>
                </a:cubicBezTo>
                <a:cubicBezTo>
                  <a:pt x="1099151" y="4617327"/>
                  <a:pt x="1011503" y="4609500"/>
                  <a:pt x="1052718" y="4564633"/>
                </a:cubicBezTo>
                <a:cubicBezTo>
                  <a:pt x="1127846" y="4529678"/>
                  <a:pt x="1216016" y="4570894"/>
                  <a:pt x="1290622" y="4525505"/>
                </a:cubicBezTo>
                <a:cubicBezTo>
                  <a:pt x="1277579" y="4493158"/>
                  <a:pt x="1214972" y="4516636"/>
                  <a:pt x="1217581" y="4482202"/>
                </a:cubicBezTo>
                <a:cubicBezTo>
                  <a:pt x="1220712" y="4442552"/>
                  <a:pt x="1264536" y="4448813"/>
                  <a:pt x="1294796" y="4451421"/>
                </a:cubicBezTo>
                <a:cubicBezTo>
                  <a:pt x="1441398" y="4464985"/>
                  <a:pt x="1568696" y="4390902"/>
                  <a:pt x="1709040" y="4365860"/>
                </a:cubicBezTo>
                <a:cubicBezTo>
                  <a:pt x="1559306" y="4303253"/>
                  <a:pt x="686474" y="4353338"/>
                  <a:pt x="530479" y="4334034"/>
                </a:cubicBezTo>
                <a:cubicBezTo>
                  <a:pt x="367182" y="4314210"/>
                  <a:pt x="107367" y="4261516"/>
                  <a:pt x="174146" y="4244821"/>
                </a:cubicBezTo>
                <a:cubicBezTo>
                  <a:pt x="249796" y="4225518"/>
                  <a:pt x="519524" y="3996484"/>
                  <a:pt x="596216" y="3986050"/>
                </a:cubicBezTo>
                <a:cubicBezTo>
                  <a:pt x="685430" y="3974050"/>
                  <a:pt x="703169" y="3957876"/>
                  <a:pt x="820554" y="3875967"/>
                </a:cubicBezTo>
                <a:cubicBezTo>
                  <a:pt x="897769" y="3822230"/>
                  <a:pt x="576391" y="3939094"/>
                  <a:pt x="451179" y="3901009"/>
                </a:cubicBezTo>
                <a:cubicBezTo>
                  <a:pt x="405268" y="3886923"/>
                  <a:pt x="729255" y="3738233"/>
                  <a:pt x="729255" y="3711105"/>
                </a:cubicBezTo>
                <a:cubicBezTo>
                  <a:pt x="729255" y="3682409"/>
                  <a:pt x="700038" y="3676150"/>
                  <a:pt x="672387" y="3676150"/>
                </a:cubicBezTo>
                <a:cubicBezTo>
                  <a:pt x="610824" y="3676150"/>
                  <a:pt x="629606" y="3651106"/>
                  <a:pt x="568043" y="3652673"/>
                </a:cubicBezTo>
                <a:cubicBezTo>
                  <a:pt x="748558" y="3580154"/>
                  <a:pt x="860205" y="3599458"/>
                  <a:pt x="1038632" y="3533198"/>
                </a:cubicBezTo>
                <a:cubicBezTo>
                  <a:pt x="1125760" y="3500852"/>
                  <a:pt x="817425" y="3393378"/>
                  <a:pt x="907160" y="3365206"/>
                </a:cubicBezTo>
                <a:cubicBezTo>
                  <a:pt x="941071" y="3354249"/>
                  <a:pt x="986461" y="3365727"/>
                  <a:pt x="1009938" y="3327120"/>
                </a:cubicBezTo>
                <a:cubicBezTo>
                  <a:pt x="972897" y="3296340"/>
                  <a:pt x="923855" y="3309904"/>
                  <a:pt x="886812" y="3322425"/>
                </a:cubicBezTo>
                <a:cubicBezTo>
                  <a:pt x="792381" y="3354772"/>
                  <a:pt x="799165" y="3346946"/>
                  <a:pt x="789773" y="3322947"/>
                </a:cubicBezTo>
                <a:cubicBezTo>
                  <a:pt x="758993" y="3241037"/>
                  <a:pt x="682822" y="3267123"/>
                  <a:pt x="615520" y="3280688"/>
                </a:cubicBezTo>
                <a:cubicBezTo>
                  <a:pt x="412050" y="3321382"/>
                  <a:pt x="205972" y="3309904"/>
                  <a:pt x="3023" y="3351641"/>
                </a:cubicBezTo>
                <a:cubicBezTo>
                  <a:pt x="-18888" y="3356337"/>
                  <a:pt x="83890" y="3262949"/>
                  <a:pt x="132409" y="3251993"/>
                </a:cubicBezTo>
                <a:cubicBezTo>
                  <a:pt x="185103" y="3240516"/>
                  <a:pt x="249796" y="3248863"/>
                  <a:pt x="287360" y="3195127"/>
                </a:cubicBezTo>
                <a:cubicBezTo>
                  <a:pt x="220579" y="3181561"/>
                  <a:pt x="144410" y="3207647"/>
                  <a:pt x="78150" y="3164866"/>
                </a:cubicBezTo>
                <a:cubicBezTo>
                  <a:pt x="225276" y="3105913"/>
                  <a:pt x="371878" y="3107999"/>
                  <a:pt x="498655" y="3069914"/>
                </a:cubicBezTo>
                <a:cubicBezTo>
                  <a:pt x="510133" y="2999483"/>
                  <a:pt x="426658" y="3025046"/>
                  <a:pt x="396399" y="2984874"/>
                </a:cubicBezTo>
                <a:cubicBezTo>
                  <a:pt x="1351140" y="2916007"/>
                  <a:pt x="817946" y="2712537"/>
                  <a:pt x="658822" y="2601411"/>
                </a:cubicBezTo>
                <a:cubicBezTo>
                  <a:pt x="605607" y="2564370"/>
                  <a:pt x="1164888" y="2388551"/>
                  <a:pt x="1183148" y="2383856"/>
                </a:cubicBezTo>
                <a:cubicBezTo>
                  <a:pt x="1229581" y="2372900"/>
                  <a:pt x="1413747" y="2380725"/>
                  <a:pt x="1451311" y="2366639"/>
                </a:cubicBezTo>
                <a:cubicBezTo>
                  <a:pt x="1499309" y="2348901"/>
                  <a:pt x="1340706" y="2318120"/>
                  <a:pt x="1376184" y="2296729"/>
                </a:cubicBezTo>
                <a:cubicBezTo>
                  <a:pt x="1625043" y="2145953"/>
                  <a:pt x="1642780" y="1919006"/>
                  <a:pt x="1572870" y="1902834"/>
                </a:cubicBezTo>
                <a:cubicBezTo>
                  <a:pt x="1500353" y="1886138"/>
                  <a:pt x="1429399" y="1899181"/>
                  <a:pt x="1362097" y="1926311"/>
                </a:cubicBezTo>
                <a:cubicBezTo>
                  <a:pt x="1252536" y="1970656"/>
                  <a:pt x="493960" y="1907528"/>
                  <a:pt x="281620" y="1943006"/>
                </a:cubicBezTo>
                <a:cubicBezTo>
                  <a:pt x="249274" y="1948223"/>
                  <a:pt x="205451" y="1971700"/>
                  <a:pt x="174669" y="1927876"/>
                </a:cubicBezTo>
                <a:cubicBezTo>
                  <a:pt x="393269" y="1785969"/>
                  <a:pt x="673952" y="1826663"/>
                  <a:pt x="918115" y="1730145"/>
                </a:cubicBezTo>
                <a:cubicBezTo>
                  <a:pt x="822119" y="1663886"/>
                  <a:pt x="724558" y="1667017"/>
                  <a:pt x="624389" y="1676929"/>
                </a:cubicBezTo>
                <a:cubicBezTo>
                  <a:pt x="598304" y="1679538"/>
                  <a:pt x="562826" y="1683190"/>
                  <a:pt x="556565" y="1655539"/>
                </a:cubicBezTo>
                <a:cubicBezTo>
                  <a:pt x="548739" y="1620584"/>
                  <a:pt x="590999" y="1614323"/>
                  <a:pt x="618650" y="1600237"/>
                </a:cubicBezTo>
                <a:cubicBezTo>
                  <a:pt x="660909" y="1578325"/>
                  <a:pt x="723515" y="1604410"/>
                  <a:pt x="775165" y="1544413"/>
                </a:cubicBezTo>
                <a:cubicBezTo>
                  <a:pt x="618650" y="1558500"/>
                  <a:pt x="486656" y="1583021"/>
                  <a:pt x="348401" y="1624758"/>
                </a:cubicBezTo>
                <a:cubicBezTo>
                  <a:pt x="360400" y="1587717"/>
                  <a:pt x="402137" y="1570499"/>
                  <a:pt x="378660" y="1539719"/>
                </a:cubicBezTo>
                <a:cubicBezTo>
                  <a:pt x="360922" y="1516763"/>
                  <a:pt x="310316" y="1505806"/>
                  <a:pt x="336402" y="1463025"/>
                </a:cubicBezTo>
                <a:cubicBezTo>
                  <a:pt x="409963" y="1417636"/>
                  <a:pt x="514307" y="1429636"/>
                  <a:pt x="576913" y="1364421"/>
                </a:cubicBezTo>
                <a:cubicBezTo>
                  <a:pt x="665605" y="1271556"/>
                  <a:pt x="803338" y="1239731"/>
                  <a:pt x="911856" y="1171908"/>
                </a:cubicBezTo>
                <a:cubicBezTo>
                  <a:pt x="947853" y="1149995"/>
                  <a:pt x="1184192" y="1073303"/>
                  <a:pt x="1247841" y="1048782"/>
                </a:cubicBezTo>
                <a:cubicBezTo>
                  <a:pt x="1336532" y="1014349"/>
                  <a:pt x="1437746" y="1002349"/>
                  <a:pt x="1524872" y="939221"/>
                </a:cubicBezTo>
                <a:cubicBezTo>
                  <a:pt x="1439310" y="926178"/>
                  <a:pt x="1369923" y="985133"/>
                  <a:pt x="1267145" y="956439"/>
                </a:cubicBezTo>
                <a:cubicBezTo>
                  <a:pt x="1429920" y="895398"/>
                  <a:pt x="1579131" y="867746"/>
                  <a:pt x="1697039" y="783749"/>
                </a:cubicBezTo>
                <a:cubicBezTo>
                  <a:pt x="1711648" y="773315"/>
                  <a:pt x="1740342" y="776446"/>
                  <a:pt x="1762255" y="772794"/>
                </a:cubicBezTo>
                <a:cubicBezTo>
                  <a:pt x="1992852" y="735752"/>
                  <a:pt x="2224495" y="704449"/>
                  <a:pt x="2452486" y="650712"/>
                </a:cubicBezTo>
                <a:cubicBezTo>
                  <a:pt x="2504136" y="638191"/>
                  <a:pt x="2595436" y="635061"/>
                  <a:pt x="2586045" y="590193"/>
                </a:cubicBezTo>
                <a:cubicBezTo>
                  <a:pt x="2571959" y="522891"/>
                  <a:pt x="2486919" y="570889"/>
                  <a:pt x="2432138" y="577150"/>
                </a:cubicBezTo>
                <a:cubicBezTo>
                  <a:pt x="2262059" y="597497"/>
                  <a:pt x="2091979" y="632974"/>
                  <a:pt x="1919291" y="613149"/>
                </a:cubicBezTo>
                <a:cubicBezTo>
                  <a:pt x="2035633" y="588107"/>
                  <a:pt x="2151455" y="562542"/>
                  <a:pt x="2267799" y="537499"/>
                </a:cubicBezTo>
                <a:cubicBezTo>
                  <a:pt x="2134238" y="546368"/>
                  <a:pt x="2017896" y="487936"/>
                  <a:pt x="1887988" y="514022"/>
                </a:cubicBezTo>
                <a:cubicBezTo>
                  <a:pt x="1846250" y="522370"/>
                  <a:pt x="1802427" y="495762"/>
                  <a:pt x="1798252" y="454546"/>
                </a:cubicBezTo>
                <a:cubicBezTo>
                  <a:pt x="1793557" y="421678"/>
                  <a:pt x="1832686" y="407071"/>
                  <a:pt x="1862424" y="396636"/>
                </a:cubicBezTo>
                <a:cubicBezTo>
                  <a:pt x="1938595" y="370028"/>
                  <a:pt x="1999113" y="291250"/>
                  <a:pt x="2096675" y="332987"/>
                </a:cubicBezTo>
                <a:cubicBezTo>
                  <a:pt x="2158237" y="267250"/>
                  <a:pt x="2256320" y="256816"/>
                  <a:pt x="2335621" y="239600"/>
                </a:cubicBezTo>
                <a:cubicBezTo>
                  <a:pt x="2588654" y="185341"/>
                  <a:pt x="2845338" y="143081"/>
                  <a:pt x="3102023" y="107082"/>
                </a:cubicBezTo>
                <a:cubicBezTo>
                  <a:pt x="3270538" y="83605"/>
                  <a:pt x="3444270" y="93518"/>
                  <a:pt x="3611219" y="63780"/>
                </a:cubicBezTo>
                <a:cubicBezTo>
                  <a:pt x="3937814" y="5869"/>
                  <a:pt x="4262322" y="7436"/>
                  <a:pt x="4587352" y="1175"/>
                </a:cubicBezTo>
                <a:cubicBezTo>
                  <a:pt x="4663262" y="-260"/>
                  <a:pt x="4738976" y="-293"/>
                  <a:pt x="4814568" y="604"/>
                </a:cubicBezTo>
                <a:close/>
              </a:path>
            </a:pathLst>
          </a:custGeom>
        </p:spPr>
      </p:pic>
    </p:spTree>
    <p:extLst>
      <p:ext uri="{BB962C8B-B14F-4D97-AF65-F5344CB8AC3E}">
        <p14:creationId xmlns:p14="http://schemas.microsoft.com/office/powerpoint/2010/main" val="31744148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121BCF-EFF7-BD6F-04F7-0A8151D1E82D}"/>
              </a:ext>
            </a:extLst>
          </p:cNvPr>
          <p:cNvPicPr>
            <a:picLocks noChangeAspect="1"/>
          </p:cNvPicPr>
          <p:nvPr/>
        </p:nvPicPr>
        <p:blipFill>
          <a:blip r:embed="rId2"/>
          <a:stretch>
            <a:fillRect/>
          </a:stretch>
        </p:blipFill>
        <p:spPr>
          <a:xfrm>
            <a:off x="0" y="-1"/>
            <a:ext cx="12192000" cy="6937513"/>
          </a:xfrm>
          <a:prstGeom prst="rect">
            <a:avLst/>
          </a:prstGeom>
        </p:spPr>
      </p:pic>
      <p:sp>
        <p:nvSpPr>
          <p:cNvPr id="5" name="TextBox 4">
            <a:extLst>
              <a:ext uri="{FF2B5EF4-FFF2-40B4-BE49-F238E27FC236}">
                <a16:creationId xmlns:a16="http://schemas.microsoft.com/office/drawing/2014/main" id="{4B17AA48-9990-E52A-AF89-90815E0BDDC0}"/>
              </a:ext>
            </a:extLst>
          </p:cNvPr>
          <p:cNvSpPr txBox="1"/>
          <p:nvPr/>
        </p:nvSpPr>
        <p:spPr>
          <a:xfrm>
            <a:off x="0" y="6568180"/>
            <a:ext cx="2154757" cy="369332"/>
          </a:xfrm>
          <a:prstGeom prst="rect">
            <a:avLst/>
          </a:prstGeom>
          <a:noFill/>
        </p:spPr>
        <p:txBody>
          <a:bodyPr wrap="none" rtlCol="0">
            <a:spAutoFit/>
          </a:bodyPr>
          <a:lstStyle/>
          <a:p>
            <a:r>
              <a:rPr lang="en-US">
                <a:solidFill>
                  <a:schemeClr val="bg1"/>
                </a:solidFill>
                <a:latin typeface="Bell MT" panose="02020503060305020303" pitchFamily="18" charset="77"/>
              </a:rPr>
              <a:t>Robert Montgomery</a:t>
            </a:r>
          </a:p>
        </p:txBody>
      </p:sp>
    </p:spTree>
    <p:extLst>
      <p:ext uri="{BB962C8B-B14F-4D97-AF65-F5344CB8AC3E}">
        <p14:creationId xmlns:p14="http://schemas.microsoft.com/office/powerpoint/2010/main" val="1220362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99D132-DAE5-B24D-42AD-130900FA341D}"/>
              </a:ext>
            </a:extLst>
          </p:cNvPr>
          <p:cNvPicPr>
            <a:picLocks noChangeAspect="1"/>
          </p:cNvPicPr>
          <p:nvPr/>
        </p:nvPicPr>
        <p:blipFill>
          <a:blip r:embed="rId2"/>
          <a:stretch>
            <a:fillRect/>
          </a:stretch>
        </p:blipFill>
        <p:spPr>
          <a:xfrm>
            <a:off x="440036" y="0"/>
            <a:ext cx="5065871" cy="6858000"/>
          </a:xfrm>
          <a:prstGeom prst="rect">
            <a:avLst/>
          </a:prstGeom>
        </p:spPr>
      </p:pic>
      <p:pic>
        <p:nvPicPr>
          <p:cNvPr id="3" name="Picture 2">
            <a:extLst>
              <a:ext uri="{FF2B5EF4-FFF2-40B4-BE49-F238E27FC236}">
                <a16:creationId xmlns:a16="http://schemas.microsoft.com/office/drawing/2014/main" id="{40DD6E6E-DA33-D884-359B-9018F923828A}"/>
              </a:ext>
            </a:extLst>
          </p:cNvPr>
          <p:cNvPicPr>
            <a:picLocks noChangeAspect="1"/>
          </p:cNvPicPr>
          <p:nvPr/>
        </p:nvPicPr>
        <p:blipFill>
          <a:blip r:embed="rId3"/>
          <a:stretch>
            <a:fillRect/>
          </a:stretch>
        </p:blipFill>
        <p:spPr>
          <a:xfrm>
            <a:off x="5941256" y="0"/>
            <a:ext cx="5507834" cy="3167771"/>
          </a:xfrm>
          <a:prstGeom prst="rect">
            <a:avLst/>
          </a:prstGeom>
        </p:spPr>
      </p:pic>
      <p:sp>
        <p:nvSpPr>
          <p:cNvPr id="4" name="TextBox 3">
            <a:extLst>
              <a:ext uri="{FF2B5EF4-FFF2-40B4-BE49-F238E27FC236}">
                <a16:creationId xmlns:a16="http://schemas.microsoft.com/office/drawing/2014/main" id="{97D90341-96CC-4A42-D0D5-804360493104}"/>
              </a:ext>
            </a:extLst>
          </p:cNvPr>
          <p:cNvSpPr txBox="1"/>
          <p:nvPr/>
        </p:nvSpPr>
        <p:spPr>
          <a:xfrm>
            <a:off x="9400486" y="6372664"/>
            <a:ext cx="2351478" cy="369332"/>
          </a:xfrm>
          <a:prstGeom prst="rect">
            <a:avLst/>
          </a:prstGeom>
          <a:noFill/>
        </p:spPr>
        <p:txBody>
          <a:bodyPr wrap="none" rtlCol="0">
            <a:spAutoFit/>
          </a:bodyPr>
          <a:lstStyle/>
          <a:p>
            <a:r>
              <a:rPr lang="en-US" dirty="0">
                <a:latin typeface="Franklin Gothic Medium" panose="020B0603020102020204" pitchFamily="34" charset="0"/>
              </a:rPr>
              <a:t>Andrew Dana Hudson</a:t>
            </a:r>
          </a:p>
        </p:txBody>
      </p:sp>
      <p:pic>
        <p:nvPicPr>
          <p:cNvPr id="5" name="Picture 4">
            <a:extLst>
              <a:ext uri="{FF2B5EF4-FFF2-40B4-BE49-F238E27FC236}">
                <a16:creationId xmlns:a16="http://schemas.microsoft.com/office/drawing/2014/main" id="{974901FD-4D91-3B48-7355-25D84EF8B055}"/>
              </a:ext>
            </a:extLst>
          </p:cNvPr>
          <p:cNvPicPr>
            <a:picLocks noChangeAspect="1"/>
          </p:cNvPicPr>
          <p:nvPr/>
        </p:nvPicPr>
        <p:blipFill>
          <a:blip r:embed="rId4"/>
          <a:stretch>
            <a:fillRect/>
          </a:stretch>
        </p:blipFill>
        <p:spPr>
          <a:xfrm>
            <a:off x="6049659" y="3429000"/>
            <a:ext cx="5291027" cy="2376561"/>
          </a:xfrm>
          <a:prstGeom prst="rect">
            <a:avLst/>
          </a:prstGeom>
        </p:spPr>
      </p:pic>
    </p:spTree>
    <p:extLst>
      <p:ext uri="{BB962C8B-B14F-4D97-AF65-F5344CB8AC3E}">
        <p14:creationId xmlns:p14="http://schemas.microsoft.com/office/powerpoint/2010/main" val="1970873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0F5EF5-E383-9AD4-CE0D-EECCC119C720}"/>
              </a:ext>
            </a:extLst>
          </p:cNvPr>
          <p:cNvPicPr>
            <a:picLocks noChangeAspect="1"/>
          </p:cNvPicPr>
          <p:nvPr/>
        </p:nvPicPr>
        <p:blipFill>
          <a:blip r:embed="rId2"/>
          <a:stretch>
            <a:fillRect/>
          </a:stretch>
        </p:blipFill>
        <p:spPr>
          <a:xfrm>
            <a:off x="175247" y="449574"/>
            <a:ext cx="6870505" cy="2312189"/>
          </a:xfrm>
          <a:prstGeom prst="rect">
            <a:avLst/>
          </a:prstGeom>
        </p:spPr>
      </p:pic>
      <p:sp>
        <p:nvSpPr>
          <p:cNvPr id="3" name="TextBox 2">
            <a:extLst>
              <a:ext uri="{FF2B5EF4-FFF2-40B4-BE49-F238E27FC236}">
                <a16:creationId xmlns:a16="http://schemas.microsoft.com/office/drawing/2014/main" id="{5AFD1DAE-99D8-2005-880B-688F5CF4246B}"/>
              </a:ext>
            </a:extLst>
          </p:cNvPr>
          <p:cNvSpPr txBox="1"/>
          <p:nvPr/>
        </p:nvSpPr>
        <p:spPr>
          <a:xfrm>
            <a:off x="388424" y="5711637"/>
            <a:ext cx="2351478" cy="369332"/>
          </a:xfrm>
          <a:prstGeom prst="rect">
            <a:avLst/>
          </a:prstGeom>
          <a:noFill/>
        </p:spPr>
        <p:txBody>
          <a:bodyPr wrap="none" rtlCol="0">
            <a:spAutoFit/>
          </a:bodyPr>
          <a:lstStyle/>
          <a:p>
            <a:r>
              <a:rPr lang="en-US">
                <a:latin typeface="Franklin Gothic Medium" panose="020B0603020102020204" pitchFamily="34" charset="0"/>
              </a:rPr>
              <a:t>Andrew Dana Hudson</a:t>
            </a:r>
            <a:endParaRPr lang="en-US" dirty="0">
              <a:latin typeface="Franklin Gothic Medium" panose="020B0603020102020204" pitchFamily="34" charset="0"/>
            </a:endParaRPr>
          </a:p>
        </p:txBody>
      </p:sp>
      <p:pic>
        <p:nvPicPr>
          <p:cNvPr id="4" name="Picture 3">
            <a:extLst>
              <a:ext uri="{FF2B5EF4-FFF2-40B4-BE49-F238E27FC236}">
                <a16:creationId xmlns:a16="http://schemas.microsoft.com/office/drawing/2014/main" id="{4C848C9E-F621-C552-E4CF-4ED0304502F4}"/>
              </a:ext>
            </a:extLst>
          </p:cNvPr>
          <p:cNvPicPr>
            <a:picLocks noChangeAspect="1"/>
          </p:cNvPicPr>
          <p:nvPr/>
        </p:nvPicPr>
        <p:blipFill>
          <a:blip r:embed="rId3"/>
          <a:stretch>
            <a:fillRect/>
          </a:stretch>
        </p:blipFill>
        <p:spPr>
          <a:xfrm>
            <a:off x="0" y="3351596"/>
            <a:ext cx="7370775" cy="2272300"/>
          </a:xfrm>
          <a:prstGeom prst="rect">
            <a:avLst/>
          </a:prstGeom>
        </p:spPr>
      </p:pic>
      <p:pic>
        <p:nvPicPr>
          <p:cNvPr id="7170" name="Picture 2" descr="Is Vertical Farming a Good Idea? No. It's largely, though not entirely, a  terrible idea that claims to solve a land and water use problem by adopting  an even bigger energy problem.">
            <a:extLst>
              <a:ext uri="{FF2B5EF4-FFF2-40B4-BE49-F238E27FC236}">
                <a16:creationId xmlns:a16="http://schemas.microsoft.com/office/drawing/2014/main" id="{7B93C7EF-023C-9B12-C22F-E54CDC83B7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0455" y="257125"/>
            <a:ext cx="4757824" cy="3062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4008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12835</TotalTime>
  <Words>2581</Words>
  <Application>Microsoft Macintosh PowerPoint</Application>
  <PresentationFormat>Widescreen</PresentationFormat>
  <Paragraphs>219</Paragraphs>
  <Slides>79</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79</vt:i4>
      </vt:variant>
    </vt:vector>
  </HeadingPairs>
  <TitlesOfParts>
    <vt:vector size="89" baseType="lpstr">
      <vt:lpstr>Aptos</vt:lpstr>
      <vt:lpstr>Aptos Display</vt:lpstr>
      <vt:lpstr>Arial</vt:lpstr>
      <vt:lpstr>Athelas</vt:lpstr>
      <vt:lpstr>Bell MT</vt:lpstr>
      <vt:lpstr>Calibri</vt:lpstr>
      <vt:lpstr>Century Gothic</vt:lpstr>
      <vt:lpstr>Franklin Gothic Medium</vt:lpstr>
      <vt:lpstr>Times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Macdonald, Graeme</dc:creator>
  <cp:lastModifiedBy>Macdonald, Graeme</cp:lastModifiedBy>
  <cp:revision>6</cp:revision>
  <dcterms:created xsi:type="dcterms:W3CDTF">2026-02-22T12:56:21Z</dcterms:created>
  <dcterms:modified xsi:type="dcterms:W3CDTF">2026-03-16T13:42:13Z</dcterms:modified>
</cp:coreProperties>
</file>