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0"/>
  </p:notesMasterIdLst>
  <p:sldIdLst>
    <p:sldId id="421" r:id="rId2"/>
    <p:sldId id="438" r:id="rId3"/>
    <p:sldId id="452" r:id="rId4"/>
    <p:sldId id="453" r:id="rId5"/>
    <p:sldId id="454" r:id="rId6"/>
    <p:sldId id="459" r:id="rId7"/>
    <p:sldId id="455" r:id="rId8"/>
    <p:sldId id="456" r:id="rId9"/>
    <p:sldId id="432" r:id="rId10"/>
    <p:sldId id="444" r:id="rId11"/>
    <p:sldId id="460" r:id="rId12"/>
    <p:sldId id="422" r:id="rId13"/>
    <p:sldId id="423" r:id="rId14"/>
    <p:sldId id="424" r:id="rId15"/>
    <p:sldId id="443" r:id="rId16"/>
    <p:sldId id="445" r:id="rId17"/>
    <p:sldId id="263" r:id="rId18"/>
    <p:sldId id="265" r:id="rId19"/>
    <p:sldId id="266" r:id="rId20"/>
    <p:sldId id="425" r:id="rId21"/>
    <p:sldId id="426" r:id="rId22"/>
    <p:sldId id="439" r:id="rId23"/>
    <p:sldId id="384" r:id="rId24"/>
    <p:sldId id="404" r:id="rId25"/>
    <p:sldId id="414" r:id="rId26"/>
    <p:sldId id="446" r:id="rId27"/>
    <p:sldId id="415" r:id="rId28"/>
    <p:sldId id="274" r:id="rId29"/>
    <p:sldId id="348" r:id="rId30"/>
    <p:sldId id="461" r:id="rId31"/>
    <p:sldId id="436" r:id="rId32"/>
    <p:sldId id="448" r:id="rId33"/>
    <p:sldId id="434" r:id="rId34"/>
    <p:sldId id="372" r:id="rId35"/>
    <p:sldId id="408" r:id="rId36"/>
    <p:sldId id="449" r:id="rId37"/>
    <p:sldId id="450" r:id="rId38"/>
    <p:sldId id="349" r:id="rId39"/>
    <p:sldId id="397" r:id="rId40"/>
    <p:sldId id="419" r:id="rId41"/>
    <p:sldId id="420" r:id="rId42"/>
    <p:sldId id="428" r:id="rId43"/>
    <p:sldId id="427" r:id="rId44"/>
    <p:sldId id="430" r:id="rId45"/>
    <p:sldId id="457" r:id="rId46"/>
    <p:sldId id="418" r:id="rId47"/>
    <p:sldId id="447" r:id="rId48"/>
    <p:sldId id="435" r:id="rId49"/>
    <p:sldId id="437" r:id="rId50"/>
    <p:sldId id="458" r:id="rId51"/>
    <p:sldId id="431" r:id="rId52"/>
    <p:sldId id="433" r:id="rId53"/>
    <p:sldId id="429" r:id="rId54"/>
    <p:sldId id="440" r:id="rId55"/>
    <p:sldId id="441" r:id="rId56"/>
    <p:sldId id="451" r:id="rId57"/>
    <p:sldId id="442" r:id="rId58"/>
    <p:sldId id="402"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345"/>
    <p:restoredTop sz="94665"/>
  </p:normalViewPr>
  <p:slideViewPr>
    <p:cSldViewPr snapToGrid="0">
      <p:cViewPr varScale="1">
        <p:scale>
          <a:sx n="88" d="100"/>
          <a:sy n="88" d="100"/>
        </p:scale>
        <p:origin x="208" y="8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0A1406-CA14-DD45-8491-6352739EF181}" type="datetimeFigureOut">
              <a:rPr lang="en-US" smtClean="0"/>
              <a:t>1/19/26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A450D9-BDB1-1E49-94E1-30779C89172C}" type="slidenum">
              <a:rPr lang="en-US" smtClean="0"/>
              <a:t>‹#›</a:t>
            </a:fld>
            <a:endParaRPr lang="en-US"/>
          </a:p>
        </p:txBody>
      </p:sp>
    </p:spTree>
    <p:extLst>
      <p:ext uri="{BB962C8B-B14F-4D97-AF65-F5344CB8AC3E}">
        <p14:creationId xmlns:p14="http://schemas.microsoft.com/office/powerpoint/2010/main" val="27622670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Optima" panose="02000503060000020004" pitchFamily="2" charset="0"/>
                <a:ea typeface="Calibri" charset="0"/>
                <a:cs typeface="Times" charset="0"/>
              </a:rPr>
              <a:t>Phenomena such as ocean acidification, climate change, the general effects of incremental forms of ecological degradation across the planet, global overpopulation and resource depletion </a:t>
            </a:r>
            <a:r>
              <a:rPr lang="en-US" b="1" dirty="0">
                <a:latin typeface="Optima" panose="02000503060000020004" pitchFamily="2" charset="0"/>
                <a:ea typeface="Calibri" charset="0"/>
                <a:cs typeface="Times" charset="0"/>
              </a:rPr>
              <a:t>do not present any obvious or perceptible target for concern or protest at any one place</a:t>
            </a:r>
            <a:r>
              <a:rPr lang="en-US" dirty="0">
                <a:latin typeface="Optima" panose="02000503060000020004" pitchFamily="2" charset="0"/>
                <a:ea typeface="Calibri" charset="0"/>
                <a:cs typeface="Times" charset="0"/>
              </a:rPr>
              <a:t>, or often any immediate antagonist perceptible at the normal human scale. </a:t>
            </a:r>
            <a:r>
              <a:rPr lang="en-US" b="1" dirty="0">
                <a:latin typeface="Optima" panose="02000503060000020004" pitchFamily="2" charset="0"/>
                <a:ea typeface="Calibri" charset="0"/>
                <a:cs typeface="Times" charset="0"/>
              </a:rPr>
              <a:t>The largely benumbed recognition of this reality</a:t>
            </a:r>
            <a:r>
              <a:rPr lang="en-US" dirty="0">
                <a:latin typeface="Optima" panose="02000503060000020004" pitchFamily="2" charset="0"/>
                <a:ea typeface="Calibri" charset="0"/>
                <a:cs typeface="Times" charset="0"/>
              </a:rPr>
              <a:t> </a:t>
            </a:r>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23</a:t>
            </a:fld>
            <a:endParaRPr lang="en-US"/>
          </a:p>
        </p:txBody>
      </p:sp>
    </p:spTree>
    <p:extLst>
      <p:ext uri="{BB962C8B-B14F-4D97-AF65-F5344CB8AC3E}">
        <p14:creationId xmlns:p14="http://schemas.microsoft.com/office/powerpoint/2010/main" val="3245742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Optima" panose="02000503060000020004" pitchFamily="2" charset="0"/>
                <a:ea typeface="Calibri" charset="0"/>
                <a:cs typeface="Times" charset="0"/>
              </a:rPr>
              <a:t>Phenomena such as ocean acidification, climate change, the general effects of incremental forms of ecological degradation across the planet, global overpopulation and resource depletion </a:t>
            </a:r>
            <a:r>
              <a:rPr lang="en-US" b="1" dirty="0">
                <a:latin typeface="Optima" panose="02000503060000020004" pitchFamily="2" charset="0"/>
                <a:ea typeface="Calibri" charset="0"/>
                <a:cs typeface="Times" charset="0"/>
              </a:rPr>
              <a:t>do not present any obvious or perceptible target for concern or protest at any one place</a:t>
            </a:r>
            <a:r>
              <a:rPr lang="en-US" dirty="0">
                <a:latin typeface="Optima" panose="02000503060000020004" pitchFamily="2" charset="0"/>
                <a:ea typeface="Calibri" charset="0"/>
                <a:cs typeface="Times" charset="0"/>
              </a:rPr>
              <a:t>, or often any immediate antagonist perceptible at the normal human scale. </a:t>
            </a:r>
            <a:r>
              <a:rPr lang="en-US" b="1" dirty="0">
                <a:latin typeface="Optima" panose="02000503060000020004" pitchFamily="2" charset="0"/>
                <a:ea typeface="Calibri" charset="0"/>
                <a:cs typeface="Times" charset="0"/>
              </a:rPr>
              <a:t>The largely benumbed recognition of this reality</a:t>
            </a:r>
            <a:r>
              <a:rPr lang="en-US" dirty="0">
                <a:latin typeface="Optima" panose="02000503060000020004" pitchFamily="2" charset="0"/>
                <a:ea typeface="Calibri" charset="0"/>
                <a:cs typeface="Times" charset="0"/>
              </a:rPr>
              <a:t> </a:t>
            </a:r>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28</a:t>
            </a:fld>
            <a:endParaRPr lang="en-US"/>
          </a:p>
        </p:txBody>
      </p:sp>
    </p:spTree>
    <p:extLst>
      <p:ext uri="{BB962C8B-B14F-4D97-AF65-F5344CB8AC3E}">
        <p14:creationId xmlns:p14="http://schemas.microsoft.com/office/powerpoint/2010/main" val="2456193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see the same thing here in a novel about adaptation to catastrophe in North American continent, where NYC adapts, yet the </a:t>
            </a:r>
            <a:r>
              <a:rPr lang="en-US" dirty="0" err="1"/>
              <a:t>entrie</a:t>
            </a:r>
            <a:r>
              <a:rPr lang="en-US" dirty="0"/>
              <a:t> scene remains cognitively difficult to grasp – </a:t>
            </a:r>
            <a:r>
              <a:rPr lang="en-GB" sz="1200" kern="1200" dirty="0">
                <a:solidFill>
                  <a:schemeClr val="tx1"/>
                </a:solidFill>
                <a:effectLst/>
                <a:latin typeface="+mn-lt"/>
                <a:ea typeface="+mn-ea"/>
                <a:cs typeface="+mn-cs"/>
              </a:rPr>
              <a:t>long genre, cautionary tales, tales about denialism and consciousness raising, weird tales of strange climate, offshoring the problem by alienating it, then the speculative </a:t>
            </a:r>
            <a:r>
              <a:rPr lang="en-GB" sz="1200" kern="1200" dirty="0" err="1">
                <a:solidFill>
                  <a:schemeClr val="tx1"/>
                </a:solidFill>
                <a:effectLst/>
                <a:latin typeface="+mn-lt"/>
                <a:ea typeface="+mn-ea"/>
                <a:cs typeface="+mn-cs"/>
              </a:rPr>
              <a:t>fccition</a:t>
            </a:r>
            <a:r>
              <a:rPr lang="en-GB" sz="1200" kern="1200" dirty="0">
                <a:solidFill>
                  <a:schemeClr val="tx1"/>
                </a:solidFill>
                <a:effectLst/>
                <a:latin typeface="+mn-lt"/>
                <a:ea typeface="+mn-ea"/>
                <a:cs typeface="+mn-cs"/>
              </a:rPr>
              <a:t> and the dystopias – usually of resource-starved worlds, depleted stocks of foods, medicines, turn to authoritarianism, </a:t>
            </a:r>
            <a:r>
              <a:rPr lang="en-US" dirty="0"/>
              <a:t>and another way of doing this might be seeing a totally transformed world devoid of humans, - so how about Scotland, in 2563…</a:t>
            </a:r>
            <a:r>
              <a:rPr lang="en-US" b="1" dirty="0"/>
              <a:t>slide</a:t>
            </a:r>
          </a:p>
          <a:p>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29</a:t>
            </a:fld>
            <a:endParaRPr lang="en-US"/>
          </a:p>
        </p:txBody>
      </p:sp>
    </p:spTree>
    <p:extLst>
      <p:ext uri="{BB962C8B-B14F-4D97-AF65-F5344CB8AC3E}">
        <p14:creationId xmlns:p14="http://schemas.microsoft.com/office/powerpoint/2010/main" val="3849808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YET – </a:t>
            </a:r>
            <a:r>
              <a:rPr lang="en-GB" sz="1200" b="1" kern="1200" dirty="0">
                <a:solidFill>
                  <a:schemeClr val="tx1"/>
                </a:solidFill>
                <a:effectLst/>
                <a:latin typeface="+mn-lt"/>
                <a:ea typeface="+mn-ea"/>
                <a:cs typeface="+mn-cs"/>
              </a:rPr>
              <a:t>there IS A strong </a:t>
            </a:r>
            <a:r>
              <a:rPr lang="en-GB" sz="1200" b="1" kern="1200" dirty="0" err="1">
                <a:solidFill>
                  <a:schemeClr val="tx1"/>
                </a:solidFill>
                <a:effectLst/>
                <a:latin typeface="+mn-lt"/>
                <a:ea typeface="+mn-ea"/>
                <a:cs typeface="+mn-cs"/>
              </a:rPr>
              <a:t>idenfiiable</a:t>
            </a:r>
            <a:r>
              <a:rPr lang="en-GB" sz="1200" b="1" kern="1200" dirty="0">
                <a:solidFill>
                  <a:schemeClr val="tx1"/>
                </a:solidFill>
                <a:effectLst/>
                <a:latin typeface="+mn-lt"/>
                <a:ea typeface="+mn-ea"/>
                <a:cs typeface="+mn-cs"/>
              </a:rPr>
              <a:t> strand of climate fiction - ‘</a:t>
            </a:r>
            <a:r>
              <a:rPr lang="en-GB" sz="1200" b="1" kern="1200" dirty="0" err="1">
                <a:solidFill>
                  <a:schemeClr val="tx1"/>
                </a:solidFill>
                <a:effectLst/>
                <a:latin typeface="+mn-lt"/>
                <a:ea typeface="+mn-ea"/>
                <a:cs typeface="+mn-cs"/>
              </a:rPr>
              <a:t>clifi</a:t>
            </a:r>
            <a:r>
              <a:rPr lang="en-GB" sz="1200" b="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 what Ghosh resigned to the ‘</a:t>
            </a:r>
            <a:r>
              <a:rPr lang="en-GB" sz="1200" b="1" kern="1200" dirty="0">
                <a:solidFill>
                  <a:schemeClr val="tx1"/>
                </a:solidFill>
                <a:effectLst/>
                <a:latin typeface="+mn-lt"/>
                <a:ea typeface="+mn-ea"/>
                <a:cs typeface="+mn-cs"/>
              </a:rPr>
              <a:t>outhouses’</a:t>
            </a:r>
            <a:r>
              <a:rPr lang="en-GB" sz="1200" kern="1200" dirty="0">
                <a:solidFill>
                  <a:schemeClr val="tx1"/>
                </a:solidFill>
                <a:effectLst/>
                <a:latin typeface="+mn-lt"/>
                <a:ea typeface="+mn-ea"/>
                <a:cs typeface="+mn-cs"/>
              </a:rPr>
              <a:t> of culture – there are indeed so </a:t>
            </a:r>
            <a:r>
              <a:rPr lang="en-GB" sz="1200" i="1" kern="1200" dirty="0">
                <a:solidFill>
                  <a:schemeClr val="tx1"/>
                </a:solidFill>
                <a:effectLst/>
                <a:latin typeface="+mn-lt"/>
                <a:ea typeface="+mn-ea"/>
                <a:cs typeface="+mn-cs"/>
              </a:rPr>
              <a:t>many </a:t>
            </a:r>
            <a:r>
              <a:rPr lang="en-GB" sz="1200" kern="1200" dirty="0">
                <a:solidFill>
                  <a:schemeClr val="tx1"/>
                </a:solidFill>
                <a:effectLst/>
                <a:latin typeface="+mn-lt"/>
                <a:ea typeface="+mn-ea"/>
                <a:cs typeface="+mn-cs"/>
              </a:rPr>
              <a:t>examples of societal meltdown and earth system collapse on our screens that it’s harder to choose one. </a:t>
            </a:r>
            <a:r>
              <a:rPr lang="en-GB" sz="1200" b="1" kern="1200" dirty="0">
                <a:solidFill>
                  <a:schemeClr val="tx1"/>
                </a:solidFill>
                <a:effectLst/>
                <a:latin typeface="+mn-lt"/>
                <a:ea typeface="+mn-ea"/>
                <a:cs typeface="+mn-cs"/>
              </a:rPr>
              <a:t>Predilection for dystopia and apocalypse</a:t>
            </a:r>
            <a:r>
              <a:rPr lang="en-GB" sz="1200" kern="1200" dirty="0">
                <a:solidFill>
                  <a:schemeClr val="tx1"/>
                </a:solidFill>
                <a:effectLst/>
                <a:latin typeface="+mn-lt"/>
                <a:ea typeface="+mn-ea"/>
                <a:cs typeface="+mn-cs"/>
              </a:rPr>
              <a:t> (end times threats; cautionary tales; extrapolations of the present; also small morality tales within of how to deal </a:t>
            </a:r>
            <a:r>
              <a:rPr lang="en-GB" sz="1200" kern="1200" dirty="0" err="1">
                <a:solidFill>
                  <a:schemeClr val="tx1"/>
                </a:solidFill>
                <a:effectLst/>
                <a:latin typeface="+mn-lt"/>
                <a:ea typeface="+mn-ea"/>
                <a:cs typeface="+mn-cs"/>
              </a:rPr>
              <a:t>wth</a:t>
            </a:r>
            <a:r>
              <a:rPr lang="en-GB" sz="1200" kern="1200" dirty="0">
                <a:solidFill>
                  <a:schemeClr val="tx1"/>
                </a:solidFill>
                <a:effectLst/>
                <a:latin typeface="+mn-lt"/>
                <a:ea typeface="+mn-ea"/>
                <a:cs typeface="+mn-cs"/>
              </a:rPr>
              <a:t> it and how to be better and perhaps prevent it)</a:t>
            </a:r>
          </a:p>
          <a:p>
            <a:r>
              <a:rPr lang="en-GB" sz="1200" kern="1200" dirty="0">
                <a:solidFill>
                  <a:schemeClr val="tx1"/>
                </a:solidFill>
                <a:effectLst/>
                <a:latin typeface="+mn-lt"/>
                <a:ea typeface="+mn-ea"/>
                <a:cs typeface="+mn-cs"/>
              </a:rPr>
              <a:t> </a:t>
            </a:r>
          </a:p>
          <a:p>
            <a:r>
              <a:rPr lang="en-US" dirty="0"/>
              <a:t>Examples of </a:t>
            </a:r>
            <a:r>
              <a:rPr lang="en-US" dirty="0" err="1"/>
              <a:t>clifi</a:t>
            </a:r>
            <a:r>
              <a:rPr lang="en-US" dirty="0"/>
              <a:t> from all over and through various genres and </a:t>
            </a:r>
            <a:r>
              <a:rPr lang="en-US" dirty="0" err="1"/>
              <a:t>audicnes</a:t>
            </a:r>
            <a:r>
              <a:rPr lang="en-US" dirty="0"/>
              <a:t>, YA fiction to sf to fantasy and the orthodox novel – this fiction is almost always trying to register a massive change and usually involves dystopian worlds, either of </a:t>
            </a:r>
            <a:r>
              <a:rPr lang="en-US" dirty="0" err="1"/>
              <a:t>adapation</a:t>
            </a:r>
            <a:r>
              <a:rPr lang="en-US" dirty="0"/>
              <a:t> to a new and radically transformed climate or a word where an apocalypse is creating dystopian forms of reaction and governance – next slide is benumbing reality in this work….</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08A0162-BBC3-D94B-8CC6-F65F028CC9B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8668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collapse, entropy, painful pedestrianism, without maps, following the cracked highway - the bunker episode - </a:t>
            </a:r>
            <a:r>
              <a:rPr lang="en-GB" sz="1200" b="1" kern="1200" dirty="0">
                <a:solidFill>
                  <a:schemeClr val="tx1"/>
                </a:solidFill>
                <a:effectLst/>
                <a:latin typeface="+mn-lt"/>
                <a:ea typeface="+mn-ea"/>
                <a:cs typeface="+mn-cs"/>
              </a:rPr>
              <a:t>Predilection for dystopia and apocalypse</a:t>
            </a:r>
            <a:r>
              <a:rPr lang="en-GB" sz="1200" kern="1200" dirty="0">
                <a:solidFill>
                  <a:schemeClr val="tx1"/>
                </a:solidFill>
                <a:effectLst/>
                <a:latin typeface="+mn-lt"/>
                <a:ea typeface="+mn-ea"/>
                <a:cs typeface="+mn-cs"/>
              </a:rPr>
              <a:t> (end times threats; cautionary tales; extrapolations of the present; also small morality tales within of how to deal </a:t>
            </a:r>
            <a:r>
              <a:rPr lang="en-GB" sz="1200" kern="1200" dirty="0" err="1">
                <a:solidFill>
                  <a:schemeClr val="tx1"/>
                </a:solidFill>
                <a:effectLst/>
                <a:latin typeface="+mn-lt"/>
                <a:ea typeface="+mn-ea"/>
                <a:cs typeface="+mn-cs"/>
              </a:rPr>
              <a:t>wth</a:t>
            </a:r>
            <a:r>
              <a:rPr lang="en-GB" sz="1200" kern="1200" dirty="0">
                <a:solidFill>
                  <a:schemeClr val="tx1"/>
                </a:solidFill>
                <a:effectLst/>
                <a:latin typeface="+mn-lt"/>
                <a:ea typeface="+mn-ea"/>
                <a:cs typeface="+mn-cs"/>
              </a:rPr>
              <a:t> it and how to be better and perhaps prevent it)</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One vein of thinking is that this seems to be not real at all, difficult to grasp – so maybe bunker thinking is both a natural response and also a fearful/problematic one. </a:t>
            </a:r>
            <a:r>
              <a:rPr lang="en-US" dirty="0"/>
              <a:t>other forms of escape and shelter are seen in </a:t>
            </a:r>
            <a:r>
              <a:rPr lang="en-US" dirty="0" err="1"/>
              <a:t>fagan</a:t>
            </a:r>
            <a:r>
              <a:rPr lang="en-US" dirty="0"/>
              <a:t> -</a:t>
            </a: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38</a:t>
            </a:fld>
            <a:endParaRPr lang="en-US"/>
          </a:p>
        </p:txBody>
      </p:sp>
    </p:spTree>
    <p:extLst>
      <p:ext uri="{BB962C8B-B14F-4D97-AF65-F5344CB8AC3E}">
        <p14:creationId xmlns:p14="http://schemas.microsoft.com/office/powerpoint/2010/main" val="2472897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EB83F-7F6B-78A3-84A1-84A9737D230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F15B111-70D8-931A-B3AB-F6C84B4167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FA1752A9-E170-B175-E2EB-3B9139350F21}"/>
              </a:ext>
            </a:extLst>
          </p:cNvPr>
          <p:cNvSpPr>
            <a:spLocks noGrp="1"/>
          </p:cNvSpPr>
          <p:nvPr>
            <p:ph type="dt" sz="half" idx="10"/>
          </p:nvPr>
        </p:nvSpPr>
        <p:spPr/>
        <p:txBody>
          <a:bodyPr/>
          <a:lstStyle/>
          <a:p>
            <a:fld id="{BA5C59A7-F528-D847-B4D6-AA964A53D2C5}" type="datetimeFigureOut">
              <a:rPr lang="en-US" smtClean="0"/>
              <a:t>1/19/26</a:t>
            </a:fld>
            <a:endParaRPr lang="en-US"/>
          </a:p>
        </p:txBody>
      </p:sp>
      <p:sp>
        <p:nvSpPr>
          <p:cNvPr id="5" name="Footer Placeholder 4">
            <a:extLst>
              <a:ext uri="{FF2B5EF4-FFF2-40B4-BE49-F238E27FC236}">
                <a16:creationId xmlns:a16="http://schemas.microsoft.com/office/drawing/2014/main" id="{0B6EBC4F-DBED-5A4F-241E-ADA9505BC6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B29146-D010-0053-5F34-15AF40AEAF9B}"/>
              </a:ext>
            </a:extLst>
          </p:cNvPr>
          <p:cNvSpPr>
            <a:spLocks noGrp="1"/>
          </p:cNvSpPr>
          <p:nvPr>
            <p:ph type="sldNum" sz="quarter" idx="12"/>
          </p:nvPr>
        </p:nvSpPr>
        <p:spPr/>
        <p:txBody>
          <a:bodyPr/>
          <a:lstStyle/>
          <a:p>
            <a:fld id="{8AF522A3-9CAB-A44E-9594-22C959F4B89A}" type="slidenum">
              <a:rPr lang="en-US" smtClean="0"/>
              <a:t>‹#›</a:t>
            </a:fld>
            <a:endParaRPr lang="en-US"/>
          </a:p>
        </p:txBody>
      </p:sp>
    </p:spTree>
    <p:extLst>
      <p:ext uri="{BB962C8B-B14F-4D97-AF65-F5344CB8AC3E}">
        <p14:creationId xmlns:p14="http://schemas.microsoft.com/office/powerpoint/2010/main" val="23456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820E2-6685-B067-6992-3C367CA92EB4}"/>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0742556-9E04-C37E-415A-65058A24289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A993FED-7C23-16B1-F3FA-A33524850967}"/>
              </a:ext>
            </a:extLst>
          </p:cNvPr>
          <p:cNvSpPr>
            <a:spLocks noGrp="1"/>
          </p:cNvSpPr>
          <p:nvPr>
            <p:ph type="dt" sz="half" idx="10"/>
          </p:nvPr>
        </p:nvSpPr>
        <p:spPr/>
        <p:txBody>
          <a:bodyPr/>
          <a:lstStyle/>
          <a:p>
            <a:fld id="{BA5C59A7-F528-D847-B4D6-AA964A53D2C5}" type="datetimeFigureOut">
              <a:rPr lang="en-US" smtClean="0"/>
              <a:t>1/19/26</a:t>
            </a:fld>
            <a:endParaRPr lang="en-US"/>
          </a:p>
        </p:txBody>
      </p:sp>
      <p:sp>
        <p:nvSpPr>
          <p:cNvPr id="5" name="Footer Placeholder 4">
            <a:extLst>
              <a:ext uri="{FF2B5EF4-FFF2-40B4-BE49-F238E27FC236}">
                <a16:creationId xmlns:a16="http://schemas.microsoft.com/office/drawing/2014/main" id="{A8752EB3-7308-69CC-9603-FE486BEDAB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8764BD-947E-E87B-D0B4-8F67E48034E6}"/>
              </a:ext>
            </a:extLst>
          </p:cNvPr>
          <p:cNvSpPr>
            <a:spLocks noGrp="1"/>
          </p:cNvSpPr>
          <p:nvPr>
            <p:ph type="sldNum" sz="quarter" idx="12"/>
          </p:nvPr>
        </p:nvSpPr>
        <p:spPr/>
        <p:txBody>
          <a:bodyPr/>
          <a:lstStyle/>
          <a:p>
            <a:fld id="{8AF522A3-9CAB-A44E-9594-22C959F4B89A}" type="slidenum">
              <a:rPr lang="en-US" smtClean="0"/>
              <a:t>‹#›</a:t>
            </a:fld>
            <a:endParaRPr lang="en-US"/>
          </a:p>
        </p:txBody>
      </p:sp>
    </p:spTree>
    <p:extLst>
      <p:ext uri="{BB962C8B-B14F-4D97-AF65-F5344CB8AC3E}">
        <p14:creationId xmlns:p14="http://schemas.microsoft.com/office/powerpoint/2010/main" val="3363013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330F327-D98B-BA9D-C5DD-D69F9D0385C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F05BB1D-E12A-98FF-C735-C1BE404CF3C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3B52603-1DC9-5A22-0F42-128D5F2D8ACF}"/>
              </a:ext>
            </a:extLst>
          </p:cNvPr>
          <p:cNvSpPr>
            <a:spLocks noGrp="1"/>
          </p:cNvSpPr>
          <p:nvPr>
            <p:ph type="dt" sz="half" idx="10"/>
          </p:nvPr>
        </p:nvSpPr>
        <p:spPr/>
        <p:txBody>
          <a:bodyPr/>
          <a:lstStyle/>
          <a:p>
            <a:fld id="{BA5C59A7-F528-D847-B4D6-AA964A53D2C5}" type="datetimeFigureOut">
              <a:rPr lang="en-US" smtClean="0"/>
              <a:t>1/19/26</a:t>
            </a:fld>
            <a:endParaRPr lang="en-US"/>
          </a:p>
        </p:txBody>
      </p:sp>
      <p:sp>
        <p:nvSpPr>
          <p:cNvPr id="5" name="Footer Placeholder 4">
            <a:extLst>
              <a:ext uri="{FF2B5EF4-FFF2-40B4-BE49-F238E27FC236}">
                <a16:creationId xmlns:a16="http://schemas.microsoft.com/office/drawing/2014/main" id="{C614CC7F-3DD8-7B0D-A41E-5C7CBE0D71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BCC040-CB32-1950-7775-C82FA907091E}"/>
              </a:ext>
            </a:extLst>
          </p:cNvPr>
          <p:cNvSpPr>
            <a:spLocks noGrp="1"/>
          </p:cNvSpPr>
          <p:nvPr>
            <p:ph type="sldNum" sz="quarter" idx="12"/>
          </p:nvPr>
        </p:nvSpPr>
        <p:spPr/>
        <p:txBody>
          <a:bodyPr/>
          <a:lstStyle/>
          <a:p>
            <a:fld id="{8AF522A3-9CAB-A44E-9594-22C959F4B89A}" type="slidenum">
              <a:rPr lang="en-US" smtClean="0"/>
              <a:t>‹#›</a:t>
            </a:fld>
            <a:endParaRPr lang="en-US"/>
          </a:p>
        </p:txBody>
      </p:sp>
    </p:spTree>
    <p:extLst>
      <p:ext uri="{BB962C8B-B14F-4D97-AF65-F5344CB8AC3E}">
        <p14:creationId xmlns:p14="http://schemas.microsoft.com/office/powerpoint/2010/main" val="3141393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739DE-89F6-E190-49C2-9E968B3498B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FAC1EEF-B79D-D650-A3CA-0FAD1FD32A4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310D872-CC85-EAF8-E73C-1C99A5AE248C}"/>
              </a:ext>
            </a:extLst>
          </p:cNvPr>
          <p:cNvSpPr>
            <a:spLocks noGrp="1"/>
          </p:cNvSpPr>
          <p:nvPr>
            <p:ph type="dt" sz="half" idx="10"/>
          </p:nvPr>
        </p:nvSpPr>
        <p:spPr/>
        <p:txBody>
          <a:bodyPr/>
          <a:lstStyle/>
          <a:p>
            <a:fld id="{BA5C59A7-F528-D847-B4D6-AA964A53D2C5}" type="datetimeFigureOut">
              <a:rPr lang="en-US" smtClean="0"/>
              <a:t>1/19/26</a:t>
            </a:fld>
            <a:endParaRPr lang="en-US"/>
          </a:p>
        </p:txBody>
      </p:sp>
      <p:sp>
        <p:nvSpPr>
          <p:cNvPr id="5" name="Footer Placeholder 4">
            <a:extLst>
              <a:ext uri="{FF2B5EF4-FFF2-40B4-BE49-F238E27FC236}">
                <a16:creationId xmlns:a16="http://schemas.microsoft.com/office/drawing/2014/main" id="{C4B1FD7F-48EE-2188-A12C-2C5FE8DC23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CDAE14-6BB3-46C9-897E-7F66C10ECF8D}"/>
              </a:ext>
            </a:extLst>
          </p:cNvPr>
          <p:cNvSpPr>
            <a:spLocks noGrp="1"/>
          </p:cNvSpPr>
          <p:nvPr>
            <p:ph type="sldNum" sz="quarter" idx="12"/>
          </p:nvPr>
        </p:nvSpPr>
        <p:spPr/>
        <p:txBody>
          <a:bodyPr/>
          <a:lstStyle/>
          <a:p>
            <a:fld id="{8AF522A3-9CAB-A44E-9594-22C959F4B89A}" type="slidenum">
              <a:rPr lang="en-US" smtClean="0"/>
              <a:t>‹#›</a:t>
            </a:fld>
            <a:endParaRPr lang="en-US"/>
          </a:p>
        </p:txBody>
      </p:sp>
    </p:spTree>
    <p:extLst>
      <p:ext uri="{BB962C8B-B14F-4D97-AF65-F5344CB8AC3E}">
        <p14:creationId xmlns:p14="http://schemas.microsoft.com/office/powerpoint/2010/main" val="4257897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EE188-42BE-965C-1220-2E19EF8E69F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8A18D0A8-3321-C2BF-FA5F-2F713AD0538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FA310A2-E2DA-2CF0-CD4D-A3ADA1BE1FA5}"/>
              </a:ext>
            </a:extLst>
          </p:cNvPr>
          <p:cNvSpPr>
            <a:spLocks noGrp="1"/>
          </p:cNvSpPr>
          <p:nvPr>
            <p:ph type="dt" sz="half" idx="10"/>
          </p:nvPr>
        </p:nvSpPr>
        <p:spPr/>
        <p:txBody>
          <a:bodyPr/>
          <a:lstStyle/>
          <a:p>
            <a:fld id="{BA5C59A7-F528-D847-B4D6-AA964A53D2C5}" type="datetimeFigureOut">
              <a:rPr lang="en-US" smtClean="0"/>
              <a:t>1/19/26</a:t>
            </a:fld>
            <a:endParaRPr lang="en-US"/>
          </a:p>
        </p:txBody>
      </p:sp>
      <p:sp>
        <p:nvSpPr>
          <p:cNvPr id="5" name="Footer Placeholder 4">
            <a:extLst>
              <a:ext uri="{FF2B5EF4-FFF2-40B4-BE49-F238E27FC236}">
                <a16:creationId xmlns:a16="http://schemas.microsoft.com/office/drawing/2014/main" id="{F9F15041-0E26-8357-FBC6-379D77C2FF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3FC211-7E31-F90A-70A1-EDF3ED83A420}"/>
              </a:ext>
            </a:extLst>
          </p:cNvPr>
          <p:cNvSpPr>
            <a:spLocks noGrp="1"/>
          </p:cNvSpPr>
          <p:nvPr>
            <p:ph type="sldNum" sz="quarter" idx="12"/>
          </p:nvPr>
        </p:nvSpPr>
        <p:spPr/>
        <p:txBody>
          <a:bodyPr/>
          <a:lstStyle/>
          <a:p>
            <a:fld id="{8AF522A3-9CAB-A44E-9594-22C959F4B89A}" type="slidenum">
              <a:rPr lang="en-US" smtClean="0"/>
              <a:t>‹#›</a:t>
            </a:fld>
            <a:endParaRPr lang="en-US"/>
          </a:p>
        </p:txBody>
      </p:sp>
    </p:spTree>
    <p:extLst>
      <p:ext uri="{BB962C8B-B14F-4D97-AF65-F5344CB8AC3E}">
        <p14:creationId xmlns:p14="http://schemas.microsoft.com/office/powerpoint/2010/main" val="19169833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4A350-ACA9-FD2D-6BE7-8E0D8291CEF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6E87A28-D76B-F68E-732A-70D8D55E79F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B9AF2FC5-1397-2365-C570-279252E9F29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4BB90E0-3672-05C5-8FE0-CCABEB508532}"/>
              </a:ext>
            </a:extLst>
          </p:cNvPr>
          <p:cNvSpPr>
            <a:spLocks noGrp="1"/>
          </p:cNvSpPr>
          <p:nvPr>
            <p:ph type="dt" sz="half" idx="10"/>
          </p:nvPr>
        </p:nvSpPr>
        <p:spPr/>
        <p:txBody>
          <a:bodyPr/>
          <a:lstStyle/>
          <a:p>
            <a:fld id="{BA5C59A7-F528-D847-B4D6-AA964A53D2C5}" type="datetimeFigureOut">
              <a:rPr lang="en-US" smtClean="0"/>
              <a:t>1/19/26</a:t>
            </a:fld>
            <a:endParaRPr lang="en-US"/>
          </a:p>
        </p:txBody>
      </p:sp>
      <p:sp>
        <p:nvSpPr>
          <p:cNvPr id="6" name="Footer Placeholder 5">
            <a:extLst>
              <a:ext uri="{FF2B5EF4-FFF2-40B4-BE49-F238E27FC236}">
                <a16:creationId xmlns:a16="http://schemas.microsoft.com/office/drawing/2014/main" id="{64EDC7A6-8DFC-0987-9147-91BB59ACC1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53F70D-D4E1-D931-DA29-31D53FB1F1C8}"/>
              </a:ext>
            </a:extLst>
          </p:cNvPr>
          <p:cNvSpPr>
            <a:spLocks noGrp="1"/>
          </p:cNvSpPr>
          <p:nvPr>
            <p:ph type="sldNum" sz="quarter" idx="12"/>
          </p:nvPr>
        </p:nvSpPr>
        <p:spPr/>
        <p:txBody>
          <a:bodyPr/>
          <a:lstStyle/>
          <a:p>
            <a:fld id="{8AF522A3-9CAB-A44E-9594-22C959F4B89A}" type="slidenum">
              <a:rPr lang="en-US" smtClean="0"/>
              <a:t>‹#›</a:t>
            </a:fld>
            <a:endParaRPr lang="en-US"/>
          </a:p>
        </p:txBody>
      </p:sp>
    </p:spTree>
    <p:extLst>
      <p:ext uri="{BB962C8B-B14F-4D97-AF65-F5344CB8AC3E}">
        <p14:creationId xmlns:p14="http://schemas.microsoft.com/office/powerpoint/2010/main" val="224332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E116A-FF5C-573A-AE28-14362CB23823}"/>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F467477-2301-9AF9-D223-5A79451034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997B577-1521-2A9E-3276-836F4029B5E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D17641E-8CF2-3332-5AD8-627238FC4E0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11B5DAB-303B-7EB6-FA38-D22626C35A2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044533C-F57D-4AB6-42B4-3915AA1443D8}"/>
              </a:ext>
            </a:extLst>
          </p:cNvPr>
          <p:cNvSpPr>
            <a:spLocks noGrp="1"/>
          </p:cNvSpPr>
          <p:nvPr>
            <p:ph type="dt" sz="half" idx="10"/>
          </p:nvPr>
        </p:nvSpPr>
        <p:spPr/>
        <p:txBody>
          <a:bodyPr/>
          <a:lstStyle/>
          <a:p>
            <a:fld id="{BA5C59A7-F528-D847-B4D6-AA964A53D2C5}" type="datetimeFigureOut">
              <a:rPr lang="en-US" smtClean="0"/>
              <a:t>1/19/26</a:t>
            </a:fld>
            <a:endParaRPr lang="en-US"/>
          </a:p>
        </p:txBody>
      </p:sp>
      <p:sp>
        <p:nvSpPr>
          <p:cNvPr id="8" name="Footer Placeholder 7">
            <a:extLst>
              <a:ext uri="{FF2B5EF4-FFF2-40B4-BE49-F238E27FC236}">
                <a16:creationId xmlns:a16="http://schemas.microsoft.com/office/drawing/2014/main" id="{1F694249-8DEA-E2D8-B232-F2428BD811B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28BC245-8A31-F01A-6BAB-BF0F3F31C364}"/>
              </a:ext>
            </a:extLst>
          </p:cNvPr>
          <p:cNvSpPr>
            <a:spLocks noGrp="1"/>
          </p:cNvSpPr>
          <p:nvPr>
            <p:ph type="sldNum" sz="quarter" idx="12"/>
          </p:nvPr>
        </p:nvSpPr>
        <p:spPr/>
        <p:txBody>
          <a:bodyPr/>
          <a:lstStyle/>
          <a:p>
            <a:fld id="{8AF522A3-9CAB-A44E-9594-22C959F4B89A}" type="slidenum">
              <a:rPr lang="en-US" smtClean="0"/>
              <a:t>‹#›</a:t>
            </a:fld>
            <a:endParaRPr lang="en-US"/>
          </a:p>
        </p:txBody>
      </p:sp>
    </p:spTree>
    <p:extLst>
      <p:ext uri="{BB962C8B-B14F-4D97-AF65-F5344CB8AC3E}">
        <p14:creationId xmlns:p14="http://schemas.microsoft.com/office/powerpoint/2010/main" val="17847337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951C0-C268-109E-4507-663DDE89E3F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0C86EAD7-CA5C-FD30-D6CA-F84B938E3BF5}"/>
              </a:ext>
            </a:extLst>
          </p:cNvPr>
          <p:cNvSpPr>
            <a:spLocks noGrp="1"/>
          </p:cNvSpPr>
          <p:nvPr>
            <p:ph type="dt" sz="half" idx="10"/>
          </p:nvPr>
        </p:nvSpPr>
        <p:spPr/>
        <p:txBody>
          <a:bodyPr/>
          <a:lstStyle/>
          <a:p>
            <a:fld id="{BA5C59A7-F528-D847-B4D6-AA964A53D2C5}" type="datetimeFigureOut">
              <a:rPr lang="en-US" smtClean="0"/>
              <a:t>1/19/26</a:t>
            </a:fld>
            <a:endParaRPr lang="en-US"/>
          </a:p>
        </p:txBody>
      </p:sp>
      <p:sp>
        <p:nvSpPr>
          <p:cNvPr id="4" name="Footer Placeholder 3">
            <a:extLst>
              <a:ext uri="{FF2B5EF4-FFF2-40B4-BE49-F238E27FC236}">
                <a16:creationId xmlns:a16="http://schemas.microsoft.com/office/drawing/2014/main" id="{5BE0D87F-2C9C-B06F-0A79-62FB0DC0FAE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8FAB882-D3B1-B395-1AB0-43084C92807F}"/>
              </a:ext>
            </a:extLst>
          </p:cNvPr>
          <p:cNvSpPr>
            <a:spLocks noGrp="1"/>
          </p:cNvSpPr>
          <p:nvPr>
            <p:ph type="sldNum" sz="quarter" idx="12"/>
          </p:nvPr>
        </p:nvSpPr>
        <p:spPr/>
        <p:txBody>
          <a:bodyPr/>
          <a:lstStyle/>
          <a:p>
            <a:fld id="{8AF522A3-9CAB-A44E-9594-22C959F4B89A}" type="slidenum">
              <a:rPr lang="en-US" smtClean="0"/>
              <a:t>‹#›</a:t>
            </a:fld>
            <a:endParaRPr lang="en-US"/>
          </a:p>
        </p:txBody>
      </p:sp>
    </p:spTree>
    <p:extLst>
      <p:ext uri="{BB962C8B-B14F-4D97-AF65-F5344CB8AC3E}">
        <p14:creationId xmlns:p14="http://schemas.microsoft.com/office/powerpoint/2010/main" val="2394769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1FC28E-4586-36A1-8688-C14FECCD539D}"/>
              </a:ext>
            </a:extLst>
          </p:cNvPr>
          <p:cNvSpPr>
            <a:spLocks noGrp="1"/>
          </p:cNvSpPr>
          <p:nvPr>
            <p:ph type="dt" sz="half" idx="10"/>
          </p:nvPr>
        </p:nvSpPr>
        <p:spPr/>
        <p:txBody>
          <a:bodyPr/>
          <a:lstStyle/>
          <a:p>
            <a:fld id="{BA5C59A7-F528-D847-B4D6-AA964A53D2C5}" type="datetimeFigureOut">
              <a:rPr lang="en-US" smtClean="0"/>
              <a:t>1/19/26</a:t>
            </a:fld>
            <a:endParaRPr lang="en-US"/>
          </a:p>
        </p:txBody>
      </p:sp>
      <p:sp>
        <p:nvSpPr>
          <p:cNvPr id="3" name="Footer Placeholder 2">
            <a:extLst>
              <a:ext uri="{FF2B5EF4-FFF2-40B4-BE49-F238E27FC236}">
                <a16:creationId xmlns:a16="http://schemas.microsoft.com/office/drawing/2014/main" id="{98946D09-5D1F-1AA4-3371-592B66F620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20A15D8-B7AA-A53F-6C5E-34CFFCA0F267}"/>
              </a:ext>
            </a:extLst>
          </p:cNvPr>
          <p:cNvSpPr>
            <a:spLocks noGrp="1"/>
          </p:cNvSpPr>
          <p:nvPr>
            <p:ph type="sldNum" sz="quarter" idx="12"/>
          </p:nvPr>
        </p:nvSpPr>
        <p:spPr/>
        <p:txBody>
          <a:bodyPr/>
          <a:lstStyle/>
          <a:p>
            <a:fld id="{8AF522A3-9CAB-A44E-9594-22C959F4B89A}" type="slidenum">
              <a:rPr lang="en-US" smtClean="0"/>
              <a:t>‹#›</a:t>
            </a:fld>
            <a:endParaRPr lang="en-US"/>
          </a:p>
        </p:txBody>
      </p:sp>
    </p:spTree>
    <p:extLst>
      <p:ext uri="{BB962C8B-B14F-4D97-AF65-F5344CB8AC3E}">
        <p14:creationId xmlns:p14="http://schemas.microsoft.com/office/powerpoint/2010/main" val="9786587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2B14B-884A-9B83-6AAC-9FFC1AF951A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3B76305-45DB-D5A5-944B-A987BC0D75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C4DAA16D-5AB2-34E3-9631-D45F849200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81E370D-5120-802A-357F-274044DA95CF}"/>
              </a:ext>
            </a:extLst>
          </p:cNvPr>
          <p:cNvSpPr>
            <a:spLocks noGrp="1"/>
          </p:cNvSpPr>
          <p:nvPr>
            <p:ph type="dt" sz="half" idx="10"/>
          </p:nvPr>
        </p:nvSpPr>
        <p:spPr/>
        <p:txBody>
          <a:bodyPr/>
          <a:lstStyle/>
          <a:p>
            <a:fld id="{BA5C59A7-F528-D847-B4D6-AA964A53D2C5}" type="datetimeFigureOut">
              <a:rPr lang="en-US" smtClean="0"/>
              <a:t>1/19/26</a:t>
            </a:fld>
            <a:endParaRPr lang="en-US"/>
          </a:p>
        </p:txBody>
      </p:sp>
      <p:sp>
        <p:nvSpPr>
          <p:cNvPr id="6" name="Footer Placeholder 5">
            <a:extLst>
              <a:ext uri="{FF2B5EF4-FFF2-40B4-BE49-F238E27FC236}">
                <a16:creationId xmlns:a16="http://schemas.microsoft.com/office/drawing/2014/main" id="{C3D92069-3D93-5AD1-2081-6EBAE3B628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0AF486-9CF5-27DE-F02B-2DDD7C9C65C6}"/>
              </a:ext>
            </a:extLst>
          </p:cNvPr>
          <p:cNvSpPr>
            <a:spLocks noGrp="1"/>
          </p:cNvSpPr>
          <p:nvPr>
            <p:ph type="sldNum" sz="quarter" idx="12"/>
          </p:nvPr>
        </p:nvSpPr>
        <p:spPr/>
        <p:txBody>
          <a:bodyPr/>
          <a:lstStyle/>
          <a:p>
            <a:fld id="{8AF522A3-9CAB-A44E-9594-22C959F4B89A}" type="slidenum">
              <a:rPr lang="en-US" smtClean="0"/>
              <a:t>‹#›</a:t>
            </a:fld>
            <a:endParaRPr lang="en-US"/>
          </a:p>
        </p:txBody>
      </p:sp>
    </p:spTree>
    <p:extLst>
      <p:ext uri="{BB962C8B-B14F-4D97-AF65-F5344CB8AC3E}">
        <p14:creationId xmlns:p14="http://schemas.microsoft.com/office/powerpoint/2010/main" val="741871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A0E26-CF53-E43D-1069-8212061271A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FD375E1-8B8C-412D-A6C9-8BCE38014CE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95A4F84-A289-C433-CFB9-D2B5862548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1D2D862-110A-385A-EA87-296A4C4823DC}"/>
              </a:ext>
            </a:extLst>
          </p:cNvPr>
          <p:cNvSpPr>
            <a:spLocks noGrp="1"/>
          </p:cNvSpPr>
          <p:nvPr>
            <p:ph type="dt" sz="half" idx="10"/>
          </p:nvPr>
        </p:nvSpPr>
        <p:spPr/>
        <p:txBody>
          <a:bodyPr/>
          <a:lstStyle/>
          <a:p>
            <a:fld id="{BA5C59A7-F528-D847-B4D6-AA964A53D2C5}" type="datetimeFigureOut">
              <a:rPr lang="en-US" smtClean="0"/>
              <a:t>1/19/26</a:t>
            </a:fld>
            <a:endParaRPr lang="en-US"/>
          </a:p>
        </p:txBody>
      </p:sp>
      <p:sp>
        <p:nvSpPr>
          <p:cNvPr id="6" name="Footer Placeholder 5">
            <a:extLst>
              <a:ext uri="{FF2B5EF4-FFF2-40B4-BE49-F238E27FC236}">
                <a16:creationId xmlns:a16="http://schemas.microsoft.com/office/drawing/2014/main" id="{F3CFD495-72A1-75FF-76AC-094637B9F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8F6ED6-04AE-C898-AC0D-8AC57911CB69}"/>
              </a:ext>
            </a:extLst>
          </p:cNvPr>
          <p:cNvSpPr>
            <a:spLocks noGrp="1"/>
          </p:cNvSpPr>
          <p:nvPr>
            <p:ph type="sldNum" sz="quarter" idx="12"/>
          </p:nvPr>
        </p:nvSpPr>
        <p:spPr/>
        <p:txBody>
          <a:bodyPr/>
          <a:lstStyle/>
          <a:p>
            <a:fld id="{8AF522A3-9CAB-A44E-9594-22C959F4B89A}" type="slidenum">
              <a:rPr lang="en-US" smtClean="0"/>
              <a:t>‹#›</a:t>
            </a:fld>
            <a:endParaRPr lang="en-US"/>
          </a:p>
        </p:txBody>
      </p:sp>
    </p:spTree>
    <p:extLst>
      <p:ext uri="{BB962C8B-B14F-4D97-AF65-F5344CB8AC3E}">
        <p14:creationId xmlns:p14="http://schemas.microsoft.com/office/powerpoint/2010/main" val="1688865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147883-DE9B-DF63-558D-C0DA0B91EA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A220F63-E317-70BB-E353-043DE7F6F0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811A163-86C2-8ED3-C3FB-23DF853D38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A5C59A7-F528-D847-B4D6-AA964A53D2C5}" type="datetimeFigureOut">
              <a:rPr lang="en-US" smtClean="0"/>
              <a:t>1/19/26</a:t>
            </a:fld>
            <a:endParaRPr lang="en-US"/>
          </a:p>
        </p:txBody>
      </p:sp>
      <p:sp>
        <p:nvSpPr>
          <p:cNvPr id="5" name="Footer Placeholder 4">
            <a:extLst>
              <a:ext uri="{FF2B5EF4-FFF2-40B4-BE49-F238E27FC236}">
                <a16:creationId xmlns:a16="http://schemas.microsoft.com/office/drawing/2014/main" id="{D716FB25-549F-B0CB-DFD5-7E3809CD9B6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3413D1E-FC2F-F0FC-C3A0-AA4AC608A08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AF522A3-9CAB-A44E-9594-22C959F4B89A}" type="slidenum">
              <a:rPr lang="en-US" smtClean="0"/>
              <a:t>‹#›</a:t>
            </a:fld>
            <a:endParaRPr lang="en-US"/>
          </a:p>
        </p:txBody>
      </p:sp>
    </p:spTree>
    <p:extLst>
      <p:ext uri="{BB962C8B-B14F-4D97-AF65-F5344CB8AC3E}">
        <p14:creationId xmlns:p14="http://schemas.microsoft.com/office/powerpoint/2010/main" val="15909034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xerces.org/blog/5-monarch-migration-facts?__cf_chl_tk=3EpDi_UzDktAG80bJUlms8s3xKIGDbwar6Mj3DesKhg-1768806053-1.0.1.1-Srp.NVuIpjTt_PkIH6uGK4NqthF8s_DtFYJsj4hmcw8"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www.yout-ube.com/watch?v=3JM7Di6e2rg&amp;list=RD3JM7Di6e2rg&amp;start_radio=1" TargetMode="External"/><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jpeg"/></Relationships>
</file>

<file path=ppt/slides/_rels/slide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0.tif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hyperlink" Target="https://www.yout-ube.com/watch?v=RXdnsxrqFDM" TargetMode="Externa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34.xml.rels><?xml version="1.0" encoding="UTF-8" standalone="yes"?>
<Relationships xmlns="http://schemas.openxmlformats.org/package/2006/relationships"><Relationship Id="rId8" Type="http://schemas.openxmlformats.org/officeDocument/2006/relationships/hyperlink" Target="https://www.google.com/url?sa=i&amp;url=https%3A%2F%2Fwww.amazon.co.uk%2FMemory-Water-Emmi-It%25C3%25A4ranta%2Fdp%2F0007529945&amp;psig=AOvVaw05mdoQdBebf5DcBsUCuvM7&amp;ust=1582203524298000&amp;source=images&amp;cd=vfe&amp;ved=0CAIQjRxqFwoTCIi_pcvV3ecCFQAAAAAdAAAAABAE" TargetMode="External"/><Relationship Id="rId13" Type="http://schemas.openxmlformats.org/officeDocument/2006/relationships/image" Target="../media/image45.jpeg"/><Relationship Id="rId18" Type="http://schemas.openxmlformats.org/officeDocument/2006/relationships/image" Target="../media/image50.jpeg"/><Relationship Id="rId3" Type="http://schemas.openxmlformats.org/officeDocument/2006/relationships/image" Target="../media/image37.jpg"/><Relationship Id="rId21" Type="http://schemas.openxmlformats.org/officeDocument/2006/relationships/image" Target="../media/image52.jpeg"/><Relationship Id="rId7" Type="http://schemas.openxmlformats.org/officeDocument/2006/relationships/image" Target="../media/image40.jpeg"/><Relationship Id="rId12" Type="http://schemas.openxmlformats.org/officeDocument/2006/relationships/image" Target="../media/image44.jpeg"/><Relationship Id="rId17" Type="http://schemas.openxmlformats.org/officeDocument/2006/relationships/image" Target="../media/image49.jpeg"/><Relationship Id="rId2" Type="http://schemas.openxmlformats.org/officeDocument/2006/relationships/notesSlide" Target="../notesSlides/notesSlide4.xml"/><Relationship Id="rId16" Type="http://schemas.openxmlformats.org/officeDocument/2006/relationships/image" Target="../media/image48.jpeg"/><Relationship Id="rId20" Type="http://schemas.openxmlformats.org/officeDocument/2006/relationships/hyperlink" Target="https://www.google.co.uk/url?sa=i&amp;rct=j&amp;q=&amp;esrc=s&amp;source=images&amp;cd=&amp;ved=2ahUKEwjw0P_eodXZAhXEshQKHR_9Ci4QjRx6BAgAEAY&amp;url=https://www.penguin.co.uk/books/1099300/the-sunlight-pilgrims/&amp;psig=AOvVaw0eV6N3PCK67Y5iGihW1qgO&amp;ust=1520342070936169" TargetMode="External"/><Relationship Id="rId1" Type="http://schemas.openxmlformats.org/officeDocument/2006/relationships/slideLayout" Target="../slideLayouts/slideLayout2.xml"/><Relationship Id="rId6" Type="http://schemas.openxmlformats.org/officeDocument/2006/relationships/image" Target="../media/image39.jpeg"/><Relationship Id="rId11" Type="http://schemas.openxmlformats.org/officeDocument/2006/relationships/image" Target="../media/image43.jpeg"/><Relationship Id="rId24" Type="http://schemas.openxmlformats.org/officeDocument/2006/relationships/image" Target="../media/image55.jpeg"/><Relationship Id="rId5" Type="http://schemas.openxmlformats.org/officeDocument/2006/relationships/image" Target="../media/image38.jpeg"/><Relationship Id="rId15" Type="http://schemas.openxmlformats.org/officeDocument/2006/relationships/image" Target="../media/image47.jpeg"/><Relationship Id="rId23" Type="http://schemas.openxmlformats.org/officeDocument/2006/relationships/image" Target="../media/image54.jpeg"/><Relationship Id="rId10" Type="http://schemas.openxmlformats.org/officeDocument/2006/relationships/image" Target="../media/image42.jpeg"/><Relationship Id="rId19" Type="http://schemas.openxmlformats.org/officeDocument/2006/relationships/image" Target="../media/image51.jpeg"/><Relationship Id="rId4" Type="http://schemas.openxmlformats.org/officeDocument/2006/relationships/hyperlink" Target="https://www.google.com/url?sa=i&amp;url=https%3A%2F%2Fwww.amazon.co.uk%2FWall-John-Lanchester%2Fdp%2F0571298702&amp;psig=AOvVaw0t7pAu5HIWAMGVYpHezkbk&amp;ust=1582202577264000&amp;source=images&amp;cd=vfe&amp;ved=0CAIQjRxqFwoTCIj4_4bS3ecCFQAAAAAdAAAAABAK" TargetMode="External"/><Relationship Id="rId9" Type="http://schemas.openxmlformats.org/officeDocument/2006/relationships/image" Target="../media/image41.jpeg"/><Relationship Id="rId14" Type="http://schemas.openxmlformats.org/officeDocument/2006/relationships/image" Target="../media/image46.jpeg"/><Relationship Id="rId22" Type="http://schemas.openxmlformats.org/officeDocument/2006/relationships/image" Target="../media/image53.jpeg"/></Relationships>
</file>

<file path=ppt/slides/_rels/slide35.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image" Target="../media/image59.jpeg"/><Relationship Id="rId4" Type="http://schemas.openxmlformats.org/officeDocument/2006/relationships/image" Target="../media/image58.jpeg"/></Relationships>
</file>

<file path=ppt/slides/_rels/slide36.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7.xml"/><Relationship Id="rId4" Type="http://schemas.openxmlformats.org/officeDocument/2006/relationships/image" Target="../media/image63.jpeg"/></Relationships>
</file>

<file path=ppt/slides/_rels/slide37.xml.rels><?xml version="1.0" encoding="UTF-8" standalone="yes"?>
<Relationships xmlns="http://schemas.openxmlformats.org/package/2006/relationships"><Relationship Id="rId3" Type="http://schemas.openxmlformats.org/officeDocument/2006/relationships/image" Target="../media/image65.jpeg"/><Relationship Id="rId7" Type="http://schemas.openxmlformats.org/officeDocument/2006/relationships/image" Target="../media/image69.jpeg"/><Relationship Id="rId2" Type="http://schemas.openxmlformats.org/officeDocument/2006/relationships/image" Target="../media/image64.jpeg"/><Relationship Id="rId1" Type="http://schemas.openxmlformats.org/officeDocument/2006/relationships/slideLayout" Target="../slideLayouts/slideLayout7.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image" Target="../media/image66.jpeg"/></Relationships>
</file>

<file path=ppt/slides/_rels/slide38.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72.jpg"/><Relationship Id="rId4" Type="http://schemas.openxmlformats.org/officeDocument/2006/relationships/image" Target="../media/image71.jpeg"/></Relationships>
</file>

<file path=ppt/slides/_rels/slide39.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hyperlink" Target="https://www.youtube.com/watch?v=cfi3mWIv568"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ipcc.ch/" TargetMode="Externa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hyperlink" Target="https://www.theguardian.com/books/2018/oct/08/barbara-kingsolver-fells-living-through-end-of-world" TargetMode="External"/><Relationship Id="rId1" Type="http://schemas.openxmlformats.org/officeDocument/2006/relationships/slideLayout" Target="../slideLayouts/slideLayout7.xml"/><Relationship Id="rId5" Type="http://schemas.openxmlformats.org/officeDocument/2006/relationships/image" Target="../media/image78.png"/><Relationship Id="rId4" Type="http://schemas.openxmlformats.org/officeDocument/2006/relationships/hyperlink" Target="https://grist.org/culture/barbara-kingsolver-american-climate-corps-pledge/"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81.png"/></Relationships>
</file>

<file path=ppt/slides/_rels/slide45.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hyperlink" Target="https://doi.org/10.1086/596640" TargetMode="External"/><Relationship Id="rId2" Type="http://schemas.openxmlformats.org/officeDocument/2006/relationships/hyperlink" Target="https://warwick.ac.uk/fac/arts/english/currentstudents/postgraduate/masters/modules/criticalenvironments/chakrabarty-climate_of_history_copy_3.pdf" TargetMode="Externa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hyperlink" Target="https://doi.org/10.1086/596640" TargetMode="External"/><Relationship Id="rId2" Type="http://schemas.openxmlformats.org/officeDocument/2006/relationships/hyperlink" Target="https://warwick.ac.uk/fac/arts/english/currentstudents/postgraduate/masters/modules/criticalenvironments/chakrabarty-climate_of_history_copy_3.pdf" TargetMode="External"/><Relationship Id="rId1" Type="http://schemas.openxmlformats.org/officeDocument/2006/relationships/slideLayout" Target="../slideLayouts/slideLayout7.xml"/><Relationship Id="rId4" Type="http://schemas.openxmlformats.org/officeDocument/2006/relationships/image" Target="../media/image83.png"/></Relationships>
</file>

<file path=ppt/slides/_rels/slide4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8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unfccc.int/" TargetMode="Externa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hyperlink" Target="https://www.youtube.com/watch?v=e4szNpOjogs" TargetMode="Externa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5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90.png"/></Relationships>
</file>

<file path=ppt/slides/_rels/slide5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80.png"/><Relationship Id="rId1" Type="http://schemas.openxmlformats.org/officeDocument/2006/relationships/slideLayout" Target="../slideLayouts/slideLayout7.xml"/><Relationship Id="rId4" Type="http://schemas.openxmlformats.org/officeDocument/2006/relationships/image" Target="../media/image92.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hyperlink" Target="https://www.youtube.com/watch?v=5ndx9M0WSKM"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hyperlink" Target="https://gml.noaa.gov/ccgg/trends/mlo.html"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descr="Monarch Butterflies, Mexico - Naturetrek">
            <a:extLst>
              <a:ext uri="{FF2B5EF4-FFF2-40B4-BE49-F238E27FC236}">
                <a16:creationId xmlns:a16="http://schemas.microsoft.com/office/drawing/2014/main" id="{9CAFBE5E-8F7F-EF59-65F3-914C4F1440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0274" b="5156"/>
          <a:stretch>
            <a:fillRect/>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7B6C0B1-C8DD-1412-BB4B-B2DC711D0E47}"/>
              </a:ext>
            </a:extLst>
          </p:cNvPr>
          <p:cNvSpPr txBox="1"/>
          <p:nvPr/>
        </p:nvSpPr>
        <p:spPr>
          <a:xfrm>
            <a:off x="841828" y="752641"/>
            <a:ext cx="7082836" cy="1323439"/>
          </a:xfrm>
          <a:prstGeom prst="rect">
            <a:avLst/>
          </a:prstGeom>
          <a:noFill/>
        </p:spPr>
        <p:txBody>
          <a:bodyPr wrap="none" rtlCol="0">
            <a:spAutoFit/>
          </a:bodyPr>
          <a:lstStyle/>
          <a:p>
            <a:r>
              <a:rPr lang="en-US" sz="4000" dirty="0">
                <a:solidFill>
                  <a:schemeClr val="bg1"/>
                </a:solidFill>
                <a:latin typeface="Franklin Gothic Medium" panose="020B0603020102020204" pitchFamily="34" charset="0"/>
              </a:rPr>
              <a:t>CLIMATE IMAGINARIES WEEK 2</a:t>
            </a:r>
          </a:p>
          <a:p>
            <a:r>
              <a:rPr lang="en-US" sz="4000" dirty="0">
                <a:solidFill>
                  <a:schemeClr val="bg1"/>
                </a:solidFill>
                <a:latin typeface="Franklin Gothic Medium" panose="020B0603020102020204" pitchFamily="34" charset="0"/>
              </a:rPr>
              <a:t>FLIGHT BEHAVIOUR </a:t>
            </a:r>
          </a:p>
        </p:txBody>
      </p:sp>
    </p:spTree>
    <p:extLst>
      <p:ext uri="{BB962C8B-B14F-4D97-AF65-F5344CB8AC3E}">
        <p14:creationId xmlns:p14="http://schemas.microsoft.com/office/powerpoint/2010/main" val="3095767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517134B-3110-28AA-C8B9-D7BEB52CF98A}"/>
              </a:ext>
            </a:extLst>
          </p:cNvPr>
          <p:cNvPicPr>
            <a:picLocks noChangeAspect="1"/>
          </p:cNvPicPr>
          <p:nvPr/>
        </p:nvPicPr>
        <p:blipFill>
          <a:blip r:embed="rId2"/>
          <a:stretch>
            <a:fillRect/>
          </a:stretch>
        </p:blipFill>
        <p:spPr>
          <a:xfrm>
            <a:off x="3200399" y="444500"/>
            <a:ext cx="6074229" cy="6260718"/>
          </a:xfrm>
          <a:prstGeom prst="rect">
            <a:avLst/>
          </a:prstGeom>
        </p:spPr>
      </p:pic>
      <p:sp>
        <p:nvSpPr>
          <p:cNvPr id="3" name="TextBox 2">
            <a:extLst>
              <a:ext uri="{FF2B5EF4-FFF2-40B4-BE49-F238E27FC236}">
                <a16:creationId xmlns:a16="http://schemas.microsoft.com/office/drawing/2014/main" id="{D9D5CF4D-C0C5-BF2E-0BE9-30B2ADF9A34B}"/>
              </a:ext>
            </a:extLst>
          </p:cNvPr>
          <p:cNvSpPr txBox="1"/>
          <p:nvPr/>
        </p:nvSpPr>
        <p:spPr>
          <a:xfrm>
            <a:off x="682171" y="2931886"/>
            <a:ext cx="2439899" cy="369332"/>
          </a:xfrm>
          <a:prstGeom prst="rect">
            <a:avLst/>
          </a:prstGeom>
          <a:noFill/>
        </p:spPr>
        <p:txBody>
          <a:bodyPr wrap="none" rtlCol="0">
            <a:spAutoFit/>
          </a:bodyPr>
          <a:lstStyle/>
          <a:p>
            <a:r>
              <a:rPr lang="en-US" i="1" dirty="0">
                <a:latin typeface="Franklin Gothic Medium" panose="020B0603020102020204" pitchFamily="34" charset="0"/>
              </a:rPr>
              <a:t>The Guardian</a:t>
            </a:r>
            <a:r>
              <a:rPr lang="en-US" dirty="0">
                <a:latin typeface="Franklin Gothic Medium" panose="020B0603020102020204" pitchFamily="34" charset="0"/>
              </a:rPr>
              <a:t>, Today….</a:t>
            </a:r>
          </a:p>
        </p:txBody>
      </p:sp>
    </p:spTree>
    <p:extLst>
      <p:ext uri="{BB962C8B-B14F-4D97-AF65-F5344CB8AC3E}">
        <p14:creationId xmlns:p14="http://schemas.microsoft.com/office/powerpoint/2010/main" val="18794279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006E0F4-797A-A136-6AB9-E4B0005CD9C7}"/>
              </a:ext>
            </a:extLst>
          </p:cNvPr>
          <p:cNvSpPr txBox="1"/>
          <p:nvPr/>
        </p:nvSpPr>
        <p:spPr>
          <a:xfrm>
            <a:off x="1161144" y="1872343"/>
            <a:ext cx="10667999" cy="2308324"/>
          </a:xfrm>
          <a:prstGeom prst="rect">
            <a:avLst/>
          </a:prstGeom>
          <a:noFill/>
        </p:spPr>
        <p:txBody>
          <a:bodyPr wrap="square" rtlCol="0">
            <a:spAutoFit/>
          </a:bodyPr>
          <a:lstStyle/>
          <a:p>
            <a:r>
              <a:rPr lang="en-US" sz="3600" dirty="0">
                <a:latin typeface="Franklin Gothic Medium" panose="020B0603020102020204" pitchFamily="34" charset="0"/>
              </a:rPr>
              <a:t>Ovid Byron: “This has not happened before. There is not an evacuation plan.” </a:t>
            </a:r>
          </a:p>
          <a:p>
            <a:endParaRPr lang="en-US" sz="3600" dirty="0">
              <a:latin typeface="Franklin Gothic Medium" panose="020B0603020102020204" pitchFamily="34" charset="0"/>
            </a:endParaRPr>
          </a:p>
          <a:p>
            <a:r>
              <a:rPr lang="en-US" sz="3600" i="1" dirty="0">
                <a:latin typeface="Franklin Gothic Medium" panose="020B0603020102020204" pitchFamily="34" charset="0"/>
              </a:rPr>
              <a:t>Flight </a:t>
            </a:r>
            <a:r>
              <a:rPr lang="en-US" sz="3600" i="1" dirty="0" err="1">
                <a:latin typeface="Franklin Gothic Medium" panose="020B0603020102020204" pitchFamily="34" charset="0"/>
              </a:rPr>
              <a:t>Behaviour</a:t>
            </a:r>
            <a:r>
              <a:rPr lang="en-US" sz="3600" dirty="0">
                <a:latin typeface="Franklin Gothic Medium" panose="020B0603020102020204" pitchFamily="34" charset="0"/>
              </a:rPr>
              <a:t>, </a:t>
            </a:r>
            <a:r>
              <a:rPr lang="en-US" sz="3600" dirty="0" err="1">
                <a:latin typeface="Franklin Gothic Medium" panose="020B0603020102020204" pitchFamily="34" charset="0"/>
              </a:rPr>
              <a:t>pps</a:t>
            </a:r>
            <a:r>
              <a:rPr lang="en-US" sz="3600" dirty="0">
                <a:latin typeface="Franklin Gothic Medium" panose="020B0603020102020204" pitchFamily="34" charset="0"/>
              </a:rPr>
              <a:t> 384-87.</a:t>
            </a:r>
            <a:endParaRPr lang="en-US" sz="3600" i="1" dirty="0">
              <a:latin typeface="Franklin Gothic Medium" panose="020B0603020102020204" pitchFamily="34" charset="0"/>
            </a:endParaRPr>
          </a:p>
        </p:txBody>
      </p:sp>
    </p:spTree>
    <p:extLst>
      <p:ext uri="{BB962C8B-B14F-4D97-AF65-F5344CB8AC3E}">
        <p14:creationId xmlns:p14="http://schemas.microsoft.com/office/powerpoint/2010/main" val="18502841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2" name="Picture 4">
            <a:extLst>
              <a:ext uri="{FF2B5EF4-FFF2-40B4-BE49-F238E27FC236}">
                <a16:creationId xmlns:a16="http://schemas.microsoft.com/office/drawing/2014/main" id="{38445182-C187-C6EB-FCF0-B71A587C472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4632" y="1409927"/>
            <a:ext cx="2560320" cy="4032000"/>
          </a:xfrm>
          <a:prstGeom prst="rect">
            <a:avLst/>
          </a:prstGeom>
          <a:noFill/>
          <a:extLst>
            <a:ext uri="{909E8E84-426E-40DD-AFC4-6F175D3DCCD1}">
              <a14:hiddenFill xmlns:a14="http://schemas.microsoft.com/office/drawing/2010/main">
                <a:solidFill>
                  <a:srgbClr val="FFFFFF"/>
                </a:solidFill>
              </a14:hiddenFill>
            </a:ext>
          </a:extLst>
        </p:spPr>
      </p:pic>
      <p:cxnSp>
        <p:nvCxnSpPr>
          <p:cNvPr id="2061" name="Straight Connector 2060">
            <a:extLst>
              <a:ext uri="{FF2B5EF4-FFF2-40B4-BE49-F238E27FC236}">
                <a16:creationId xmlns:a16="http://schemas.microsoft.com/office/drawing/2014/main" id="{50DA1EB8-87CF-4588-A1FD-4756F9A28F6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210079"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2050" name="Picture 2" descr="Flight Behaviour: Author of Demon Copperhead, Winner of the Women’s Prize for Fiction - Cover May Vary">
            <a:extLst>
              <a:ext uri="{FF2B5EF4-FFF2-40B4-BE49-F238E27FC236}">
                <a16:creationId xmlns:a16="http://schemas.microsoft.com/office/drawing/2014/main" id="{097BDCF1-D2B5-A79C-C413-885517AE590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354631" y="1454746"/>
            <a:ext cx="2560320" cy="3942361"/>
          </a:xfrm>
          <a:prstGeom prst="rect">
            <a:avLst/>
          </a:prstGeom>
          <a:noFill/>
          <a:extLst>
            <a:ext uri="{909E8E84-426E-40DD-AFC4-6F175D3DCCD1}">
              <a14:hiddenFill xmlns:a14="http://schemas.microsoft.com/office/drawing/2010/main">
                <a:solidFill>
                  <a:srgbClr val="FFFFFF"/>
                </a:solidFill>
              </a14:hiddenFill>
            </a:ext>
          </a:extLst>
        </p:spPr>
      </p:pic>
      <p:cxnSp>
        <p:nvCxnSpPr>
          <p:cNvPr id="2063" name="Straight Connector 2062">
            <a:extLst>
              <a:ext uri="{FF2B5EF4-FFF2-40B4-BE49-F238E27FC236}">
                <a16:creationId xmlns:a16="http://schemas.microsoft.com/office/drawing/2014/main" id="{D7A4E378-EA57-47B9-B1EB-58B998F6CF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2595"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2056" name="Picture 8" descr="undefined">
            <a:extLst>
              <a:ext uri="{FF2B5EF4-FFF2-40B4-BE49-F238E27FC236}">
                <a16:creationId xmlns:a16="http://schemas.microsoft.com/office/drawing/2014/main" id="{86EBE78F-6D18-DED8-B156-EA9367704F67}"/>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235726" y="1490685"/>
            <a:ext cx="2560320" cy="3870483"/>
          </a:xfrm>
          <a:prstGeom prst="rect">
            <a:avLst/>
          </a:prstGeom>
          <a:noFill/>
          <a:extLst>
            <a:ext uri="{909E8E84-426E-40DD-AFC4-6F175D3DCCD1}">
              <a14:hiddenFill xmlns:a14="http://schemas.microsoft.com/office/drawing/2010/main">
                <a:solidFill>
                  <a:srgbClr val="FFFFFF"/>
                </a:solidFill>
              </a14:hiddenFill>
            </a:ext>
          </a:extLst>
        </p:spPr>
      </p:pic>
      <p:cxnSp>
        <p:nvCxnSpPr>
          <p:cNvPr id="2065" name="Straight Connector 2064">
            <a:extLst>
              <a:ext uri="{FF2B5EF4-FFF2-40B4-BE49-F238E27FC236}">
                <a16:creationId xmlns:a16="http://schemas.microsoft.com/office/drawing/2014/main" id="{D2B31ED6-76F0-425A-9A41-C947AEF9C14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5662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2054" name="Picture 6">
            <a:extLst>
              <a:ext uri="{FF2B5EF4-FFF2-40B4-BE49-F238E27FC236}">
                <a16:creationId xmlns:a16="http://schemas.microsoft.com/office/drawing/2014/main" id="{386780C5-BAED-8D57-A110-9C06722B30D9}"/>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9120662" y="1500874"/>
            <a:ext cx="2560320" cy="385010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1D7D606-A56A-47EE-9FE6-AB0C9EAF80B8}"/>
              </a:ext>
            </a:extLst>
          </p:cNvPr>
          <p:cNvSpPr txBox="1"/>
          <p:nvPr/>
        </p:nvSpPr>
        <p:spPr>
          <a:xfrm>
            <a:off x="10551886" y="6386286"/>
            <a:ext cx="784125" cy="400110"/>
          </a:xfrm>
          <a:prstGeom prst="rect">
            <a:avLst/>
          </a:prstGeom>
          <a:noFill/>
        </p:spPr>
        <p:txBody>
          <a:bodyPr wrap="none" rtlCol="0">
            <a:spAutoFit/>
          </a:bodyPr>
          <a:lstStyle/>
          <a:p>
            <a:r>
              <a:rPr lang="en-US" sz="2000" dirty="0">
                <a:latin typeface="Franklin Gothic Medium" panose="020B0603020102020204" pitchFamily="34" charset="0"/>
              </a:rPr>
              <a:t>2012</a:t>
            </a:r>
          </a:p>
        </p:txBody>
      </p:sp>
    </p:spTree>
    <p:extLst>
      <p:ext uri="{BB962C8B-B14F-4D97-AF65-F5344CB8AC3E}">
        <p14:creationId xmlns:p14="http://schemas.microsoft.com/office/powerpoint/2010/main" val="24917231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65DE2948-EC1F-062E-6042-A7604885B0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3300" y="0"/>
            <a:ext cx="101854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97879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map of the united states with butterflies&#10;&#10;AI-generated content may be incorrect.">
            <a:hlinkClick r:id="rId2"/>
            <a:extLst>
              <a:ext uri="{FF2B5EF4-FFF2-40B4-BE49-F238E27FC236}">
                <a16:creationId xmlns:a16="http://schemas.microsoft.com/office/drawing/2014/main" id="{739DA8AF-4647-F4AA-5E31-C046F96BAE1C}"/>
              </a:ext>
            </a:extLst>
          </p:cNvPr>
          <p:cNvPicPr>
            <a:picLocks noChangeAspect="1"/>
          </p:cNvPicPr>
          <p:nvPr/>
        </p:nvPicPr>
        <p:blipFill>
          <a:blip r:embed="rId3"/>
          <a:srcRect b="1765"/>
          <a:stretch>
            <a:fillRect/>
          </a:stretch>
        </p:blipFill>
        <p:spPr>
          <a:xfrm>
            <a:off x="20" y="1282"/>
            <a:ext cx="12191980" cy="6856718"/>
          </a:xfrm>
          <a:prstGeom prst="rect">
            <a:avLst/>
          </a:prstGeom>
        </p:spPr>
      </p:pic>
    </p:spTree>
    <p:extLst>
      <p:ext uri="{BB962C8B-B14F-4D97-AF65-F5344CB8AC3E}">
        <p14:creationId xmlns:p14="http://schemas.microsoft.com/office/powerpoint/2010/main" val="3988910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C97212-11D9-9CC5-1AEB-7DD9E5D2E030}"/>
              </a:ext>
            </a:extLst>
          </p:cNvPr>
          <p:cNvSpPr txBox="1"/>
          <p:nvPr/>
        </p:nvSpPr>
        <p:spPr>
          <a:xfrm>
            <a:off x="4153000" y="2960914"/>
            <a:ext cx="3886000" cy="584775"/>
          </a:xfrm>
          <a:prstGeom prst="rect">
            <a:avLst/>
          </a:prstGeom>
          <a:noFill/>
        </p:spPr>
        <p:txBody>
          <a:bodyPr wrap="none" rtlCol="0">
            <a:spAutoFit/>
          </a:bodyPr>
          <a:lstStyle/>
          <a:p>
            <a:r>
              <a:rPr lang="en-US" sz="3200" dirty="0">
                <a:latin typeface="Franklin Gothic Medium" panose="020B0603020102020204" pitchFamily="34" charset="0"/>
              </a:rPr>
              <a:t>It’s only 4 degrees…..</a:t>
            </a:r>
          </a:p>
        </p:txBody>
      </p:sp>
    </p:spTree>
    <p:extLst>
      <p:ext uri="{BB962C8B-B14F-4D97-AF65-F5344CB8AC3E}">
        <p14:creationId xmlns:p14="http://schemas.microsoft.com/office/powerpoint/2010/main" val="29753224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BE9374E-799E-F267-DC87-A04633CA05CC}"/>
              </a:ext>
            </a:extLst>
          </p:cNvPr>
          <p:cNvPicPr>
            <a:picLocks noChangeAspect="1"/>
          </p:cNvPicPr>
          <p:nvPr/>
        </p:nvPicPr>
        <p:blipFill>
          <a:blip r:embed="rId2"/>
          <a:stretch>
            <a:fillRect/>
          </a:stretch>
        </p:blipFill>
        <p:spPr>
          <a:xfrm>
            <a:off x="7093632" y="0"/>
            <a:ext cx="4332963" cy="6858000"/>
          </a:xfrm>
          <a:prstGeom prst="rect">
            <a:avLst/>
          </a:prstGeom>
        </p:spPr>
      </p:pic>
      <p:pic>
        <p:nvPicPr>
          <p:cNvPr id="5" name="Picture 4">
            <a:hlinkClick r:id="rId3"/>
            <a:extLst>
              <a:ext uri="{FF2B5EF4-FFF2-40B4-BE49-F238E27FC236}">
                <a16:creationId xmlns:a16="http://schemas.microsoft.com/office/drawing/2014/main" id="{F8EC0068-C598-C23A-534A-2E76F408897D}"/>
              </a:ext>
            </a:extLst>
          </p:cNvPr>
          <p:cNvPicPr>
            <a:picLocks noChangeAspect="1"/>
          </p:cNvPicPr>
          <p:nvPr/>
        </p:nvPicPr>
        <p:blipFill>
          <a:blip r:embed="rId4"/>
          <a:stretch>
            <a:fillRect/>
          </a:stretch>
        </p:blipFill>
        <p:spPr>
          <a:xfrm>
            <a:off x="0" y="1076632"/>
            <a:ext cx="6922739" cy="5362956"/>
          </a:xfrm>
          <a:prstGeom prst="rect">
            <a:avLst/>
          </a:prstGeom>
        </p:spPr>
      </p:pic>
    </p:spTree>
    <p:extLst>
      <p:ext uri="{BB962C8B-B14F-4D97-AF65-F5344CB8AC3E}">
        <p14:creationId xmlns:p14="http://schemas.microsoft.com/office/powerpoint/2010/main" val="35429297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77034F0-5093-8353-15C1-C8A61629ACCA}"/>
              </a:ext>
            </a:extLst>
          </p:cNvPr>
          <p:cNvSpPr txBox="1"/>
          <p:nvPr/>
        </p:nvSpPr>
        <p:spPr>
          <a:xfrm>
            <a:off x="323850" y="1346514"/>
            <a:ext cx="8522493" cy="3970318"/>
          </a:xfrm>
          <a:prstGeom prst="rect">
            <a:avLst/>
          </a:prstGeom>
          <a:noFill/>
        </p:spPr>
        <p:txBody>
          <a:bodyPr wrap="square">
            <a:spAutoFit/>
          </a:bodyPr>
          <a:lstStyle/>
          <a:p>
            <a:r>
              <a:rPr lang="en-GB" dirty="0">
                <a:latin typeface="Franklin Gothic Medium" panose="020B0603020102020204" pitchFamily="34" charset="0"/>
                <a:ea typeface="Calibri" panose="020F0502020204030204" pitchFamily="34" charset="0"/>
                <a:cs typeface="Times New Roman" panose="02020603050405020304" pitchFamily="18" charset="0"/>
              </a:rPr>
              <a:t>W</a:t>
            </a:r>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hat would a radical anti-capitalist</a:t>
            </a:r>
            <a:r>
              <a:rPr lang="en-GB" dirty="0">
                <a:latin typeface="Franklin Gothic Medium" panose="020B0603020102020204" pitchFamily="34" charset="0"/>
                <a:ea typeface="Calibri" panose="020F0502020204030204" pitchFamily="34" charset="0"/>
                <a:cs typeface="Times New Roman" panose="02020603050405020304" pitchFamily="18" charset="0"/>
              </a:rPr>
              <a:t> </a:t>
            </a:r>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conservation movement</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look like? It would begin from</a:t>
            </a:r>
            <a:r>
              <a:rPr lang="en-GB" dirty="0">
                <a:latin typeface="Franklin Gothic Medium" panose="020B0603020102020204" pitchFamily="34" charset="0"/>
                <a:ea typeface="Calibri" panose="020F0502020204030204" pitchFamily="34" charset="0"/>
                <a:cs typeface="Times New Roman" panose="02020603050405020304" pitchFamily="18" charset="0"/>
              </a:rPr>
              <a:t> </a:t>
            </a:r>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the understanding that the extinction </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crisis is at once an</a:t>
            </a:r>
            <a:r>
              <a:rPr lang="en-GB" dirty="0">
                <a:latin typeface="Franklin Gothic Medium" panose="020B0603020102020204" pitchFamily="34" charset="0"/>
                <a:ea typeface="Calibri" panose="020F0502020204030204" pitchFamily="34" charset="0"/>
                <a:cs typeface="Times New Roman" panose="02020603050405020304" pitchFamily="18" charset="0"/>
              </a:rPr>
              <a:t> </a:t>
            </a:r>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environmental issue and a social justice issue, </a:t>
            </a:r>
          </a:p>
          <a:p>
            <a:r>
              <a:rPr lang="en-GB" dirty="0">
                <a:latin typeface="Franklin Gothic Medium" panose="020B0603020102020204" pitchFamily="34" charset="0"/>
                <a:ea typeface="Calibri" panose="020F0502020204030204" pitchFamily="34" charset="0"/>
                <a:cs typeface="Times New Roman" panose="02020603050405020304" pitchFamily="18" charset="0"/>
              </a:rPr>
              <a:t>one</a:t>
            </a:r>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 that is linked</a:t>
            </a:r>
            <a:r>
              <a:rPr lang="en-GB" dirty="0">
                <a:latin typeface="Franklin Gothic Medium" panose="020B0603020102020204" pitchFamily="34" charset="0"/>
                <a:ea typeface="Calibri" panose="020F0502020204030204" pitchFamily="34" charset="0"/>
                <a:cs typeface="Times New Roman" panose="02020603050405020304" pitchFamily="18" charset="0"/>
              </a:rPr>
              <a:t> </a:t>
            </a:r>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to long histories of capitalist domination over </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specific people,</a:t>
            </a:r>
            <a:r>
              <a:rPr lang="en-GB" dirty="0">
                <a:latin typeface="Franklin Gothic Medium" panose="020B0603020102020204" pitchFamily="34" charset="0"/>
                <a:ea typeface="Calibri" panose="020F0502020204030204" pitchFamily="34" charset="0"/>
                <a:cs typeface="Times New Roman" panose="02020603050405020304" pitchFamily="18" charset="0"/>
              </a:rPr>
              <a:t> </a:t>
            </a:r>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animals, and plants. The extinction crisis needs to </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be seen as a</a:t>
            </a:r>
            <a:r>
              <a:rPr lang="en-GB" dirty="0">
                <a:latin typeface="Franklin Gothic Medium" panose="020B0603020102020204" pitchFamily="34" charset="0"/>
                <a:ea typeface="Calibri" panose="020F0502020204030204" pitchFamily="34" charset="0"/>
                <a:cs typeface="Times New Roman" panose="02020603050405020304" pitchFamily="18" charset="0"/>
              </a:rPr>
              <a:t> </a:t>
            </a:r>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key element in contemporary struggles against accumulation</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by dispossession. This crisis, in other words, ought to be a key</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issue in the fight for climate justice. If techno-fixes such as </a:t>
            </a:r>
            <a:r>
              <a:rPr lang="en-GB" sz="1800" dirty="0" err="1">
                <a:effectLst/>
                <a:latin typeface="Franklin Gothic Medium" panose="020B0603020102020204" pitchFamily="34" charset="0"/>
                <a:ea typeface="Calibri" panose="020F0502020204030204" pitchFamily="34" charset="0"/>
                <a:cs typeface="Times New Roman" panose="02020603050405020304" pitchFamily="18" charset="0"/>
              </a:rPr>
              <a:t>deextinction</a:t>
            </a:r>
            <a:endParaRPr lang="en-GB" sz="1800" dirty="0">
              <a:effectLst/>
              <a:latin typeface="Franklin Gothic Medium" panose="020B0603020102020204" pitchFamily="34" charset="0"/>
              <a:ea typeface="Calibri" panose="020F0502020204030204" pitchFamily="34" charset="0"/>
              <a:cs typeface="Times New Roman" panose="02020603050405020304" pitchFamily="18" charset="0"/>
            </a:endParaRP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facilitate new rounds of </a:t>
            </a:r>
            <a:r>
              <a:rPr lang="en-GB" sz="1800" dirty="0" err="1">
                <a:effectLst/>
                <a:latin typeface="Franklin Gothic Medium" panose="020B0603020102020204" pitchFamily="34" charset="0"/>
                <a:ea typeface="Calibri" panose="020F0502020204030204" pitchFamily="34" charset="0"/>
                <a:cs typeface="Times New Roman" panose="02020603050405020304" pitchFamily="18" charset="0"/>
              </a:rPr>
              <a:t>biocapitalist</a:t>
            </a:r>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 accumulation,</a:t>
            </a:r>
            <a:r>
              <a:rPr lang="en-GB" dirty="0">
                <a:latin typeface="Franklin Gothic Medium" panose="020B0603020102020204" pitchFamily="34" charset="0"/>
                <a:ea typeface="Calibri" panose="020F0502020204030204" pitchFamily="34" charset="0"/>
                <a:cs typeface="Times New Roman" panose="02020603050405020304" pitchFamily="18" charset="0"/>
              </a:rPr>
              <a:t> </a:t>
            </a:r>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an anti-capitalist </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movement against extinction must be</a:t>
            </a:r>
            <a:r>
              <a:rPr lang="en-GB" dirty="0">
                <a:latin typeface="Franklin Gothic Medium" panose="020B0603020102020204" pitchFamily="34" charset="0"/>
                <a:ea typeface="Calibri" panose="020F0502020204030204" pitchFamily="34" charset="0"/>
                <a:cs typeface="Times New Roman" panose="02020603050405020304" pitchFamily="18" charset="0"/>
              </a:rPr>
              <a:t> </a:t>
            </a:r>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framed in terms of a refusal </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to turn land, people, flora, and</a:t>
            </a:r>
            <a:r>
              <a:rPr lang="en-GB" dirty="0">
                <a:latin typeface="Franklin Gothic Medium" panose="020B0603020102020204" pitchFamily="34" charset="0"/>
                <a:ea typeface="Calibri" panose="020F0502020204030204" pitchFamily="34" charset="0"/>
                <a:cs typeface="Times New Roman" panose="02020603050405020304" pitchFamily="18" charset="0"/>
              </a:rPr>
              <a:t> </a:t>
            </a:r>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fauna into commodities….. Most of all, </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an anti-capitalist</a:t>
            </a:r>
            <a:r>
              <a:rPr lang="en-GB" dirty="0">
                <a:latin typeface="Franklin Gothic Medium" panose="020B0603020102020204" pitchFamily="34" charset="0"/>
                <a:ea typeface="Calibri" panose="020F0502020204030204" pitchFamily="34" charset="0"/>
                <a:cs typeface="Times New Roman" panose="02020603050405020304" pitchFamily="18" charset="0"/>
              </a:rPr>
              <a:t> </a:t>
            </a:r>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conservation movement must challenge the privatization of</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the genome as a form of intellectual property, to be turned</a:t>
            </a:r>
          </a:p>
          <a:p>
            <a:r>
              <a:rPr lang="en-GB" sz="1800" dirty="0">
                <a:effectLst/>
                <a:latin typeface="Franklin Gothic Medium" panose="020B0603020102020204" pitchFamily="34" charset="0"/>
                <a:ea typeface="Times New Roman" panose="02020603050405020304" pitchFamily="18" charset="0"/>
              </a:rPr>
              <a:t>into an organic factory for the benefit of global elites. 86 </a:t>
            </a:r>
          </a:p>
        </p:txBody>
      </p:sp>
      <p:pic>
        <p:nvPicPr>
          <p:cNvPr id="5" name="Picture 2" descr="Extinction: A Radical History: Amazon.co.uk: Dawson, Ashley: 9781944869014:  Books">
            <a:extLst>
              <a:ext uri="{FF2B5EF4-FFF2-40B4-BE49-F238E27FC236}">
                <a16:creationId xmlns:a16="http://schemas.microsoft.com/office/drawing/2014/main" id="{22C0F4E4-46F8-C8A8-10A2-58D8E0E585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46043" y="238519"/>
            <a:ext cx="3459163" cy="52729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52152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1106B2B-A644-0C2B-EBE8-375763857AC5}"/>
              </a:ext>
            </a:extLst>
          </p:cNvPr>
          <p:cNvSpPr txBox="1"/>
          <p:nvPr/>
        </p:nvSpPr>
        <p:spPr>
          <a:xfrm>
            <a:off x="135731" y="1220777"/>
            <a:ext cx="6100762" cy="4539704"/>
          </a:xfrm>
          <a:prstGeom prst="rect">
            <a:avLst/>
          </a:prstGeom>
          <a:noFill/>
        </p:spPr>
        <p:txBody>
          <a:bodyPr wrap="square">
            <a:spAutoFit/>
          </a:bodyPr>
          <a:lstStyle/>
          <a:p>
            <a:r>
              <a:rPr lang="en-GB" sz="1700" dirty="0">
                <a:effectLst/>
                <a:latin typeface="Franklin Gothic Medium" panose="020B0603020102020204" pitchFamily="34" charset="0"/>
                <a:ea typeface="Calibri" panose="020F0502020204030204" pitchFamily="34" charset="0"/>
                <a:cs typeface="Times New Roman" panose="02020603050405020304" pitchFamily="18" charset="0"/>
              </a:rPr>
              <a:t>The wave of extinction that is decimating plants</a:t>
            </a:r>
          </a:p>
          <a:p>
            <a:r>
              <a:rPr lang="en-GB" sz="1700" dirty="0">
                <a:effectLst/>
                <a:latin typeface="Franklin Gothic Medium" panose="020B0603020102020204" pitchFamily="34" charset="0"/>
                <a:ea typeface="Calibri" panose="020F0502020204030204" pitchFamily="34" charset="0"/>
                <a:cs typeface="Times New Roman" panose="02020603050405020304" pitchFamily="18" charset="0"/>
              </a:rPr>
              <a:t>and animals around the planet strikes at the most intimate</a:t>
            </a:r>
          </a:p>
          <a:p>
            <a:r>
              <a:rPr lang="en-GB" sz="1700" dirty="0">
                <a:effectLst/>
                <a:latin typeface="Franklin Gothic Medium" panose="020B0603020102020204" pitchFamily="34" charset="0"/>
                <a:ea typeface="Calibri" panose="020F0502020204030204" pitchFamily="34" charset="0"/>
                <a:cs typeface="Times New Roman" panose="02020603050405020304" pitchFamily="18" charset="0"/>
              </a:rPr>
              <a:t>and potent of human faculties: our ability to imagine. The</a:t>
            </a:r>
          </a:p>
          <a:p>
            <a:r>
              <a:rPr lang="en-GB" sz="1700" dirty="0">
                <a:effectLst/>
                <a:latin typeface="Franklin Gothic Medium" panose="020B0603020102020204" pitchFamily="34" charset="0"/>
                <a:ea typeface="Calibri" panose="020F0502020204030204" pitchFamily="34" charset="0"/>
                <a:cs typeface="Times New Roman" panose="02020603050405020304" pitchFamily="18" charset="0"/>
              </a:rPr>
              <a:t>power of human dreams has historically been closely tied</a:t>
            </a:r>
          </a:p>
          <a:p>
            <a:r>
              <a:rPr lang="en-GB" sz="1700" dirty="0">
                <a:effectLst/>
                <a:latin typeface="Franklin Gothic Medium" panose="020B0603020102020204" pitchFamily="34" charset="0"/>
                <a:ea typeface="Calibri" panose="020F0502020204030204" pitchFamily="34" charset="0"/>
                <a:cs typeface="Times New Roman" panose="02020603050405020304" pitchFamily="18" charset="0"/>
              </a:rPr>
              <a:t>to the generative multiformity of the plant and animal</a:t>
            </a:r>
          </a:p>
          <a:p>
            <a:r>
              <a:rPr lang="en-GB" sz="1700" dirty="0">
                <a:effectLst/>
                <a:latin typeface="Franklin Gothic Medium" panose="020B0603020102020204" pitchFamily="34" charset="0"/>
                <a:ea typeface="Calibri" panose="020F0502020204030204" pitchFamily="34" charset="0"/>
                <a:cs typeface="Times New Roman" panose="02020603050405020304" pitchFamily="18" charset="0"/>
              </a:rPr>
              <a:t>life that surrounds us. 141 </a:t>
            </a:r>
          </a:p>
          <a:p>
            <a:endParaRPr lang="en-GB" sz="1700" dirty="0">
              <a:latin typeface="Franklin Gothic Medium" panose="020B0603020102020204" pitchFamily="34" charset="0"/>
              <a:ea typeface="Calibri" panose="020F0502020204030204" pitchFamily="34" charset="0"/>
              <a:cs typeface="Times New Roman" panose="02020603050405020304" pitchFamily="18" charset="0"/>
            </a:endParaRPr>
          </a:p>
          <a:p>
            <a:r>
              <a:rPr lang="en-GB" sz="1700" dirty="0">
                <a:effectLst/>
                <a:latin typeface="Franklin Gothic Medium" panose="020B0603020102020204" pitchFamily="34" charset="0"/>
                <a:ea typeface="Calibri" panose="020F0502020204030204" pitchFamily="34" charset="0"/>
                <a:cs typeface="Times New Roman" panose="02020603050405020304" pitchFamily="18" charset="0"/>
              </a:rPr>
              <a:t>Even in the “advanced” capitalist</a:t>
            </a:r>
          </a:p>
          <a:p>
            <a:r>
              <a:rPr lang="en-GB" sz="1700" dirty="0">
                <a:effectLst/>
                <a:latin typeface="Franklin Gothic Medium" panose="020B0603020102020204" pitchFamily="34" charset="0"/>
                <a:ea typeface="Calibri" panose="020F0502020204030204" pitchFamily="34" charset="0"/>
                <a:cs typeface="Times New Roman" panose="02020603050405020304" pitchFamily="18" charset="0"/>
              </a:rPr>
              <a:t>cultures, we encourage our children to learn basic forms</a:t>
            </a:r>
          </a:p>
          <a:p>
            <a:r>
              <a:rPr lang="en-GB" sz="1700" dirty="0">
                <a:effectLst/>
                <a:latin typeface="Franklin Gothic Medium" panose="020B0603020102020204" pitchFamily="34" charset="0"/>
                <a:ea typeface="Calibri" panose="020F0502020204030204" pitchFamily="34" charset="0"/>
                <a:cs typeface="Times New Roman" panose="02020603050405020304" pitchFamily="18" charset="0"/>
              </a:rPr>
              <a:t>of empathy and imagination by giving them toy animals</a:t>
            </a:r>
          </a:p>
          <a:p>
            <a:r>
              <a:rPr lang="en-GB" sz="1700" dirty="0">
                <a:effectLst/>
                <a:latin typeface="Franklin Gothic Medium" panose="020B0603020102020204" pitchFamily="34" charset="0"/>
                <a:ea typeface="Calibri" panose="020F0502020204030204" pitchFamily="34" charset="0"/>
                <a:cs typeface="Times New Roman" panose="02020603050405020304" pitchFamily="18" charset="0"/>
              </a:rPr>
              <a:t>and reading them stories like The Tale of Peter Rabbit. We</a:t>
            </a:r>
          </a:p>
          <a:p>
            <a:r>
              <a:rPr lang="en-GB" sz="1700" dirty="0">
                <a:effectLst/>
                <a:latin typeface="Franklin Gothic Medium" panose="020B0603020102020204" pitchFamily="34" charset="0"/>
                <a:ea typeface="Calibri" panose="020F0502020204030204" pitchFamily="34" charset="0"/>
                <a:cs typeface="Times New Roman" panose="02020603050405020304" pitchFamily="18" charset="0"/>
              </a:rPr>
              <a:t>have always used animals and plants to symbolize our most</a:t>
            </a:r>
          </a:p>
          <a:p>
            <a:r>
              <a:rPr lang="en-GB" sz="1700" dirty="0">
                <a:effectLst/>
                <a:latin typeface="Franklin Gothic Medium" panose="020B0603020102020204" pitchFamily="34" charset="0"/>
                <a:ea typeface="Calibri" panose="020F0502020204030204" pitchFamily="34" charset="0"/>
                <a:cs typeface="Times New Roman" panose="02020603050405020304" pitchFamily="18" charset="0"/>
              </a:rPr>
              <a:t>intimate fears, our hopes, and even our greatest loves. As</a:t>
            </a:r>
          </a:p>
          <a:p>
            <a:r>
              <a:rPr lang="en-GB" sz="1700" dirty="0">
                <a:effectLst/>
                <a:latin typeface="Franklin Gothic Medium" panose="020B0603020102020204" pitchFamily="34" charset="0"/>
                <a:ea typeface="Calibri" panose="020F0502020204030204" pitchFamily="34" charset="0"/>
                <a:cs typeface="Times New Roman" panose="02020603050405020304" pitchFamily="18" charset="0"/>
              </a:rPr>
              <a:t>capitalism tears increasingly gaping holes in the beautiful</a:t>
            </a:r>
          </a:p>
          <a:p>
            <a:r>
              <a:rPr lang="en-GB" sz="1700" dirty="0">
                <a:effectLst/>
                <a:latin typeface="Franklin Gothic Medium" panose="020B0603020102020204" pitchFamily="34" charset="0"/>
                <a:ea typeface="Calibri" panose="020F0502020204030204" pitchFamily="34" charset="0"/>
                <a:cs typeface="Times New Roman" panose="02020603050405020304" pitchFamily="18" charset="0"/>
              </a:rPr>
              <a:t>web of life of which we are a part, our capacity to dream,</a:t>
            </a:r>
          </a:p>
          <a:p>
            <a:r>
              <a:rPr lang="en-GB" sz="1700" dirty="0">
                <a:effectLst/>
                <a:latin typeface="Franklin Gothic Medium" panose="020B0603020102020204" pitchFamily="34" charset="0"/>
                <a:ea typeface="Calibri" panose="020F0502020204030204" pitchFamily="34" charset="0"/>
                <a:cs typeface="Times New Roman" panose="02020603050405020304" pitchFamily="18" charset="0"/>
              </a:rPr>
              <a:t>to imagine different, more manifold worlds is radically </a:t>
            </a:r>
          </a:p>
          <a:p>
            <a:r>
              <a:rPr lang="en-GB" sz="1700" dirty="0">
                <a:effectLst/>
                <a:latin typeface="Franklin Gothic Medium" panose="020B0603020102020204" pitchFamily="34" charset="0"/>
                <a:ea typeface="Calibri" panose="020F0502020204030204" pitchFamily="34" charset="0"/>
                <a:cs typeface="Times New Roman" panose="02020603050405020304" pitchFamily="18" charset="0"/>
              </a:rPr>
              <a:t>impoverished.  Dawson, 102-03</a:t>
            </a:r>
          </a:p>
        </p:txBody>
      </p:sp>
      <p:sp>
        <p:nvSpPr>
          <p:cNvPr id="4" name="TextBox 3">
            <a:extLst>
              <a:ext uri="{FF2B5EF4-FFF2-40B4-BE49-F238E27FC236}">
                <a16:creationId xmlns:a16="http://schemas.microsoft.com/office/drawing/2014/main" id="{C5629FFA-6BC6-F043-07AA-7ADF86C87E84}"/>
              </a:ext>
            </a:extLst>
          </p:cNvPr>
          <p:cNvSpPr txBox="1"/>
          <p:nvPr/>
        </p:nvSpPr>
        <p:spPr>
          <a:xfrm>
            <a:off x="685800" y="314325"/>
            <a:ext cx="1970732" cy="461665"/>
          </a:xfrm>
          <a:prstGeom prst="rect">
            <a:avLst/>
          </a:prstGeom>
          <a:noFill/>
        </p:spPr>
        <p:txBody>
          <a:bodyPr wrap="none" rtlCol="0">
            <a:spAutoFit/>
          </a:bodyPr>
          <a:lstStyle/>
          <a:p>
            <a:r>
              <a:rPr lang="en-US" sz="2400" dirty="0">
                <a:latin typeface="Franklin Gothic Medium" panose="020B0603020102020204" pitchFamily="34" charset="0"/>
              </a:rPr>
              <a:t>IMAGINATION</a:t>
            </a:r>
          </a:p>
        </p:txBody>
      </p:sp>
      <p:pic>
        <p:nvPicPr>
          <p:cNvPr id="2" name="Picture 2" descr="Extinction: A Radical History: Amazon.co.uk: Dawson, Ashley: 9781944869014:  Books">
            <a:extLst>
              <a:ext uri="{FF2B5EF4-FFF2-40B4-BE49-F238E27FC236}">
                <a16:creationId xmlns:a16="http://schemas.microsoft.com/office/drawing/2014/main" id="{AA739470-83B6-1922-E272-02EE77C44D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1014" y="487514"/>
            <a:ext cx="3886300" cy="5924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57925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5E1FD5F-58FC-2D1F-F1F8-29D351297852}"/>
              </a:ext>
            </a:extLst>
          </p:cNvPr>
          <p:cNvSpPr txBox="1"/>
          <p:nvPr/>
        </p:nvSpPr>
        <p:spPr>
          <a:xfrm>
            <a:off x="350043" y="539979"/>
            <a:ext cx="7893844" cy="5355312"/>
          </a:xfrm>
          <a:prstGeom prst="rect">
            <a:avLst/>
          </a:prstGeom>
          <a:noFill/>
        </p:spPr>
        <p:txBody>
          <a:bodyPr wrap="square">
            <a:spAutoFit/>
          </a:bodyPr>
          <a:lstStyle/>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In an important sense </a:t>
            </a:r>
            <a:r>
              <a:rPr lang="en-GB" sz="1800" i="1" dirty="0">
                <a:effectLst/>
                <a:latin typeface="Franklin Gothic Medium" panose="020B0603020102020204" pitchFamily="34" charset="0"/>
                <a:ea typeface="Calibri" panose="020F0502020204030204" pitchFamily="34" charset="0"/>
                <a:cs typeface="Times New Roman" panose="02020603050405020304" pitchFamily="18" charset="0"/>
              </a:rPr>
              <a:t>Flight Ways: Life and Loss at the Edge of Extinction </a:t>
            </a:r>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is</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a continuation of the now well-established tradition of telling “extinction</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stories” that implicate people. But it is also an e</a:t>
            </a:r>
            <a:r>
              <a:rPr lang="en-GB" dirty="0">
                <a:latin typeface="Franklin Gothic Medium" panose="020B0603020102020204" pitchFamily="34" charset="0"/>
                <a:ea typeface="Calibri" panose="020F0502020204030204" pitchFamily="34" charset="0"/>
                <a:cs typeface="Times New Roman" panose="02020603050405020304" pitchFamily="18" charset="0"/>
              </a:rPr>
              <a:t>ff</a:t>
            </a:r>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ort to tell these all-too familiar stories in a new way. </a:t>
            </a:r>
            <a:r>
              <a:rPr lang="en-GB" sz="1800" dirty="0" err="1">
                <a:effectLst/>
                <a:latin typeface="Franklin Gothic Medium" panose="020B0603020102020204" pitchFamily="34" charset="0"/>
                <a:ea typeface="Calibri" panose="020F0502020204030204" pitchFamily="34" charset="0"/>
                <a:cs typeface="Times New Roman" panose="02020603050405020304" pitchFamily="18" charset="0"/>
              </a:rPr>
              <a:t>Speci</a:t>
            </a:r>
            <a:r>
              <a:rPr lang="en-GB" dirty="0" err="1">
                <a:latin typeface="Franklin Gothic Medium" panose="020B0603020102020204" pitchFamily="34" charset="0"/>
                <a:ea typeface="Calibri" panose="020F0502020204030204" pitchFamily="34" charset="0"/>
                <a:cs typeface="Times New Roman" panose="02020603050405020304" pitchFamily="18" charset="0"/>
              </a:rPr>
              <a:t>f</a:t>
            </a:r>
            <a:r>
              <a:rPr lang="en-GB" sz="1800" dirty="0" err="1">
                <a:effectLst/>
                <a:latin typeface="Franklin Gothic Medium" panose="020B0603020102020204" pitchFamily="34" charset="0"/>
                <a:ea typeface="Calibri" panose="020F0502020204030204" pitchFamily="34" charset="0"/>
                <a:cs typeface="Times New Roman" panose="02020603050405020304" pitchFamily="18" charset="0"/>
              </a:rPr>
              <a:t>cally</a:t>
            </a:r>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 the approach to thinking through</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extinction taken up in this book </a:t>
            </a:r>
            <a:r>
              <a:rPr lang="en-GB" sz="1800" dirty="0" err="1">
                <a:effectLst/>
                <a:latin typeface="Franklin Gothic Medium" panose="020B0603020102020204" pitchFamily="34" charset="0"/>
                <a:ea typeface="Calibri" panose="020F0502020204030204" pitchFamily="34" charset="0"/>
                <a:cs typeface="Times New Roman" panose="02020603050405020304" pitchFamily="18" charset="0"/>
              </a:rPr>
              <a:t>centers</a:t>
            </a:r>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 on “avian entanglements.” Which</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is to say that this is a book about birds and their relationships, about the</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webs of interaction in which living beings emerge, are held in the world,</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and eventually die. Life and death do not take place in isolation from others;</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they are thoroughly relational affairs for </a:t>
            </a:r>
            <a:r>
              <a:rPr lang="en-GB" dirty="0">
                <a:latin typeface="Franklin Gothic Medium" panose="020B0603020102020204" pitchFamily="34" charset="0"/>
                <a:ea typeface="Calibri" panose="020F0502020204030204" pitchFamily="34" charset="0"/>
                <a:cs typeface="Times New Roman" panose="02020603050405020304" pitchFamily="18" charset="0"/>
              </a:rPr>
              <a:t>fl</a:t>
            </a:r>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eshy, mortal creatures. And</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so it is, in the worlds of birds-woven into relationships with a diverse</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array of other species, including humans. These are relationships of coevolution and ecological dependency. But they are also about more than</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“biology” in any narrow sense. It is inside these </a:t>
            </a:r>
            <a:r>
              <a:rPr lang="en-GB" sz="1800" dirty="0">
                <a:effectLst/>
                <a:highlight>
                  <a:srgbClr val="FFFF00"/>
                </a:highlight>
                <a:latin typeface="Franklin Gothic Medium" panose="020B0603020102020204" pitchFamily="34" charset="0"/>
                <a:ea typeface="Calibri" panose="020F0502020204030204" pitchFamily="34" charset="0"/>
                <a:cs typeface="Times New Roman" panose="02020603050405020304" pitchFamily="18" charset="0"/>
              </a:rPr>
              <a:t>multispecies entanglements</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that learning and development take place, that social practices and</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cultures are formed. In short, these relationships produce the possibility</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of both life and any given way of life. And so these relationships matter.</a:t>
            </a:r>
          </a:p>
          <a:p>
            <a:r>
              <a:rPr lang="en-GB" dirty="0">
                <a:latin typeface="Franklin Gothic Medium" panose="020B0603020102020204" pitchFamily="34" charset="0"/>
                <a:ea typeface="Calibri" panose="020F0502020204030204" pitchFamily="34" charset="0"/>
                <a:cs typeface="Times New Roman" panose="02020603050405020304" pitchFamily="18" charset="0"/>
              </a:rPr>
              <a:t>This </a:t>
            </a:r>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is true at the best of times, but in times like these when so many</a:t>
            </a:r>
          </a:p>
          <a:p>
            <a:r>
              <a:rPr lang="en-GB" sz="1800" dirty="0">
                <a:effectLst/>
                <a:latin typeface="Franklin Gothic Medium" panose="020B0603020102020204" pitchFamily="34" charset="0"/>
                <a:ea typeface="Calibri" panose="020F0502020204030204" pitchFamily="34" charset="0"/>
                <a:cs typeface="Times New Roman" panose="02020603050405020304" pitchFamily="18" charset="0"/>
              </a:rPr>
              <a:t>species are slipping out of the world, these entanglements take on a new</a:t>
            </a:r>
          </a:p>
          <a:p>
            <a:r>
              <a:rPr lang="en-GB" sz="1800" dirty="0">
                <a:effectLst/>
                <a:latin typeface="Franklin Gothic Medium" panose="020B0603020102020204" pitchFamily="34" charset="0"/>
                <a:ea typeface="Times New Roman" panose="02020603050405020304" pitchFamily="18" charset="0"/>
              </a:rPr>
              <a:t>significance. 4</a:t>
            </a:r>
          </a:p>
        </p:txBody>
      </p:sp>
      <p:pic>
        <p:nvPicPr>
          <p:cNvPr id="8194" name="Picture 2" descr="Flight Ways: Life and Loss at the Edge of Extinction (Critical Perspectives on Animals: Theory, Culture, Science and Law)">
            <a:extLst>
              <a:ext uri="{FF2B5EF4-FFF2-40B4-BE49-F238E27FC236}">
                <a16:creationId xmlns:a16="http://schemas.microsoft.com/office/drawing/2014/main" id="{A3E1E445-0BCC-D55E-F2FC-6BDB1254DC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319" y="539978"/>
            <a:ext cx="3566638" cy="5355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962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9A1E593-A787-3D40-62AA-89EBA3B479EF}"/>
              </a:ext>
            </a:extLst>
          </p:cNvPr>
          <p:cNvSpPr txBox="1"/>
          <p:nvPr/>
        </p:nvSpPr>
        <p:spPr>
          <a:xfrm>
            <a:off x="3367314" y="2782669"/>
            <a:ext cx="5710987" cy="646331"/>
          </a:xfrm>
          <a:prstGeom prst="rect">
            <a:avLst/>
          </a:prstGeom>
          <a:noFill/>
        </p:spPr>
        <p:txBody>
          <a:bodyPr wrap="none" rtlCol="0">
            <a:spAutoFit/>
          </a:bodyPr>
          <a:lstStyle/>
          <a:p>
            <a:r>
              <a:rPr lang="en-US" sz="3600" dirty="0">
                <a:latin typeface="Franklin Gothic Medium" panose="020B0603020102020204" pitchFamily="34" charset="0"/>
              </a:rPr>
              <a:t>The Stakes, The Context…….</a:t>
            </a:r>
          </a:p>
        </p:txBody>
      </p:sp>
    </p:spTree>
    <p:extLst>
      <p:ext uri="{BB962C8B-B14F-4D97-AF65-F5344CB8AC3E}">
        <p14:creationId xmlns:p14="http://schemas.microsoft.com/office/powerpoint/2010/main" val="5380659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33" name="Rectangle 5132">
            <a:extLst>
              <a:ext uri="{FF2B5EF4-FFF2-40B4-BE49-F238E27FC236}">
                <a16:creationId xmlns:a16="http://schemas.microsoft.com/office/drawing/2014/main" id="{B96FC576-AE30-4C09-A12C-0582F2A6A0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122" name="Picture 2" descr="The Monarch Butterfly – A Migration in Peril">
            <a:extLst>
              <a:ext uri="{FF2B5EF4-FFF2-40B4-BE49-F238E27FC236}">
                <a16:creationId xmlns:a16="http://schemas.microsoft.com/office/drawing/2014/main" id="{548B214B-36B1-1902-4ECC-A75DF7629F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50" r="2" b="2"/>
          <a:stretch>
            <a:fillRect/>
          </a:stretch>
        </p:blipFill>
        <p:spPr bwMode="auto">
          <a:xfrm>
            <a:off x="1" y="10"/>
            <a:ext cx="6099048" cy="342899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The migration of monarch butterflies with us at Butterfly House Haga Ocean!  Learn with the Butterfly House">
            <a:extLst>
              <a:ext uri="{FF2B5EF4-FFF2-40B4-BE49-F238E27FC236}">
                <a16:creationId xmlns:a16="http://schemas.microsoft.com/office/drawing/2014/main" id="{11806AF4-AB98-AB6E-4B31-45A8DC2AC0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4173" r="2" b="11602"/>
          <a:stretch>
            <a:fillRect/>
          </a:stretch>
        </p:blipFill>
        <p:spPr bwMode="auto">
          <a:xfrm>
            <a:off x="6092952" y="10"/>
            <a:ext cx="6099048" cy="342899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Monarch butterflies navigate with compass but no map | Nature">
            <a:extLst>
              <a:ext uri="{FF2B5EF4-FFF2-40B4-BE49-F238E27FC236}">
                <a16:creationId xmlns:a16="http://schemas.microsoft.com/office/drawing/2014/main" id="{F3E4101D-F5E1-E0BC-55BA-7A4788481F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6581" r="2" b="8877"/>
          <a:stretch>
            <a:fillRect/>
          </a:stretch>
        </p:blipFill>
        <p:spPr bwMode="auto">
          <a:xfrm>
            <a:off x="1" y="3429000"/>
            <a:ext cx="6099048" cy="3429000"/>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Monarch Butterfly Migration in Crisis | Sierra Club">
            <a:extLst>
              <a:ext uri="{FF2B5EF4-FFF2-40B4-BE49-F238E27FC236}">
                <a16:creationId xmlns:a16="http://schemas.microsoft.com/office/drawing/2014/main" id="{9B12338D-F9A5-C000-6D1C-42C4DCEBAFD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10045" r="2" b="2"/>
          <a:stretch>
            <a:fillRect/>
          </a:stretch>
        </p:blipFill>
        <p:spPr bwMode="auto">
          <a:xfrm>
            <a:off x="6092952" y="3429000"/>
            <a:ext cx="6099048"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69518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About the Appalachian Region - Appalachian Regional Commission">
            <a:extLst>
              <a:ext uri="{FF2B5EF4-FFF2-40B4-BE49-F238E27FC236}">
                <a16:creationId xmlns:a16="http://schemas.microsoft.com/office/drawing/2014/main" id="{E4FCE3C1-4435-2F26-6ADB-F6E5DC4D95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27392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6F5BD21-4EE3-5EC4-C79A-EF2AF84555F9}"/>
              </a:ext>
            </a:extLst>
          </p:cNvPr>
          <p:cNvSpPr txBox="1"/>
          <p:nvPr/>
        </p:nvSpPr>
        <p:spPr>
          <a:xfrm>
            <a:off x="8273143" y="2670627"/>
            <a:ext cx="3264612" cy="523220"/>
          </a:xfrm>
          <a:prstGeom prst="rect">
            <a:avLst/>
          </a:prstGeom>
          <a:noFill/>
        </p:spPr>
        <p:txBody>
          <a:bodyPr wrap="none" rtlCol="0">
            <a:spAutoFit/>
          </a:bodyPr>
          <a:lstStyle/>
          <a:p>
            <a:r>
              <a:rPr lang="en-US" sz="2800" dirty="0">
                <a:latin typeface="Franklin Gothic Medium" panose="020B0603020102020204" pitchFamily="34" charset="0"/>
              </a:rPr>
              <a:t>Appalachian Region</a:t>
            </a:r>
          </a:p>
        </p:txBody>
      </p:sp>
    </p:spTree>
    <p:extLst>
      <p:ext uri="{BB962C8B-B14F-4D97-AF65-F5344CB8AC3E}">
        <p14:creationId xmlns:p14="http://schemas.microsoft.com/office/powerpoint/2010/main" val="19537335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68D713-042C-0A55-B562-82AC5083B3F7}"/>
              </a:ext>
            </a:extLst>
          </p:cNvPr>
          <p:cNvSpPr txBox="1"/>
          <p:nvPr/>
        </p:nvSpPr>
        <p:spPr>
          <a:xfrm>
            <a:off x="3106056" y="3044279"/>
            <a:ext cx="7572907" cy="769441"/>
          </a:xfrm>
          <a:prstGeom prst="rect">
            <a:avLst/>
          </a:prstGeom>
          <a:noFill/>
        </p:spPr>
        <p:txBody>
          <a:bodyPr wrap="none" rtlCol="0">
            <a:spAutoFit/>
          </a:bodyPr>
          <a:lstStyle/>
          <a:p>
            <a:r>
              <a:rPr lang="en-US" sz="4400" dirty="0">
                <a:latin typeface="Franklin Gothic Medium" panose="020B0603020102020204" pitchFamily="34" charset="0"/>
              </a:rPr>
              <a:t>Climate Change and Literature</a:t>
            </a:r>
          </a:p>
        </p:txBody>
      </p:sp>
    </p:spTree>
    <p:extLst>
      <p:ext uri="{BB962C8B-B14F-4D97-AF65-F5344CB8AC3E}">
        <p14:creationId xmlns:p14="http://schemas.microsoft.com/office/powerpoint/2010/main" val="1916432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28721" y="246438"/>
            <a:ext cx="4176215" cy="6266770"/>
          </a:xfrm>
          <a:prstGeom prst="rect">
            <a:avLst/>
          </a:prstGeom>
        </p:spPr>
      </p:pic>
      <p:sp>
        <p:nvSpPr>
          <p:cNvPr id="3" name="TextBox 2">
            <a:extLst>
              <a:ext uri="{FF2B5EF4-FFF2-40B4-BE49-F238E27FC236}">
                <a16:creationId xmlns:a16="http://schemas.microsoft.com/office/drawing/2014/main" id="{EB2DDC29-76CD-104B-ADCC-DCC6DA6FC1A2}"/>
              </a:ext>
            </a:extLst>
          </p:cNvPr>
          <p:cNvSpPr txBox="1"/>
          <p:nvPr/>
        </p:nvSpPr>
        <p:spPr>
          <a:xfrm>
            <a:off x="6524786" y="3502617"/>
            <a:ext cx="184731" cy="369332"/>
          </a:xfrm>
          <a:prstGeom prst="rect">
            <a:avLst/>
          </a:prstGeom>
          <a:noFill/>
        </p:spPr>
        <p:txBody>
          <a:bodyPr wrap="none" rtlCol="0">
            <a:spAutoFit/>
          </a:bodyPr>
          <a:lstStyle/>
          <a:p>
            <a:endParaRPr lang="en-US" dirty="0"/>
          </a:p>
        </p:txBody>
      </p:sp>
      <p:sp>
        <p:nvSpPr>
          <p:cNvPr id="4" name="TextBox 3">
            <a:extLst>
              <a:ext uri="{FF2B5EF4-FFF2-40B4-BE49-F238E27FC236}">
                <a16:creationId xmlns:a16="http://schemas.microsoft.com/office/drawing/2014/main" id="{74EFC507-4BB8-594C-A0CE-321B8F1A7EA7}"/>
              </a:ext>
            </a:extLst>
          </p:cNvPr>
          <p:cNvSpPr txBox="1"/>
          <p:nvPr/>
        </p:nvSpPr>
        <p:spPr>
          <a:xfrm rot="10800000" flipV="1">
            <a:off x="5043488" y="58846"/>
            <a:ext cx="6772274" cy="6740307"/>
          </a:xfrm>
          <a:prstGeom prst="rect">
            <a:avLst/>
          </a:prstGeom>
          <a:noFill/>
        </p:spPr>
        <p:txBody>
          <a:bodyPr wrap="square" rtlCol="0">
            <a:spAutoFit/>
          </a:bodyPr>
          <a:lstStyle/>
          <a:p>
            <a:r>
              <a:rPr lang="en-GB" sz="1600" dirty="0">
                <a:latin typeface="Franklin Gothic Medium" panose="020B0603020102020204" pitchFamily="34" charset="0"/>
              </a:rPr>
              <a:t>The age of global warming defies both literary fiction and contemporary common sense: the weather events of this time have a very high degree of improbability. Indeed, it has even been proposed that this era should be named the “catastrophozoic” ... It is certain ...that these are not ordinary times: the events that mark them are not easily accommodated in the deliberately prosaic world of serious prose fiction.</a:t>
            </a:r>
          </a:p>
          <a:p>
            <a:endParaRPr lang="en-GB" sz="1600" dirty="0">
              <a:latin typeface="Franklin Gothic Medium" panose="020B0603020102020204" pitchFamily="34" charset="0"/>
            </a:endParaRPr>
          </a:p>
          <a:p>
            <a:r>
              <a:rPr lang="en-GB" sz="1600" dirty="0">
                <a:effectLst/>
                <a:latin typeface="Franklin Gothic Medium" panose="020B0603020102020204" pitchFamily="34" charset="0"/>
                <a:ea typeface="Calibri" panose="020F0502020204030204" pitchFamily="34" charset="0"/>
                <a:cs typeface="Times New Roman" panose="02020603050405020304" pitchFamily="18" charset="0"/>
              </a:rPr>
              <a:t>But the modern novel, unlike geology, has never been forced to confront the centrality of the improbable: the concealment of its scaffolding of events continues to be essential.</a:t>
            </a:r>
          </a:p>
          <a:p>
            <a:r>
              <a:rPr lang="en-GB" sz="1600" dirty="0">
                <a:effectLst/>
                <a:latin typeface="Franklin Gothic Medium" panose="020B0603020102020204" pitchFamily="34" charset="0"/>
                <a:ea typeface="Calibri" panose="020F0502020204030204" pitchFamily="34" charset="0"/>
                <a:cs typeface="Times New Roman" panose="02020603050405020304" pitchFamily="18" charset="0"/>
              </a:rPr>
              <a:t> </a:t>
            </a:r>
          </a:p>
          <a:p>
            <a:r>
              <a:rPr lang="en-GB" sz="1600" dirty="0">
                <a:effectLst/>
                <a:latin typeface="Franklin Gothic Medium" panose="020B0603020102020204" pitchFamily="34" charset="0"/>
                <a:ea typeface="Calibri" panose="020F0502020204030204" pitchFamily="34" charset="0"/>
                <a:cs typeface="Times New Roman" panose="02020603050405020304" pitchFamily="18" charset="0"/>
              </a:rPr>
              <a:t>If that is true of a small fluke of chance, consider how much harder a writer would have to work to set up a scene that is wildly improbable even in real life? For example, a scene in which a character is walking down a road at the precise moment when it is hit by an unheard-of weather phenomenon?</a:t>
            </a:r>
          </a:p>
          <a:p>
            <a:r>
              <a:rPr lang="en-GB" sz="1600" dirty="0">
                <a:effectLst/>
                <a:latin typeface="Franklin Gothic Medium" panose="020B0603020102020204" pitchFamily="34" charset="0"/>
                <a:ea typeface="Calibri" panose="020F0502020204030204" pitchFamily="34" charset="0"/>
                <a:cs typeface="Times New Roman" panose="02020603050405020304" pitchFamily="18" charset="0"/>
              </a:rPr>
              <a:t>To introduce such happenings into a novel is in fact to court eviction from the mansion in which serious fiction has long been in residence; it is to risk banishment to the humbler dwellings that surround the manor house—those generic outhouses that were once known by names such as “the Gothic,” “the romance,”</a:t>
            </a:r>
            <a:r>
              <a:rPr lang="en-GB" sz="1600" dirty="0">
                <a:latin typeface="Franklin Gothic Medium" panose="020B0603020102020204" pitchFamily="34" charset="0"/>
                <a:ea typeface="Calibri" panose="020F0502020204030204" pitchFamily="34" charset="0"/>
                <a:cs typeface="Times New Roman" panose="02020603050405020304" pitchFamily="18" charset="0"/>
              </a:rPr>
              <a:t> </a:t>
            </a:r>
            <a:r>
              <a:rPr lang="en-GB" sz="1600" dirty="0">
                <a:effectLst/>
                <a:latin typeface="Franklin Gothic Medium" panose="020B0603020102020204" pitchFamily="34" charset="0"/>
                <a:ea typeface="Calibri" panose="020F0502020204030204" pitchFamily="34" charset="0"/>
                <a:cs typeface="Times New Roman" panose="02020603050405020304" pitchFamily="18" charset="0"/>
              </a:rPr>
              <a:t>or “the melodrama,” and have now come to be called “fantasy,” </a:t>
            </a:r>
            <a:r>
              <a:rPr lang="en-GB" sz="1600" dirty="0">
                <a:latin typeface="Franklin Gothic Medium" panose="020B0603020102020204" pitchFamily="34" charset="0"/>
                <a:ea typeface="Calibri" panose="020F0502020204030204" pitchFamily="34" charset="0"/>
                <a:cs typeface="Times New Roman" panose="02020603050405020304" pitchFamily="18" charset="0"/>
              </a:rPr>
              <a:t> </a:t>
            </a:r>
            <a:r>
              <a:rPr lang="en-GB" sz="1600" dirty="0">
                <a:effectLst/>
                <a:latin typeface="Franklin Gothic Medium" panose="020B0603020102020204" pitchFamily="34" charset="0"/>
                <a:ea typeface="Calibri" panose="020F0502020204030204" pitchFamily="34" charset="0"/>
                <a:cs typeface="Times New Roman" panose="02020603050405020304" pitchFamily="18" charset="0"/>
              </a:rPr>
              <a:t>“horror,” and “science fiction.”</a:t>
            </a:r>
            <a:endParaRPr lang="en-GB" sz="1600" dirty="0">
              <a:latin typeface="Franklin Gothic Medium" panose="020B0603020102020204" pitchFamily="34" charset="0"/>
            </a:endParaRPr>
          </a:p>
          <a:p>
            <a:r>
              <a:rPr lang="en-GB" sz="1600" dirty="0" err="1">
                <a:latin typeface="Franklin Gothic Medium" panose="020B0603020102020204" pitchFamily="34" charset="0"/>
              </a:rPr>
              <a:t>Amitav</a:t>
            </a:r>
            <a:r>
              <a:rPr lang="en-GB" sz="1600" dirty="0">
                <a:latin typeface="Franklin Gothic Medium" panose="020B0603020102020204" pitchFamily="34" charset="0"/>
              </a:rPr>
              <a:t> Ghosh (2016)</a:t>
            </a:r>
          </a:p>
          <a:p>
            <a:endParaRPr lang="en-US" sz="1600" dirty="0">
              <a:latin typeface="Franklin Gothic Medium" panose="020B0603020102020204" pitchFamily="34" charset="0"/>
            </a:endParaRPr>
          </a:p>
          <a:p>
            <a:r>
              <a:rPr lang="en-GB" sz="1600" dirty="0">
                <a:latin typeface="Franklin Gothic Medium" panose="020B0603020102020204" pitchFamily="34" charset="0"/>
                <a:ea typeface="Calibri" panose="020F0502020204030204" pitchFamily="34" charset="0"/>
                <a:cs typeface="Calibri" panose="020F0502020204030204" pitchFamily="34" charset="0"/>
              </a:rPr>
              <a:t>‘It is a tough assignment to show that the changing climate is profoundly altering the way we write, communicate, plan, view imagine’ </a:t>
            </a:r>
            <a:r>
              <a:rPr lang="en-GB" sz="1600" dirty="0" err="1">
                <a:latin typeface="Franklin Gothic Medium" panose="020B0603020102020204" pitchFamily="34" charset="0"/>
                <a:ea typeface="Calibri" panose="020F0502020204030204" pitchFamily="34" charset="0"/>
                <a:cs typeface="Calibri" panose="020F0502020204030204" pitchFamily="34" charset="0"/>
              </a:rPr>
              <a:t>Malm</a:t>
            </a:r>
            <a:r>
              <a:rPr lang="en-GB" sz="1600" dirty="0">
                <a:latin typeface="Franklin Gothic Medium" panose="020B0603020102020204" pitchFamily="34" charset="0"/>
                <a:ea typeface="Calibri" panose="020F0502020204030204" pitchFamily="34" charset="0"/>
                <a:cs typeface="Calibri" panose="020F0502020204030204" pitchFamily="34" charset="0"/>
              </a:rPr>
              <a:t>, </a:t>
            </a:r>
            <a:r>
              <a:rPr lang="en-GB" sz="1600" i="1" dirty="0">
                <a:latin typeface="Franklin Gothic Medium" panose="020B0603020102020204" pitchFamily="34" charset="0"/>
                <a:ea typeface="Calibri" panose="020F0502020204030204" pitchFamily="34" charset="0"/>
                <a:cs typeface="Calibri" panose="020F0502020204030204" pitchFamily="34" charset="0"/>
              </a:rPr>
              <a:t>Progress..</a:t>
            </a:r>
            <a:endParaRPr lang="en-GB" sz="1600" dirty="0">
              <a:latin typeface="Franklin Gothic Medium" panose="020B0603020102020204" pitchFamily="34" charset="0"/>
              <a:ea typeface="Calibri" panose="020F0502020204030204" pitchFamily="34" charset="0"/>
              <a:cs typeface="Calibri" panose="020F0502020204030204" pitchFamily="34" charset="0"/>
            </a:endParaRPr>
          </a:p>
          <a:p>
            <a:endParaRPr lang="en-US" sz="1600" dirty="0">
              <a:latin typeface="Franklin Gothic Medium" panose="020B0603020102020204" pitchFamily="34" charset="0"/>
            </a:endParaRPr>
          </a:p>
        </p:txBody>
      </p:sp>
    </p:spTree>
    <p:extLst>
      <p:ext uri="{BB962C8B-B14F-4D97-AF65-F5344CB8AC3E}">
        <p14:creationId xmlns:p14="http://schemas.microsoft.com/office/powerpoint/2010/main" val="8381651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77E838F-828C-F8EF-927B-5BC1A7ACC623}"/>
              </a:ext>
            </a:extLst>
          </p:cNvPr>
          <p:cNvSpPr txBox="1"/>
          <p:nvPr/>
        </p:nvSpPr>
        <p:spPr>
          <a:xfrm>
            <a:off x="4855917" y="2936557"/>
            <a:ext cx="2480166" cy="984885"/>
          </a:xfrm>
          <a:prstGeom prst="rect">
            <a:avLst/>
          </a:prstGeom>
          <a:noFill/>
        </p:spPr>
        <p:txBody>
          <a:bodyPr wrap="none" rtlCol="0">
            <a:spAutoFit/>
          </a:bodyPr>
          <a:lstStyle/>
          <a:p>
            <a:r>
              <a:rPr lang="en-US" sz="4000" b="1" dirty="0">
                <a:latin typeface="Franklin Gothic Medium" panose="020B0603020102020204" pitchFamily="34" charset="0"/>
              </a:rPr>
              <a:t>Imaginary</a:t>
            </a:r>
          </a:p>
          <a:p>
            <a:endParaRPr lang="en-US" dirty="0"/>
          </a:p>
        </p:txBody>
      </p:sp>
    </p:spTree>
    <p:extLst>
      <p:ext uri="{BB962C8B-B14F-4D97-AF65-F5344CB8AC3E}">
        <p14:creationId xmlns:p14="http://schemas.microsoft.com/office/powerpoint/2010/main" val="42432122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ECF58D-2AD1-A6DA-231E-45037C62F82F}"/>
              </a:ext>
            </a:extLst>
          </p:cNvPr>
          <p:cNvSpPr txBox="1"/>
          <p:nvPr/>
        </p:nvSpPr>
        <p:spPr>
          <a:xfrm>
            <a:off x="5562600" y="0"/>
            <a:ext cx="6629400" cy="7571303"/>
          </a:xfrm>
          <a:prstGeom prst="rect">
            <a:avLst/>
          </a:prstGeom>
          <a:noFill/>
        </p:spPr>
        <p:txBody>
          <a:bodyPr wrap="square" rtlCol="0">
            <a:spAutoFit/>
          </a:bodyPr>
          <a:lstStyle/>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Imagination here is understood</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as a way of seeing, sensing, thinking, and dreaming</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formation of knowledge, which creates the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conditions for material interventions in and political</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sensibilities of the world. </a:t>
            </a:r>
          </a:p>
          <a:p>
            <a:endPar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An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alternative</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approach</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might consider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how imagination is actively produced</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through iterative processes and practices that establish</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dominant framings of the imagination</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There are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two distinct schools of thought</a:t>
            </a:r>
            <a:r>
              <a:rPr lang="en-GB" b="1"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here. (1)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Imagination as a relational space</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that is</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informed by the objects and subjects with which it is</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entangled. (2)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Imagination as a mediator</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between the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positivist world and the human mind.</a:t>
            </a:r>
          </a:p>
          <a:p>
            <a:endPar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Kearney suggests that while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there is a plurality</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of terms for the imagination,</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they all adhere to a</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basic trait of capturing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human power to connote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absence into presence, actuality into possibility</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what is</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into something—other-than-it-is […] What we can say now of</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imagination is that rather than being the site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of division it is a site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of </a:t>
            </a:r>
            <a:r>
              <a:rPr lang="en-GB" sz="1800" b="1" i="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interplay</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between</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material</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and perceptual worlds, where concepts cohere, forces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pull and attract, and things, discourses, subjects, and</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objects are framed, contested, and brought into being.</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err="1">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Yusoff</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&amp; </a:t>
            </a:r>
            <a:r>
              <a:rPr lang="en-GB" sz="1800" dirty="0" err="1">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Gabrys</a:t>
            </a:r>
            <a:endPar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endParaRPr>
          </a:p>
          <a:p>
            <a:endPar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endParaRPr>
          </a:p>
          <a:p>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endParaRPr lang="en-US" dirty="0">
              <a:latin typeface="Athelas" panose="02000503000000020003" pitchFamily="2" charset="77"/>
            </a:endParaRPr>
          </a:p>
        </p:txBody>
      </p:sp>
      <p:sp>
        <p:nvSpPr>
          <p:cNvPr id="3" name="TextBox 2">
            <a:extLst>
              <a:ext uri="{FF2B5EF4-FFF2-40B4-BE49-F238E27FC236}">
                <a16:creationId xmlns:a16="http://schemas.microsoft.com/office/drawing/2014/main" id="{C4EBD362-D11B-FE0E-97E7-352C2AEA42A4}"/>
              </a:ext>
            </a:extLst>
          </p:cNvPr>
          <p:cNvSpPr txBox="1"/>
          <p:nvPr/>
        </p:nvSpPr>
        <p:spPr>
          <a:xfrm>
            <a:off x="100013" y="328613"/>
            <a:ext cx="5181803" cy="5355312"/>
          </a:xfrm>
          <a:prstGeom prst="rect">
            <a:avLst/>
          </a:prstGeom>
          <a:noFill/>
        </p:spPr>
        <p:txBody>
          <a:bodyPr wrap="none" rtlCol="0">
            <a:spAutoFit/>
          </a:bodyPr>
          <a:lstStyle/>
          <a:p>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Climate change… is</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being reimagined as an </a:t>
            </a:r>
          </a:p>
          <a:p>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ethical, societal, and cultural</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problem that poses </a:t>
            </a:r>
          </a:p>
          <a:p>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new questions and reconfigures</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the geographic </a:t>
            </a:r>
          </a:p>
          <a:p>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imaginaries of the world.</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These new cultures of </a:t>
            </a:r>
          </a:p>
          <a:p>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climate change can be</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characterized by </a:t>
            </a:r>
            <a:r>
              <a:rPr lang="en-GB" sz="1800" b="1"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three </a:t>
            </a:r>
          </a:p>
          <a:p>
            <a:r>
              <a:rPr lang="en-GB" sz="1800" b="1"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distinct temporal and spatial</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b="1"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imaginative </a:t>
            </a:r>
          </a:p>
          <a:p>
            <a:r>
              <a:rPr lang="en-GB" sz="1800" b="1"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framings of climate change</a:t>
            </a:r>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a:t>
            </a:r>
          </a:p>
          <a:p>
            <a:endParaRPr lang="en-GB" dirty="0">
              <a:solidFill>
                <a:srgbClr val="231F20"/>
              </a:solidFill>
              <a:latin typeface="Times New Roman" panose="02020603050405020304" pitchFamily="18" charset="0"/>
              <a:ea typeface="Calibri" panose="020F0502020204030204" pitchFamily="34" charset="0"/>
              <a:cs typeface="Times New Roman" panose="02020603050405020304" pitchFamily="18" charset="0"/>
            </a:endParaRPr>
          </a:p>
          <a:p>
            <a:r>
              <a:rPr lang="en-GB" sz="1800" b="1"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 futurity of climate change. </a:t>
            </a:r>
          </a:p>
          <a:p>
            <a:r>
              <a:rPr lang="en-GB" b="1" dirty="0">
                <a:solidFill>
                  <a:srgbClr val="231F20"/>
                </a:solidFill>
                <a:latin typeface="Times New Roman" panose="02020603050405020304" pitchFamily="18" charset="0"/>
                <a:ea typeface="Calibri" panose="020F0502020204030204" pitchFamily="34" charset="0"/>
                <a:cs typeface="Times New Roman" panose="02020603050405020304" pitchFamily="18" charset="0"/>
              </a:rPr>
              <a:t>- adaptation: imagination by degree</a:t>
            </a:r>
          </a:p>
          <a:p>
            <a:r>
              <a:rPr lang="en-GB" sz="1800" b="1"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 climate practices</a:t>
            </a:r>
          </a:p>
          <a:p>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Imagination can be thought of as a way of</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seeing, or rather a constellation of a way of thinking</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and sensing that becomes typified or consolidated in</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images and social actions. </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8272454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5227624-7A30-0AF8-10C9-9376FFBA6807}"/>
              </a:ext>
            </a:extLst>
          </p:cNvPr>
          <p:cNvSpPr txBox="1"/>
          <p:nvPr/>
        </p:nvSpPr>
        <p:spPr>
          <a:xfrm>
            <a:off x="592931" y="2313325"/>
            <a:ext cx="6100762" cy="2954655"/>
          </a:xfrm>
          <a:prstGeom prst="rect">
            <a:avLst/>
          </a:prstGeom>
          <a:noFill/>
        </p:spPr>
        <p:txBody>
          <a:bodyPr wrap="square">
            <a:spAutoFit/>
          </a:bodyPr>
          <a:lstStyle/>
          <a:p>
            <a:r>
              <a:rPr lang="en-GB" sz="2400" dirty="0">
                <a:effectLst/>
                <a:latin typeface="Franklin Gothic Medium" panose="020B0603020102020204" pitchFamily="34" charset="0"/>
                <a:ea typeface="Calibri" panose="020F0502020204030204" pitchFamily="34" charset="0"/>
                <a:cs typeface="Times New Roman" panose="02020603050405020304" pitchFamily="18" charset="0"/>
              </a:rPr>
              <a:t>Contemporary</a:t>
            </a:r>
            <a:r>
              <a:rPr lang="en-GB" sz="2400" dirty="0">
                <a:latin typeface="Franklin Gothic Medium" panose="020B0603020102020204" pitchFamily="34" charset="0"/>
                <a:ea typeface="Calibri" panose="020F0502020204030204" pitchFamily="34" charset="0"/>
                <a:cs typeface="Times New Roman" panose="02020603050405020304" pitchFamily="18" charset="0"/>
              </a:rPr>
              <a:t> </a:t>
            </a:r>
            <a:r>
              <a:rPr lang="en-GB" sz="2400" dirty="0">
                <a:effectLst/>
                <a:latin typeface="Franklin Gothic Medium" panose="020B0603020102020204" pitchFamily="34" charset="0"/>
                <a:ea typeface="Calibri" panose="020F0502020204030204" pitchFamily="34" charset="0"/>
                <a:cs typeface="Times New Roman" panose="02020603050405020304" pitchFamily="18" charset="0"/>
              </a:rPr>
              <a:t>culture finds it so hard to deal with climate change. Indeed,</a:t>
            </a:r>
            <a:r>
              <a:rPr lang="en-GB" sz="2400" dirty="0">
                <a:latin typeface="Franklin Gothic Medium" panose="020B0603020102020204" pitchFamily="34" charset="0"/>
                <a:ea typeface="Calibri" panose="020F0502020204030204" pitchFamily="34" charset="0"/>
                <a:cs typeface="Times New Roman" panose="02020603050405020304" pitchFamily="18" charset="0"/>
              </a:rPr>
              <a:t> </a:t>
            </a:r>
            <a:r>
              <a:rPr lang="en-GB" sz="2400" dirty="0">
                <a:effectLst/>
                <a:latin typeface="Franklin Gothic Medium" panose="020B0603020102020204" pitchFamily="34" charset="0"/>
                <a:ea typeface="Calibri" panose="020F0502020204030204" pitchFamily="34" charset="0"/>
                <a:cs typeface="Times New Roman" panose="02020603050405020304" pitchFamily="18" charset="0"/>
              </a:rPr>
              <a:t>this is perhaps the most important question ever to confront</a:t>
            </a:r>
            <a:r>
              <a:rPr lang="en-GB" sz="2400" dirty="0">
                <a:latin typeface="Franklin Gothic Medium" panose="020B0603020102020204" pitchFamily="34" charset="0"/>
                <a:ea typeface="Calibri" panose="020F0502020204030204" pitchFamily="34" charset="0"/>
                <a:cs typeface="Times New Roman" panose="02020603050405020304" pitchFamily="18" charset="0"/>
              </a:rPr>
              <a:t> </a:t>
            </a:r>
            <a:r>
              <a:rPr lang="en-GB" sz="2400" dirty="0">
                <a:effectLst/>
                <a:latin typeface="Franklin Gothic Medium" panose="020B0603020102020204" pitchFamily="34" charset="0"/>
                <a:ea typeface="Calibri" panose="020F0502020204030204" pitchFamily="34" charset="0"/>
                <a:cs typeface="Times New Roman" panose="02020603050405020304" pitchFamily="18" charset="0"/>
              </a:rPr>
              <a:t>culture in the broadest sense—for</a:t>
            </a:r>
          </a:p>
          <a:p>
            <a:r>
              <a:rPr lang="en-GB" sz="2400" dirty="0">
                <a:effectLst/>
                <a:latin typeface="Franklin Gothic Medium" panose="020B0603020102020204" pitchFamily="34" charset="0"/>
                <a:ea typeface="Calibri" panose="020F0502020204030204" pitchFamily="34" charset="0"/>
                <a:cs typeface="Times New Roman" panose="02020603050405020304" pitchFamily="18" charset="0"/>
              </a:rPr>
              <a:t>let us make no mistake: the climate</a:t>
            </a:r>
            <a:r>
              <a:rPr lang="en-GB" sz="2400" dirty="0">
                <a:latin typeface="Franklin Gothic Medium" panose="020B0603020102020204" pitchFamily="34" charset="0"/>
                <a:ea typeface="Calibri" panose="020F0502020204030204" pitchFamily="34" charset="0"/>
                <a:cs typeface="Times New Roman" panose="02020603050405020304" pitchFamily="18" charset="0"/>
              </a:rPr>
              <a:t> </a:t>
            </a:r>
            <a:r>
              <a:rPr lang="en-GB" sz="2400" dirty="0">
                <a:effectLst/>
                <a:latin typeface="Franklin Gothic Medium" panose="020B0603020102020204" pitchFamily="34" charset="0"/>
                <a:ea typeface="Calibri" panose="020F0502020204030204" pitchFamily="34" charset="0"/>
                <a:cs typeface="Times New Roman" panose="02020603050405020304" pitchFamily="18" charset="0"/>
              </a:rPr>
              <a:t>crisis is also a crisis of culture, and thus of the imagination.  (2016)</a:t>
            </a:r>
          </a:p>
          <a:p>
            <a:r>
              <a:rPr lang="en-GB" sz="18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2368FCC2-3EA7-F980-121E-CE05567C3833}"/>
              </a:ext>
            </a:extLst>
          </p:cNvPr>
          <p:cNvPicPr>
            <a:picLocks noChangeAspect="1"/>
          </p:cNvPicPr>
          <p:nvPr/>
        </p:nvPicPr>
        <p:blipFill>
          <a:blip r:embed="rId2"/>
          <a:stretch>
            <a:fillRect/>
          </a:stretch>
        </p:blipFill>
        <p:spPr>
          <a:xfrm>
            <a:off x="7086671" y="295615"/>
            <a:ext cx="4176215" cy="6266770"/>
          </a:xfrm>
          <a:prstGeom prst="rect">
            <a:avLst/>
          </a:prstGeom>
        </p:spPr>
      </p:pic>
    </p:spTree>
    <p:extLst>
      <p:ext uri="{BB962C8B-B14F-4D97-AF65-F5344CB8AC3E}">
        <p14:creationId xmlns:p14="http://schemas.microsoft.com/office/powerpoint/2010/main" val="5653091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26F939D-1D50-8F58-F68B-6A059BC85188}"/>
              </a:ext>
            </a:extLst>
          </p:cNvPr>
          <p:cNvSpPr txBox="1"/>
          <p:nvPr/>
        </p:nvSpPr>
        <p:spPr>
          <a:xfrm>
            <a:off x="392906" y="281018"/>
            <a:ext cx="6936582" cy="6463308"/>
          </a:xfrm>
          <a:prstGeom prst="rect">
            <a:avLst/>
          </a:prstGeom>
          <a:noFill/>
        </p:spPr>
        <p:txBody>
          <a:bodyPr wrap="square">
            <a:spAutoFit/>
          </a:bodyPr>
          <a:lstStyle/>
          <a:p>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First, there has been a concentration on the futurity of climate change</a:t>
            </a:r>
            <a:r>
              <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including the arts and</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techniques of imagination that are bound up with</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making scenarios</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a:t>
            </a:r>
            <a:r>
              <a:rPr lang="en-GB"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narratives</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and </a:t>
            </a:r>
            <a:r>
              <a:rPr lang="en-GB"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contingency plans</a:t>
            </a:r>
            <a:r>
              <a:rPr lang="en-GB" b="1"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that </a:t>
            </a:r>
            <a:r>
              <a:rPr lang="en-GB"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project toward or back from uncertain futures</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An</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engagement with the arts of futurity can be seen in the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workings of the Intergovernmental Panel on Climate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Change (IPCC); the practices of scenario </a:t>
            </a:r>
            <a:r>
              <a:rPr lang="en-GB" dirty="0" err="1">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modeling</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back-casting and forward-looks that characterize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much of the science–policy interface of climate science;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and the economics of futures markets. These uncertainties open a generative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space of unknowing that has been populated </a:t>
            </a:r>
            <a:r>
              <a:rPr lang="en-GB"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by</a:t>
            </a:r>
            <a:r>
              <a:rPr lang="en-GB" b="1" dirty="0">
                <a:latin typeface="Athelas" panose="02000503000000020003" pitchFamily="2" charset="77"/>
                <a:ea typeface="Calibri" panose="020F0502020204030204" pitchFamily="34" charset="0"/>
                <a:cs typeface="Times New Roman" panose="02020603050405020304" pitchFamily="18" charset="0"/>
              </a:rPr>
              <a:t> </a:t>
            </a:r>
            <a:r>
              <a:rPr lang="en-GB"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various ‘visions’ of the future</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The arts of this futurity</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are anticipatory, pre-emptive, and promiscuous.</a:t>
            </a:r>
          </a:p>
          <a:p>
            <a:endPar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rPr>
              <a:t>…..</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this ‘cultural turn’ in climate change has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seen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 critical engagement with the practices of climate</a:t>
            </a:r>
            <a:endParaRPr lang="en-GB" sz="1800" b="1"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science</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Multiple creative practitioners and researchers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are now seeking to expand modes of climate science</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production to reconsider the social spaces of climate</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interaction at the science-policy-public interface, and</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to promote new forms of the coproduction knowledge</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between different communities of practice (such</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as science–art or art–public collaborations).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endPar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endParaRPr>
          </a:p>
          <a:p>
            <a:r>
              <a:rPr lang="en-GB" dirty="0" err="1">
                <a:solidFill>
                  <a:srgbClr val="231F20"/>
                </a:solidFill>
                <a:latin typeface="Athelas" panose="02000503000000020003" pitchFamily="2" charset="77"/>
                <a:ea typeface="Calibri" panose="020F0502020204030204" pitchFamily="34" charset="0"/>
                <a:cs typeface="Times New Roman" panose="02020603050405020304" pitchFamily="18" charset="0"/>
              </a:rPr>
              <a:t>Yusoff</a:t>
            </a:r>
            <a:r>
              <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rPr>
              <a:t> &amp; </a:t>
            </a:r>
            <a:r>
              <a:rPr lang="en-GB" dirty="0" err="1">
                <a:solidFill>
                  <a:srgbClr val="231F20"/>
                </a:solidFill>
                <a:latin typeface="Athelas" panose="02000503000000020003" pitchFamily="2" charset="77"/>
                <a:ea typeface="Calibri" panose="020F0502020204030204" pitchFamily="34" charset="0"/>
                <a:cs typeface="Times New Roman" panose="02020603050405020304" pitchFamily="18" charset="0"/>
              </a:rPr>
              <a:t>Gabrys</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5479F627-2E14-27DD-DE17-5DA1911E7852}"/>
              </a:ext>
            </a:extLst>
          </p:cNvPr>
          <p:cNvSpPr txBox="1"/>
          <p:nvPr/>
        </p:nvSpPr>
        <p:spPr>
          <a:xfrm>
            <a:off x="6481762" y="3429000"/>
            <a:ext cx="5837817" cy="3139321"/>
          </a:xfrm>
          <a:prstGeom prst="rect">
            <a:avLst/>
          </a:prstGeom>
          <a:noFill/>
        </p:spPr>
        <p:txBody>
          <a:bodyPr wrap="none" rtlCol="0">
            <a:spAutoFit/>
          </a:bodyPr>
          <a:lstStyle/>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Yet within this work, there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has been scant attention as to </a:t>
            </a:r>
          </a:p>
          <a:p>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how futures could</a:t>
            </a:r>
            <a:r>
              <a:rPr lang="en-GB" b="1" dirty="0">
                <a:latin typeface="Athelas" panose="02000503000000020003" pitchFamily="2" charset="77"/>
                <a:ea typeface="Calibri" panose="020F0502020204030204" pitchFamily="34" charset="0"/>
                <a:cs typeface="Times New Roman" panose="02020603050405020304" pitchFamily="18" charset="0"/>
              </a:rPr>
              <a:t>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be deployed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as a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cultural and creative </a:t>
            </a:r>
          </a:p>
          <a:p>
            <a:r>
              <a:rPr lang="en-GB" b="1" dirty="0">
                <a:solidFill>
                  <a:srgbClr val="231F20"/>
                </a:solidFill>
                <a:latin typeface="Athelas" panose="02000503000000020003" pitchFamily="2" charset="77"/>
                <a:ea typeface="Calibri" panose="020F0502020204030204" pitchFamily="34" charset="0"/>
                <a:cs typeface="Times New Roman" panose="02020603050405020304" pitchFamily="18" charset="0"/>
              </a:rPr>
              <a:t>m</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ethod</a:t>
            </a:r>
            <a:r>
              <a:rPr lang="en-GB" b="1" dirty="0">
                <a:latin typeface="Athelas" panose="02000503000000020003" pitchFamily="2" charset="77"/>
                <a:ea typeface="Calibri" panose="020F0502020204030204" pitchFamily="34" charset="0"/>
                <a:cs typeface="Times New Roman" panose="02020603050405020304" pitchFamily="18" charset="0"/>
              </a:rPr>
              <a:t>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of environmental imagining</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and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how the arts and</a:t>
            </a:r>
            <a:endParaRPr lang="en-GB" sz="1800" b="1"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humanities could contribute to future narratives.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arts and humanities play an important role in thinking</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through our representations of environmental change</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and give tangible form to the imagination of different</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worlds outside of the constraints of the given present….</a:t>
            </a: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Arts and humanities scholars and practitioners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in collaboration with scientists can reconsider</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rPr>
              <a:t>how climate futures are imagined. </a:t>
            </a:r>
            <a:endParaRPr lang="en-US" dirty="0">
              <a:latin typeface="Athelas" panose="02000503000000020003" pitchFamily="2" charset="77"/>
            </a:endParaRPr>
          </a:p>
        </p:txBody>
      </p:sp>
      <p:pic>
        <p:nvPicPr>
          <p:cNvPr id="17410" name="Picture 2" descr="In Search Of Hope-Full Futures&quot; Event at Bangkok Climate Action Week Calls  for New Asian Climate Narratives - Abundant Climate">
            <a:extLst>
              <a:ext uri="{FF2B5EF4-FFF2-40B4-BE49-F238E27FC236}">
                <a16:creationId xmlns:a16="http://schemas.microsoft.com/office/drawing/2014/main" id="{6B880504-093F-4E42-20A0-6BCC9626A6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1413" y="281018"/>
            <a:ext cx="4307681" cy="2871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64702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28721" y="246438"/>
            <a:ext cx="4176215" cy="6266770"/>
          </a:xfrm>
          <a:prstGeom prst="rect">
            <a:avLst/>
          </a:prstGeom>
        </p:spPr>
      </p:pic>
      <p:sp>
        <p:nvSpPr>
          <p:cNvPr id="3" name="TextBox 2">
            <a:extLst>
              <a:ext uri="{FF2B5EF4-FFF2-40B4-BE49-F238E27FC236}">
                <a16:creationId xmlns:a16="http://schemas.microsoft.com/office/drawing/2014/main" id="{EB2DDC29-76CD-104B-ADCC-DCC6DA6FC1A2}"/>
              </a:ext>
            </a:extLst>
          </p:cNvPr>
          <p:cNvSpPr txBox="1"/>
          <p:nvPr/>
        </p:nvSpPr>
        <p:spPr>
          <a:xfrm>
            <a:off x="6524786" y="3502617"/>
            <a:ext cx="184731" cy="369332"/>
          </a:xfrm>
          <a:prstGeom prst="rect">
            <a:avLst/>
          </a:prstGeom>
          <a:noFill/>
        </p:spPr>
        <p:txBody>
          <a:bodyPr wrap="none" rtlCol="0">
            <a:spAutoFit/>
          </a:bodyPr>
          <a:lstStyle/>
          <a:p>
            <a:endParaRPr lang="en-US" dirty="0"/>
          </a:p>
        </p:txBody>
      </p:sp>
      <p:sp>
        <p:nvSpPr>
          <p:cNvPr id="4" name="TextBox 3">
            <a:extLst>
              <a:ext uri="{FF2B5EF4-FFF2-40B4-BE49-F238E27FC236}">
                <a16:creationId xmlns:a16="http://schemas.microsoft.com/office/drawing/2014/main" id="{74EFC507-4BB8-594C-A0CE-321B8F1A7EA7}"/>
              </a:ext>
            </a:extLst>
          </p:cNvPr>
          <p:cNvSpPr txBox="1"/>
          <p:nvPr/>
        </p:nvSpPr>
        <p:spPr>
          <a:xfrm rot="10800000" flipV="1">
            <a:off x="5234625" y="1055793"/>
            <a:ext cx="5922002" cy="4893647"/>
          </a:xfrm>
          <a:prstGeom prst="rect">
            <a:avLst/>
          </a:prstGeom>
          <a:noFill/>
        </p:spPr>
        <p:txBody>
          <a:bodyPr wrap="square" rtlCol="0">
            <a:spAutoFit/>
          </a:bodyPr>
          <a:lstStyle/>
          <a:p>
            <a:r>
              <a:rPr lang="en-GB" sz="2400" dirty="0">
                <a:latin typeface="Franklin Gothic Medium" panose="020B0603020102020204" pitchFamily="34" charset="0"/>
              </a:rPr>
              <a:t>The age of global warming defies both literary fiction and contemporary common sense: the weather events of this time have a very high degree of improbability. Indeed, it has even been proposed that this era should be named the “catastrophozoic” ... It is certain ...that these are not ordinary times: the events that mark them are not easily accommodated in the deliberately prosaic world of serious prose fiction.</a:t>
            </a:r>
          </a:p>
          <a:p>
            <a:endParaRPr lang="en-GB" sz="2400" dirty="0">
              <a:latin typeface="Franklin Gothic Medium" panose="020B0603020102020204" pitchFamily="34" charset="0"/>
            </a:endParaRPr>
          </a:p>
          <a:p>
            <a:r>
              <a:rPr lang="en-GB" sz="2400" dirty="0" err="1">
                <a:latin typeface="Franklin Gothic Medium" panose="020B0603020102020204" pitchFamily="34" charset="0"/>
              </a:rPr>
              <a:t>Amitav</a:t>
            </a:r>
            <a:r>
              <a:rPr lang="en-GB" sz="2400" dirty="0">
                <a:latin typeface="Franklin Gothic Medium" panose="020B0603020102020204" pitchFamily="34" charset="0"/>
              </a:rPr>
              <a:t> Ghosh (2016)</a:t>
            </a:r>
          </a:p>
          <a:p>
            <a:endParaRPr lang="en-US" sz="2400" dirty="0"/>
          </a:p>
        </p:txBody>
      </p:sp>
    </p:spTree>
    <p:extLst>
      <p:ext uri="{BB962C8B-B14F-4D97-AF65-F5344CB8AC3E}">
        <p14:creationId xmlns:p14="http://schemas.microsoft.com/office/powerpoint/2010/main" val="33719799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FCC3632-39A8-824B-9A09-F796DE437FAE}"/>
              </a:ext>
            </a:extLst>
          </p:cNvPr>
          <p:cNvSpPr/>
          <p:nvPr/>
        </p:nvSpPr>
        <p:spPr>
          <a:xfrm>
            <a:off x="319088" y="1372046"/>
            <a:ext cx="6045200" cy="3847207"/>
          </a:xfrm>
          <a:prstGeom prst="rect">
            <a:avLst/>
          </a:prstGeom>
        </p:spPr>
        <p:txBody>
          <a:bodyPr wrap="square">
            <a:spAutoFit/>
          </a:bodyPr>
          <a:lstStyle/>
          <a:p>
            <a:pPr>
              <a:spcBef>
                <a:spcPts val="1200"/>
              </a:spcBef>
              <a:spcAft>
                <a:spcPts val="0"/>
              </a:spcAft>
            </a:pPr>
            <a:r>
              <a:rPr lang="en-US" dirty="0">
                <a:latin typeface="Franklin Gothic Medium" panose="020B0603020102020204" pitchFamily="34" charset="0"/>
                <a:ea typeface="Cambria" panose="02040503050406030204" pitchFamily="18" charset="0"/>
                <a:cs typeface="Times New Roman" panose="02020603050405020304" pitchFamily="18" charset="0"/>
              </a:rPr>
              <a:t>The flood went up to about Thirtieth. And even though it was fast, it did take two hours. So people </a:t>
            </a:r>
            <a:r>
              <a:rPr lang="en-US" b="1" dirty="0">
                <a:latin typeface="Franklin Gothic Medium" panose="020B0603020102020204" pitchFamily="34" charset="0"/>
                <a:ea typeface="Cambria" panose="02040503050406030204" pitchFamily="18" charset="0"/>
                <a:cs typeface="Times New Roman" panose="02020603050405020304" pitchFamily="18" charset="0"/>
              </a:rPr>
              <a:t>just</a:t>
            </a:r>
            <a:r>
              <a:rPr lang="en-US" dirty="0">
                <a:latin typeface="Franklin Gothic Medium" panose="020B0603020102020204" pitchFamily="34" charset="0"/>
                <a:ea typeface="Cambria" panose="02040503050406030204" pitchFamily="18" charset="0"/>
                <a:cs typeface="Times New Roman" panose="02020603050405020304" pitchFamily="18" charset="0"/>
              </a:rPr>
              <a:t> ran north ahead of it. They abandoned whatever they were doing and ran in the streets. We did too. Central Park had millions of people in it, standing there looking at each other….</a:t>
            </a:r>
            <a:r>
              <a:rPr lang="en-US" b="1" dirty="0">
                <a:latin typeface="Franklin Gothic Medium" panose="020B0603020102020204" pitchFamily="34" charset="0"/>
                <a:ea typeface="Cambria" panose="02040503050406030204" pitchFamily="18" charset="0"/>
                <a:cs typeface="Times New Roman" panose="02020603050405020304" pitchFamily="18" charset="0"/>
              </a:rPr>
              <a:t>No one could believe it. But it was true</a:t>
            </a:r>
            <a:r>
              <a:rPr lang="en-US" dirty="0">
                <a:latin typeface="Franklin Gothic Medium" panose="020B0603020102020204" pitchFamily="34" charset="0"/>
                <a:ea typeface="Cambria" panose="02040503050406030204" pitchFamily="18" charset="0"/>
                <a:cs typeface="Times New Roman" panose="02020603050405020304" pitchFamily="18" charset="0"/>
              </a:rPr>
              <a:t>. A new day had come. We knew it had happened, because there we were. </a:t>
            </a:r>
            <a:r>
              <a:rPr lang="en-US" b="1" dirty="0">
                <a:latin typeface="Franklin Gothic Medium" panose="020B0603020102020204" pitchFamily="34" charset="0"/>
                <a:ea typeface="Cambria" panose="02040503050406030204" pitchFamily="18" charset="0"/>
                <a:cs typeface="Times New Roman" panose="02020603050405020304" pitchFamily="18" charset="0"/>
              </a:rPr>
              <a:t>We knew it would never be the same.</a:t>
            </a:r>
            <a:r>
              <a:rPr lang="en-US" dirty="0">
                <a:latin typeface="Franklin Gothic Medium" panose="020B0603020102020204" pitchFamily="34" charset="0"/>
                <a:ea typeface="Cambria" panose="02040503050406030204" pitchFamily="18" charset="0"/>
                <a:cs typeface="Times New Roman" panose="02020603050405020304" pitchFamily="18" charset="0"/>
              </a:rPr>
              <a:t> </a:t>
            </a:r>
            <a:r>
              <a:rPr lang="en-US" b="1" dirty="0">
                <a:latin typeface="Franklin Gothic Medium" panose="020B0603020102020204" pitchFamily="34" charset="0"/>
                <a:ea typeface="Cambria" panose="02040503050406030204" pitchFamily="18" charset="0"/>
                <a:cs typeface="Times New Roman" panose="02020603050405020304" pitchFamily="18" charset="0"/>
              </a:rPr>
              <a:t>Downtown was gone. So that was very strange</a:t>
            </a:r>
            <a:r>
              <a:rPr lang="en-US" dirty="0">
                <a:latin typeface="Franklin Gothic Medium" panose="020B0603020102020204" pitchFamily="34" charset="0"/>
                <a:ea typeface="Cambria" panose="02040503050406030204" pitchFamily="18" charset="0"/>
                <a:cs typeface="Times New Roman" panose="02020603050405020304" pitchFamily="18" charset="0"/>
              </a:rPr>
              <a:t>. People were stunned, you could see it. We stood there looking at each other! </a:t>
            </a:r>
            <a:r>
              <a:rPr lang="en-US" b="1" dirty="0">
                <a:latin typeface="Franklin Gothic Medium" panose="020B0603020102020204" pitchFamily="34" charset="0"/>
                <a:ea typeface="Cambria" panose="02040503050406030204" pitchFamily="18" charset="0"/>
                <a:cs typeface="Times New Roman" panose="02020603050405020304" pitchFamily="18" charset="0"/>
              </a:rPr>
              <a:t>No one could believe it but there we were. Everyone was like, well, here we are – it must be real</a:t>
            </a:r>
            <a:r>
              <a:rPr lang="en-US" dirty="0">
                <a:latin typeface="Franklin Gothic Medium" panose="020B0603020102020204" pitchFamily="34" charset="0"/>
                <a:ea typeface="Cambria" panose="02040503050406030204" pitchFamily="18" charset="0"/>
                <a:cs typeface="Times New Roman" panose="02020603050405020304" pitchFamily="18" charset="0"/>
              </a:rPr>
              <a:t>. But it was like a dream.</a:t>
            </a:r>
            <a:endParaRPr lang="en-GB" dirty="0">
              <a:latin typeface="Franklin Gothic Medium" panose="020B0603020102020204" pitchFamily="34" charset="0"/>
              <a:ea typeface="Cambria" panose="02040503050406030204" pitchFamily="18" charset="0"/>
              <a:cs typeface="Times New Roman" panose="02020603050405020304" pitchFamily="18" charset="0"/>
            </a:endParaRPr>
          </a:p>
          <a:p>
            <a:pPr>
              <a:spcBef>
                <a:spcPts val="1200"/>
              </a:spcBef>
              <a:spcAft>
                <a:spcPts val="0"/>
              </a:spcAft>
            </a:pPr>
            <a:r>
              <a:rPr lang="en-US" dirty="0">
                <a:latin typeface="Franklin Gothic Medium" panose="020B0603020102020204" pitchFamily="34" charset="0"/>
                <a:ea typeface="Cambria" panose="02040503050406030204" pitchFamily="18" charset="0"/>
                <a:cs typeface="Times New Roman" panose="02020603050405020304" pitchFamily="18" charset="0"/>
              </a:rPr>
              <a:t>Kim Stanley Robinson, </a:t>
            </a:r>
            <a:r>
              <a:rPr lang="en-US" i="1" dirty="0">
                <a:latin typeface="Franklin Gothic Medium" panose="020B0603020102020204" pitchFamily="34" charset="0"/>
                <a:ea typeface="Cambria" panose="02040503050406030204" pitchFamily="18" charset="0"/>
                <a:cs typeface="Times New Roman" panose="02020603050405020304" pitchFamily="18" charset="0"/>
              </a:rPr>
              <a:t>New York 2140 </a:t>
            </a:r>
            <a:r>
              <a:rPr lang="en-US" dirty="0">
                <a:latin typeface="Franklin Gothic Medium" panose="020B0603020102020204" pitchFamily="34" charset="0"/>
                <a:ea typeface="Cambria" panose="02040503050406030204" pitchFamily="18" charset="0"/>
                <a:cs typeface="Times New Roman" panose="02020603050405020304" pitchFamily="18" charset="0"/>
              </a:rPr>
              <a:t>(2017)</a:t>
            </a:r>
            <a:endParaRPr lang="en-GB" dirty="0">
              <a:latin typeface="Franklin Gothic Medium" panose="020B0603020102020204" pitchFamily="34" charset="0"/>
              <a:ea typeface="Cambria" panose="02040503050406030204" pitchFamily="18" charset="0"/>
              <a:cs typeface="Times New Roman" panose="02020603050405020304" pitchFamily="18" charset="0"/>
            </a:endParaRPr>
          </a:p>
        </p:txBody>
      </p:sp>
      <p:pic>
        <p:nvPicPr>
          <p:cNvPr id="5" name="Picture 1" descr="29570143">
            <a:extLst>
              <a:ext uri="{FF2B5EF4-FFF2-40B4-BE49-F238E27FC236}">
                <a16:creationId xmlns:a16="http://schemas.microsoft.com/office/drawing/2014/main" id="{0023218A-5A7F-9244-BF65-72672EBB36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8500" y="279400"/>
            <a:ext cx="3975100" cy="60325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C72C082-782F-B8E9-E55C-D3D136D776B4}"/>
              </a:ext>
            </a:extLst>
          </p:cNvPr>
          <p:cNvSpPr txBox="1"/>
          <p:nvPr/>
        </p:nvSpPr>
        <p:spPr>
          <a:xfrm>
            <a:off x="1277257" y="841829"/>
            <a:ext cx="2564035" cy="369332"/>
          </a:xfrm>
          <a:prstGeom prst="rect">
            <a:avLst/>
          </a:prstGeom>
          <a:noFill/>
        </p:spPr>
        <p:txBody>
          <a:bodyPr wrap="none" rtlCol="0">
            <a:spAutoFit/>
          </a:bodyPr>
          <a:lstStyle/>
          <a:p>
            <a:r>
              <a:rPr lang="en-US" dirty="0">
                <a:latin typeface="Franklin Gothic Medium" panose="020B0603020102020204" pitchFamily="34" charset="0"/>
              </a:rPr>
              <a:t>REALISM OR FANTASY? </a:t>
            </a:r>
          </a:p>
        </p:txBody>
      </p:sp>
    </p:spTree>
    <p:extLst>
      <p:ext uri="{BB962C8B-B14F-4D97-AF65-F5344CB8AC3E}">
        <p14:creationId xmlns:p14="http://schemas.microsoft.com/office/powerpoint/2010/main" val="2285254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ockey stick graph">
            <a:hlinkClick r:id="rId2"/>
            <a:extLst>
              <a:ext uri="{FF2B5EF4-FFF2-40B4-BE49-F238E27FC236}">
                <a16:creationId xmlns:a16="http://schemas.microsoft.com/office/drawing/2014/main" id="{FE5A1532-0396-597C-7D90-63647E6EBCAB}"/>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637143" y="643467"/>
            <a:ext cx="8917713" cy="557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11277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2361DF0-BAA0-C072-B25E-FBC0EF735505}"/>
              </a:ext>
            </a:extLst>
          </p:cNvPr>
          <p:cNvSpPr txBox="1"/>
          <p:nvPr/>
        </p:nvSpPr>
        <p:spPr>
          <a:xfrm>
            <a:off x="667657" y="924448"/>
            <a:ext cx="9336313" cy="1569660"/>
          </a:xfrm>
          <a:prstGeom prst="rect">
            <a:avLst/>
          </a:prstGeom>
          <a:noFill/>
        </p:spPr>
        <p:txBody>
          <a:bodyPr wrap="square">
            <a:spAutoFit/>
          </a:bodyPr>
          <a:lstStyle/>
          <a:p>
            <a:r>
              <a:rPr lang="en-US" sz="3200" dirty="0">
                <a:latin typeface="Franklin Gothic Medium" panose="020B0603020102020204" pitchFamily="34" charset="0"/>
              </a:rPr>
              <a:t>“Look at the Facts.”</a:t>
            </a:r>
          </a:p>
          <a:p>
            <a:endParaRPr lang="en-US" sz="3200" dirty="0">
              <a:latin typeface="Franklin Gothic Medium" panose="020B0603020102020204" pitchFamily="34" charset="0"/>
            </a:endParaRPr>
          </a:p>
          <a:p>
            <a:r>
              <a:rPr lang="en-US" sz="3200" dirty="0" err="1">
                <a:latin typeface="Franklin Gothic Medium" panose="020B0603020102020204" pitchFamily="34" charset="0"/>
              </a:rPr>
              <a:t>Dellarobia</a:t>
            </a:r>
            <a:r>
              <a:rPr lang="en-US" sz="3200" dirty="0">
                <a:latin typeface="Franklin Gothic Medium" panose="020B0603020102020204" pitchFamily="34" charset="0"/>
              </a:rPr>
              <a:t> Turnbow, </a:t>
            </a:r>
            <a:r>
              <a:rPr lang="en-US" sz="3200" i="1" dirty="0">
                <a:latin typeface="Franklin Gothic Medium" panose="020B0603020102020204" pitchFamily="34" charset="0"/>
              </a:rPr>
              <a:t>Flight </a:t>
            </a:r>
            <a:r>
              <a:rPr lang="en-US" sz="3200" i="1" dirty="0" err="1">
                <a:latin typeface="Franklin Gothic Medium" panose="020B0603020102020204" pitchFamily="34" charset="0"/>
              </a:rPr>
              <a:t>Behaviour</a:t>
            </a:r>
            <a:r>
              <a:rPr lang="en-US" sz="3200" dirty="0">
                <a:latin typeface="Franklin Gothic Medium" panose="020B0603020102020204" pitchFamily="34" charset="0"/>
              </a:rPr>
              <a:t>, </a:t>
            </a:r>
            <a:r>
              <a:rPr lang="en-US" sz="3200" dirty="0" err="1">
                <a:latin typeface="Franklin Gothic Medium" panose="020B0603020102020204" pitchFamily="34" charset="0"/>
              </a:rPr>
              <a:t>pps</a:t>
            </a:r>
            <a:r>
              <a:rPr lang="en-US" sz="3200" dirty="0">
                <a:latin typeface="Franklin Gothic Medium" panose="020B0603020102020204" pitchFamily="34" charset="0"/>
              </a:rPr>
              <a:t>: 234-236</a:t>
            </a:r>
          </a:p>
        </p:txBody>
      </p:sp>
      <p:sp>
        <p:nvSpPr>
          <p:cNvPr id="5" name="TextBox 4">
            <a:extLst>
              <a:ext uri="{FF2B5EF4-FFF2-40B4-BE49-F238E27FC236}">
                <a16:creationId xmlns:a16="http://schemas.microsoft.com/office/drawing/2014/main" id="{41F7392F-8C42-5E71-AAFE-F5930656E6E5}"/>
              </a:ext>
            </a:extLst>
          </p:cNvPr>
          <p:cNvSpPr txBox="1"/>
          <p:nvPr/>
        </p:nvSpPr>
        <p:spPr>
          <a:xfrm>
            <a:off x="566057" y="3570514"/>
            <a:ext cx="9942285" cy="2062103"/>
          </a:xfrm>
          <a:prstGeom prst="rect">
            <a:avLst/>
          </a:prstGeom>
          <a:noFill/>
        </p:spPr>
        <p:txBody>
          <a:bodyPr wrap="square" rtlCol="0">
            <a:spAutoFit/>
          </a:bodyPr>
          <a:lstStyle/>
          <a:p>
            <a:r>
              <a:rPr lang="en-US" sz="3200" dirty="0">
                <a:latin typeface="Franklin Gothic Medium" panose="020B0603020102020204" pitchFamily="34" charset="0"/>
              </a:rPr>
              <a:t>“The view out across the valley was puzzling and unreal, like a sci-fi movie.”</a:t>
            </a:r>
          </a:p>
          <a:p>
            <a:endParaRPr lang="en-US" sz="3200" dirty="0">
              <a:latin typeface="Franklin Gothic Medium" panose="020B0603020102020204" pitchFamily="34" charset="0"/>
            </a:endParaRPr>
          </a:p>
          <a:p>
            <a:r>
              <a:rPr lang="en-US" sz="3200" i="1" dirty="0">
                <a:latin typeface="Franklin Gothic Medium" panose="020B0603020102020204" pitchFamily="34" charset="0"/>
              </a:rPr>
              <a:t>Flight </a:t>
            </a:r>
            <a:r>
              <a:rPr lang="en-US" sz="3200" i="1" dirty="0" err="1">
                <a:latin typeface="Franklin Gothic Medium" panose="020B0603020102020204" pitchFamily="34" charset="0"/>
              </a:rPr>
              <a:t>Behaviour</a:t>
            </a:r>
            <a:r>
              <a:rPr lang="en-US" sz="3200" dirty="0">
                <a:latin typeface="Franklin Gothic Medium" panose="020B0603020102020204" pitchFamily="34" charset="0"/>
              </a:rPr>
              <a:t>, </a:t>
            </a:r>
            <a:r>
              <a:rPr lang="en-US" sz="3200" dirty="0" err="1">
                <a:latin typeface="Franklin Gothic Medium" panose="020B0603020102020204" pitchFamily="34" charset="0"/>
              </a:rPr>
              <a:t>pps</a:t>
            </a:r>
            <a:r>
              <a:rPr lang="en-US" sz="3200" dirty="0">
                <a:latin typeface="Franklin Gothic Medium" panose="020B0603020102020204" pitchFamily="34" charset="0"/>
              </a:rPr>
              <a:t>: 14-22</a:t>
            </a:r>
            <a:endParaRPr lang="en-US" sz="3200" i="1" dirty="0">
              <a:latin typeface="Franklin Gothic Medium" panose="020B0603020102020204" pitchFamily="34" charset="0"/>
            </a:endParaRPr>
          </a:p>
        </p:txBody>
      </p:sp>
    </p:spTree>
    <p:extLst>
      <p:ext uri="{BB962C8B-B14F-4D97-AF65-F5344CB8AC3E}">
        <p14:creationId xmlns:p14="http://schemas.microsoft.com/office/powerpoint/2010/main" val="30912775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A4058CD-F90C-4787-BC1B-D8F7CF00AD52}"/>
              </a:ext>
            </a:extLst>
          </p:cNvPr>
          <p:cNvPicPr>
            <a:picLocks noChangeAspect="1"/>
          </p:cNvPicPr>
          <p:nvPr/>
        </p:nvPicPr>
        <p:blipFill>
          <a:blip r:embed="rId2"/>
          <a:stretch>
            <a:fillRect/>
          </a:stretch>
        </p:blipFill>
        <p:spPr>
          <a:xfrm>
            <a:off x="3389027" y="1465943"/>
            <a:ext cx="8549817" cy="4177921"/>
          </a:xfrm>
          <a:prstGeom prst="rect">
            <a:avLst/>
          </a:prstGeom>
        </p:spPr>
      </p:pic>
      <p:pic>
        <p:nvPicPr>
          <p:cNvPr id="3" name="Picture 2" descr="Anthropocene Fictions: The Novel in a Time of Climate Change (Under the Sign of Nature: Explorations in Ecocriticism)">
            <a:extLst>
              <a:ext uri="{FF2B5EF4-FFF2-40B4-BE49-F238E27FC236}">
                <a16:creationId xmlns:a16="http://schemas.microsoft.com/office/drawing/2014/main" id="{9B7A9A18-A39C-855D-1EE1-735C4028A5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156" y="142948"/>
            <a:ext cx="2691444" cy="40371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10210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07219E0-8FCF-6A35-EDA8-08403E68C9AC}"/>
              </a:ext>
            </a:extLst>
          </p:cNvPr>
          <p:cNvSpPr txBox="1"/>
          <p:nvPr/>
        </p:nvSpPr>
        <p:spPr>
          <a:xfrm>
            <a:off x="4000500" y="3171825"/>
            <a:ext cx="3705630" cy="707886"/>
          </a:xfrm>
          <a:prstGeom prst="rect">
            <a:avLst/>
          </a:prstGeom>
          <a:noFill/>
        </p:spPr>
        <p:txBody>
          <a:bodyPr wrap="none" rtlCol="0">
            <a:spAutoFit/>
          </a:bodyPr>
          <a:lstStyle/>
          <a:p>
            <a:r>
              <a:rPr lang="en-US" sz="4000" dirty="0">
                <a:latin typeface="Franklin Gothic Medium" panose="020B0603020102020204" pitchFamily="34" charset="0"/>
              </a:rPr>
              <a:t>Climate Fictions</a:t>
            </a:r>
          </a:p>
        </p:txBody>
      </p:sp>
    </p:spTree>
    <p:extLst>
      <p:ext uri="{BB962C8B-B14F-4D97-AF65-F5344CB8AC3E}">
        <p14:creationId xmlns:p14="http://schemas.microsoft.com/office/powerpoint/2010/main" val="42024075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a:extLst>
              <a:ext uri="{FF2B5EF4-FFF2-40B4-BE49-F238E27FC236}">
                <a16:creationId xmlns:a16="http://schemas.microsoft.com/office/drawing/2014/main" id="{B4E6C2AF-F1DE-8A9A-9962-1C43C2D2EF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31165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screenshot of a text&#10;&#10;AI-generated content may be incorrect.">
            <a:extLst>
              <a:ext uri="{FF2B5EF4-FFF2-40B4-BE49-F238E27FC236}">
                <a16:creationId xmlns:a16="http://schemas.microsoft.com/office/drawing/2014/main" id="{148DFA45-62E5-43B8-D658-1BA866D96399}"/>
              </a:ext>
            </a:extLst>
          </p:cNvPr>
          <p:cNvPicPr>
            <a:picLocks noChangeAspect="1"/>
          </p:cNvPicPr>
          <p:nvPr/>
        </p:nvPicPr>
        <p:blipFill>
          <a:blip r:embed="rId3"/>
          <a:stretch>
            <a:fillRect/>
          </a:stretch>
        </p:blipFill>
        <p:spPr>
          <a:xfrm>
            <a:off x="4462885" y="1000919"/>
            <a:ext cx="7546410" cy="4957762"/>
          </a:xfrm>
          <a:prstGeom prst="rect">
            <a:avLst/>
          </a:prstGeom>
        </p:spPr>
      </p:pic>
      <p:pic>
        <p:nvPicPr>
          <p:cNvPr id="5" name="Picture 4">
            <a:extLst>
              <a:ext uri="{FF2B5EF4-FFF2-40B4-BE49-F238E27FC236}">
                <a16:creationId xmlns:a16="http://schemas.microsoft.com/office/drawing/2014/main" id="{21EDD3A5-DEF8-2A2E-DFA7-2CA8A13A91A3}"/>
              </a:ext>
            </a:extLst>
          </p:cNvPr>
          <p:cNvPicPr>
            <a:picLocks noChangeAspect="1"/>
          </p:cNvPicPr>
          <p:nvPr/>
        </p:nvPicPr>
        <p:blipFill>
          <a:blip r:embed="rId4"/>
          <a:stretch>
            <a:fillRect/>
          </a:stretch>
        </p:blipFill>
        <p:spPr>
          <a:xfrm>
            <a:off x="6083300" y="3378200"/>
            <a:ext cx="25400" cy="101600"/>
          </a:xfrm>
          <a:prstGeom prst="rect">
            <a:avLst/>
          </a:prstGeom>
        </p:spPr>
      </p:pic>
    </p:spTree>
    <p:extLst>
      <p:ext uri="{BB962C8B-B14F-4D97-AF65-F5344CB8AC3E}">
        <p14:creationId xmlns:p14="http://schemas.microsoft.com/office/powerpoint/2010/main" val="35168878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FFE98-9A0C-1C4D-B73F-1514B8589D2B}"/>
              </a:ext>
            </a:extLst>
          </p:cNvPr>
          <p:cNvSpPr>
            <a:spLocks noGrp="1"/>
          </p:cNvSpPr>
          <p:nvPr>
            <p:ph type="title"/>
          </p:nvPr>
        </p:nvSpPr>
        <p:spPr/>
        <p:txBody>
          <a:bodyPr/>
          <a:lstStyle/>
          <a:p>
            <a:endParaRPr lang="en-US" dirty="0"/>
          </a:p>
        </p:txBody>
      </p:sp>
      <p:pic>
        <p:nvPicPr>
          <p:cNvPr id="5" name="Content Placeholder 4">
            <a:extLst>
              <a:ext uri="{FF2B5EF4-FFF2-40B4-BE49-F238E27FC236}">
                <a16:creationId xmlns:a16="http://schemas.microsoft.com/office/drawing/2014/main" id="{A4BA71CA-4D01-7143-8900-8BD0DD708F84}"/>
              </a:ext>
            </a:extLst>
          </p:cNvPr>
          <p:cNvPicPr>
            <a:picLocks noGrp="1" noChangeAspect="1"/>
          </p:cNvPicPr>
          <p:nvPr>
            <p:ph idx="1"/>
          </p:nvPr>
        </p:nvPicPr>
        <p:blipFill>
          <a:blip r:embed="rId3"/>
          <a:stretch>
            <a:fillRect/>
          </a:stretch>
        </p:blipFill>
        <p:spPr>
          <a:xfrm>
            <a:off x="70602" y="0"/>
            <a:ext cx="1572291" cy="2487803"/>
          </a:xfrm>
        </p:spPr>
      </p:pic>
      <p:pic>
        <p:nvPicPr>
          <p:cNvPr id="4" name="Picture 4" descr="Image result for the wall john lanchester">
            <a:hlinkClick r:id="rId4"/>
            <a:extLst>
              <a:ext uri="{FF2B5EF4-FFF2-40B4-BE49-F238E27FC236}">
                <a16:creationId xmlns:a16="http://schemas.microsoft.com/office/drawing/2014/main" id="{4D4BD9F9-E809-F74F-84E2-ABFD0B08E3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9062" y="-8809"/>
            <a:ext cx="1608434" cy="248780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Image result for the drowned world">
            <a:extLst>
              <a:ext uri="{FF2B5EF4-FFF2-40B4-BE49-F238E27FC236}">
                <a16:creationId xmlns:a16="http://schemas.microsoft.com/office/drawing/2014/main" id="{FFD76AE2-B5AF-A443-951F-E8716EBCCCC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60018" y="-41436"/>
            <a:ext cx="1648169" cy="248780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the wind-up girl">
            <a:extLst>
              <a:ext uri="{FF2B5EF4-FFF2-40B4-BE49-F238E27FC236}">
                <a16:creationId xmlns:a16="http://schemas.microsoft.com/office/drawing/2014/main" id="{9E8854F7-65AE-D640-9E7F-C1C0197A581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49" y="4520896"/>
            <a:ext cx="1530188" cy="233710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Image result for emmi itaranta memory of water">
            <a:hlinkClick r:id="rId8"/>
            <a:extLst>
              <a:ext uri="{FF2B5EF4-FFF2-40B4-BE49-F238E27FC236}">
                <a16:creationId xmlns:a16="http://schemas.microsoft.com/office/drawing/2014/main" id="{3EDD7D63-24CD-7346-871B-F9ADBE1AA5F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60709" y="0"/>
            <a:ext cx="1620313" cy="248780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A Friend of the Earth">
            <a:extLst>
              <a:ext uri="{FF2B5EF4-FFF2-40B4-BE49-F238E27FC236}">
                <a16:creationId xmlns:a16="http://schemas.microsoft.com/office/drawing/2014/main" id="{786515AC-7B22-434B-A05E-BE7E977B8DA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23444" y="0"/>
            <a:ext cx="1591214" cy="245677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 result for the carbon diaries">
            <a:extLst>
              <a:ext uri="{FF2B5EF4-FFF2-40B4-BE49-F238E27FC236}">
                <a16:creationId xmlns:a16="http://schemas.microsoft.com/office/drawing/2014/main" id="{E21CD980-47DB-254C-96D8-9CCE93E0228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42893" y="4581005"/>
            <a:ext cx="1473886" cy="2276995"/>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Image result for parable of the sower octavia butler">
            <a:extLst>
              <a:ext uri="{FF2B5EF4-FFF2-40B4-BE49-F238E27FC236}">
                <a16:creationId xmlns:a16="http://schemas.microsoft.com/office/drawing/2014/main" id="{5C7A0FEB-75E4-C04F-BF16-18F619D676B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79952" y="4581005"/>
            <a:ext cx="1491825" cy="2276995"/>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Image result for the stone gods">
            <a:extLst>
              <a:ext uri="{FF2B5EF4-FFF2-40B4-BE49-F238E27FC236}">
                <a16:creationId xmlns:a16="http://schemas.microsoft.com/office/drawing/2014/main" id="{28128D23-33E7-264C-83DC-BB00C0B78C1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608542" y="4610031"/>
            <a:ext cx="1450496" cy="2228489"/>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Image result for lagoon okorafor">
            <a:extLst>
              <a:ext uri="{FF2B5EF4-FFF2-40B4-BE49-F238E27FC236}">
                <a16:creationId xmlns:a16="http://schemas.microsoft.com/office/drawing/2014/main" id="{2DA85C92-2EB1-6B40-A8A2-D49FFE15400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210085" y="4592741"/>
            <a:ext cx="1457432" cy="2228489"/>
          </a:xfrm>
          <a:prstGeom prst="rect">
            <a:avLst/>
          </a:prstGeom>
          <a:noFill/>
          <a:extLst>
            <a:ext uri="{909E8E84-426E-40DD-AFC4-6F175D3DCCD1}">
              <a14:hiddenFill xmlns:a14="http://schemas.microsoft.com/office/drawing/2010/main">
                <a:solidFill>
                  <a:srgbClr val="FFFFFF"/>
                </a:solidFill>
              </a14:hiddenFill>
            </a:ext>
          </a:extLst>
        </p:spPr>
      </p:pic>
      <p:pic>
        <p:nvPicPr>
          <p:cNvPr id="18434" name="Picture 2" descr="Image result for clifi">
            <a:extLst>
              <a:ext uri="{FF2B5EF4-FFF2-40B4-BE49-F238E27FC236}">
                <a16:creationId xmlns:a16="http://schemas.microsoft.com/office/drawing/2014/main" id="{4B5916CE-556E-0842-93C8-169C62688B44}"/>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99999" y="4610031"/>
            <a:ext cx="1506514" cy="2276369"/>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Image result for clifi">
            <a:extLst>
              <a:ext uri="{FF2B5EF4-FFF2-40B4-BE49-F238E27FC236}">
                <a16:creationId xmlns:a16="http://schemas.microsoft.com/office/drawing/2014/main" id="{BD5D2502-349D-D44D-A5CE-A38BC04116A6}"/>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798928" y="4664778"/>
            <a:ext cx="1358587" cy="2228489"/>
          </a:xfrm>
          <a:prstGeom prst="rect">
            <a:avLst/>
          </a:prstGeom>
          <a:noFill/>
          <a:extLst>
            <a:ext uri="{909E8E84-426E-40DD-AFC4-6F175D3DCCD1}">
              <a14:hiddenFill xmlns:a14="http://schemas.microsoft.com/office/drawing/2010/main">
                <a:solidFill>
                  <a:srgbClr val="FFFFFF"/>
                </a:solidFill>
              </a14:hiddenFill>
            </a:ext>
          </a:extLst>
        </p:spPr>
      </p:pic>
      <p:pic>
        <p:nvPicPr>
          <p:cNvPr id="18438" name="Picture 6" descr="The Best Cli-Fi Books - We Are Unprepared by Meg Little Reilly">
            <a:extLst>
              <a:ext uri="{FF2B5EF4-FFF2-40B4-BE49-F238E27FC236}">
                <a16:creationId xmlns:a16="http://schemas.microsoft.com/office/drawing/2014/main" id="{CF95BC71-390E-034B-8C2D-638BB4E350D4}"/>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858665" y="23336"/>
            <a:ext cx="1598698" cy="241009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Tentacle">
            <a:extLst>
              <a:ext uri="{FF2B5EF4-FFF2-40B4-BE49-F238E27FC236}">
                <a16:creationId xmlns:a16="http://schemas.microsoft.com/office/drawing/2014/main" id="{1429516D-A88B-C6EE-9198-E8C6E6DD1C2C}"/>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425028" y="2382398"/>
            <a:ext cx="1623408" cy="248780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96859CBE-881E-791A-3B78-B63872D3FD78}"/>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610522" y="2487803"/>
            <a:ext cx="1484263" cy="227699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Image result for jenny fagan sunlight pilgrims">
            <a:hlinkClick r:id="rId20"/>
            <a:extLst>
              <a:ext uri="{FF2B5EF4-FFF2-40B4-BE49-F238E27FC236}">
                <a16:creationId xmlns:a16="http://schemas.microsoft.com/office/drawing/2014/main" id="{2AF3ACDB-0D52-725B-29D3-2A3BDCAC22A3}"/>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0601370" y="26540"/>
            <a:ext cx="1565460" cy="240689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he Road By Cormac McCarthy">
            <a:extLst>
              <a:ext uri="{FF2B5EF4-FFF2-40B4-BE49-F238E27FC236}">
                <a16:creationId xmlns:a16="http://schemas.microsoft.com/office/drawing/2014/main" id="{2175CCFB-AC23-3031-FE89-D10C94730969}"/>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967107" y="2460296"/>
            <a:ext cx="1511509" cy="227636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cattered All Over the Earth by Yoko Tawada, Margaret Mitsutani |  Waterstones">
            <a:extLst>
              <a:ext uri="{FF2B5EF4-FFF2-40B4-BE49-F238E27FC236}">
                <a16:creationId xmlns:a16="http://schemas.microsoft.com/office/drawing/2014/main" id="{B8BAFB8A-4399-0BD9-6FCB-5B6E70BD50E6}"/>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0543932" y="2555392"/>
            <a:ext cx="1457431" cy="2335627"/>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10:04">
            <a:extLst>
              <a:ext uri="{FF2B5EF4-FFF2-40B4-BE49-F238E27FC236}">
                <a16:creationId xmlns:a16="http://schemas.microsoft.com/office/drawing/2014/main" id="{6B9221DD-61AD-243D-2385-5DDDEF0430DA}"/>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2639785" y="2410794"/>
            <a:ext cx="1608434" cy="2415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17533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8" name="Picture 6" descr="American War by Omar El Akkad">
            <a:extLst>
              <a:ext uri="{FF2B5EF4-FFF2-40B4-BE49-F238E27FC236}">
                <a16:creationId xmlns:a16="http://schemas.microsoft.com/office/drawing/2014/main" id="{0AE6DD87-4024-098B-1B47-3BA8A19D8C6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375939" y="643467"/>
            <a:ext cx="1615363" cy="2475653"/>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Fantastic Speculative Future America Maps From Maps On The, 41% OFF">
            <a:extLst>
              <a:ext uri="{FF2B5EF4-FFF2-40B4-BE49-F238E27FC236}">
                <a16:creationId xmlns:a16="http://schemas.microsoft.com/office/drawing/2014/main" id="{96A896DF-ABB3-AB0C-0684-288FB8FADD8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372590" y="650497"/>
            <a:ext cx="3134759" cy="2468623"/>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The Flood">
            <a:extLst>
              <a:ext uri="{FF2B5EF4-FFF2-40B4-BE49-F238E27FC236}">
                <a16:creationId xmlns:a16="http://schemas.microsoft.com/office/drawing/2014/main" id="{D69359C5-9A32-DC7E-C8D9-9CCD5C705E38}"/>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371090" y="3748194"/>
            <a:ext cx="1607861" cy="2471631"/>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a:extLst>
              <a:ext uri="{FF2B5EF4-FFF2-40B4-BE49-F238E27FC236}">
                <a16:creationId xmlns:a16="http://schemas.microsoft.com/office/drawing/2014/main" id="{37791D9B-1B38-6094-75C5-8C78E8DCB88F}"/>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381676" y="924136"/>
            <a:ext cx="3252903" cy="5023788"/>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Book covers around the world: MaddAddam trilogy by Margaret Atwood –  Readers' High Tea">
            <a:extLst>
              <a:ext uri="{FF2B5EF4-FFF2-40B4-BE49-F238E27FC236}">
                <a16:creationId xmlns:a16="http://schemas.microsoft.com/office/drawing/2014/main" id="{B4080023-D2E8-3BA9-50CD-5A675673B43E}"/>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8313518" y="4149902"/>
            <a:ext cx="3252903" cy="16752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51535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8" name="Picture 14">
            <a:extLst>
              <a:ext uri="{FF2B5EF4-FFF2-40B4-BE49-F238E27FC236}">
                <a16:creationId xmlns:a16="http://schemas.microsoft.com/office/drawing/2014/main" id="{EC293E06-A982-18D3-8D43-847D34D49E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12107" b="-3"/>
          <a:stretch>
            <a:fillRect/>
          </a:stretch>
        </p:blipFill>
        <p:spPr bwMode="auto">
          <a:xfrm>
            <a:off x="192528" y="171716"/>
            <a:ext cx="3793268" cy="651456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61259941-6CE2-A972-7838-02D3EEED05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9995" b="-1"/>
          <a:stretch>
            <a:fillRect/>
          </a:stretch>
        </p:blipFill>
        <p:spPr bwMode="auto">
          <a:xfrm>
            <a:off x="4184538" y="171716"/>
            <a:ext cx="3822924" cy="651456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95319C5D-27BD-1F8C-9AD9-38D4AF5ABE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6278" r="1156" b="-3"/>
          <a:stretch>
            <a:fillRect/>
          </a:stretch>
        </p:blipFill>
        <p:spPr bwMode="auto">
          <a:xfrm>
            <a:off x="8188032" y="171716"/>
            <a:ext cx="3799007" cy="6514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56143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DC7F71-E07B-BD11-1549-1D6592923771}"/>
            </a:ext>
          </a:extLst>
        </p:cNvPr>
        <p:cNvGrpSpPr/>
        <p:nvPr/>
      </p:nvGrpSpPr>
      <p:grpSpPr>
        <a:xfrm>
          <a:off x="0" y="0"/>
          <a:ext cx="0" cy="0"/>
          <a:chOff x="0" y="0"/>
          <a:chExt cx="0" cy="0"/>
        </a:xfrm>
      </p:grpSpPr>
      <p:pic>
        <p:nvPicPr>
          <p:cNvPr id="4098" name="Picture 2" descr="The Drought | Just Images">
            <a:extLst>
              <a:ext uri="{FF2B5EF4-FFF2-40B4-BE49-F238E27FC236}">
                <a16:creationId xmlns:a16="http://schemas.microsoft.com/office/drawing/2014/main" id="{573643D4-E5AD-6008-00E3-77AB2329D0B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436159" y="60312"/>
            <a:ext cx="2069041" cy="320781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B3619852-9C5A-824B-E1A7-D2AABA05276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951729" y="269517"/>
            <a:ext cx="2069041" cy="2998611"/>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nter Ice Age 4">
            <a:extLst>
              <a:ext uri="{FF2B5EF4-FFF2-40B4-BE49-F238E27FC236}">
                <a16:creationId xmlns:a16="http://schemas.microsoft.com/office/drawing/2014/main" id="{1FDC9C1D-D1C2-19C1-8786-D0FCC3655131}"/>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823960" y="192997"/>
            <a:ext cx="1927082" cy="307513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8967106F-027F-583D-B54B-AF33DCBCCB11}"/>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426972" y="3589863"/>
            <a:ext cx="2069041" cy="317337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483EAD4E-38E0-0F1E-FBA0-DCCAD1EB2309}"/>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4950347" y="3589863"/>
            <a:ext cx="2070423" cy="301811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ndefined">
            <a:extLst>
              <a:ext uri="{FF2B5EF4-FFF2-40B4-BE49-F238E27FC236}">
                <a16:creationId xmlns:a16="http://schemas.microsoft.com/office/drawing/2014/main" id="{62BAA23C-834D-DE3F-DC33-42E65FA79CCE}"/>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8823960" y="3429328"/>
            <a:ext cx="1927082" cy="3222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76064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6DD96AB-5E94-BD4B-8EDD-66E5A0A0C38D}"/>
              </a:ext>
            </a:extLst>
          </p:cNvPr>
          <p:cNvPicPr>
            <a:picLocks noChangeAspect="1"/>
          </p:cNvPicPr>
          <p:nvPr/>
        </p:nvPicPr>
        <p:blipFill>
          <a:blip r:embed="rId3"/>
          <a:stretch>
            <a:fillRect/>
          </a:stretch>
        </p:blipFill>
        <p:spPr>
          <a:xfrm>
            <a:off x="1717999" y="321734"/>
            <a:ext cx="2905170" cy="2905170"/>
          </a:xfrm>
          <a:prstGeom prst="rect">
            <a:avLst/>
          </a:prstGeom>
        </p:spPr>
      </p:pic>
      <p:pic>
        <p:nvPicPr>
          <p:cNvPr id="4" name="Picture 2" descr="The Day After Tomorrow">
            <a:extLst>
              <a:ext uri="{FF2B5EF4-FFF2-40B4-BE49-F238E27FC236}">
                <a16:creationId xmlns:a16="http://schemas.microsoft.com/office/drawing/2014/main" id="{AEA15E96-E11E-D843-8431-4C990D8E9D83}"/>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26288" y="3631096"/>
            <a:ext cx="5088589" cy="276056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C08F1374-03C6-5C41-8946-18CA40F7FE3D}"/>
              </a:ext>
            </a:extLst>
          </p:cNvPr>
          <p:cNvPicPr>
            <a:picLocks noChangeAspect="1"/>
          </p:cNvPicPr>
          <p:nvPr/>
        </p:nvPicPr>
        <p:blipFill>
          <a:blip r:embed="rId5"/>
          <a:stretch>
            <a:fillRect/>
          </a:stretch>
        </p:blipFill>
        <p:spPr>
          <a:xfrm>
            <a:off x="7021536" y="321734"/>
            <a:ext cx="3999759" cy="6069922"/>
          </a:xfrm>
          <a:prstGeom prst="rect">
            <a:avLst/>
          </a:prstGeom>
        </p:spPr>
      </p:pic>
    </p:spTree>
    <p:extLst>
      <p:ext uri="{BB962C8B-B14F-4D97-AF65-F5344CB8AC3E}">
        <p14:creationId xmlns:p14="http://schemas.microsoft.com/office/powerpoint/2010/main" val="38797601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The Day After Tomorrow (2004) - IMDb">
            <a:hlinkClick r:id="rId2"/>
            <a:extLst>
              <a:ext uri="{FF2B5EF4-FFF2-40B4-BE49-F238E27FC236}">
                <a16:creationId xmlns:a16="http://schemas.microsoft.com/office/drawing/2014/main" id="{F89D19B7-5419-839D-1821-A75A8851AF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988" y="0"/>
            <a:ext cx="463073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8572E41-90FD-4F51-1108-C445DDACB024}"/>
              </a:ext>
            </a:extLst>
          </p:cNvPr>
          <p:cNvSpPr txBox="1"/>
          <p:nvPr/>
        </p:nvSpPr>
        <p:spPr>
          <a:xfrm>
            <a:off x="5813210" y="1859339"/>
            <a:ext cx="5970802" cy="3139321"/>
          </a:xfrm>
          <a:prstGeom prst="rect">
            <a:avLst/>
          </a:prstGeom>
          <a:noFill/>
        </p:spPr>
        <p:txBody>
          <a:bodyPr wrap="none" rtlCol="0">
            <a:spAutoFit/>
          </a:bodyPr>
          <a:lstStyle/>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Apocalypse is the single most powerful master</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metaphor that the contemporary environmental imagination</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has at its disposal. Of no other dimension of</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contemporary environmentalism, furthermore, can it</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be so unequivocally said that the role of the imagination</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is central to the project; for the rhetoric of apocalypticism</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implies that the fate of the world hinges on</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arousal of the imagination to a sense of crisis.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Lawrence Buell </a:t>
            </a:r>
            <a:r>
              <a:rPr lang="en-GB" sz="1800" i="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Environmental Imagination: Thoreau,</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i="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nature writing, and the formation of American Culture</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(1995)</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endParaRPr lang="en-US" dirty="0">
              <a:latin typeface="Athelas" panose="02000503000000020003" pitchFamily="2" charset="77"/>
            </a:endParaRPr>
          </a:p>
        </p:txBody>
      </p:sp>
    </p:spTree>
    <p:extLst>
      <p:ext uri="{BB962C8B-B14F-4D97-AF65-F5344CB8AC3E}">
        <p14:creationId xmlns:p14="http://schemas.microsoft.com/office/powerpoint/2010/main" val="1048413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website&#10;&#10;AI-generated content may be incorrect.">
            <a:hlinkClick r:id="rId2"/>
            <a:extLst>
              <a:ext uri="{FF2B5EF4-FFF2-40B4-BE49-F238E27FC236}">
                <a16:creationId xmlns:a16="http://schemas.microsoft.com/office/drawing/2014/main" id="{1076C5C2-159B-F3B8-D3D0-519AEB4032BB}"/>
              </a:ext>
            </a:extLst>
          </p:cNvPr>
          <p:cNvPicPr>
            <a:picLocks noChangeAspect="1"/>
          </p:cNvPicPr>
          <p:nvPr/>
        </p:nvPicPr>
        <p:blipFill>
          <a:blip r:embed="rId3"/>
          <a:srcRect r="1760"/>
          <a:stretch>
            <a:fillRect/>
          </a:stretch>
        </p:blipFill>
        <p:spPr>
          <a:xfrm>
            <a:off x="20" y="1282"/>
            <a:ext cx="12191980" cy="6856718"/>
          </a:xfrm>
          <a:prstGeom prst="rect">
            <a:avLst/>
          </a:prstGeom>
        </p:spPr>
      </p:pic>
    </p:spTree>
    <p:extLst>
      <p:ext uri="{BB962C8B-B14F-4D97-AF65-F5344CB8AC3E}">
        <p14:creationId xmlns:p14="http://schemas.microsoft.com/office/powerpoint/2010/main" val="15202003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B386136D-713A-3263-D554-69B66AAAF7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31165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close up of text&#10;&#10;AI-generated content may be incorrect.">
            <a:extLst>
              <a:ext uri="{FF2B5EF4-FFF2-40B4-BE49-F238E27FC236}">
                <a16:creationId xmlns:a16="http://schemas.microsoft.com/office/drawing/2014/main" id="{817DA185-EE6B-A22C-3068-7D8D631268A8}"/>
              </a:ext>
            </a:extLst>
          </p:cNvPr>
          <p:cNvPicPr>
            <a:picLocks noChangeAspect="1"/>
          </p:cNvPicPr>
          <p:nvPr/>
        </p:nvPicPr>
        <p:blipFill>
          <a:blip r:embed="rId3"/>
          <a:stretch>
            <a:fillRect/>
          </a:stretch>
        </p:blipFill>
        <p:spPr>
          <a:xfrm>
            <a:off x="4717172" y="2461846"/>
            <a:ext cx="7145679" cy="1400900"/>
          </a:xfrm>
          <a:prstGeom prst="rect">
            <a:avLst/>
          </a:prstGeom>
        </p:spPr>
      </p:pic>
    </p:spTree>
    <p:extLst>
      <p:ext uri="{BB962C8B-B14F-4D97-AF65-F5344CB8AC3E}">
        <p14:creationId xmlns:p14="http://schemas.microsoft.com/office/powerpoint/2010/main" val="8333950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C04E2CEB-FFCF-1167-21DB-3D551E5EE1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219" y="0"/>
            <a:ext cx="431165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aper with text on it&#10;&#10;AI-generated content may be incorrect.">
            <a:extLst>
              <a:ext uri="{FF2B5EF4-FFF2-40B4-BE49-F238E27FC236}">
                <a16:creationId xmlns:a16="http://schemas.microsoft.com/office/drawing/2014/main" id="{42B4724B-28D3-3604-E55A-145A1EAC7E79}"/>
              </a:ext>
            </a:extLst>
          </p:cNvPr>
          <p:cNvPicPr>
            <a:picLocks noChangeAspect="1"/>
          </p:cNvPicPr>
          <p:nvPr/>
        </p:nvPicPr>
        <p:blipFill>
          <a:blip r:embed="rId3"/>
          <a:stretch>
            <a:fillRect/>
          </a:stretch>
        </p:blipFill>
        <p:spPr>
          <a:xfrm>
            <a:off x="5080865" y="407963"/>
            <a:ext cx="6146744" cy="6323428"/>
          </a:xfrm>
          <a:prstGeom prst="rect">
            <a:avLst/>
          </a:prstGeom>
        </p:spPr>
      </p:pic>
    </p:spTree>
    <p:extLst>
      <p:ext uri="{BB962C8B-B14F-4D97-AF65-F5344CB8AC3E}">
        <p14:creationId xmlns:p14="http://schemas.microsoft.com/office/powerpoint/2010/main" val="33528409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3174120-6E67-048F-7D22-B655E2EF4F44}"/>
              </a:ext>
            </a:extLst>
          </p:cNvPr>
          <p:cNvPicPr>
            <a:picLocks noChangeAspect="1"/>
          </p:cNvPicPr>
          <p:nvPr/>
        </p:nvPicPr>
        <p:blipFill>
          <a:blip r:embed="rId2"/>
          <a:stretch>
            <a:fillRect/>
          </a:stretch>
        </p:blipFill>
        <p:spPr>
          <a:xfrm>
            <a:off x="3125965" y="0"/>
            <a:ext cx="5940069" cy="6858000"/>
          </a:xfrm>
          <a:prstGeom prst="rect">
            <a:avLst/>
          </a:prstGeom>
        </p:spPr>
      </p:pic>
      <p:sp>
        <p:nvSpPr>
          <p:cNvPr id="3" name="TextBox 2">
            <a:extLst>
              <a:ext uri="{FF2B5EF4-FFF2-40B4-BE49-F238E27FC236}">
                <a16:creationId xmlns:a16="http://schemas.microsoft.com/office/drawing/2014/main" id="{E3832BD8-53A4-2E4F-8042-E3743DB78593}"/>
              </a:ext>
            </a:extLst>
          </p:cNvPr>
          <p:cNvSpPr txBox="1"/>
          <p:nvPr/>
        </p:nvSpPr>
        <p:spPr>
          <a:xfrm>
            <a:off x="870857" y="6081486"/>
            <a:ext cx="723275" cy="369332"/>
          </a:xfrm>
          <a:prstGeom prst="rect">
            <a:avLst/>
          </a:prstGeom>
          <a:noFill/>
        </p:spPr>
        <p:txBody>
          <a:bodyPr wrap="none" rtlCol="0">
            <a:spAutoFit/>
          </a:bodyPr>
          <a:lstStyle/>
          <a:p>
            <a:r>
              <a:rPr lang="en-US" dirty="0">
                <a:latin typeface="Franklin Gothic Medium" panose="020B0603020102020204" pitchFamily="34" charset="0"/>
              </a:rPr>
              <a:t>2023</a:t>
            </a:r>
          </a:p>
        </p:txBody>
      </p:sp>
    </p:spTree>
    <p:extLst>
      <p:ext uri="{BB962C8B-B14F-4D97-AF65-F5344CB8AC3E}">
        <p14:creationId xmlns:p14="http://schemas.microsoft.com/office/powerpoint/2010/main" val="13894934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hlinkClick r:id="rId2"/>
            <a:extLst>
              <a:ext uri="{FF2B5EF4-FFF2-40B4-BE49-F238E27FC236}">
                <a16:creationId xmlns:a16="http://schemas.microsoft.com/office/drawing/2014/main" id="{7CDECA0B-5019-9346-9A59-850A0947BA10}"/>
              </a:ext>
            </a:extLst>
          </p:cNvPr>
          <p:cNvPicPr>
            <a:picLocks noChangeAspect="1"/>
          </p:cNvPicPr>
          <p:nvPr/>
        </p:nvPicPr>
        <p:blipFill>
          <a:blip r:embed="rId3"/>
          <a:stretch>
            <a:fillRect/>
          </a:stretch>
        </p:blipFill>
        <p:spPr>
          <a:xfrm>
            <a:off x="7839966" y="449725"/>
            <a:ext cx="4027182" cy="4499645"/>
          </a:xfrm>
          <a:prstGeom prst="rect">
            <a:avLst/>
          </a:prstGeom>
        </p:spPr>
      </p:pic>
      <p:pic>
        <p:nvPicPr>
          <p:cNvPr id="3" name="Picture 2" descr="A person with her arms crossed&#10;&#10;AI-generated content may be incorrect.">
            <a:hlinkClick r:id="rId4"/>
            <a:extLst>
              <a:ext uri="{FF2B5EF4-FFF2-40B4-BE49-F238E27FC236}">
                <a16:creationId xmlns:a16="http://schemas.microsoft.com/office/drawing/2014/main" id="{5E49A324-7DE7-C0D4-6E6C-3A88F116EC79}"/>
              </a:ext>
            </a:extLst>
          </p:cNvPr>
          <p:cNvPicPr>
            <a:picLocks noChangeAspect="1"/>
          </p:cNvPicPr>
          <p:nvPr/>
        </p:nvPicPr>
        <p:blipFill>
          <a:blip r:embed="rId5"/>
          <a:stretch>
            <a:fillRect/>
          </a:stretch>
        </p:blipFill>
        <p:spPr>
          <a:xfrm>
            <a:off x="0" y="1908631"/>
            <a:ext cx="8107473" cy="4499644"/>
          </a:xfrm>
          <a:prstGeom prst="rect">
            <a:avLst/>
          </a:prstGeom>
        </p:spPr>
      </p:pic>
    </p:spTree>
    <p:extLst>
      <p:ext uri="{BB962C8B-B14F-4D97-AF65-F5344CB8AC3E}">
        <p14:creationId xmlns:p14="http://schemas.microsoft.com/office/powerpoint/2010/main" val="11899609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76E3469-2240-8252-FA7A-8C62690262EB}"/>
              </a:ext>
            </a:extLst>
          </p:cNvPr>
          <p:cNvPicPr>
            <a:picLocks noChangeAspect="1"/>
          </p:cNvPicPr>
          <p:nvPr/>
        </p:nvPicPr>
        <p:blipFill>
          <a:blip r:embed="rId2"/>
          <a:stretch>
            <a:fillRect/>
          </a:stretch>
        </p:blipFill>
        <p:spPr>
          <a:xfrm>
            <a:off x="119743" y="0"/>
            <a:ext cx="7035800" cy="3889710"/>
          </a:xfrm>
          <a:prstGeom prst="rect">
            <a:avLst/>
          </a:prstGeom>
        </p:spPr>
      </p:pic>
      <p:pic>
        <p:nvPicPr>
          <p:cNvPr id="3" name="Picture 2" descr="A close-up of a logo&#10;&#10;AI-generated content may be incorrect.">
            <a:extLst>
              <a:ext uri="{FF2B5EF4-FFF2-40B4-BE49-F238E27FC236}">
                <a16:creationId xmlns:a16="http://schemas.microsoft.com/office/drawing/2014/main" id="{C0F905C5-4FD1-208D-9605-92352E53BDBC}"/>
              </a:ext>
            </a:extLst>
          </p:cNvPr>
          <p:cNvPicPr>
            <a:picLocks noChangeAspect="1"/>
          </p:cNvPicPr>
          <p:nvPr/>
        </p:nvPicPr>
        <p:blipFill>
          <a:blip r:embed="rId3"/>
          <a:stretch>
            <a:fillRect/>
          </a:stretch>
        </p:blipFill>
        <p:spPr>
          <a:xfrm>
            <a:off x="8010071" y="5809343"/>
            <a:ext cx="2875643" cy="819404"/>
          </a:xfrm>
          <a:prstGeom prst="rect">
            <a:avLst/>
          </a:prstGeom>
        </p:spPr>
      </p:pic>
      <p:pic>
        <p:nvPicPr>
          <p:cNvPr id="4" name="Picture 3">
            <a:extLst>
              <a:ext uri="{FF2B5EF4-FFF2-40B4-BE49-F238E27FC236}">
                <a16:creationId xmlns:a16="http://schemas.microsoft.com/office/drawing/2014/main" id="{D2841C8F-B676-FA12-356D-98500B4CE8A2}"/>
              </a:ext>
            </a:extLst>
          </p:cNvPr>
          <p:cNvPicPr>
            <a:picLocks noChangeAspect="1"/>
          </p:cNvPicPr>
          <p:nvPr/>
        </p:nvPicPr>
        <p:blipFill>
          <a:blip r:embed="rId4"/>
          <a:stretch>
            <a:fillRect/>
          </a:stretch>
        </p:blipFill>
        <p:spPr>
          <a:xfrm>
            <a:off x="119743" y="3802506"/>
            <a:ext cx="7195457" cy="2670598"/>
          </a:xfrm>
          <a:prstGeom prst="rect">
            <a:avLst/>
          </a:prstGeom>
        </p:spPr>
      </p:pic>
      <p:pic>
        <p:nvPicPr>
          <p:cNvPr id="5" name="Picture 6">
            <a:extLst>
              <a:ext uri="{FF2B5EF4-FFF2-40B4-BE49-F238E27FC236}">
                <a16:creationId xmlns:a16="http://schemas.microsoft.com/office/drawing/2014/main" id="{778F178C-EA58-81D9-C09F-5608C23AA98E}"/>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7799003" y="400201"/>
            <a:ext cx="3378811" cy="50809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24553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5367" name="Rectangle 15366">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362" name="Picture 2" descr="The Amazing Monarch Butterfly Migration | Think Blue Marble">
            <a:extLst>
              <a:ext uri="{FF2B5EF4-FFF2-40B4-BE49-F238E27FC236}">
                <a16:creationId xmlns:a16="http://schemas.microsoft.com/office/drawing/2014/main" id="{4BD411FD-EE70-D9C3-5AB2-6D8014AE0CB4}"/>
              </a:ext>
            </a:extLst>
          </p:cNvPr>
          <p:cNvPicPr>
            <a:picLocks noChangeAspect="1" noChangeArrowheads="1"/>
          </p:cNvPicPr>
          <p:nvPr/>
        </p:nvPicPr>
        <p:blipFill>
          <a:blip r:embed="rId2">
            <a:alphaModFix amt="50000"/>
            <a:extLst>
              <a:ext uri="{28A0092B-C50C-407E-A947-70E740481C1C}">
                <a14:useLocalDpi xmlns:a14="http://schemas.microsoft.com/office/drawing/2010/main" val="0"/>
              </a:ext>
            </a:extLst>
          </a:blip>
          <a:srcRect t="13047" b="11953"/>
          <a:stretch>
            <a:fillRect/>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FAE7279-D60A-DAAD-D4DB-B71F9B6A86DE}"/>
              </a:ext>
            </a:extLst>
          </p:cNvPr>
          <p:cNvSpPr txBox="1"/>
          <p:nvPr/>
        </p:nvSpPr>
        <p:spPr>
          <a:xfrm>
            <a:off x="1524000" y="1122362"/>
            <a:ext cx="9144000" cy="2900518"/>
          </a:xfrm>
          <a:prstGeom prst="rect">
            <a:avLst/>
          </a:prstGeom>
        </p:spPr>
        <p:txBody>
          <a:bodyPr vert="horz" lIns="91440" tIns="45720" rIns="91440" bIns="45720" rtlCol="0" anchor="b">
            <a:normAutofit/>
          </a:bodyPr>
          <a:lstStyle/>
          <a:p>
            <a:pPr algn="ctr">
              <a:lnSpc>
                <a:spcPct val="90000"/>
              </a:lnSpc>
              <a:spcBef>
                <a:spcPct val="0"/>
              </a:spcBef>
              <a:spcAft>
                <a:spcPts val="600"/>
              </a:spcAft>
            </a:pPr>
            <a:r>
              <a:rPr lang="en-US" sz="6000">
                <a:solidFill>
                  <a:srgbClr val="FFFFFF"/>
                </a:solidFill>
                <a:latin typeface="+mj-lt"/>
                <a:ea typeface="+mj-ea"/>
                <a:cs typeface="+mj-cs"/>
              </a:rPr>
              <a:t>Intro – Close Read</a:t>
            </a:r>
          </a:p>
        </p:txBody>
      </p:sp>
    </p:spTree>
    <p:extLst>
      <p:ext uri="{BB962C8B-B14F-4D97-AF65-F5344CB8AC3E}">
        <p14:creationId xmlns:p14="http://schemas.microsoft.com/office/powerpoint/2010/main" val="666999103"/>
      </p:ext>
    </p:extLst>
  </p:cSld>
  <p:clrMapOvr>
    <a:overrideClrMapping bg1="dk1" tx1="lt1" bg2="dk2" tx2="lt2" accent1="accent1" accent2="accent2" accent3="accent3" accent4="accent4" accent5="accent5" accent6="accent6" hlink="hlink" folHlink="folHlink"/>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7FCF296-886A-F5CB-AB71-1B04636BF4DE}"/>
              </a:ext>
            </a:extLst>
          </p:cNvPr>
          <p:cNvSpPr txBox="1"/>
          <p:nvPr/>
        </p:nvSpPr>
        <p:spPr>
          <a:xfrm>
            <a:off x="221456" y="391954"/>
            <a:ext cx="6100762" cy="6124754"/>
          </a:xfrm>
          <a:prstGeom prst="rect">
            <a:avLst/>
          </a:prstGeom>
          <a:noFill/>
        </p:spPr>
        <p:txBody>
          <a:bodyPr wrap="square">
            <a:spAutoFit/>
          </a:bodyPr>
          <a:lstStyle/>
          <a:p>
            <a:r>
              <a:rPr lang="en-GB" b="1" dirty="0">
                <a:effectLst/>
                <a:latin typeface="Athelas" panose="02000503000000020003" pitchFamily="2" charset="77"/>
                <a:ea typeface="Calibri" panose="020F0502020204030204" pitchFamily="34" charset="0"/>
                <a:cs typeface="Times New Roman" panose="02020603050405020304" pitchFamily="18" charset="0"/>
              </a:rPr>
              <a:t>4 THESES</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b="1" dirty="0">
                <a:effectLst/>
                <a:latin typeface="Athelas" panose="02000503000000020003" pitchFamily="2" charset="77"/>
                <a:ea typeface="Calibri" panose="020F0502020204030204" pitchFamily="34" charset="0"/>
                <a:cs typeface="Times New Roman" panose="02020603050405020304" pitchFamily="18" charset="0"/>
              </a:rPr>
              <a:t> </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effectLst/>
                <a:latin typeface="Athelas" panose="02000503000000020003" pitchFamily="2" charset="77"/>
                <a:ea typeface="Calibri" panose="020F0502020204030204" pitchFamily="34" charset="0"/>
                <a:cs typeface="Times New Roman" panose="02020603050405020304" pitchFamily="18" charset="0"/>
              </a:rPr>
              <a:t>Thesis 1: Anthropogenic Explanations of Climate Change Spell</a:t>
            </a:r>
          </a:p>
          <a:p>
            <a:r>
              <a:rPr lang="en-GB" dirty="0">
                <a:effectLst/>
                <a:latin typeface="Athelas" panose="02000503000000020003" pitchFamily="2" charset="77"/>
                <a:ea typeface="Calibri" panose="020F0502020204030204" pitchFamily="34" charset="0"/>
                <a:cs typeface="Times New Roman" panose="02020603050405020304" pitchFamily="18" charset="0"/>
              </a:rPr>
              <a:t>the </a:t>
            </a:r>
            <a:r>
              <a:rPr lang="en-GB" b="1" dirty="0">
                <a:effectLst/>
                <a:latin typeface="Athelas" panose="02000503000000020003" pitchFamily="2" charset="77"/>
                <a:ea typeface="Calibri" panose="020F0502020204030204" pitchFamily="34" charset="0"/>
                <a:cs typeface="Times New Roman" panose="02020603050405020304" pitchFamily="18" charset="0"/>
              </a:rPr>
              <a:t>Collapse of the Age-old Humanist Distinction between</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b="1" dirty="0">
                <a:effectLst/>
                <a:latin typeface="Athelas" panose="02000503000000020003" pitchFamily="2" charset="77"/>
                <a:ea typeface="Calibri" panose="020F0502020204030204" pitchFamily="34" charset="0"/>
                <a:cs typeface="Times New Roman" panose="02020603050405020304" pitchFamily="18" charset="0"/>
              </a:rPr>
              <a:t>Natural History and Human History</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b="1" dirty="0">
                <a:effectLst/>
                <a:latin typeface="Athelas" panose="02000503000000020003" pitchFamily="2" charset="77"/>
                <a:ea typeface="Calibri" panose="020F0502020204030204" pitchFamily="34" charset="0"/>
                <a:cs typeface="Times New Roman" panose="02020603050405020304" pitchFamily="18" charset="0"/>
              </a:rPr>
              <a:t> </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effectLst/>
                <a:latin typeface="Athelas" panose="02000503000000020003" pitchFamily="2" charset="77"/>
                <a:ea typeface="Calibri" panose="020F0502020204030204" pitchFamily="34" charset="0"/>
                <a:cs typeface="Times New Roman" panose="02020603050405020304" pitchFamily="18" charset="0"/>
              </a:rPr>
              <a:t>Thesis 2: The Idea </a:t>
            </a:r>
            <a:r>
              <a:rPr lang="en-GB" b="1" dirty="0">
                <a:effectLst/>
                <a:latin typeface="Athelas" panose="02000503000000020003" pitchFamily="2" charset="77"/>
                <a:ea typeface="Calibri" panose="020F0502020204030204" pitchFamily="34" charset="0"/>
                <a:cs typeface="Times New Roman" panose="02020603050405020304" pitchFamily="18" charset="0"/>
              </a:rPr>
              <a:t>of the Anthropocene</a:t>
            </a:r>
            <a:r>
              <a:rPr lang="en-GB" dirty="0">
                <a:effectLst/>
                <a:latin typeface="Athelas" panose="02000503000000020003" pitchFamily="2" charset="77"/>
                <a:ea typeface="Calibri" panose="020F0502020204030204" pitchFamily="34" charset="0"/>
                <a:cs typeface="Times New Roman" panose="02020603050405020304" pitchFamily="18" charset="0"/>
              </a:rPr>
              <a:t>, the New Geological</a:t>
            </a:r>
          </a:p>
          <a:p>
            <a:r>
              <a:rPr lang="en-GB" dirty="0">
                <a:effectLst/>
                <a:latin typeface="Athelas" panose="02000503000000020003" pitchFamily="2" charset="77"/>
                <a:ea typeface="Calibri" panose="020F0502020204030204" pitchFamily="34" charset="0"/>
                <a:cs typeface="Times New Roman" panose="02020603050405020304" pitchFamily="18" charset="0"/>
              </a:rPr>
              <a:t>Epoch </a:t>
            </a:r>
            <a:r>
              <a:rPr lang="en-GB" b="1" dirty="0">
                <a:effectLst/>
                <a:latin typeface="Athelas" panose="02000503000000020003" pitchFamily="2" charset="77"/>
                <a:ea typeface="Calibri" panose="020F0502020204030204" pitchFamily="34" charset="0"/>
                <a:cs typeface="Times New Roman" panose="02020603050405020304" pitchFamily="18" charset="0"/>
              </a:rPr>
              <a:t>When Humans Exist as a Geological Force</a:t>
            </a:r>
            <a:r>
              <a:rPr lang="en-GB" dirty="0">
                <a:effectLst/>
                <a:latin typeface="Athelas" panose="02000503000000020003" pitchFamily="2" charset="77"/>
                <a:ea typeface="Calibri" panose="020F0502020204030204" pitchFamily="34" charset="0"/>
                <a:cs typeface="Times New Roman" panose="02020603050405020304" pitchFamily="18" charset="0"/>
              </a:rPr>
              <a:t>, Severely</a:t>
            </a:r>
          </a:p>
          <a:p>
            <a:r>
              <a:rPr lang="en-GB" b="1" dirty="0">
                <a:effectLst/>
                <a:latin typeface="Athelas" panose="02000503000000020003" pitchFamily="2" charset="77"/>
                <a:ea typeface="Calibri" panose="020F0502020204030204" pitchFamily="34" charset="0"/>
                <a:cs typeface="Times New Roman" panose="02020603050405020304" pitchFamily="18" charset="0"/>
              </a:rPr>
              <a:t>Qualifies Humanist Histories </a:t>
            </a:r>
            <a:r>
              <a:rPr lang="en-GB" dirty="0">
                <a:effectLst/>
                <a:latin typeface="Athelas" panose="02000503000000020003" pitchFamily="2" charset="77"/>
                <a:ea typeface="Calibri" panose="020F0502020204030204" pitchFamily="34" charset="0"/>
                <a:cs typeface="Times New Roman" panose="02020603050405020304" pitchFamily="18" charset="0"/>
              </a:rPr>
              <a:t>of Modernity/Globalization</a:t>
            </a:r>
          </a:p>
          <a:p>
            <a:r>
              <a:rPr lang="en-GB" dirty="0">
                <a:effectLst/>
                <a:latin typeface="Athelas" panose="02000503000000020003" pitchFamily="2" charset="77"/>
                <a:ea typeface="Calibri" panose="020F0502020204030204" pitchFamily="34" charset="0"/>
                <a:cs typeface="Times New Roman" panose="02020603050405020304" pitchFamily="18" charset="0"/>
              </a:rPr>
              <a:t> </a:t>
            </a:r>
          </a:p>
          <a:p>
            <a:r>
              <a:rPr lang="en-GB" dirty="0">
                <a:effectLst/>
                <a:latin typeface="Athelas" panose="02000503000000020003" pitchFamily="2" charset="77"/>
                <a:ea typeface="Calibri" panose="020F0502020204030204" pitchFamily="34" charset="0"/>
                <a:cs typeface="Times New Roman" panose="02020603050405020304" pitchFamily="18" charset="0"/>
              </a:rPr>
              <a:t>Thesis 3: The </a:t>
            </a:r>
            <a:r>
              <a:rPr lang="en-GB" b="1" dirty="0">
                <a:effectLst/>
                <a:latin typeface="Athelas" panose="02000503000000020003" pitchFamily="2" charset="77"/>
                <a:ea typeface="Calibri" panose="020F0502020204030204" pitchFamily="34" charset="0"/>
                <a:cs typeface="Times New Roman" panose="02020603050405020304" pitchFamily="18" charset="0"/>
              </a:rPr>
              <a:t>Geological Hypothesis</a:t>
            </a:r>
            <a:r>
              <a:rPr lang="en-GB" dirty="0">
                <a:effectLst/>
                <a:latin typeface="Athelas" panose="02000503000000020003" pitchFamily="2" charset="77"/>
                <a:ea typeface="Calibri" panose="020F0502020204030204" pitchFamily="34" charset="0"/>
                <a:cs typeface="Times New Roman" panose="02020603050405020304" pitchFamily="18" charset="0"/>
              </a:rPr>
              <a:t> Regarding the</a:t>
            </a:r>
          </a:p>
          <a:p>
            <a:r>
              <a:rPr lang="en-GB" dirty="0">
                <a:effectLst/>
                <a:latin typeface="Athelas" panose="02000503000000020003" pitchFamily="2" charset="77"/>
                <a:ea typeface="Calibri" panose="020F0502020204030204" pitchFamily="34" charset="0"/>
                <a:cs typeface="Times New Roman" panose="02020603050405020304" pitchFamily="18" charset="0"/>
              </a:rPr>
              <a:t>Anthropocene </a:t>
            </a:r>
            <a:r>
              <a:rPr lang="en-GB" b="1" dirty="0">
                <a:effectLst/>
                <a:latin typeface="Athelas" panose="02000503000000020003" pitchFamily="2" charset="77"/>
                <a:ea typeface="Calibri" panose="020F0502020204030204" pitchFamily="34" charset="0"/>
                <a:cs typeface="Times New Roman" panose="02020603050405020304" pitchFamily="18" charset="0"/>
              </a:rPr>
              <a:t>Requires Us to Put Global Histories of Capital in</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b="1" dirty="0">
                <a:effectLst/>
                <a:latin typeface="Athelas" panose="02000503000000020003" pitchFamily="2" charset="77"/>
                <a:ea typeface="Calibri" panose="020F0502020204030204" pitchFamily="34" charset="0"/>
                <a:cs typeface="Times New Roman" panose="02020603050405020304" pitchFamily="18" charset="0"/>
              </a:rPr>
              <a:t>Conversation with the Species History of Humans</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a:p>
            <a:r>
              <a:rPr lang="en-GB" dirty="0">
                <a:effectLst/>
                <a:latin typeface="Athelas" panose="02000503000000020003" pitchFamily="2" charset="77"/>
                <a:ea typeface="Calibri" panose="020F0502020204030204" pitchFamily="34" charset="0"/>
                <a:cs typeface="Times New Roman" panose="02020603050405020304" pitchFamily="18" charset="0"/>
              </a:rPr>
              <a:t> </a:t>
            </a:r>
          </a:p>
          <a:p>
            <a:r>
              <a:rPr lang="en-GB" dirty="0">
                <a:effectLst/>
                <a:latin typeface="Athelas" panose="02000503000000020003" pitchFamily="2" charset="77"/>
                <a:ea typeface="Calibri" panose="020F0502020204030204" pitchFamily="34" charset="0"/>
                <a:cs typeface="Times New Roman" panose="02020603050405020304" pitchFamily="18" charset="0"/>
              </a:rPr>
              <a:t>Thesis 4: </a:t>
            </a:r>
            <a:r>
              <a:rPr lang="en-GB" b="1" dirty="0">
                <a:effectLst/>
                <a:latin typeface="Athelas" panose="02000503000000020003" pitchFamily="2" charset="77"/>
                <a:ea typeface="Calibri" panose="020F0502020204030204" pitchFamily="34" charset="0"/>
                <a:cs typeface="Times New Roman" panose="02020603050405020304" pitchFamily="18" charset="0"/>
              </a:rPr>
              <a:t>The Cross-Hatching of Species History and the History</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b="1" dirty="0">
                <a:effectLst/>
                <a:latin typeface="Athelas" panose="02000503000000020003" pitchFamily="2" charset="77"/>
                <a:ea typeface="Calibri" panose="020F0502020204030204" pitchFamily="34" charset="0"/>
                <a:cs typeface="Times New Roman" panose="02020603050405020304" pitchFamily="18" charset="0"/>
              </a:rPr>
              <a:t>of Capital</a:t>
            </a:r>
            <a:r>
              <a:rPr lang="en-GB" dirty="0">
                <a:effectLst/>
                <a:latin typeface="Athelas" panose="02000503000000020003" pitchFamily="2" charset="77"/>
                <a:ea typeface="Calibri" panose="020F0502020204030204" pitchFamily="34" charset="0"/>
                <a:cs typeface="Times New Roman" panose="02020603050405020304" pitchFamily="18" charset="0"/>
              </a:rPr>
              <a:t> Is a Process of </a:t>
            </a:r>
            <a:r>
              <a:rPr lang="en-GB" b="1" dirty="0">
                <a:effectLst/>
                <a:latin typeface="Athelas" panose="02000503000000020003" pitchFamily="2" charset="77"/>
                <a:ea typeface="Calibri" panose="020F0502020204030204" pitchFamily="34" charset="0"/>
                <a:cs typeface="Times New Roman" panose="02020603050405020304" pitchFamily="18" charset="0"/>
              </a:rPr>
              <a:t>Probing the Limits of Historical</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b="1" dirty="0">
                <a:effectLst/>
                <a:latin typeface="Athelas" panose="02000503000000020003" pitchFamily="2" charset="77"/>
                <a:ea typeface="Calibri" panose="020F0502020204030204" pitchFamily="34" charset="0"/>
                <a:cs typeface="Times New Roman" panose="02020603050405020304" pitchFamily="18" charset="0"/>
              </a:rPr>
              <a:t>Understanding</a:t>
            </a:r>
          </a:p>
          <a:p>
            <a:endParaRPr lang="en-GB" b="1" dirty="0">
              <a:latin typeface="Athelas" panose="02000503000000020003" pitchFamily="2" charset="77"/>
              <a:ea typeface="Calibri" panose="020F0502020204030204" pitchFamily="34" charset="0"/>
              <a:cs typeface="Times New Roman" panose="02020603050405020304" pitchFamily="18" charset="0"/>
            </a:endParaRPr>
          </a:p>
          <a:p>
            <a:r>
              <a:rPr lang="en-GB" dirty="0">
                <a:effectLst/>
                <a:latin typeface="Athelas" panose="02000503000000020003" pitchFamily="2" charset="77"/>
                <a:ea typeface="Times New Roman" panose="02020603050405020304" pitchFamily="18" charset="0"/>
              </a:rPr>
              <a:t>Chakrabarty. “</a:t>
            </a:r>
            <a:r>
              <a:rPr lang="en-GB" u="sng" dirty="0">
                <a:solidFill>
                  <a:srgbClr val="0000FF"/>
                </a:solidFill>
                <a:effectLst/>
                <a:latin typeface="Athelas" panose="02000503000000020003" pitchFamily="2" charset="77"/>
                <a:ea typeface="Times New Roman" panose="02020603050405020304" pitchFamily="18" charset="0"/>
                <a:hlinkClick r:id="rId2"/>
              </a:rPr>
              <a:t>The Climate of History: Four Theses</a:t>
            </a:r>
            <a:r>
              <a:rPr lang="en-GB" dirty="0">
                <a:effectLst/>
                <a:latin typeface="Athelas" panose="02000503000000020003" pitchFamily="2" charset="77"/>
                <a:ea typeface="Times New Roman" panose="02020603050405020304" pitchFamily="18" charset="0"/>
              </a:rPr>
              <a:t>.” </a:t>
            </a:r>
            <a:r>
              <a:rPr lang="en-GB" u="sng" dirty="0">
                <a:solidFill>
                  <a:srgbClr val="0000FF"/>
                </a:solidFill>
                <a:effectLst/>
                <a:latin typeface="Athelas" panose="02000503000000020003" pitchFamily="2" charset="77"/>
                <a:ea typeface="Times New Roman" panose="02020603050405020304" pitchFamily="18" charset="0"/>
                <a:hlinkClick r:id="rId3"/>
              </a:rPr>
              <a:t>Critical Inquiry</a:t>
            </a:r>
            <a:r>
              <a:rPr lang="en-GB" dirty="0">
                <a:effectLst/>
                <a:latin typeface="Athelas" panose="02000503000000020003" pitchFamily="2" charset="77"/>
                <a:ea typeface="Times New Roman" panose="02020603050405020304" pitchFamily="18" charset="0"/>
              </a:rPr>
              <a:t> 35. 2 (2009): 197–222.</a:t>
            </a:r>
          </a:p>
          <a:p>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6285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12E7E3D-2DF9-979E-6931-D6062E62A9B8}"/>
              </a:ext>
            </a:extLst>
          </p:cNvPr>
          <p:cNvSpPr txBox="1"/>
          <p:nvPr/>
        </p:nvSpPr>
        <p:spPr>
          <a:xfrm>
            <a:off x="185738" y="276446"/>
            <a:ext cx="8572499" cy="8002191"/>
          </a:xfrm>
          <a:prstGeom prst="rect">
            <a:avLst/>
          </a:prstGeom>
          <a:noFill/>
        </p:spPr>
        <p:txBody>
          <a:bodyPr wrap="square" rtlCol="0">
            <a:spAutoFit/>
          </a:bodyPr>
          <a:lstStyle/>
          <a:p>
            <a:r>
              <a:rPr lang="en-GB" sz="1600" dirty="0">
                <a:effectLst/>
                <a:latin typeface="Athelas" panose="02000503000000020003" pitchFamily="2" charset="77"/>
                <a:ea typeface="Times New Roman" panose="02020603050405020304" pitchFamily="18" charset="0"/>
              </a:rPr>
              <a:t>The uncountable repetitions of the same act over the past two </a:t>
            </a:r>
          </a:p>
          <a:p>
            <a:r>
              <a:rPr lang="en-GB" sz="1600" dirty="0">
                <a:effectLst/>
                <a:latin typeface="Athelas" panose="02000503000000020003" pitchFamily="2" charset="77"/>
                <a:ea typeface="Times New Roman" panose="02020603050405020304" pitchFamily="18" charset="0"/>
              </a:rPr>
              <a:t>centuries form the defeated time now pouring down from the sky. </a:t>
            </a:r>
          </a:p>
          <a:p>
            <a:r>
              <a:rPr lang="en-GB" sz="1600" dirty="0">
                <a:effectLst/>
                <a:latin typeface="Athelas" panose="02000503000000020003" pitchFamily="2" charset="77"/>
                <a:ea typeface="Times New Roman" panose="02020603050405020304" pitchFamily="18" charset="0"/>
              </a:rPr>
              <a:t>How can we apprehend that process?   Andreas Malm, </a:t>
            </a:r>
            <a:r>
              <a:rPr lang="en-GB" sz="1600" i="1" dirty="0">
                <a:effectLst/>
                <a:latin typeface="Athelas" panose="02000503000000020003" pitchFamily="2" charset="77"/>
                <a:ea typeface="Times New Roman" panose="02020603050405020304" pitchFamily="18" charset="0"/>
              </a:rPr>
              <a:t>The Progress of this Storm</a:t>
            </a:r>
          </a:p>
          <a:p>
            <a:endParaRPr lang="en-GB" sz="1600" dirty="0">
              <a:latin typeface="Athelas" panose="02000503000000020003" pitchFamily="2" charset="77"/>
              <a:ea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Scholars writing on the current climate-change crisis are indeed saying</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something significantly different from what environmental historians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have said so far. In unwittingly destroying the artificial but </a:t>
            </a:r>
            <a:r>
              <a:rPr lang="en-GB" sz="1600" dirty="0" err="1">
                <a:effectLst/>
                <a:latin typeface="Athelas" panose="02000503000000020003" pitchFamily="2" charset="77"/>
                <a:ea typeface="Calibri" panose="020F0502020204030204" pitchFamily="34" charset="0"/>
                <a:cs typeface="Times New Roman" panose="02020603050405020304" pitchFamily="18" charset="0"/>
              </a:rPr>
              <a:t>time-honored</a:t>
            </a:r>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distinction between natural and human histories, climate scientists posit</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that the human being has become something much larger than the simple</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biological agent that he or she always has been. Humans now wield a</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geological force. As Oreskes puts it: “To deny that global warming is real is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precisely to deny that humans </a:t>
            </a:r>
            <a:r>
              <a:rPr lang="en-GB" sz="1600" u="sng" dirty="0">
                <a:effectLst/>
                <a:latin typeface="Athelas" panose="02000503000000020003" pitchFamily="2" charset="77"/>
                <a:ea typeface="Calibri" panose="020F0502020204030204" pitchFamily="34" charset="0"/>
                <a:cs typeface="Times New Roman" panose="02020603050405020304" pitchFamily="18" charset="0"/>
              </a:rPr>
              <a:t>have become geological agents</a:t>
            </a:r>
            <a:r>
              <a:rPr lang="en-GB" sz="1600" dirty="0">
                <a:effectLst/>
                <a:latin typeface="Athelas" panose="02000503000000020003" pitchFamily="2" charset="77"/>
                <a:ea typeface="Calibri" panose="020F0502020204030204" pitchFamily="34" charset="0"/>
                <a:cs typeface="Times New Roman" panose="02020603050405020304" pitchFamily="18" charset="0"/>
              </a:rPr>
              <a:t>, changing</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the most basic physical processes of the earth.”</a:t>
            </a:r>
          </a:p>
          <a:p>
            <a:endParaRPr lang="en-GB" sz="1600" dirty="0">
              <a:latin typeface="Athelas" panose="02000503000000020003" pitchFamily="2" charset="77"/>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In no discussion of freedom in the period since the Enlightenment was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there ever any awareness of the geological agency that human beings were</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acquiring at the same time as and through processes closely linked to their</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acquisition of freedom. Geological time and the chronology of human</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histories remained unrelated. This distance between the two calendars, as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we have seen, is what climate scientists now claim has collapsed. The period</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I have mentioned, from 1750 to now, is also the time when human</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beings switched from wood and other renewable fuels to large-scale use of</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fossil fuel—first coal and then oil and gas. The mansion of modern freedoms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stands on an ever-expanding base of fossil-fuel use. Most of our</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freedoms so far have been energy-intensive.</a:t>
            </a:r>
          </a:p>
          <a:p>
            <a:r>
              <a:rPr lang="en-GB" sz="1600" dirty="0">
                <a:latin typeface="Athelas" panose="02000503000000020003" pitchFamily="2" charset="77"/>
                <a:ea typeface="Times New Roman" panose="02020603050405020304" pitchFamily="18" charset="0"/>
              </a:rPr>
              <a:t>Chakrabarty. “</a:t>
            </a:r>
            <a:r>
              <a:rPr lang="en-GB" sz="1600" u="sng" dirty="0">
                <a:solidFill>
                  <a:srgbClr val="0000FF"/>
                </a:solidFill>
                <a:latin typeface="Athelas" panose="02000503000000020003" pitchFamily="2" charset="77"/>
                <a:ea typeface="Times New Roman" panose="02020603050405020304" pitchFamily="18" charset="0"/>
                <a:hlinkClick r:id="rId2"/>
              </a:rPr>
              <a:t>The Climate of History: Four Theses</a:t>
            </a:r>
            <a:r>
              <a:rPr lang="en-GB" sz="1600" dirty="0">
                <a:latin typeface="Athelas" panose="02000503000000020003" pitchFamily="2" charset="77"/>
                <a:ea typeface="Times New Roman" panose="02020603050405020304" pitchFamily="18" charset="0"/>
              </a:rPr>
              <a:t>.” </a:t>
            </a:r>
            <a:r>
              <a:rPr lang="en-GB" sz="1600" u="sng" dirty="0">
                <a:solidFill>
                  <a:srgbClr val="0000FF"/>
                </a:solidFill>
                <a:latin typeface="Athelas" panose="02000503000000020003" pitchFamily="2" charset="77"/>
                <a:ea typeface="Times New Roman" panose="02020603050405020304" pitchFamily="18" charset="0"/>
                <a:hlinkClick r:id="rId3"/>
              </a:rPr>
              <a:t>Critical Inquiry</a:t>
            </a:r>
            <a:r>
              <a:rPr lang="en-GB" sz="1600" dirty="0">
                <a:latin typeface="Athelas" panose="02000503000000020003" pitchFamily="2" charset="77"/>
                <a:ea typeface="Times New Roman" panose="02020603050405020304" pitchFamily="18" charset="0"/>
              </a:rPr>
              <a:t> 35. 2 (2009): 197–222.</a:t>
            </a:r>
          </a:p>
          <a:p>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endParaRPr lang="en-GB" sz="1600" dirty="0">
              <a:latin typeface="Athelas" panose="02000503000000020003" pitchFamily="2" charset="77"/>
              <a:ea typeface="Calibri" panose="020F0502020204030204" pitchFamily="34" charset="0"/>
              <a:cs typeface="Times New Roman" panose="02020603050405020304" pitchFamily="18" charset="0"/>
            </a:endParaRPr>
          </a:p>
          <a:p>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endParaRPr lang="en-GB" sz="1600" dirty="0">
              <a:effectLst/>
              <a:latin typeface="Athelas" panose="02000503000000020003" pitchFamily="2" charset="77"/>
              <a:ea typeface="Times New Roman" panose="02020603050405020304" pitchFamily="18" charset="0"/>
            </a:endParaRPr>
          </a:p>
          <a:p>
            <a:endParaRPr lang="en-US" sz="1600" dirty="0">
              <a:latin typeface="Athelas" panose="02000503000000020003" pitchFamily="2" charset="77"/>
            </a:endParaRPr>
          </a:p>
        </p:txBody>
      </p:sp>
      <p:pic>
        <p:nvPicPr>
          <p:cNvPr id="16386" name="Picture 2" descr="Oil Collection">
            <a:extLst>
              <a:ext uri="{FF2B5EF4-FFF2-40B4-BE49-F238E27FC236}">
                <a16:creationId xmlns:a16="http://schemas.microsoft.com/office/drawing/2014/main" id="{68DDC07D-094F-3471-FCA1-A4A6194AF4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5735" y="1485900"/>
            <a:ext cx="4878441" cy="3886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955508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DBEB2E-20D5-A975-34B5-8B4CC91F0729}"/>
            </a:ext>
          </a:extLst>
        </p:cNvPr>
        <p:cNvGrpSpPr/>
        <p:nvPr/>
      </p:nvGrpSpPr>
      <p:grpSpPr>
        <a:xfrm>
          <a:off x="0" y="0"/>
          <a:ext cx="0" cy="0"/>
          <a:chOff x="0" y="0"/>
          <a:chExt cx="0" cy="0"/>
        </a:xfrm>
      </p:grpSpPr>
      <p:pic>
        <p:nvPicPr>
          <p:cNvPr id="10242" name="Picture 2" descr="Anthropocene Fictions: The Novel in a Time of Climate Change (Under the Sign of Nature: Explorations in Ecocriticism)">
            <a:extLst>
              <a:ext uri="{FF2B5EF4-FFF2-40B4-BE49-F238E27FC236}">
                <a16:creationId xmlns:a16="http://schemas.microsoft.com/office/drawing/2014/main" id="{E6AC06A9-7E84-B02B-D13F-B6E390375D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698" y="666168"/>
            <a:ext cx="2265692" cy="339853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812B8CC5-AB76-5D18-657B-E441F303C3AB}"/>
              </a:ext>
            </a:extLst>
          </p:cNvPr>
          <p:cNvSpPr txBox="1"/>
          <p:nvPr/>
        </p:nvSpPr>
        <p:spPr>
          <a:xfrm>
            <a:off x="169952" y="4955448"/>
            <a:ext cx="2714846" cy="523220"/>
          </a:xfrm>
          <a:prstGeom prst="rect">
            <a:avLst/>
          </a:prstGeom>
          <a:noFill/>
        </p:spPr>
        <p:txBody>
          <a:bodyPr wrap="none" rtlCol="0">
            <a:spAutoFit/>
          </a:bodyPr>
          <a:lstStyle/>
          <a:p>
            <a:r>
              <a:rPr lang="en-US" sz="1400" dirty="0">
                <a:latin typeface="Franklin Gothic Medium" panose="020B0603020102020204" pitchFamily="34" charset="0"/>
              </a:rPr>
              <a:t>Introduction: </a:t>
            </a:r>
            <a:r>
              <a:rPr lang="en-US" sz="1400" dirty="0" err="1">
                <a:latin typeface="Franklin Gothic Medium" panose="020B0603020102020204" pitchFamily="34" charset="0"/>
              </a:rPr>
              <a:t>Contextualising</a:t>
            </a:r>
            <a:r>
              <a:rPr lang="en-US" sz="1400" dirty="0">
                <a:latin typeface="Franklin Gothic Medium" panose="020B0603020102020204" pitchFamily="34" charset="0"/>
              </a:rPr>
              <a:t> the </a:t>
            </a:r>
          </a:p>
          <a:p>
            <a:r>
              <a:rPr lang="en-US" sz="1400" dirty="0">
                <a:latin typeface="Franklin Gothic Medium" panose="020B0603020102020204" pitchFamily="34" charset="0"/>
              </a:rPr>
              <a:t>Climate Change Novel</a:t>
            </a:r>
          </a:p>
        </p:txBody>
      </p:sp>
      <p:pic>
        <p:nvPicPr>
          <p:cNvPr id="4" name="Picture 3">
            <a:extLst>
              <a:ext uri="{FF2B5EF4-FFF2-40B4-BE49-F238E27FC236}">
                <a16:creationId xmlns:a16="http://schemas.microsoft.com/office/drawing/2014/main" id="{1B54D4CB-CE5E-0970-2143-F8717B238E5B}"/>
              </a:ext>
            </a:extLst>
          </p:cNvPr>
          <p:cNvPicPr>
            <a:picLocks noChangeAspect="1"/>
          </p:cNvPicPr>
          <p:nvPr/>
        </p:nvPicPr>
        <p:blipFill>
          <a:blip r:embed="rId3"/>
          <a:stretch>
            <a:fillRect/>
          </a:stretch>
        </p:blipFill>
        <p:spPr>
          <a:xfrm>
            <a:off x="7664552" y="0"/>
            <a:ext cx="4357496" cy="6858000"/>
          </a:xfrm>
          <a:prstGeom prst="rect">
            <a:avLst/>
          </a:prstGeom>
        </p:spPr>
      </p:pic>
      <p:pic>
        <p:nvPicPr>
          <p:cNvPr id="5" name="Picture 4">
            <a:extLst>
              <a:ext uri="{FF2B5EF4-FFF2-40B4-BE49-F238E27FC236}">
                <a16:creationId xmlns:a16="http://schemas.microsoft.com/office/drawing/2014/main" id="{E0814450-B252-1E2D-A8FD-1816F575B4BD}"/>
              </a:ext>
            </a:extLst>
          </p:cNvPr>
          <p:cNvPicPr>
            <a:picLocks noChangeAspect="1"/>
          </p:cNvPicPr>
          <p:nvPr/>
        </p:nvPicPr>
        <p:blipFill>
          <a:blip r:embed="rId4"/>
          <a:stretch>
            <a:fillRect/>
          </a:stretch>
        </p:blipFill>
        <p:spPr>
          <a:xfrm>
            <a:off x="3091757" y="0"/>
            <a:ext cx="4365836" cy="6858000"/>
          </a:xfrm>
          <a:prstGeom prst="rect">
            <a:avLst/>
          </a:prstGeom>
        </p:spPr>
      </p:pic>
    </p:spTree>
    <p:extLst>
      <p:ext uri="{BB962C8B-B14F-4D97-AF65-F5344CB8AC3E}">
        <p14:creationId xmlns:p14="http://schemas.microsoft.com/office/powerpoint/2010/main" val="9948546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910C607-51FD-0E92-16A7-FEDAE7B14E9E}"/>
              </a:ext>
            </a:extLst>
          </p:cNvPr>
          <p:cNvSpPr txBox="1"/>
          <p:nvPr/>
        </p:nvSpPr>
        <p:spPr>
          <a:xfrm>
            <a:off x="4862286" y="2604478"/>
            <a:ext cx="1617751" cy="1938992"/>
          </a:xfrm>
          <a:prstGeom prst="rect">
            <a:avLst/>
          </a:prstGeom>
          <a:noFill/>
        </p:spPr>
        <p:txBody>
          <a:bodyPr wrap="none" rtlCol="0">
            <a:spAutoFit/>
          </a:bodyPr>
          <a:lstStyle/>
          <a:p>
            <a:r>
              <a:rPr lang="en-US" sz="4000" dirty="0">
                <a:latin typeface="Franklin Gothic Medium" panose="020B0603020102020204" pitchFamily="34" charset="0"/>
              </a:rPr>
              <a:t>Belief </a:t>
            </a:r>
          </a:p>
          <a:p>
            <a:endParaRPr lang="en-US" sz="4000" dirty="0">
              <a:latin typeface="Franklin Gothic Medium" panose="020B0603020102020204" pitchFamily="34" charset="0"/>
            </a:endParaRPr>
          </a:p>
          <a:p>
            <a:r>
              <a:rPr lang="en-US" sz="4000" dirty="0">
                <a:latin typeface="Franklin Gothic Medium" panose="020B0603020102020204" pitchFamily="34" charset="0"/>
              </a:rPr>
              <a:t>Denial</a:t>
            </a:r>
          </a:p>
        </p:txBody>
      </p:sp>
    </p:spTree>
    <p:extLst>
      <p:ext uri="{BB962C8B-B14F-4D97-AF65-F5344CB8AC3E}">
        <p14:creationId xmlns:p14="http://schemas.microsoft.com/office/powerpoint/2010/main" val="1357770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omputer&#10;&#10;AI-generated content may be incorrect.">
            <a:hlinkClick r:id="rId2"/>
            <a:extLst>
              <a:ext uri="{FF2B5EF4-FFF2-40B4-BE49-F238E27FC236}">
                <a16:creationId xmlns:a16="http://schemas.microsoft.com/office/drawing/2014/main" id="{7C7F3B8A-CA0A-1A7A-4392-CB476B05429F}"/>
              </a:ext>
            </a:extLst>
          </p:cNvPr>
          <p:cNvPicPr>
            <a:picLocks noChangeAspect="1"/>
          </p:cNvPicPr>
          <p:nvPr/>
        </p:nvPicPr>
        <p:blipFill>
          <a:blip r:embed="rId3"/>
          <a:srcRect r="4872" b="1"/>
          <a:stretch>
            <a:fillRect/>
          </a:stretch>
        </p:blipFill>
        <p:spPr>
          <a:xfrm>
            <a:off x="20" y="1282"/>
            <a:ext cx="12191980" cy="6856718"/>
          </a:xfrm>
          <a:prstGeom prst="rect">
            <a:avLst/>
          </a:prstGeom>
        </p:spPr>
      </p:pic>
    </p:spTree>
    <p:extLst>
      <p:ext uri="{BB962C8B-B14F-4D97-AF65-F5344CB8AC3E}">
        <p14:creationId xmlns:p14="http://schemas.microsoft.com/office/powerpoint/2010/main" val="1916222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1" descr="A person in a striped shirt&#10;&#10;AI-generated content may be incorrect.">
            <a:hlinkClick r:id="rId2"/>
            <a:extLst>
              <a:ext uri="{FF2B5EF4-FFF2-40B4-BE49-F238E27FC236}">
                <a16:creationId xmlns:a16="http://schemas.microsoft.com/office/drawing/2014/main" id="{09787C05-E523-3102-8A00-5B7264D5E792}"/>
              </a:ext>
            </a:extLst>
          </p:cNvPr>
          <p:cNvPicPr>
            <a:picLocks noChangeAspect="1"/>
          </p:cNvPicPr>
          <p:nvPr/>
        </p:nvPicPr>
        <p:blipFill>
          <a:blip r:embed="rId3"/>
          <a:srcRect r="25764"/>
          <a:stretch>
            <a:fillRect/>
          </a:stretch>
        </p:blipFill>
        <p:spPr>
          <a:xfrm>
            <a:off x="20" y="1282"/>
            <a:ext cx="12191980" cy="6856718"/>
          </a:xfrm>
          <a:prstGeom prst="rect">
            <a:avLst/>
          </a:prstGeom>
        </p:spPr>
      </p:pic>
    </p:spTree>
    <p:extLst>
      <p:ext uri="{BB962C8B-B14F-4D97-AF65-F5344CB8AC3E}">
        <p14:creationId xmlns:p14="http://schemas.microsoft.com/office/powerpoint/2010/main" val="20278933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B56E04-2589-BFBE-B319-72DE1C32899A}"/>
              </a:ext>
            </a:extLst>
          </p:cNvPr>
          <p:cNvPicPr>
            <a:picLocks noChangeAspect="1"/>
          </p:cNvPicPr>
          <p:nvPr/>
        </p:nvPicPr>
        <p:blipFill>
          <a:blip r:embed="rId2"/>
          <a:stretch>
            <a:fillRect/>
          </a:stretch>
        </p:blipFill>
        <p:spPr>
          <a:xfrm>
            <a:off x="6336386" y="3806455"/>
            <a:ext cx="5855614" cy="2823829"/>
          </a:xfrm>
          <a:prstGeom prst="rect">
            <a:avLst/>
          </a:prstGeom>
        </p:spPr>
      </p:pic>
      <p:pic>
        <p:nvPicPr>
          <p:cNvPr id="3" name="Picture 2">
            <a:extLst>
              <a:ext uri="{FF2B5EF4-FFF2-40B4-BE49-F238E27FC236}">
                <a16:creationId xmlns:a16="http://schemas.microsoft.com/office/drawing/2014/main" id="{89248B9B-31F6-6C56-77EF-FFB609956DDC}"/>
              </a:ext>
            </a:extLst>
          </p:cNvPr>
          <p:cNvPicPr>
            <a:picLocks noChangeAspect="1"/>
          </p:cNvPicPr>
          <p:nvPr/>
        </p:nvPicPr>
        <p:blipFill>
          <a:blip r:embed="rId3"/>
          <a:stretch>
            <a:fillRect/>
          </a:stretch>
        </p:blipFill>
        <p:spPr>
          <a:xfrm>
            <a:off x="0" y="382772"/>
            <a:ext cx="6202642" cy="4011428"/>
          </a:xfrm>
          <a:prstGeom prst="rect">
            <a:avLst/>
          </a:prstGeom>
        </p:spPr>
      </p:pic>
      <p:sp>
        <p:nvSpPr>
          <p:cNvPr id="4" name="TextBox 3">
            <a:extLst>
              <a:ext uri="{FF2B5EF4-FFF2-40B4-BE49-F238E27FC236}">
                <a16:creationId xmlns:a16="http://schemas.microsoft.com/office/drawing/2014/main" id="{34BBDCE3-891A-39A3-80A2-81A3B1D6613F}"/>
              </a:ext>
            </a:extLst>
          </p:cNvPr>
          <p:cNvSpPr txBox="1"/>
          <p:nvPr/>
        </p:nvSpPr>
        <p:spPr>
          <a:xfrm>
            <a:off x="138223" y="5375643"/>
            <a:ext cx="4741234" cy="1569660"/>
          </a:xfrm>
          <a:prstGeom prst="rect">
            <a:avLst/>
          </a:prstGeom>
          <a:noFill/>
        </p:spPr>
        <p:txBody>
          <a:bodyPr wrap="none" rtlCol="0">
            <a:spAutoFit/>
          </a:bodyPr>
          <a:lstStyle/>
          <a:p>
            <a:r>
              <a:rPr lang="en-GB" sz="1200" dirty="0">
                <a:latin typeface="Franklin Gothic Medium" panose="020B0603020102020204" pitchFamily="34" charset="0"/>
              </a:rPr>
              <a:t>“Flight </a:t>
            </a:r>
            <a:r>
              <a:rPr lang="en-GB" sz="1200" dirty="0" err="1">
                <a:latin typeface="Franklin Gothic Medium" panose="020B0603020102020204" pitchFamily="34" charset="0"/>
              </a:rPr>
              <a:t>Behavior</a:t>
            </a:r>
            <a:r>
              <a:rPr lang="en-GB" sz="1200" dirty="0">
                <a:latin typeface="Franklin Gothic Medium" panose="020B0603020102020204" pitchFamily="34" charset="0"/>
              </a:rPr>
              <a:t>:</a:t>
            </a:r>
          </a:p>
          <a:p>
            <a:r>
              <a:rPr lang="en-GB" sz="1200" dirty="0" err="1">
                <a:latin typeface="Franklin Gothic Medium" panose="020B0603020102020204" pitchFamily="34" charset="0"/>
              </a:rPr>
              <a:t>Dellarobia’s</a:t>
            </a:r>
            <a:r>
              <a:rPr lang="en-GB" sz="1200" dirty="0">
                <a:latin typeface="Franklin Gothic Medium" panose="020B0603020102020204" pitchFamily="34" charset="0"/>
              </a:rPr>
              <a:t> Bildungsroman”</a:t>
            </a:r>
          </a:p>
          <a:p>
            <a:r>
              <a:rPr lang="en-GB" sz="1200" dirty="0">
                <a:latin typeface="Franklin Gothic Medium" panose="020B0603020102020204" pitchFamily="34" charset="0"/>
              </a:rPr>
              <a:t>Wagner-Martin, Linda</a:t>
            </a:r>
          </a:p>
          <a:p>
            <a:r>
              <a:rPr lang="en-GB" sz="1200" i="1" dirty="0">
                <a:latin typeface="Franklin Gothic Medium" panose="020B0603020102020204" pitchFamily="34" charset="0"/>
              </a:rPr>
              <a:t>Barbara Kingsolver’s World: Nature, Art, and the Twenty-First Century,</a:t>
            </a:r>
          </a:p>
          <a:p>
            <a:r>
              <a:rPr lang="en-GB" sz="1200" dirty="0">
                <a:latin typeface="Franklin Gothic Medium" panose="020B0603020102020204" pitchFamily="34" charset="0"/>
              </a:rPr>
              <a:t>Bloomsbury Academic, 2024.</a:t>
            </a:r>
          </a:p>
          <a:p>
            <a:endParaRPr lang="en-GB" dirty="0"/>
          </a:p>
          <a:p>
            <a:endParaRPr lang="en-US" dirty="0"/>
          </a:p>
        </p:txBody>
      </p:sp>
      <p:pic>
        <p:nvPicPr>
          <p:cNvPr id="6" name="Picture 8" descr="undefined">
            <a:extLst>
              <a:ext uri="{FF2B5EF4-FFF2-40B4-BE49-F238E27FC236}">
                <a16:creationId xmlns:a16="http://schemas.microsoft.com/office/drawing/2014/main" id="{2D3AB208-8EB4-9130-19F5-EE627B8A66E2}"/>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218810" y="227716"/>
            <a:ext cx="2185812" cy="3304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96899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86E230-5EA2-330B-2627-EE4C105EC361}"/>
            </a:ext>
          </a:extLst>
        </p:cNvPr>
        <p:cNvGrpSpPr/>
        <p:nvPr/>
      </p:nvGrpSpPr>
      <p:grpSpPr>
        <a:xfrm>
          <a:off x="0" y="0"/>
          <a:ext cx="0" cy="0"/>
          <a:chOff x="0" y="0"/>
          <a:chExt cx="0" cy="0"/>
        </a:xfrm>
      </p:grpSpPr>
      <p:pic>
        <p:nvPicPr>
          <p:cNvPr id="10242" name="Picture 2" descr="Anthropocene Fictions: The Novel in a Time of Climate Change (Under the Sign of Nature: Explorations in Ecocriticism)">
            <a:extLst>
              <a:ext uri="{FF2B5EF4-FFF2-40B4-BE49-F238E27FC236}">
                <a16:creationId xmlns:a16="http://schemas.microsoft.com/office/drawing/2014/main" id="{13434A97-7489-D6B2-EA0D-6DEF71A8D4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155" y="142948"/>
            <a:ext cx="3077029" cy="461554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4BC10A4-4E36-3604-85AD-B5E5618067BB}"/>
              </a:ext>
            </a:extLst>
          </p:cNvPr>
          <p:cNvSpPr txBox="1"/>
          <p:nvPr/>
        </p:nvSpPr>
        <p:spPr>
          <a:xfrm>
            <a:off x="169952" y="4955448"/>
            <a:ext cx="2714846" cy="523220"/>
          </a:xfrm>
          <a:prstGeom prst="rect">
            <a:avLst/>
          </a:prstGeom>
          <a:noFill/>
        </p:spPr>
        <p:txBody>
          <a:bodyPr wrap="none" rtlCol="0">
            <a:spAutoFit/>
          </a:bodyPr>
          <a:lstStyle/>
          <a:p>
            <a:r>
              <a:rPr lang="en-US" sz="1400" dirty="0">
                <a:latin typeface="Franklin Gothic Medium" panose="020B0603020102020204" pitchFamily="34" charset="0"/>
              </a:rPr>
              <a:t>Introduction: </a:t>
            </a:r>
            <a:r>
              <a:rPr lang="en-US" sz="1400" dirty="0" err="1">
                <a:latin typeface="Franklin Gothic Medium" panose="020B0603020102020204" pitchFamily="34" charset="0"/>
              </a:rPr>
              <a:t>Contextualising</a:t>
            </a:r>
            <a:r>
              <a:rPr lang="en-US" sz="1400" dirty="0">
                <a:latin typeface="Franklin Gothic Medium" panose="020B0603020102020204" pitchFamily="34" charset="0"/>
              </a:rPr>
              <a:t> the </a:t>
            </a:r>
          </a:p>
          <a:p>
            <a:r>
              <a:rPr lang="en-US" sz="1400" dirty="0">
                <a:latin typeface="Franklin Gothic Medium" panose="020B0603020102020204" pitchFamily="34" charset="0"/>
              </a:rPr>
              <a:t>Climate Change Novel</a:t>
            </a:r>
          </a:p>
        </p:txBody>
      </p:sp>
      <p:pic>
        <p:nvPicPr>
          <p:cNvPr id="8" name="Picture 7" descr="A text on a page&#10;&#10;AI-generated content may be incorrect.">
            <a:extLst>
              <a:ext uri="{FF2B5EF4-FFF2-40B4-BE49-F238E27FC236}">
                <a16:creationId xmlns:a16="http://schemas.microsoft.com/office/drawing/2014/main" id="{46868C8B-6215-1461-4DD8-E25D694526E0}"/>
              </a:ext>
            </a:extLst>
          </p:cNvPr>
          <p:cNvPicPr>
            <a:picLocks noChangeAspect="1"/>
          </p:cNvPicPr>
          <p:nvPr/>
        </p:nvPicPr>
        <p:blipFill>
          <a:blip r:embed="rId3"/>
          <a:stretch>
            <a:fillRect/>
          </a:stretch>
        </p:blipFill>
        <p:spPr>
          <a:xfrm>
            <a:off x="3676649" y="505804"/>
            <a:ext cx="8440009" cy="2923195"/>
          </a:xfrm>
          <a:prstGeom prst="rect">
            <a:avLst/>
          </a:prstGeom>
        </p:spPr>
      </p:pic>
      <p:pic>
        <p:nvPicPr>
          <p:cNvPr id="10" name="Picture 9">
            <a:extLst>
              <a:ext uri="{FF2B5EF4-FFF2-40B4-BE49-F238E27FC236}">
                <a16:creationId xmlns:a16="http://schemas.microsoft.com/office/drawing/2014/main" id="{72218EAD-A0D9-4D8A-7BED-AD49542BF907}"/>
              </a:ext>
            </a:extLst>
          </p:cNvPr>
          <p:cNvPicPr>
            <a:picLocks noChangeAspect="1"/>
          </p:cNvPicPr>
          <p:nvPr/>
        </p:nvPicPr>
        <p:blipFill>
          <a:blip r:embed="rId4"/>
          <a:stretch>
            <a:fillRect/>
          </a:stretch>
        </p:blipFill>
        <p:spPr>
          <a:xfrm>
            <a:off x="3800171" y="3398316"/>
            <a:ext cx="8138674" cy="2080352"/>
          </a:xfrm>
          <a:prstGeom prst="rect">
            <a:avLst/>
          </a:prstGeom>
        </p:spPr>
      </p:pic>
    </p:spTree>
    <p:extLst>
      <p:ext uri="{BB962C8B-B14F-4D97-AF65-F5344CB8AC3E}">
        <p14:creationId xmlns:p14="http://schemas.microsoft.com/office/powerpoint/2010/main" val="48008512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logo&#10;&#10;AI-generated content may be incorrect.">
            <a:extLst>
              <a:ext uri="{FF2B5EF4-FFF2-40B4-BE49-F238E27FC236}">
                <a16:creationId xmlns:a16="http://schemas.microsoft.com/office/drawing/2014/main" id="{2BD87E2B-4029-E756-EE9B-25DE53293A6A}"/>
              </a:ext>
            </a:extLst>
          </p:cNvPr>
          <p:cNvPicPr>
            <a:picLocks noChangeAspect="1"/>
          </p:cNvPicPr>
          <p:nvPr/>
        </p:nvPicPr>
        <p:blipFill>
          <a:blip r:embed="rId2"/>
          <a:stretch>
            <a:fillRect/>
          </a:stretch>
        </p:blipFill>
        <p:spPr>
          <a:xfrm>
            <a:off x="8387442" y="5883475"/>
            <a:ext cx="2875643" cy="819404"/>
          </a:xfrm>
          <a:prstGeom prst="rect">
            <a:avLst/>
          </a:prstGeom>
        </p:spPr>
      </p:pic>
      <p:pic>
        <p:nvPicPr>
          <p:cNvPr id="4" name="Picture 3">
            <a:extLst>
              <a:ext uri="{FF2B5EF4-FFF2-40B4-BE49-F238E27FC236}">
                <a16:creationId xmlns:a16="http://schemas.microsoft.com/office/drawing/2014/main" id="{5FA4B428-0519-452E-8DD6-B652E4E278D0}"/>
              </a:ext>
            </a:extLst>
          </p:cNvPr>
          <p:cNvPicPr>
            <a:picLocks noChangeAspect="1"/>
          </p:cNvPicPr>
          <p:nvPr/>
        </p:nvPicPr>
        <p:blipFill>
          <a:blip r:embed="rId3"/>
          <a:stretch>
            <a:fillRect/>
          </a:stretch>
        </p:blipFill>
        <p:spPr>
          <a:xfrm>
            <a:off x="351971" y="170543"/>
            <a:ext cx="7772400" cy="1727200"/>
          </a:xfrm>
          <a:prstGeom prst="rect">
            <a:avLst/>
          </a:prstGeom>
        </p:spPr>
      </p:pic>
      <p:pic>
        <p:nvPicPr>
          <p:cNvPr id="5" name="Picture 4">
            <a:extLst>
              <a:ext uri="{FF2B5EF4-FFF2-40B4-BE49-F238E27FC236}">
                <a16:creationId xmlns:a16="http://schemas.microsoft.com/office/drawing/2014/main" id="{E8687777-3150-DF03-28A4-28DC207DECE7}"/>
              </a:ext>
            </a:extLst>
          </p:cNvPr>
          <p:cNvPicPr>
            <a:picLocks noChangeAspect="1"/>
          </p:cNvPicPr>
          <p:nvPr/>
        </p:nvPicPr>
        <p:blipFill>
          <a:blip r:embed="rId4"/>
          <a:stretch>
            <a:fillRect/>
          </a:stretch>
        </p:blipFill>
        <p:spPr>
          <a:xfrm>
            <a:off x="351971" y="2464948"/>
            <a:ext cx="7772400" cy="4061705"/>
          </a:xfrm>
          <a:prstGeom prst="rect">
            <a:avLst/>
          </a:prstGeom>
        </p:spPr>
      </p:pic>
    </p:spTree>
    <p:extLst>
      <p:ext uri="{BB962C8B-B14F-4D97-AF65-F5344CB8AC3E}">
        <p14:creationId xmlns:p14="http://schemas.microsoft.com/office/powerpoint/2010/main" val="33810116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E6C837B-A558-D8A1-A89F-6D0C9ED7DA11}"/>
              </a:ext>
            </a:extLst>
          </p:cNvPr>
          <p:cNvSpPr txBox="1"/>
          <p:nvPr/>
        </p:nvSpPr>
        <p:spPr>
          <a:xfrm>
            <a:off x="4542971" y="3044279"/>
            <a:ext cx="2116285" cy="769441"/>
          </a:xfrm>
          <a:prstGeom prst="rect">
            <a:avLst/>
          </a:prstGeom>
          <a:noFill/>
        </p:spPr>
        <p:txBody>
          <a:bodyPr wrap="none" rtlCol="0">
            <a:spAutoFit/>
          </a:bodyPr>
          <a:lstStyle/>
          <a:p>
            <a:r>
              <a:rPr lang="en-US" sz="4400" dirty="0">
                <a:latin typeface="Franklin Gothic Medium" panose="020B0603020102020204" pitchFamily="34" charset="0"/>
              </a:rPr>
              <a:t>Science</a:t>
            </a:r>
            <a:r>
              <a:rPr lang="en-US" dirty="0"/>
              <a:t> </a:t>
            </a:r>
          </a:p>
        </p:txBody>
      </p:sp>
    </p:spTree>
    <p:extLst>
      <p:ext uri="{BB962C8B-B14F-4D97-AF65-F5344CB8AC3E}">
        <p14:creationId xmlns:p14="http://schemas.microsoft.com/office/powerpoint/2010/main" val="16840575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0A2A48-29FC-E681-C576-A7852968D4DF}"/>
              </a:ext>
            </a:extLst>
          </p:cNvPr>
          <p:cNvPicPr>
            <a:picLocks noChangeAspect="1"/>
          </p:cNvPicPr>
          <p:nvPr/>
        </p:nvPicPr>
        <p:blipFill>
          <a:blip r:embed="rId2"/>
          <a:stretch>
            <a:fillRect/>
          </a:stretch>
        </p:blipFill>
        <p:spPr>
          <a:xfrm>
            <a:off x="4641562" y="0"/>
            <a:ext cx="5782704" cy="6858000"/>
          </a:xfrm>
          <a:prstGeom prst="rect">
            <a:avLst/>
          </a:prstGeom>
        </p:spPr>
      </p:pic>
      <p:pic>
        <p:nvPicPr>
          <p:cNvPr id="3" name="Picture 2" descr="Anthropocene Fictions: The Novel in a Time of Climate Change (Under the Sign of Nature: Explorations in Ecocriticism)">
            <a:extLst>
              <a:ext uri="{FF2B5EF4-FFF2-40B4-BE49-F238E27FC236}">
                <a16:creationId xmlns:a16="http://schemas.microsoft.com/office/drawing/2014/main" id="{3FD1EC72-596D-67FE-DF40-F1A9EC192C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241" y="810605"/>
            <a:ext cx="3077029" cy="4615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237138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2E3B20-17C4-C764-9539-288C7A839934}"/>
              </a:ext>
            </a:extLst>
          </p:cNvPr>
          <p:cNvSpPr txBox="1"/>
          <p:nvPr/>
        </p:nvSpPr>
        <p:spPr>
          <a:xfrm>
            <a:off x="3048000" y="2365829"/>
            <a:ext cx="7502375" cy="769441"/>
          </a:xfrm>
          <a:prstGeom prst="rect">
            <a:avLst/>
          </a:prstGeom>
          <a:noFill/>
        </p:spPr>
        <p:txBody>
          <a:bodyPr wrap="none" rtlCol="0">
            <a:spAutoFit/>
          </a:bodyPr>
          <a:lstStyle/>
          <a:p>
            <a:r>
              <a:rPr lang="en-US" sz="4400" dirty="0">
                <a:latin typeface="Franklin Gothic Medium" panose="020B0603020102020204" pitchFamily="34" charset="0"/>
              </a:rPr>
              <a:t>The Beginning and/or The End</a:t>
            </a:r>
          </a:p>
        </p:txBody>
      </p:sp>
    </p:spTree>
    <p:extLst>
      <p:ext uri="{BB962C8B-B14F-4D97-AF65-F5344CB8AC3E}">
        <p14:creationId xmlns:p14="http://schemas.microsoft.com/office/powerpoint/2010/main" val="252312673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nthropocene Fictions: The Novel in a Time of Climate Change (Under the Sign of Nature: Explorations in Ecocriticism)">
            <a:extLst>
              <a:ext uri="{FF2B5EF4-FFF2-40B4-BE49-F238E27FC236}">
                <a16:creationId xmlns:a16="http://schemas.microsoft.com/office/drawing/2014/main" id="{F4EF38EE-186A-D005-BA81-6E90F730C1C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16278" y="483810"/>
            <a:ext cx="3714044" cy="557106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DFD1E60E-D470-0E0C-EA9D-91C5C16F5F2F}"/>
              </a:ext>
            </a:extLst>
          </p:cNvPr>
          <p:cNvPicPr>
            <a:picLocks noChangeAspect="1"/>
          </p:cNvPicPr>
          <p:nvPr/>
        </p:nvPicPr>
        <p:blipFill>
          <a:blip r:embed="rId3"/>
          <a:stretch>
            <a:fillRect/>
          </a:stretch>
        </p:blipFill>
        <p:spPr>
          <a:xfrm>
            <a:off x="4586515" y="601899"/>
            <a:ext cx="6962018" cy="4560122"/>
          </a:xfrm>
          <a:prstGeom prst="rect">
            <a:avLst/>
          </a:prstGeom>
        </p:spPr>
      </p:pic>
    </p:spTree>
    <p:extLst>
      <p:ext uri="{BB962C8B-B14F-4D97-AF65-F5344CB8AC3E}">
        <p14:creationId xmlns:p14="http://schemas.microsoft.com/office/powerpoint/2010/main" val="16677997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A71FF90-A602-B3CF-189B-557666DA11BC}"/>
              </a:ext>
            </a:extLst>
          </p:cNvPr>
          <p:cNvSpPr txBox="1"/>
          <p:nvPr/>
        </p:nvSpPr>
        <p:spPr>
          <a:xfrm>
            <a:off x="464343" y="513101"/>
            <a:ext cx="6100762" cy="2554545"/>
          </a:xfrm>
          <a:prstGeom prst="rect">
            <a:avLst/>
          </a:prstGeom>
          <a:noFill/>
        </p:spPr>
        <p:txBody>
          <a:bodyPr wrap="square">
            <a:spAutoFit/>
          </a:bodyPr>
          <a:lstStyle/>
          <a:p>
            <a:r>
              <a:rPr lang="en-GB" sz="2000" dirty="0">
                <a:effectLst/>
                <a:latin typeface="Athelas" panose="02000503000000020003" pitchFamily="2" charset="77"/>
              </a:rPr>
              <a:t>And it appears that we are now in an era that will</a:t>
            </a:r>
          </a:p>
          <a:p>
            <a:r>
              <a:rPr lang="en-GB" sz="2000" dirty="0">
                <a:effectLst/>
                <a:latin typeface="Athelas" panose="02000503000000020003" pitchFamily="2" charset="77"/>
              </a:rPr>
              <a:t>be defined precisely by events that appear, by our current standards of normalcy, highly improbable: flash floods, hundred-year storms, persistent droughts, spells of unprecedented heat, sudden landslides, raging torrents pouring down from breached glacial lakes, and, yes, freakish tornadoes. Ghosh, </a:t>
            </a:r>
            <a:r>
              <a:rPr lang="en-GB" sz="2000" i="1" dirty="0">
                <a:effectLst/>
                <a:latin typeface="Athelas" panose="02000503000000020003" pitchFamily="2" charset="77"/>
              </a:rPr>
              <a:t>The Great Derangement</a:t>
            </a:r>
          </a:p>
          <a:p>
            <a:endParaRPr lang="en-GB" sz="2000" dirty="0">
              <a:effectLst/>
              <a:latin typeface="Athelas" panose="02000503000000020003" pitchFamily="2" charset="77"/>
            </a:endParaRPr>
          </a:p>
        </p:txBody>
      </p:sp>
      <p:pic>
        <p:nvPicPr>
          <p:cNvPr id="4" name="Picture 3" descr="A city in the fog&#10;&#10;Description automatically generated">
            <a:hlinkClick r:id="rId2"/>
            <a:extLst>
              <a:ext uri="{FF2B5EF4-FFF2-40B4-BE49-F238E27FC236}">
                <a16:creationId xmlns:a16="http://schemas.microsoft.com/office/drawing/2014/main" id="{F2460A25-03A5-D476-9A58-B3C6CD653C2F}"/>
              </a:ext>
            </a:extLst>
          </p:cNvPr>
          <p:cNvPicPr>
            <a:picLocks noChangeAspect="1"/>
          </p:cNvPicPr>
          <p:nvPr/>
        </p:nvPicPr>
        <p:blipFill>
          <a:blip r:embed="rId3"/>
          <a:stretch>
            <a:fillRect/>
          </a:stretch>
        </p:blipFill>
        <p:spPr>
          <a:xfrm>
            <a:off x="3686175" y="2864752"/>
            <a:ext cx="8305800" cy="3703569"/>
          </a:xfrm>
          <a:prstGeom prst="rect">
            <a:avLst/>
          </a:prstGeom>
        </p:spPr>
      </p:pic>
    </p:spTree>
    <p:extLst>
      <p:ext uri="{BB962C8B-B14F-4D97-AF65-F5344CB8AC3E}">
        <p14:creationId xmlns:p14="http://schemas.microsoft.com/office/powerpoint/2010/main" val="3626274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D8EE886-8F94-C84F-BECE-21F630990402}"/>
              </a:ext>
            </a:extLst>
          </p:cNvPr>
          <p:cNvPicPr>
            <a:picLocks noChangeAspect="1"/>
          </p:cNvPicPr>
          <p:nvPr/>
        </p:nvPicPr>
        <p:blipFill>
          <a:blip r:embed="rId2"/>
          <a:stretch>
            <a:fillRect/>
          </a:stretch>
        </p:blipFill>
        <p:spPr>
          <a:xfrm>
            <a:off x="1318535" y="643467"/>
            <a:ext cx="3941529" cy="5571066"/>
          </a:xfrm>
          <a:prstGeom prst="rect">
            <a:avLst/>
          </a:prstGeom>
        </p:spPr>
      </p:pic>
      <p:pic>
        <p:nvPicPr>
          <p:cNvPr id="11274" name="Picture 10" descr="Graph depicting the Scripps carbon dioxide (CO2) measurements recorded at the Mauna Loa Observatory.">
            <a:extLst>
              <a:ext uri="{FF2B5EF4-FFF2-40B4-BE49-F238E27FC236}">
                <a16:creationId xmlns:a16="http://schemas.microsoft.com/office/drawing/2014/main" id="{B966B459-EEC0-510A-2340-D66A7AB1CF9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529263" y="1151932"/>
            <a:ext cx="6019269" cy="406300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7CDFF07-79D9-98BA-9CCE-D3722F1E2634}"/>
              </a:ext>
            </a:extLst>
          </p:cNvPr>
          <p:cNvSpPr txBox="1"/>
          <p:nvPr/>
        </p:nvSpPr>
        <p:spPr>
          <a:xfrm>
            <a:off x="5886450" y="5872163"/>
            <a:ext cx="5991192" cy="646331"/>
          </a:xfrm>
          <a:prstGeom prst="rect">
            <a:avLst/>
          </a:prstGeom>
          <a:noFill/>
        </p:spPr>
        <p:txBody>
          <a:bodyPr wrap="none" rtlCol="0">
            <a:spAutoFit/>
          </a:bodyPr>
          <a:lstStyle/>
          <a:p>
            <a:r>
              <a:rPr lang="en-US" dirty="0"/>
              <a:t>Charles Keeling, of the ‘</a:t>
            </a:r>
            <a:r>
              <a:rPr lang="en-US" dirty="0">
                <a:hlinkClick r:id="rId4"/>
              </a:rPr>
              <a:t>Keeling Curve</a:t>
            </a:r>
            <a:r>
              <a:rPr lang="en-US" dirty="0"/>
              <a:t>’, (1958-)</a:t>
            </a:r>
          </a:p>
          <a:p>
            <a:r>
              <a:rPr lang="en-GB" dirty="0"/>
              <a:t>National Oceanic and Atmospheric Administration (NOOA)</a:t>
            </a:r>
            <a:endParaRPr lang="en-US" dirty="0"/>
          </a:p>
        </p:txBody>
      </p:sp>
    </p:spTree>
    <p:extLst>
      <p:ext uri="{BB962C8B-B14F-4D97-AF65-F5344CB8AC3E}">
        <p14:creationId xmlns:p14="http://schemas.microsoft.com/office/powerpoint/2010/main" val="2571879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84B1785-0DB0-103C-8C41-C9006832D2CE}"/>
              </a:ext>
            </a:extLst>
          </p:cNvPr>
          <p:cNvPicPr>
            <a:picLocks noChangeAspect="1"/>
          </p:cNvPicPr>
          <p:nvPr/>
        </p:nvPicPr>
        <p:blipFill>
          <a:blip r:embed="rId2"/>
          <a:stretch>
            <a:fillRect/>
          </a:stretch>
        </p:blipFill>
        <p:spPr>
          <a:xfrm>
            <a:off x="2890032" y="-1"/>
            <a:ext cx="7548196" cy="6915121"/>
          </a:xfrm>
          <a:prstGeom prst="rect">
            <a:avLst/>
          </a:prstGeom>
        </p:spPr>
      </p:pic>
    </p:spTree>
    <p:extLst>
      <p:ext uri="{BB962C8B-B14F-4D97-AF65-F5344CB8AC3E}">
        <p14:creationId xmlns:p14="http://schemas.microsoft.com/office/powerpoint/2010/main" val="1139415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CA85F5E-736C-CBD0-E3EA-46A3EFE668F5}"/>
              </a:ext>
            </a:extLst>
          </p:cNvPr>
          <p:cNvSpPr txBox="1"/>
          <p:nvPr/>
        </p:nvSpPr>
        <p:spPr>
          <a:xfrm>
            <a:off x="3238500" y="2521059"/>
            <a:ext cx="3189849" cy="1323439"/>
          </a:xfrm>
          <a:prstGeom prst="rect">
            <a:avLst/>
          </a:prstGeom>
          <a:noFill/>
        </p:spPr>
        <p:txBody>
          <a:bodyPr wrap="square">
            <a:spAutoFit/>
          </a:bodyPr>
          <a:lstStyle/>
          <a:p>
            <a:r>
              <a:rPr lang="en-GB" sz="1600" dirty="0">
                <a:latin typeface="Franklin Gothic Medium" panose="020B0603020102020204" pitchFamily="34" charset="0"/>
              </a:rPr>
              <a:t>Wolfgang Römer, “Scenarios of Human-Induced Climate and Environmental Changes at Different Spatial and Temporal Scales”(2021)</a:t>
            </a:r>
            <a:endParaRPr lang="en-US" sz="1600" dirty="0">
              <a:latin typeface="Franklin Gothic Medium" panose="020B0603020102020204" pitchFamily="34" charset="0"/>
            </a:endParaRPr>
          </a:p>
        </p:txBody>
      </p:sp>
      <p:pic>
        <p:nvPicPr>
          <p:cNvPr id="4" name="Picture 3">
            <a:extLst>
              <a:ext uri="{FF2B5EF4-FFF2-40B4-BE49-F238E27FC236}">
                <a16:creationId xmlns:a16="http://schemas.microsoft.com/office/drawing/2014/main" id="{6EA31753-5DE7-3310-BF05-38AFD68C40BA}"/>
              </a:ext>
            </a:extLst>
          </p:cNvPr>
          <p:cNvPicPr>
            <a:picLocks noChangeAspect="1"/>
          </p:cNvPicPr>
          <p:nvPr/>
        </p:nvPicPr>
        <p:blipFill>
          <a:blip r:embed="rId2"/>
          <a:stretch>
            <a:fillRect/>
          </a:stretch>
        </p:blipFill>
        <p:spPr>
          <a:xfrm>
            <a:off x="381000" y="4835282"/>
            <a:ext cx="5715000" cy="1689100"/>
          </a:xfrm>
          <a:prstGeom prst="rect">
            <a:avLst/>
          </a:prstGeom>
        </p:spPr>
      </p:pic>
      <p:pic>
        <p:nvPicPr>
          <p:cNvPr id="5" name="Picture 4">
            <a:extLst>
              <a:ext uri="{FF2B5EF4-FFF2-40B4-BE49-F238E27FC236}">
                <a16:creationId xmlns:a16="http://schemas.microsoft.com/office/drawing/2014/main" id="{AEB6BC4F-4BD9-72A5-84E0-9ED21BBCA0EC}"/>
              </a:ext>
            </a:extLst>
          </p:cNvPr>
          <p:cNvPicPr>
            <a:picLocks noChangeAspect="1"/>
          </p:cNvPicPr>
          <p:nvPr/>
        </p:nvPicPr>
        <p:blipFill>
          <a:blip r:embed="rId3"/>
          <a:stretch>
            <a:fillRect/>
          </a:stretch>
        </p:blipFill>
        <p:spPr>
          <a:xfrm>
            <a:off x="6841159" y="0"/>
            <a:ext cx="4608026" cy="6858000"/>
          </a:xfrm>
          <a:prstGeom prst="rect">
            <a:avLst/>
          </a:prstGeom>
        </p:spPr>
      </p:pic>
      <p:pic>
        <p:nvPicPr>
          <p:cNvPr id="14338" name="Picture 2" descr="book: The Apocalyptic Dimensions of Climate Change">
            <a:extLst>
              <a:ext uri="{FF2B5EF4-FFF2-40B4-BE49-F238E27FC236}">
                <a16:creationId xmlns:a16="http://schemas.microsoft.com/office/drawing/2014/main" id="{B5E7570D-B16C-8EC3-D57D-762E981E01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998" y="10551"/>
            <a:ext cx="3000381" cy="4410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65694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Anthropocene Fictions: The Novel in a Time of Climate Change (Under the Sign of Nature: Explorations in Ecocriticism)">
            <a:extLst>
              <a:ext uri="{FF2B5EF4-FFF2-40B4-BE49-F238E27FC236}">
                <a16:creationId xmlns:a16="http://schemas.microsoft.com/office/drawing/2014/main" id="{DF023272-8A61-CCD3-E9FF-CB8613369B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155" y="142948"/>
            <a:ext cx="3077029" cy="461554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C6CC887-6678-A2E3-D316-3B822B04BD78}"/>
              </a:ext>
            </a:extLst>
          </p:cNvPr>
          <p:cNvSpPr txBox="1"/>
          <p:nvPr/>
        </p:nvSpPr>
        <p:spPr>
          <a:xfrm>
            <a:off x="169952" y="4955448"/>
            <a:ext cx="2714846" cy="523220"/>
          </a:xfrm>
          <a:prstGeom prst="rect">
            <a:avLst/>
          </a:prstGeom>
          <a:noFill/>
        </p:spPr>
        <p:txBody>
          <a:bodyPr wrap="none" rtlCol="0">
            <a:spAutoFit/>
          </a:bodyPr>
          <a:lstStyle/>
          <a:p>
            <a:r>
              <a:rPr lang="en-US" sz="1400" dirty="0">
                <a:latin typeface="Franklin Gothic Medium" panose="020B0603020102020204" pitchFamily="34" charset="0"/>
              </a:rPr>
              <a:t>Introduction: </a:t>
            </a:r>
            <a:r>
              <a:rPr lang="en-US" sz="1400" dirty="0" err="1">
                <a:latin typeface="Franklin Gothic Medium" panose="020B0603020102020204" pitchFamily="34" charset="0"/>
              </a:rPr>
              <a:t>Contextualising</a:t>
            </a:r>
            <a:r>
              <a:rPr lang="en-US" sz="1400" dirty="0">
                <a:latin typeface="Franklin Gothic Medium" panose="020B0603020102020204" pitchFamily="34" charset="0"/>
              </a:rPr>
              <a:t> the </a:t>
            </a:r>
          </a:p>
          <a:p>
            <a:r>
              <a:rPr lang="en-US" sz="1400" dirty="0">
                <a:latin typeface="Franklin Gothic Medium" panose="020B0603020102020204" pitchFamily="34" charset="0"/>
              </a:rPr>
              <a:t>Climate Change Novel (2015)</a:t>
            </a:r>
          </a:p>
        </p:txBody>
      </p:sp>
      <p:pic>
        <p:nvPicPr>
          <p:cNvPr id="3" name="Picture 2">
            <a:extLst>
              <a:ext uri="{FF2B5EF4-FFF2-40B4-BE49-F238E27FC236}">
                <a16:creationId xmlns:a16="http://schemas.microsoft.com/office/drawing/2014/main" id="{22175DA7-1F2E-1EE5-7C37-DF54264D43E2}"/>
              </a:ext>
            </a:extLst>
          </p:cNvPr>
          <p:cNvPicPr>
            <a:picLocks noChangeAspect="1"/>
          </p:cNvPicPr>
          <p:nvPr/>
        </p:nvPicPr>
        <p:blipFill>
          <a:blip r:embed="rId3"/>
          <a:stretch>
            <a:fillRect/>
          </a:stretch>
        </p:blipFill>
        <p:spPr>
          <a:xfrm>
            <a:off x="4159943" y="152686"/>
            <a:ext cx="4555744" cy="873052"/>
          </a:xfrm>
          <a:prstGeom prst="rect">
            <a:avLst/>
          </a:prstGeom>
        </p:spPr>
      </p:pic>
      <p:pic>
        <p:nvPicPr>
          <p:cNvPr id="5" name="Picture 4">
            <a:extLst>
              <a:ext uri="{FF2B5EF4-FFF2-40B4-BE49-F238E27FC236}">
                <a16:creationId xmlns:a16="http://schemas.microsoft.com/office/drawing/2014/main" id="{1411A8F5-0099-95CF-2542-6F09571005B4}"/>
              </a:ext>
            </a:extLst>
          </p:cNvPr>
          <p:cNvPicPr>
            <a:picLocks noChangeAspect="1"/>
          </p:cNvPicPr>
          <p:nvPr/>
        </p:nvPicPr>
        <p:blipFill>
          <a:blip r:embed="rId4"/>
          <a:stretch>
            <a:fillRect/>
          </a:stretch>
        </p:blipFill>
        <p:spPr>
          <a:xfrm>
            <a:off x="4255911" y="1025738"/>
            <a:ext cx="4605907" cy="5745177"/>
          </a:xfrm>
          <a:prstGeom prst="rect">
            <a:avLst/>
          </a:prstGeom>
        </p:spPr>
      </p:pic>
    </p:spTree>
    <p:extLst>
      <p:ext uri="{BB962C8B-B14F-4D97-AF65-F5344CB8AC3E}">
        <p14:creationId xmlns:p14="http://schemas.microsoft.com/office/powerpoint/2010/main" val="25694638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3206</TotalTime>
  <Words>3072</Words>
  <Application>Microsoft Macintosh PowerPoint</Application>
  <PresentationFormat>Widescreen</PresentationFormat>
  <Paragraphs>233</Paragraphs>
  <Slides>58</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58</vt:i4>
      </vt:variant>
    </vt:vector>
  </HeadingPairs>
  <TitlesOfParts>
    <vt:vector size="67" baseType="lpstr">
      <vt:lpstr>Aptos</vt:lpstr>
      <vt:lpstr>Aptos Display</vt:lpstr>
      <vt:lpstr>Arial</vt:lpstr>
      <vt:lpstr>Athelas</vt:lpstr>
      <vt:lpstr>Calibri</vt:lpstr>
      <vt:lpstr>Franklin Gothic Medium</vt:lpstr>
      <vt:lpstr>Optima</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Macdonald, Graeme</dc:creator>
  <cp:lastModifiedBy>Macdonald, Graeme</cp:lastModifiedBy>
  <cp:revision>4</cp:revision>
  <dcterms:created xsi:type="dcterms:W3CDTF">2026-01-10T18:44:17Z</dcterms:created>
  <dcterms:modified xsi:type="dcterms:W3CDTF">2026-01-19T13:07:25Z</dcterms:modified>
</cp:coreProperties>
</file>