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9" r:id="rId2"/>
    <p:sldId id="256" r:id="rId3"/>
    <p:sldId id="412" r:id="rId4"/>
    <p:sldId id="258" r:id="rId5"/>
    <p:sldId id="257" r:id="rId6"/>
    <p:sldId id="260" r:id="rId7"/>
    <p:sldId id="397" r:id="rId8"/>
    <p:sldId id="274" r:id="rId9"/>
    <p:sldId id="402" r:id="rId10"/>
    <p:sldId id="348" r:id="rId11"/>
    <p:sldId id="410" r:id="rId12"/>
    <p:sldId id="411" r:id="rId13"/>
    <p:sldId id="403" r:id="rId14"/>
    <p:sldId id="407" r:id="rId15"/>
    <p:sldId id="408" r:id="rId16"/>
    <p:sldId id="409" r:id="rId17"/>
    <p:sldId id="404" r:id="rId18"/>
    <p:sldId id="405" r:id="rId19"/>
    <p:sldId id="40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34608"/>
    <p:restoredTop sz="86438"/>
  </p:normalViewPr>
  <p:slideViewPr>
    <p:cSldViewPr snapToGrid="0">
      <p:cViewPr varScale="1">
        <p:scale>
          <a:sx n="95" d="100"/>
          <a:sy n="95" d="100"/>
        </p:scale>
        <p:origin x="208" y="48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61E10C-DBDD-EE49-AC31-ABCBF76914A4}" type="datetimeFigureOut">
              <a:rPr lang="en-US" smtClean="0"/>
              <a:t>2/2/26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A1C87C-E568-5344-8A5B-E761BA83C2A9}" type="slidenum">
              <a:rPr lang="en-US" smtClean="0"/>
              <a:t>‹#›</a:t>
            </a:fld>
            <a:endParaRPr lang="en-US"/>
          </a:p>
        </p:txBody>
      </p:sp>
    </p:spTree>
    <p:extLst>
      <p:ext uri="{BB962C8B-B14F-4D97-AF65-F5344CB8AC3E}">
        <p14:creationId xmlns:p14="http://schemas.microsoft.com/office/powerpoint/2010/main" val="1433477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BA1C87C-E568-5344-8A5B-E761BA83C2A9}" type="slidenum">
              <a:rPr lang="en-US" smtClean="0"/>
              <a:t>1</a:t>
            </a:fld>
            <a:endParaRPr lang="en-US"/>
          </a:p>
        </p:txBody>
      </p:sp>
    </p:spTree>
    <p:extLst>
      <p:ext uri="{BB962C8B-B14F-4D97-AF65-F5344CB8AC3E}">
        <p14:creationId xmlns:p14="http://schemas.microsoft.com/office/powerpoint/2010/main" val="888286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BA1C87C-E568-5344-8A5B-E761BA83C2A9}" type="slidenum">
              <a:rPr lang="en-US" smtClean="0"/>
              <a:t>3</a:t>
            </a:fld>
            <a:endParaRPr lang="en-US"/>
          </a:p>
        </p:txBody>
      </p:sp>
    </p:spTree>
    <p:extLst>
      <p:ext uri="{BB962C8B-B14F-4D97-AF65-F5344CB8AC3E}">
        <p14:creationId xmlns:p14="http://schemas.microsoft.com/office/powerpoint/2010/main" val="532062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Optima" panose="02000503060000020004" pitchFamily="2" charset="0"/>
                <a:ea typeface="Calibri" charset="0"/>
                <a:cs typeface="Times" charset="0"/>
              </a:rPr>
              <a:t>Phenomena such as ocean acidification, climate change, the general effects of incremental forms of ecological degradation across the planet, global overpopulation and resource depletion </a:t>
            </a:r>
            <a:r>
              <a:rPr lang="en-US" b="1" dirty="0">
                <a:latin typeface="Optima" panose="02000503060000020004" pitchFamily="2" charset="0"/>
                <a:ea typeface="Calibri" charset="0"/>
                <a:cs typeface="Times" charset="0"/>
              </a:rPr>
              <a:t>do not present any obvious or perceptible target for concern or protest at any one place</a:t>
            </a:r>
            <a:r>
              <a:rPr lang="en-US" dirty="0">
                <a:latin typeface="Optima" panose="02000503060000020004" pitchFamily="2" charset="0"/>
                <a:ea typeface="Calibri" charset="0"/>
                <a:cs typeface="Times" charset="0"/>
              </a:rPr>
              <a:t>, or often any immediate antagonist perceptible at the normal human scale. </a:t>
            </a:r>
            <a:r>
              <a:rPr lang="en-US" b="1" dirty="0">
                <a:latin typeface="Optima" panose="02000503060000020004" pitchFamily="2" charset="0"/>
                <a:ea typeface="Calibri" charset="0"/>
                <a:cs typeface="Times" charset="0"/>
              </a:rPr>
              <a:t>The largely benumbed recognition of this reality</a:t>
            </a:r>
            <a:r>
              <a:rPr lang="en-US" dirty="0">
                <a:latin typeface="Optima" panose="02000503060000020004" pitchFamily="2" charset="0"/>
                <a:ea typeface="Calibri" charset="0"/>
                <a:cs typeface="Times" charset="0"/>
              </a:rPr>
              <a:t> </a:t>
            </a:r>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8</a:t>
            </a:fld>
            <a:endParaRPr lang="en-US"/>
          </a:p>
        </p:txBody>
      </p:sp>
    </p:spTree>
    <p:extLst>
      <p:ext uri="{BB962C8B-B14F-4D97-AF65-F5344CB8AC3E}">
        <p14:creationId xmlns:p14="http://schemas.microsoft.com/office/powerpoint/2010/main" val="2456193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the same thing here in a novel about adaptation to catastrophe in North American continent, where NYC adapts, yet the </a:t>
            </a:r>
            <a:r>
              <a:rPr lang="en-US" dirty="0" err="1"/>
              <a:t>entrie</a:t>
            </a:r>
            <a:r>
              <a:rPr lang="en-US" dirty="0"/>
              <a:t> scene remains cognitively difficult to grasp – </a:t>
            </a:r>
            <a:r>
              <a:rPr lang="en-GB" sz="1200" kern="1200" dirty="0">
                <a:solidFill>
                  <a:schemeClr val="tx1"/>
                </a:solidFill>
                <a:effectLst/>
                <a:latin typeface="+mn-lt"/>
                <a:ea typeface="+mn-ea"/>
                <a:cs typeface="+mn-cs"/>
              </a:rPr>
              <a:t>long genre, cautionary tales, tales about denialism and consciousness raising, weird tales of strange climate, offshoring the problem by alienating it, then the speculative </a:t>
            </a:r>
            <a:r>
              <a:rPr lang="en-GB" sz="1200" kern="1200" dirty="0" err="1">
                <a:solidFill>
                  <a:schemeClr val="tx1"/>
                </a:solidFill>
                <a:effectLst/>
                <a:latin typeface="+mn-lt"/>
                <a:ea typeface="+mn-ea"/>
                <a:cs typeface="+mn-cs"/>
              </a:rPr>
              <a:t>fccition</a:t>
            </a:r>
            <a:r>
              <a:rPr lang="en-GB" sz="1200" kern="1200" dirty="0">
                <a:solidFill>
                  <a:schemeClr val="tx1"/>
                </a:solidFill>
                <a:effectLst/>
                <a:latin typeface="+mn-lt"/>
                <a:ea typeface="+mn-ea"/>
                <a:cs typeface="+mn-cs"/>
              </a:rPr>
              <a:t> and the dystopias – usually of resource-starved worlds, depleted stocks of foods, medicines, turn to authoritarianism, </a:t>
            </a:r>
            <a:r>
              <a:rPr lang="en-US" dirty="0"/>
              <a:t>and another way of doing this might be seeing a totally transformed world devoid of humans, - so how about Scotland, in 2563…</a:t>
            </a:r>
            <a:r>
              <a:rPr lang="en-US" b="1" dirty="0"/>
              <a:t>slide</a:t>
            </a:r>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10</a:t>
            </a:fld>
            <a:endParaRPr lang="en-US"/>
          </a:p>
        </p:txBody>
      </p:sp>
    </p:spTree>
    <p:extLst>
      <p:ext uri="{BB962C8B-B14F-4D97-AF65-F5344CB8AC3E}">
        <p14:creationId xmlns:p14="http://schemas.microsoft.com/office/powerpoint/2010/main" val="3849808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C76D7-CE41-61F8-91CC-9A30DC6BDD6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2528FC1-E2BF-BDF0-8793-38FE802593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527632B-F078-559E-6857-6C40D7689825}"/>
              </a:ext>
            </a:extLst>
          </p:cNvPr>
          <p:cNvSpPr>
            <a:spLocks noGrp="1"/>
          </p:cNvSpPr>
          <p:nvPr>
            <p:ph type="dt" sz="half" idx="10"/>
          </p:nvPr>
        </p:nvSpPr>
        <p:spPr/>
        <p:txBody>
          <a:bodyPr/>
          <a:lstStyle/>
          <a:p>
            <a:fld id="{50828C18-56DA-494A-B49E-6C3306241806}" type="datetimeFigureOut">
              <a:rPr lang="en-US" smtClean="0"/>
              <a:t>2/2/26</a:t>
            </a:fld>
            <a:endParaRPr lang="en-US"/>
          </a:p>
        </p:txBody>
      </p:sp>
      <p:sp>
        <p:nvSpPr>
          <p:cNvPr id="5" name="Footer Placeholder 4">
            <a:extLst>
              <a:ext uri="{FF2B5EF4-FFF2-40B4-BE49-F238E27FC236}">
                <a16:creationId xmlns:a16="http://schemas.microsoft.com/office/drawing/2014/main" id="{F13557B6-C042-AD1C-1200-F630EAB51A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2D4137-6948-AAFF-7628-F7E139A27489}"/>
              </a:ext>
            </a:extLst>
          </p:cNvPr>
          <p:cNvSpPr>
            <a:spLocks noGrp="1"/>
          </p:cNvSpPr>
          <p:nvPr>
            <p:ph type="sldNum" sz="quarter" idx="12"/>
          </p:nvPr>
        </p:nvSpPr>
        <p:spPr/>
        <p:txBody>
          <a:bodyPr/>
          <a:lstStyle/>
          <a:p>
            <a:fld id="{60EDA4C3-B5F1-9A46-9AB1-37A34C51200D}" type="slidenum">
              <a:rPr lang="en-US" smtClean="0"/>
              <a:t>‹#›</a:t>
            </a:fld>
            <a:endParaRPr lang="en-US"/>
          </a:p>
        </p:txBody>
      </p:sp>
    </p:spTree>
    <p:extLst>
      <p:ext uri="{BB962C8B-B14F-4D97-AF65-F5344CB8AC3E}">
        <p14:creationId xmlns:p14="http://schemas.microsoft.com/office/powerpoint/2010/main" val="4134739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B23F9-B0E5-D381-4D8D-58EB341F3AA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662E08D-2E41-715A-0CA3-681F7F7B44C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B2A859A-6B30-C3BF-DFB6-A67F1F67BA93}"/>
              </a:ext>
            </a:extLst>
          </p:cNvPr>
          <p:cNvSpPr>
            <a:spLocks noGrp="1"/>
          </p:cNvSpPr>
          <p:nvPr>
            <p:ph type="dt" sz="half" idx="10"/>
          </p:nvPr>
        </p:nvSpPr>
        <p:spPr/>
        <p:txBody>
          <a:bodyPr/>
          <a:lstStyle/>
          <a:p>
            <a:fld id="{50828C18-56DA-494A-B49E-6C3306241806}" type="datetimeFigureOut">
              <a:rPr lang="en-US" smtClean="0"/>
              <a:t>2/2/26</a:t>
            </a:fld>
            <a:endParaRPr lang="en-US"/>
          </a:p>
        </p:txBody>
      </p:sp>
      <p:sp>
        <p:nvSpPr>
          <p:cNvPr id="5" name="Footer Placeholder 4">
            <a:extLst>
              <a:ext uri="{FF2B5EF4-FFF2-40B4-BE49-F238E27FC236}">
                <a16:creationId xmlns:a16="http://schemas.microsoft.com/office/drawing/2014/main" id="{37980C30-C793-511A-D116-7246A8F6B9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8D42C0-3D64-F4A7-D97A-3C3E82A20429}"/>
              </a:ext>
            </a:extLst>
          </p:cNvPr>
          <p:cNvSpPr>
            <a:spLocks noGrp="1"/>
          </p:cNvSpPr>
          <p:nvPr>
            <p:ph type="sldNum" sz="quarter" idx="12"/>
          </p:nvPr>
        </p:nvSpPr>
        <p:spPr/>
        <p:txBody>
          <a:bodyPr/>
          <a:lstStyle/>
          <a:p>
            <a:fld id="{60EDA4C3-B5F1-9A46-9AB1-37A34C51200D}" type="slidenum">
              <a:rPr lang="en-US" smtClean="0"/>
              <a:t>‹#›</a:t>
            </a:fld>
            <a:endParaRPr lang="en-US"/>
          </a:p>
        </p:txBody>
      </p:sp>
    </p:spTree>
    <p:extLst>
      <p:ext uri="{BB962C8B-B14F-4D97-AF65-F5344CB8AC3E}">
        <p14:creationId xmlns:p14="http://schemas.microsoft.com/office/powerpoint/2010/main" val="2288767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2F0579-4101-E7FB-EE68-42D610BE1B2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6943B84-D9DE-BA42-1D1E-81730AF0440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E67B85B-A4C7-6002-C514-27F2F250D785}"/>
              </a:ext>
            </a:extLst>
          </p:cNvPr>
          <p:cNvSpPr>
            <a:spLocks noGrp="1"/>
          </p:cNvSpPr>
          <p:nvPr>
            <p:ph type="dt" sz="half" idx="10"/>
          </p:nvPr>
        </p:nvSpPr>
        <p:spPr/>
        <p:txBody>
          <a:bodyPr/>
          <a:lstStyle/>
          <a:p>
            <a:fld id="{50828C18-56DA-494A-B49E-6C3306241806}" type="datetimeFigureOut">
              <a:rPr lang="en-US" smtClean="0"/>
              <a:t>2/2/26</a:t>
            </a:fld>
            <a:endParaRPr lang="en-US"/>
          </a:p>
        </p:txBody>
      </p:sp>
      <p:sp>
        <p:nvSpPr>
          <p:cNvPr id="5" name="Footer Placeholder 4">
            <a:extLst>
              <a:ext uri="{FF2B5EF4-FFF2-40B4-BE49-F238E27FC236}">
                <a16:creationId xmlns:a16="http://schemas.microsoft.com/office/drawing/2014/main" id="{DDD98516-6EA1-9548-739A-9D51EE551C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0A1C8B-7DA4-7480-4A71-0C657686CCE2}"/>
              </a:ext>
            </a:extLst>
          </p:cNvPr>
          <p:cNvSpPr>
            <a:spLocks noGrp="1"/>
          </p:cNvSpPr>
          <p:nvPr>
            <p:ph type="sldNum" sz="quarter" idx="12"/>
          </p:nvPr>
        </p:nvSpPr>
        <p:spPr/>
        <p:txBody>
          <a:bodyPr/>
          <a:lstStyle/>
          <a:p>
            <a:fld id="{60EDA4C3-B5F1-9A46-9AB1-37A34C51200D}" type="slidenum">
              <a:rPr lang="en-US" smtClean="0"/>
              <a:t>‹#›</a:t>
            </a:fld>
            <a:endParaRPr lang="en-US"/>
          </a:p>
        </p:txBody>
      </p:sp>
    </p:spTree>
    <p:extLst>
      <p:ext uri="{BB962C8B-B14F-4D97-AF65-F5344CB8AC3E}">
        <p14:creationId xmlns:p14="http://schemas.microsoft.com/office/powerpoint/2010/main" val="102362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1882E-8E22-EA87-6970-60E9A0F8002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F2D2566-1CEB-08F1-A30E-0673DE15622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6836ABE-1F52-E882-319E-7800D244C16C}"/>
              </a:ext>
            </a:extLst>
          </p:cNvPr>
          <p:cNvSpPr>
            <a:spLocks noGrp="1"/>
          </p:cNvSpPr>
          <p:nvPr>
            <p:ph type="dt" sz="half" idx="10"/>
          </p:nvPr>
        </p:nvSpPr>
        <p:spPr/>
        <p:txBody>
          <a:bodyPr/>
          <a:lstStyle/>
          <a:p>
            <a:fld id="{50828C18-56DA-494A-B49E-6C3306241806}" type="datetimeFigureOut">
              <a:rPr lang="en-US" smtClean="0"/>
              <a:t>2/2/26</a:t>
            </a:fld>
            <a:endParaRPr lang="en-US"/>
          </a:p>
        </p:txBody>
      </p:sp>
      <p:sp>
        <p:nvSpPr>
          <p:cNvPr id="5" name="Footer Placeholder 4">
            <a:extLst>
              <a:ext uri="{FF2B5EF4-FFF2-40B4-BE49-F238E27FC236}">
                <a16:creationId xmlns:a16="http://schemas.microsoft.com/office/drawing/2014/main" id="{EB17A501-FDB0-535C-ED25-FDC6F4A749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74653-9A9E-8A70-CA69-6DFA1A0C10C4}"/>
              </a:ext>
            </a:extLst>
          </p:cNvPr>
          <p:cNvSpPr>
            <a:spLocks noGrp="1"/>
          </p:cNvSpPr>
          <p:nvPr>
            <p:ph type="sldNum" sz="quarter" idx="12"/>
          </p:nvPr>
        </p:nvSpPr>
        <p:spPr/>
        <p:txBody>
          <a:bodyPr/>
          <a:lstStyle/>
          <a:p>
            <a:fld id="{60EDA4C3-B5F1-9A46-9AB1-37A34C51200D}" type="slidenum">
              <a:rPr lang="en-US" smtClean="0"/>
              <a:t>‹#›</a:t>
            </a:fld>
            <a:endParaRPr lang="en-US"/>
          </a:p>
        </p:txBody>
      </p:sp>
    </p:spTree>
    <p:extLst>
      <p:ext uri="{BB962C8B-B14F-4D97-AF65-F5344CB8AC3E}">
        <p14:creationId xmlns:p14="http://schemas.microsoft.com/office/powerpoint/2010/main" val="14485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A77B3-52B5-2D34-FEB6-C5305D71530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555DB90-C018-DE27-E0D7-20673F6D0B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ED9F8DF-0F58-4149-6756-51D43BC5590C}"/>
              </a:ext>
            </a:extLst>
          </p:cNvPr>
          <p:cNvSpPr>
            <a:spLocks noGrp="1"/>
          </p:cNvSpPr>
          <p:nvPr>
            <p:ph type="dt" sz="half" idx="10"/>
          </p:nvPr>
        </p:nvSpPr>
        <p:spPr/>
        <p:txBody>
          <a:bodyPr/>
          <a:lstStyle/>
          <a:p>
            <a:fld id="{50828C18-56DA-494A-B49E-6C3306241806}" type="datetimeFigureOut">
              <a:rPr lang="en-US" smtClean="0"/>
              <a:t>2/2/26</a:t>
            </a:fld>
            <a:endParaRPr lang="en-US"/>
          </a:p>
        </p:txBody>
      </p:sp>
      <p:sp>
        <p:nvSpPr>
          <p:cNvPr id="5" name="Footer Placeholder 4">
            <a:extLst>
              <a:ext uri="{FF2B5EF4-FFF2-40B4-BE49-F238E27FC236}">
                <a16:creationId xmlns:a16="http://schemas.microsoft.com/office/drawing/2014/main" id="{913DF8EB-53AA-D841-6781-D1C5165622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A0202D-4282-2B3F-D8EA-27E12CF15E41}"/>
              </a:ext>
            </a:extLst>
          </p:cNvPr>
          <p:cNvSpPr>
            <a:spLocks noGrp="1"/>
          </p:cNvSpPr>
          <p:nvPr>
            <p:ph type="sldNum" sz="quarter" idx="12"/>
          </p:nvPr>
        </p:nvSpPr>
        <p:spPr/>
        <p:txBody>
          <a:bodyPr/>
          <a:lstStyle/>
          <a:p>
            <a:fld id="{60EDA4C3-B5F1-9A46-9AB1-37A34C51200D}" type="slidenum">
              <a:rPr lang="en-US" smtClean="0"/>
              <a:t>‹#›</a:t>
            </a:fld>
            <a:endParaRPr lang="en-US"/>
          </a:p>
        </p:txBody>
      </p:sp>
    </p:spTree>
    <p:extLst>
      <p:ext uri="{BB962C8B-B14F-4D97-AF65-F5344CB8AC3E}">
        <p14:creationId xmlns:p14="http://schemas.microsoft.com/office/powerpoint/2010/main" val="3097348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B8D2B-E625-F48C-F651-668960877D3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752527D-E365-49E3-26E6-B07C44DE5E5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E63896D-3B7E-C4D9-33FB-A9936B30EA3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F6D808F-37A4-C77B-DBDF-0E5CCC334F2E}"/>
              </a:ext>
            </a:extLst>
          </p:cNvPr>
          <p:cNvSpPr>
            <a:spLocks noGrp="1"/>
          </p:cNvSpPr>
          <p:nvPr>
            <p:ph type="dt" sz="half" idx="10"/>
          </p:nvPr>
        </p:nvSpPr>
        <p:spPr/>
        <p:txBody>
          <a:bodyPr/>
          <a:lstStyle/>
          <a:p>
            <a:fld id="{50828C18-56DA-494A-B49E-6C3306241806}" type="datetimeFigureOut">
              <a:rPr lang="en-US" smtClean="0"/>
              <a:t>2/2/26</a:t>
            </a:fld>
            <a:endParaRPr lang="en-US"/>
          </a:p>
        </p:txBody>
      </p:sp>
      <p:sp>
        <p:nvSpPr>
          <p:cNvPr id="6" name="Footer Placeholder 5">
            <a:extLst>
              <a:ext uri="{FF2B5EF4-FFF2-40B4-BE49-F238E27FC236}">
                <a16:creationId xmlns:a16="http://schemas.microsoft.com/office/drawing/2014/main" id="{C2A59C33-5B5A-9024-0A1F-CECD990EF7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DEE94A-8D2A-CFB9-731C-4E89690C2610}"/>
              </a:ext>
            </a:extLst>
          </p:cNvPr>
          <p:cNvSpPr>
            <a:spLocks noGrp="1"/>
          </p:cNvSpPr>
          <p:nvPr>
            <p:ph type="sldNum" sz="quarter" idx="12"/>
          </p:nvPr>
        </p:nvSpPr>
        <p:spPr/>
        <p:txBody>
          <a:bodyPr/>
          <a:lstStyle/>
          <a:p>
            <a:fld id="{60EDA4C3-B5F1-9A46-9AB1-37A34C51200D}" type="slidenum">
              <a:rPr lang="en-US" smtClean="0"/>
              <a:t>‹#›</a:t>
            </a:fld>
            <a:endParaRPr lang="en-US"/>
          </a:p>
        </p:txBody>
      </p:sp>
    </p:spTree>
    <p:extLst>
      <p:ext uri="{BB962C8B-B14F-4D97-AF65-F5344CB8AC3E}">
        <p14:creationId xmlns:p14="http://schemas.microsoft.com/office/powerpoint/2010/main" val="3973875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CC05-511B-A61A-6010-145B77DCCF5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C76EFE1-4B26-3BA9-594E-E288BD02C7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6A4FB5D-A7D7-7F5D-55C0-D928FD58407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17E76D1-89B5-73A9-6D9D-09E345D158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781A95E-B8CD-C11A-CBA0-45FC017AFFA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16A6100-E789-7D21-6E0E-31715612E0F0}"/>
              </a:ext>
            </a:extLst>
          </p:cNvPr>
          <p:cNvSpPr>
            <a:spLocks noGrp="1"/>
          </p:cNvSpPr>
          <p:nvPr>
            <p:ph type="dt" sz="half" idx="10"/>
          </p:nvPr>
        </p:nvSpPr>
        <p:spPr/>
        <p:txBody>
          <a:bodyPr/>
          <a:lstStyle/>
          <a:p>
            <a:fld id="{50828C18-56DA-494A-B49E-6C3306241806}" type="datetimeFigureOut">
              <a:rPr lang="en-US" smtClean="0"/>
              <a:t>2/2/26</a:t>
            </a:fld>
            <a:endParaRPr lang="en-US"/>
          </a:p>
        </p:txBody>
      </p:sp>
      <p:sp>
        <p:nvSpPr>
          <p:cNvPr id="8" name="Footer Placeholder 7">
            <a:extLst>
              <a:ext uri="{FF2B5EF4-FFF2-40B4-BE49-F238E27FC236}">
                <a16:creationId xmlns:a16="http://schemas.microsoft.com/office/drawing/2014/main" id="{30698005-3D73-2B49-2E87-9EBA3A2EF74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63543C4-E38E-CFC4-E39F-561D3AD6E31F}"/>
              </a:ext>
            </a:extLst>
          </p:cNvPr>
          <p:cNvSpPr>
            <a:spLocks noGrp="1"/>
          </p:cNvSpPr>
          <p:nvPr>
            <p:ph type="sldNum" sz="quarter" idx="12"/>
          </p:nvPr>
        </p:nvSpPr>
        <p:spPr/>
        <p:txBody>
          <a:bodyPr/>
          <a:lstStyle/>
          <a:p>
            <a:fld id="{60EDA4C3-B5F1-9A46-9AB1-37A34C51200D}" type="slidenum">
              <a:rPr lang="en-US" smtClean="0"/>
              <a:t>‹#›</a:t>
            </a:fld>
            <a:endParaRPr lang="en-US"/>
          </a:p>
        </p:txBody>
      </p:sp>
    </p:spTree>
    <p:extLst>
      <p:ext uri="{BB962C8B-B14F-4D97-AF65-F5344CB8AC3E}">
        <p14:creationId xmlns:p14="http://schemas.microsoft.com/office/powerpoint/2010/main" val="1463340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6C7E-D615-9D40-6DD0-769F0C15CFC8}"/>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D89473A-66EC-9358-1717-28FB06F40604}"/>
              </a:ext>
            </a:extLst>
          </p:cNvPr>
          <p:cNvSpPr>
            <a:spLocks noGrp="1"/>
          </p:cNvSpPr>
          <p:nvPr>
            <p:ph type="dt" sz="half" idx="10"/>
          </p:nvPr>
        </p:nvSpPr>
        <p:spPr/>
        <p:txBody>
          <a:bodyPr/>
          <a:lstStyle/>
          <a:p>
            <a:fld id="{50828C18-56DA-494A-B49E-6C3306241806}" type="datetimeFigureOut">
              <a:rPr lang="en-US" smtClean="0"/>
              <a:t>2/2/26</a:t>
            </a:fld>
            <a:endParaRPr lang="en-US"/>
          </a:p>
        </p:txBody>
      </p:sp>
      <p:sp>
        <p:nvSpPr>
          <p:cNvPr id="4" name="Footer Placeholder 3">
            <a:extLst>
              <a:ext uri="{FF2B5EF4-FFF2-40B4-BE49-F238E27FC236}">
                <a16:creationId xmlns:a16="http://schemas.microsoft.com/office/drawing/2014/main" id="{45D43B11-A470-05D3-B192-0FC01047407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29F945D-E2B7-DF3F-EE6E-7470178A5B0F}"/>
              </a:ext>
            </a:extLst>
          </p:cNvPr>
          <p:cNvSpPr>
            <a:spLocks noGrp="1"/>
          </p:cNvSpPr>
          <p:nvPr>
            <p:ph type="sldNum" sz="quarter" idx="12"/>
          </p:nvPr>
        </p:nvSpPr>
        <p:spPr/>
        <p:txBody>
          <a:bodyPr/>
          <a:lstStyle/>
          <a:p>
            <a:fld id="{60EDA4C3-B5F1-9A46-9AB1-37A34C51200D}" type="slidenum">
              <a:rPr lang="en-US" smtClean="0"/>
              <a:t>‹#›</a:t>
            </a:fld>
            <a:endParaRPr lang="en-US"/>
          </a:p>
        </p:txBody>
      </p:sp>
    </p:spTree>
    <p:extLst>
      <p:ext uri="{BB962C8B-B14F-4D97-AF65-F5344CB8AC3E}">
        <p14:creationId xmlns:p14="http://schemas.microsoft.com/office/powerpoint/2010/main" val="85936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E7D887-C3ED-D710-B161-A4B1FC7FD65F}"/>
              </a:ext>
            </a:extLst>
          </p:cNvPr>
          <p:cNvSpPr>
            <a:spLocks noGrp="1"/>
          </p:cNvSpPr>
          <p:nvPr>
            <p:ph type="dt" sz="half" idx="10"/>
          </p:nvPr>
        </p:nvSpPr>
        <p:spPr/>
        <p:txBody>
          <a:bodyPr/>
          <a:lstStyle/>
          <a:p>
            <a:fld id="{50828C18-56DA-494A-B49E-6C3306241806}" type="datetimeFigureOut">
              <a:rPr lang="en-US" smtClean="0"/>
              <a:t>2/2/26</a:t>
            </a:fld>
            <a:endParaRPr lang="en-US"/>
          </a:p>
        </p:txBody>
      </p:sp>
      <p:sp>
        <p:nvSpPr>
          <p:cNvPr id="3" name="Footer Placeholder 2">
            <a:extLst>
              <a:ext uri="{FF2B5EF4-FFF2-40B4-BE49-F238E27FC236}">
                <a16:creationId xmlns:a16="http://schemas.microsoft.com/office/drawing/2014/main" id="{66C801D2-2159-52B3-80E4-778CC81FF7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11F17B9-D27A-3341-541C-60FD78E509AA}"/>
              </a:ext>
            </a:extLst>
          </p:cNvPr>
          <p:cNvSpPr>
            <a:spLocks noGrp="1"/>
          </p:cNvSpPr>
          <p:nvPr>
            <p:ph type="sldNum" sz="quarter" idx="12"/>
          </p:nvPr>
        </p:nvSpPr>
        <p:spPr/>
        <p:txBody>
          <a:bodyPr/>
          <a:lstStyle/>
          <a:p>
            <a:fld id="{60EDA4C3-B5F1-9A46-9AB1-37A34C51200D}" type="slidenum">
              <a:rPr lang="en-US" smtClean="0"/>
              <a:t>‹#›</a:t>
            </a:fld>
            <a:endParaRPr lang="en-US"/>
          </a:p>
        </p:txBody>
      </p:sp>
    </p:spTree>
    <p:extLst>
      <p:ext uri="{BB962C8B-B14F-4D97-AF65-F5344CB8AC3E}">
        <p14:creationId xmlns:p14="http://schemas.microsoft.com/office/powerpoint/2010/main" val="3649956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89C19-2A47-C7CD-A37E-A770607C948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BFA9B3A-E7F5-1893-FE6E-B124838F51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B522567-C78E-994B-2A3E-9F05836948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2CBC4E4-F4B8-8405-0047-CE40838C44C4}"/>
              </a:ext>
            </a:extLst>
          </p:cNvPr>
          <p:cNvSpPr>
            <a:spLocks noGrp="1"/>
          </p:cNvSpPr>
          <p:nvPr>
            <p:ph type="dt" sz="half" idx="10"/>
          </p:nvPr>
        </p:nvSpPr>
        <p:spPr/>
        <p:txBody>
          <a:bodyPr/>
          <a:lstStyle/>
          <a:p>
            <a:fld id="{50828C18-56DA-494A-B49E-6C3306241806}" type="datetimeFigureOut">
              <a:rPr lang="en-US" smtClean="0"/>
              <a:t>2/2/26</a:t>
            </a:fld>
            <a:endParaRPr lang="en-US"/>
          </a:p>
        </p:txBody>
      </p:sp>
      <p:sp>
        <p:nvSpPr>
          <p:cNvPr id="6" name="Footer Placeholder 5">
            <a:extLst>
              <a:ext uri="{FF2B5EF4-FFF2-40B4-BE49-F238E27FC236}">
                <a16:creationId xmlns:a16="http://schemas.microsoft.com/office/drawing/2014/main" id="{6F3E3346-693A-E535-54FD-968A0F3DD71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1C5B59-AE4E-5B7C-D3CF-420D0DCDCDE7}"/>
              </a:ext>
            </a:extLst>
          </p:cNvPr>
          <p:cNvSpPr>
            <a:spLocks noGrp="1"/>
          </p:cNvSpPr>
          <p:nvPr>
            <p:ph type="sldNum" sz="quarter" idx="12"/>
          </p:nvPr>
        </p:nvSpPr>
        <p:spPr/>
        <p:txBody>
          <a:bodyPr/>
          <a:lstStyle/>
          <a:p>
            <a:fld id="{60EDA4C3-B5F1-9A46-9AB1-37A34C51200D}" type="slidenum">
              <a:rPr lang="en-US" smtClean="0"/>
              <a:t>‹#›</a:t>
            </a:fld>
            <a:endParaRPr lang="en-US"/>
          </a:p>
        </p:txBody>
      </p:sp>
    </p:spTree>
    <p:extLst>
      <p:ext uri="{BB962C8B-B14F-4D97-AF65-F5344CB8AC3E}">
        <p14:creationId xmlns:p14="http://schemas.microsoft.com/office/powerpoint/2010/main" val="1219010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772C3-DE37-E2E5-968D-20BC22A503A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EBF51A5-2CC0-4B5E-30DF-301206FFD2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3BFE58F-5E2B-2985-5A89-B849DF664E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AEA1A83-70DE-E347-89CD-585141AE090A}"/>
              </a:ext>
            </a:extLst>
          </p:cNvPr>
          <p:cNvSpPr>
            <a:spLocks noGrp="1"/>
          </p:cNvSpPr>
          <p:nvPr>
            <p:ph type="dt" sz="half" idx="10"/>
          </p:nvPr>
        </p:nvSpPr>
        <p:spPr/>
        <p:txBody>
          <a:bodyPr/>
          <a:lstStyle/>
          <a:p>
            <a:fld id="{50828C18-56DA-494A-B49E-6C3306241806}" type="datetimeFigureOut">
              <a:rPr lang="en-US" smtClean="0"/>
              <a:t>2/2/26</a:t>
            </a:fld>
            <a:endParaRPr lang="en-US"/>
          </a:p>
        </p:txBody>
      </p:sp>
      <p:sp>
        <p:nvSpPr>
          <p:cNvPr id="6" name="Footer Placeholder 5">
            <a:extLst>
              <a:ext uri="{FF2B5EF4-FFF2-40B4-BE49-F238E27FC236}">
                <a16:creationId xmlns:a16="http://schemas.microsoft.com/office/drawing/2014/main" id="{30E1899A-540B-53A4-9DFE-E53F9050B9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8F1B3A-80F6-D12B-1190-3CE93B0CF129}"/>
              </a:ext>
            </a:extLst>
          </p:cNvPr>
          <p:cNvSpPr>
            <a:spLocks noGrp="1"/>
          </p:cNvSpPr>
          <p:nvPr>
            <p:ph type="sldNum" sz="quarter" idx="12"/>
          </p:nvPr>
        </p:nvSpPr>
        <p:spPr/>
        <p:txBody>
          <a:bodyPr/>
          <a:lstStyle/>
          <a:p>
            <a:fld id="{60EDA4C3-B5F1-9A46-9AB1-37A34C51200D}" type="slidenum">
              <a:rPr lang="en-US" smtClean="0"/>
              <a:t>‹#›</a:t>
            </a:fld>
            <a:endParaRPr lang="en-US"/>
          </a:p>
        </p:txBody>
      </p:sp>
    </p:spTree>
    <p:extLst>
      <p:ext uri="{BB962C8B-B14F-4D97-AF65-F5344CB8AC3E}">
        <p14:creationId xmlns:p14="http://schemas.microsoft.com/office/powerpoint/2010/main" val="2027171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E4B39A-8EA9-CAC6-0101-6E686B458D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05DD16-697A-DF08-0CB4-682FF30E4E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C29E8AF-11E9-432E-C42C-E3D846ACC4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0828C18-56DA-494A-B49E-6C3306241806}" type="datetimeFigureOut">
              <a:rPr lang="en-US" smtClean="0"/>
              <a:t>2/2/26</a:t>
            </a:fld>
            <a:endParaRPr lang="en-US"/>
          </a:p>
        </p:txBody>
      </p:sp>
      <p:sp>
        <p:nvSpPr>
          <p:cNvPr id="5" name="Footer Placeholder 4">
            <a:extLst>
              <a:ext uri="{FF2B5EF4-FFF2-40B4-BE49-F238E27FC236}">
                <a16:creationId xmlns:a16="http://schemas.microsoft.com/office/drawing/2014/main" id="{12FC1F08-3681-8338-D031-CD3EE33196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47467FC-04DA-3BB1-CE6A-4CB186C7F9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0EDA4C3-B5F1-9A46-9AB1-37A34C51200D}" type="slidenum">
              <a:rPr lang="en-US" smtClean="0"/>
              <a:t>‹#›</a:t>
            </a:fld>
            <a:endParaRPr lang="en-US"/>
          </a:p>
        </p:txBody>
      </p:sp>
    </p:spTree>
    <p:extLst>
      <p:ext uri="{BB962C8B-B14F-4D97-AF65-F5344CB8AC3E}">
        <p14:creationId xmlns:p14="http://schemas.microsoft.com/office/powerpoint/2010/main" val="1129168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yout-ube.com/watch?v=4kW0vbVEIXE"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lrb.co.uk/podcasts-and-videos/podcasts/at-the-bookshop/john-lanchester-and-daniel-soar-the-wall"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www.youtube.com/watch?v=cfi3mWIv568"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www.yout-ube.com/watch?v=5ndx9M0WSK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074" name="Picture 2" descr="Broken Barriers and Burned Bridges: John Lanchester's The Wall and  Xenophobia in Modern Society – PIT Journal">
            <a:extLst>
              <a:ext uri="{FF2B5EF4-FFF2-40B4-BE49-F238E27FC236}">
                <a16:creationId xmlns:a16="http://schemas.microsoft.com/office/drawing/2014/main" id="{38D0EAA2-E00A-71A5-1757-3F55FCCB94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5429"/>
          <a:stretch>
            <a:fillRect/>
          </a:stretch>
        </p:blipFill>
        <p:spPr bwMode="auto">
          <a:xfrm>
            <a:off x="20" y="0"/>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A5BD5DB-9C43-E4F3-C225-659427469E79}"/>
              </a:ext>
            </a:extLst>
          </p:cNvPr>
          <p:cNvSpPr txBox="1"/>
          <p:nvPr/>
        </p:nvSpPr>
        <p:spPr>
          <a:xfrm>
            <a:off x="168864" y="5085471"/>
            <a:ext cx="11854271" cy="584775"/>
          </a:xfrm>
          <a:prstGeom prst="rect">
            <a:avLst/>
          </a:prstGeom>
          <a:noFill/>
        </p:spPr>
        <p:txBody>
          <a:bodyPr wrap="none" rtlCol="0">
            <a:spAutoFit/>
          </a:bodyPr>
          <a:lstStyle/>
          <a:p>
            <a:r>
              <a:rPr lang="en-US" sz="3200" dirty="0">
                <a:solidFill>
                  <a:schemeClr val="bg1"/>
                </a:solidFill>
                <a:latin typeface="Franklin Gothic Medium" panose="020B0603020102020204" pitchFamily="34" charset="0"/>
              </a:rPr>
              <a:t>CLIMATE IMAGINARIES WEEK 4 DYSTOPIA/COLLAPSE – THE WALL</a:t>
            </a:r>
          </a:p>
        </p:txBody>
      </p:sp>
    </p:spTree>
    <p:extLst>
      <p:ext uri="{BB962C8B-B14F-4D97-AF65-F5344CB8AC3E}">
        <p14:creationId xmlns:p14="http://schemas.microsoft.com/office/powerpoint/2010/main" val="2038386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CC3632-39A8-824B-9A09-F796DE437FAE}"/>
              </a:ext>
            </a:extLst>
          </p:cNvPr>
          <p:cNvSpPr/>
          <p:nvPr/>
        </p:nvSpPr>
        <p:spPr>
          <a:xfrm>
            <a:off x="319088" y="1372046"/>
            <a:ext cx="6045200" cy="3847207"/>
          </a:xfrm>
          <a:prstGeom prst="rect">
            <a:avLst/>
          </a:prstGeom>
        </p:spPr>
        <p:txBody>
          <a:bodyPr wrap="square">
            <a:spAutoFit/>
          </a:bodyPr>
          <a:lstStyle/>
          <a:p>
            <a:pPr>
              <a:spcBef>
                <a:spcPts val="1200"/>
              </a:spcBef>
              <a:spcAft>
                <a:spcPts val="0"/>
              </a:spcAft>
            </a:pPr>
            <a:r>
              <a:rPr lang="en-US" dirty="0">
                <a:latin typeface="Franklin Gothic Medium" panose="020B0603020102020204" pitchFamily="34" charset="0"/>
                <a:ea typeface="Cambria" panose="02040503050406030204" pitchFamily="18" charset="0"/>
                <a:cs typeface="Times New Roman" panose="02020603050405020304" pitchFamily="18" charset="0"/>
              </a:rPr>
              <a:t>The flood went up to about Thirtieth. And even though it was fast, it did take two hours. So people </a:t>
            </a:r>
            <a:r>
              <a:rPr lang="en-US" b="1" dirty="0">
                <a:latin typeface="Franklin Gothic Medium" panose="020B0603020102020204" pitchFamily="34" charset="0"/>
                <a:ea typeface="Cambria" panose="02040503050406030204" pitchFamily="18" charset="0"/>
                <a:cs typeface="Times New Roman" panose="02020603050405020304" pitchFamily="18" charset="0"/>
              </a:rPr>
              <a:t>just</a:t>
            </a:r>
            <a:r>
              <a:rPr lang="en-US" dirty="0">
                <a:latin typeface="Franklin Gothic Medium" panose="020B0603020102020204" pitchFamily="34" charset="0"/>
                <a:ea typeface="Cambria" panose="02040503050406030204" pitchFamily="18" charset="0"/>
                <a:cs typeface="Times New Roman" panose="02020603050405020304" pitchFamily="18" charset="0"/>
              </a:rPr>
              <a:t> ran north ahead of it. They abandoned whatever they were doing and ran in the streets. We did too. Central Park had millions of people in it, standing there looking at each other….</a:t>
            </a:r>
            <a:r>
              <a:rPr lang="en-US" b="1" dirty="0">
                <a:latin typeface="Franklin Gothic Medium" panose="020B0603020102020204" pitchFamily="34" charset="0"/>
                <a:ea typeface="Cambria" panose="02040503050406030204" pitchFamily="18" charset="0"/>
                <a:cs typeface="Times New Roman" panose="02020603050405020304" pitchFamily="18" charset="0"/>
              </a:rPr>
              <a:t>No one could believe it. But it was true</a:t>
            </a:r>
            <a:r>
              <a:rPr lang="en-US" dirty="0">
                <a:latin typeface="Franklin Gothic Medium" panose="020B0603020102020204" pitchFamily="34" charset="0"/>
                <a:ea typeface="Cambria" panose="02040503050406030204" pitchFamily="18" charset="0"/>
                <a:cs typeface="Times New Roman" panose="02020603050405020304" pitchFamily="18" charset="0"/>
              </a:rPr>
              <a:t>. A new day had come. We knew it had happened, because there we were. </a:t>
            </a:r>
            <a:r>
              <a:rPr lang="en-US" b="1" dirty="0">
                <a:latin typeface="Franklin Gothic Medium" panose="020B0603020102020204" pitchFamily="34" charset="0"/>
                <a:ea typeface="Cambria" panose="02040503050406030204" pitchFamily="18" charset="0"/>
                <a:cs typeface="Times New Roman" panose="02020603050405020304" pitchFamily="18" charset="0"/>
              </a:rPr>
              <a:t>We knew it would never be the same.</a:t>
            </a:r>
            <a:r>
              <a:rPr lang="en-US" dirty="0">
                <a:latin typeface="Franklin Gothic Medium" panose="020B0603020102020204" pitchFamily="34" charset="0"/>
                <a:ea typeface="Cambria" panose="02040503050406030204" pitchFamily="18" charset="0"/>
                <a:cs typeface="Times New Roman" panose="02020603050405020304" pitchFamily="18" charset="0"/>
              </a:rPr>
              <a:t> </a:t>
            </a:r>
            <a:r>
              <a:rPr lang="en-US" b="1" dirty="0">
                <a:latin typeface="Franklin Gothic Medium" panose="020B0603020102020204" pitchFamily="34" charset="0"/>
                <a:ea typeface="Cambria" panose="02040503050406030204" pitchFamily="18" charset="0"/>
                <a:cs typeface="Times New Roman" panose="02020603050405020304" pitchFamily="18" charset="0"/>
              </a:rPr>
              <a:t>Downtown was gone. So that was very strange</a:t>
            </a:r>
            <a:r>
              <a:rPr lang="en-US" dirty="0">
                <a:latin typeface="Franklin Gothic Medium" panose="020B0603020102020204" pitchFamily="34" charset="0"/>
                <a:ea typeface="Cambria" panose="02040503050406030204" pitchFamily="18" charset="0"/>
                <a:cs typeface="Times New Roman" panose="02020603050405020304" pitchFamily="18" charset="0"/>
              </a:rPr>
              <a:t>. People were stunned, you could see it. We stood there looking at each other! </a:t>
            </a:r>
            <a:r>
              <a:rPr lang="en-US" b="1" dirty="0">
                <a:latin typeface="Franklin Gothic Medium" panose="020B0603020102020204" pitchFamily="34" charset="0"/>
                <a:ea typeface="Cambria" panose="02040503050406030204" pitchFamily="18" charset="0"/>
                <a:cs typeface="Times New Roman" panose="02020603050405020304" pitchFamily="18" charset="0"/>
              </a:rPr>
              <a:t>No one could believe it but there we were. Everyone was like, well, here we are – it must be real</a:t>
            </a:r>
            <a:r>
              <a:rPr lang="en-US" dirty="0">
                <a:latin typeface="Franklin Gothic Medium" panose="020B0603020102020204" pitchFamily="34" charset="0"/>
                <a:ea typeface="Cambria" panose="02040503050406030204" pitchFamily="18" charset="0"/>
                <a:cs typeface="Times New Roman" panose="02020603050405020304" pitchFamily="18" charset="0"/>
              </a:rPr>
              <a:t>. But it was like a dream.</a:t>
            </a:r>
            <a:endParaRPr lang="en-GB" dirty="0">
              <a:latin typeface="Franklin Gothic Medium" panose="020B0603020102020204" pitchFamily="34" charset="0"/>
              <a:ea typeface="Cambria" panose="02040503050406030204" pitchFamily="18" charset="0"/>
              <a:cs typeface="Times New Roman" panose="02020603050405020304" pitchFamily="18" charset="0"/>
            </a:endParaRPr>
          </a:p>
          <a:p>
            <a:pPr>
              <a:spcBef>
                <a:spcPts val="1200"/>
              </a:spcBef>
              <a:spcAft>
                <a:spcPts val="0"/>
              </a:spcAft>
            </a:pPr>
            <a:r>
              <a:rPr lang="en-US" dirty="0">
                <a:latin typeface="Franklin Gothic Medium" panose="020B0603020102020204" pitchFamily="34" charset="0"/>
                <a:ea typeface="Cambria" panose="02040503050406030204" pitchFamily="18" charset="0"/>
                <a:cs typeface="Times New Roman" panose="02020603050405020304" pitchFamily="18" charset="0"/>
              </a:rPr>
              <a:t>Kim Stanley Robinson, </a:t>
            </a:r>
            <a:r>
              <a:rPr lang="en-US" i="1" dirty="0">
                <a:latin typeface="Franklin Gothic Medium" panose="020B0603020102020204" pitchFamily="34" charset="0"/>
                <a:ea typeface="Cambria" panose="02040503050406030204" pitchFamily="18" charset="0"/>
                <a:cs typeface="Times New Roman" panose="02020603050405020304" pitchFamily="18" charset="0"/>
              </a:rPr>
              <a:t>New York 2140 </a:t>
            </a:r>
            <a:r>
              <a:rPr lang="en-US" dirty="0">
                <a:latin typeface="Franklin Gothic Medium" panose="020B0603020102020204" pitchFamily="34" charset="0"/>
                <a:ea typeface="Cambria" panose="02040503050406030204" pitchFamily="18" charset="0"/>
                <a:cs typeface="Times New Roman" panose="02020603050405020304" pitchFamily="18" charset="0"/>
              </a:rPr>
              <a:t>(2017)</a:t>
            </a:r>
            <a:endParaRPr lang="en-GB" dirty="0">
              <a:latin typeface="Franklin Gothic Medium" panose="020B0603020102020204" pitchFamily="34" charset="0"/>
              <a:ea typeface="Cambria" panose="02040503050406030204" pitchFamily="18" charset="0"/>
              <a:cs typeface="Times New Roman" panose="02020603050405020304" pitchFamily="18" charset="0"/>
            </a:endParaRPr>
          </a:p>
        </p:txBody>
      </p:sp>
      <p:pic>
        <p:nvPicPr>
          <p:cNvPr id="5" name="Picture 1" descr="29570143">
            <a:extLst>
              <a:ext uri="{FF2B5EF4-FFF2-40B4-BE49-F238E27FC236}">
                <a16:creationId xmlns:a16="http://schemas.microsoft.com/office/drawing/2014/main" id="{0023218A-5A7F-9244-BF65-72672EBB36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0" y="279400"/>
            <a:ext cx="3975100" cy="603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5254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0" name="Freeform: Shape 9">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person with long hair&#10;&#10;AI-generated content may be incorrect.">
            <a:hlinkClick r:id="rId2"/>
            <a:extLst>
              <a:ext uri="{FF2B5EF4-FFF2-40B4-BE49-F238E27FC236}">
                <a16:creationId xmlns:a16="http://schemas.microsoft.com/office/drawing/2014/main" id="{C85499A7-3285-169A-4484-B82EFA5310AA}"/>
              </a:ext>
            </a:extLst>
          </p:cNvPr>
          <p:cNvPicPr>
            <a:picLocks noChangeAspect="1"/>
          </p:cNvPicPr>
          <p:nvPr/>
        </p:nvPicPr>
        <p:blipFill>
          <a:blip r:embed="rId3"/>
          <a:stretch>
            <a:fillRect/>
          </a:stretch>
        </p:blipFill>
        <p:spPr>
          <a:xfrm>
            <a:off x="643467" y="1861396"/>
            <a:ext cx="10905066" cy="3135207"/>
          </a:xfrm>
          <a:prstGeom prst="rect">
            <a:avLst/>
          </a:prstGeom>
          <a:ln>
            <a:noFill/>
          </a:ln>
        </p:spPr>
      </p:pic>
    </p:spTree>
    <p:extLst>
      <p:ext uri="{BB962C8B-B14F-4D97-AF65-F5344CB8AC3E}">
        <p14:creationId xmlns:p14="http://schemas.microsoft.com/office/powerpoint/2010/main" val="2122368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D8137A9-49A7-CAFA-6ED0-D0597880E705}"/>
              </a:ext>
            </a:extLst>
          </p:cNvPr>
          <p:cNvPicPr>
            <a:picLocks noChangeAspect="1"/>
          </p:cNvPicPr>
          <p:nvPr/>
        </p:nvPicPr>
        <p:blipFill>
          <a:blip r:embed="rId2"/>
          <a:stretch>
            <a:fillRect/>
          </a:stretch>
        </p:blipFill>
        <p:spPr>
          <a:xfrm>
            <a:off x="2933938" y="668736"/>
            <a:ext cx="8989604" cy="4367498"/>
          </a:xfrm>
          <a:prstGeom prst="rect">
            <a:avLst/>
          </a:prstGeom>
        </p:spPr>
      </p:pic>
      <p:sp>
        <p:nvSpPr>
          <p:cNvPr id="3" name="TextBox 2">
            <a:extLst>
              <a:ext uri="{FF2B5EF4-FFF2-40B4-BE49-F238E27FC236}">
                <a16:creationId xmlns:a16="http://schemas.microsoft.com/office/drawing/2014/main" id="{36A15871-E0E8-68DD-A5B9-C6205DEF4E5D}"/>
              </a:ext>
            </a:extLst>
          </p:cNvPr>
          <p:cNvSpPr txBox="1"/>
          <p:nvPr/>
        </p:nvSpPr>
        <p:spPr>
          <a:xfrm>
            <a:off x="2933938" y="5036234"/>
            <a:ext cx="5282728" cy="369332"/>
          </a:xfrm>
          <a:prstGeom prst="rect">
            <a:avLst/>
          </a:prstGeom>
          <a:noFill/>
        </p:spPr>
        <p:txBody>
          <a:bodyPr wrap="none" rtlCol="0">
            <a:spAutoFit/>
          </a:bodyPr>
          <a:lstStyle/>
          <a:p>
            <a:r>
              <a:rPr lang="en-US" dirty="0">
                <a:latin typeface="Franklin Gothic Medium" panose="020B0603020102020204" pitchFamily="34" charset="0"/>
              </a:rPr>
              <a:t>Tom Holland, </a:t>
            </a:r>
            <a:r>
              <a:rPr lang="en-US" i="1" dirty="0">
                <a:latin typeface="Franklin Gothic Medium" panose="020B0603020102020204" pitchFamily="34" charset="0"/>
              </a:rPr>
              <a:t>The Guardian</a:t>
            </a:r>
            <a:r>
              <a:rPr lang="en-US" dirty="0">
                <a:latin typeface="Franklin Gothic Medium" panose="020B0603020102020204" pitchFamily="34" charset="0"/>
              </a:rPr>
              <a:t>, Sat 19</a:t>
            </a:r>
            <a:r>
              <a:rPr lang="en-US" baseline="30000" dirty="0">
                <a:latin typeface="Franklin Gothic Medium" panose="020B0603020102020204" pitchFamily="34" charset="0"/>
              </a:rPr>
              <a:t>th</a:t>
            </a:r>
            <a:r>
              <a:rPr lang="en-US" dirty="0">
                <a:latin typeface="Franklin Gothic Medium" panose="020B0603020102020204" pitchFamily="34" charset="0"/>
              </a:rPr>
              <a:t> January 2019. </a:t>
            </a:r>
          </a:p>
        </p:txBody>
      </p:sp>
      <p:pic>
        <p:nvPicPr>
          <p:cNvPr id="4" name="Picture 6" descr="The Wall: A Novel: Amazon.co.uk: John Lanchester: 9781665127691: Books">
            <a:extLst>
              <a:ext uri="{FF2B5EF4-FFF2-40B4-BE49-F238E27FC236}">
                <a16:creationId xmlns:a16="http://schemas.microsoft.com/office/drawing/2014/main" id="{D74D9B34-B5A9-2617-D39C-AC84559F588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05302" y="220133"/>
            <a:ext cx="2464601" cy="2464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6798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81951FA-4A8F-A6BC-907D-E4C89F31D295}"/>
              </a:ext>
            </a:extLst>
          </p:cNvPr>
          <p:cNvPicPr>
            <a:picLocks noChangeAspect="1"/>
          </p:cNvPicPr>
          <p:nvPr/>
        </p:nvPicPr>
        <p:blipFill>
          <a:blip r:embed="rId2"/>
          <a:stretch>
            <a:fillRect/>
          </a:stretch>
        </p:blipFill>
        <p:spPr>
          <a:xfrm>
            <a:off x="9247847" y="5038578"/>
            <a:ext cx="2755900" cy="1676400"/>
          </a:xfrm>
          <a:prstGeom prst="rect">
            <a:avLst/>
          </a:prstGeom>
        </p:spPr>
      </p:pic>
      <p:pic>
        <p:nvPicPr>
          <p:cNvPr id="3" name="Picture 2">
            <a:extLst>
              <a:ext uri="{FF2B5EF4-FFF2-40B4-BE49-F238E27FC236}">
                <a16:creationId xmlns:a16="http://schemas.microsoft.com/office/drawing/2014/main" id="{BCA596DE-002E-490D-B525-52EF62FE4C24}"/>
              </a:ext>
            </a:extLst>
          </p:cNvPr>
          <p:cNvPicPr>
            <a:picLocks noChangeAspect="1"/>
          </p:cNvPicPr>
          <p:nvPr/>
        </p:nvPicPr>
        <p:blipFill>
          <a:blip r:embed="rId3"/>
          <a:stretch>
            <a:fillRect/>
          </a:stretch>
        </p:blipFill>
        <p:spPr>
          <a:xfrm>
            <a:off x="240322" y="0"/>
            <a:ext cx="8368274" cy="4051398"/>
          </a:xfrm>
          <a:prstGeom prst="rect">
            <a:avLst/>
          </a:prstGeom>
        </p:spPr>
      </p:pic>
      <p:pic>
        <p:nvPicPr>
          <p:cNvPr id="4" name="Picture 3">
            <a:extLst>
              <a:ext uri="{FF2B5EF4-FFF2-40B4-BE49-F238E27FC236}">
                <a16:creationId xmlns:a16="http://schemas.microsoft.com/office/drawing/2014/main" id="{615BBAF6-1C5D-BC7F-5345-0188E845148F}"/>
              </a:ext>
            </a:extLst>
          </p:cNvPr>
          <p:cNvPicPr>
            <a:picLocks noChangeAspect="1"/>
          </p:cNvPicPr>
          <p:nvPr/>
        </p:nvPicPr>
        <p:blipFill>
          <a:blip r:embed="rId4"/>
          <a:stretch>
            <a:fillRect/>
          </a:stretch>
        </p:blipFill>
        <p:spPr>
          <a:xfrm>
            <a:off x="240322" y="4002048"/>
            <a:ext cx="8559141" cy="1990497"/>
          </a:xfrm>
          <a:prstGeom prst="rect">
            <a:avLst/>
          </a:prstGeom>
        </p:spPr>
      </p:pic>
      <p:pic>
        <p:nvPicPr>
          <p:cNvPr id="5" name="Picture 2" descr="The Wall: LONGLISTED FOR THE BOOKER PRIZE 2019: Amazon.co.uk: Lanchester,  John: 9780571298730: Books">
            <a:extLst>
              <a:ext uri="{FF2B5EF4-FFF2-40B4-BE49-F238E27FC236}">
                <a16:creationId xmlns:a16="http://schemas.microsoft.com/office/drawing/2014/main" id="{26C5DDDA-088F-4A27-29ED-E4D1762932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99341" y="647195"/>
            <a:ext cx="2446765" cy="3762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988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D7AF45-71E2-5835-EF2E-1D189112220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489846" y="643467"/>
            <a:ext cx="3598908" cy="557106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18B77564-7FA2-4DED-9DCA-16ACFA51D633}"/>
              </a:ext>
            </a:extLst>
          </p:cNvPr>
          <p:cNvPicPr>
            <a:picLocks noChangeAspect="1"/>
          </p:cNvPicPr>
          <p:nvPr/>
        </p:nvPicPr>
        <p:blipFill>
          <a:blip r:embed="rId3"/>
          <a:stretch>
            <a:fillRect/>
          </a:stretch>
        </p:blipFill>
        <p:spPr>
          <a:xfrm>
            <a:off x="6096000" y="162170"/>
            <a:ext cx="4312214" cy="6533660"/>
          </a:xfrm>
          <a:prstGeom prst="rect">
            <a:avLst/>
          </a:prstGeom>
        </p:spPr>
      </p:pic>
    </p:spTree>
    <p:extLst>
      <p:ext uri="{BB962C8B-B14F-4D97-AF65-F5344CB8AC3E}">
        <p14:creationId xmlns:p14="http://schemas.microsoft.com/office/powerpoint/2010/main" val="4107322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72F79F-A69C-979C-57BB-D052D81AB550}"/>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22B479DB-48C1-DE80-111E-6825305EF5FF}"/>
              </a:ext>
            </a:extLst>
          </p:cNvPr>
          <p:cNvPicPr>
            <a:picLocks noChangeAspect="1"/>
          </p:cNvPicPr>
          <p:nvPr/>
        </p:nvPicPr>
        <p:blipFill>
          <a:blip r:embed="rId2"/>
          <a:stretch>
            <a:fillRect/>
          </a:stretch>
        </p:blipFill>
        <p:spPr>
          <a:xfrm>
            <a:off x="254390" y="4718140"/>
            <a:ext cx="3318803" cy="1862782"/>
          </a:xfrm>
          <a:prstGeom prst="rect">
            <a:avLst/>
          </a:prstGeom>
        </p:spPr>
      </p:pic>
      <p:pic>
        <p:nvPicPr>
          <p:cNvPr id="3" name="Picture 2">
            <a:extLst>
              <a:ext uri="{FF2B5EF4-FFF2-40B4-BE49-F238E27FC236}">
                <a16:creationId xmlns:a16="http://schemas.microsoft.com/office/drawing/2014/main" id="{BF3170E1-1EE5-80E6-411C-2A14A52C81F6}"/>
              </a:ext>
            </a:extLst>
          </p:cNvPr>
          <p:cNvPicPr>
            <a:picLocks noChangeAspect="1"/>
          </p:cNvPicPr>
          <p:nvPr/>
        </p:nvPicPr>
        <p:blipFill>
          <a:blip r:embed="rId3"/>
          <a:stretch>
            <a:fillRect/>
          </a:stretch>
        </p:blipFill>
        <p:spPr>
          <a:xfrm>
            <a:off x="4158945" y="2197100"/>
            <a:ext cx="7620000" cy="2463800"/>
          </a:xfrm>
          <a:prstGeom prst="rect">
            <a:avLst/>
          </a:prstGeom>
        </p:spPr>
      </p:pic>
      <p:pic>
        <p:nvPicPr>
          <p:cNvPr id="4" name="Picture 10" descr="SPINE-Pete Adlington on Creating the Paperback Cover for The Wall">
            <a:extLst>
              <a:ext uri="{FF2B5EF4-FFF2-40B4-BE49-F238E27FC236}">
                <a16:creationId xmlns:a16="http://schemas.microsoft.com/office/drawing/2014/main" id="{D80699EB-D1DA-35B8-EC4A-BB8FAEEEB4F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13055" y="426712"/>
            <a:ext cx="2245739" cy="3446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84907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AED546-9C36-6F08-ED5B-9F1C275907CD}"/>
              </a:ext>
            </a:extLst>
          </p:cNvPr>
          <p:cNvPicPr>
            <a:picLocks noChangeAspect="1"/>
          </p:cNvPicPr>
          <p:nvPr/>
        </p:nvPicPr>
        <p:blipFill>
          <a:blip r:embed="rId2"/>
          <a:stretch>
            <a:fillRect/>
          </a:stretch>
        </p:blipFill>
        <p:spPr>
          <a:xfrm>
            <a:off x="5235312" y="0"/>
            <a:ext cx="6138629" cy="6858000"/>
          </a:xfrm>
          <a:prstGeom prst="rect">
            <a:avLst/>
          </a:prstGeom>
        </p:spPr>
      </p:pic>
      <p:pic>
        <p:nvPicPr>
          <p:cNvPr id="3" name="Picture 4" descr="The Wall – A Novel">
            <a:extLst>
              <a:ext uri="{FF2B5EF4-FFF2-40B4-BE49-F238E27FC236}">
                <a16:creationId xmlns:a16="http://schemas.microsoft.com/office/drawing/2014/main" id="{BCB76D67-1923-CCE0-3B56-11B636113FE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1111" y="349774"/>
            <a:ext cx="4105633" cy="6158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377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limate Change and Migration: Security and Borders in a Warming World">
            <a:extLst>
              <a:ext uri="{FF2B5EF4-FFF2-40B4-BE49-F238E27FC236}">
                <a16:creationId xmlns:a16="http://schemas.microsoft.com/office/drawing/2014/main" id="{2B5753F4-5107-10EB-67B6-DD93CF0D16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573" y="114300"/>
            <a:ext cx="3740521" cy="593480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C5763622-D1F4-45E3-043E-CE135E036098}"/>
              </a:ext>
            </a:extLst>
          </p:cNvPr>
          <p:cNvPicPr>
            <a:picLocks noChangeAspect="1"/>
          </p:cNvPicPr>
          <p:nvPr/>
        </p:nvPicPr>
        <p:blipFill>
          <a:blip r:embed="rId3"/>
          <a:stretch>
            <a:fillRect/>
          </a:stretch>
        </p:blipFill>
        <p:spPr>
          <a:xfrm>
            <a:off x="4656408" y="1589651"/>
            <a:ext cx="7202657" cy="3444748"/>
          </a:xfrm>
          <a:prstGeom prst="rect">
            <a:avLst/>
          </a:prstGeom>
        </p:spPr>
      </p:pic>
      <p:sp>
        <p:nvSpPr>
          <p:cNvPr id="3" name="TextBox 2">
            <a:extLst>
              <a:ext uri="{FF2B5EF4-FFF2-40B4-BE49-F238E27FC236}">
                <a16:creationId xmlns:a16="http://schemas.microsoft.com/office/drawing/2014/main" id="{B1AFF313-AD1E-FAB8-D659-9574E53A68C3}"/>
              </a:ext>
            </a:extLst>
          </p:cNvPr>
          <p:cNvSpPr txBox="1"/>
          <p:nvPr/>
        </p:nvSpPr>
        <p:spPr>
          <a:xfrm>
            <a:off x="745588" y="6316394"/>
            <a:ext cx="717504" cy="369332"/>
          </a:xfrm>
          <a:prstGeom prst="rect">
            <a:avLst/>
          </a:prstGeom>
          <a:noFill/>
        </p:spPr>
        <p:txBody>
          <a:bodyPr wrap="none" rtlCol="0">
            <a:spAutoFit/>
          </a:bodyPr>
          <a:lstStyle/>
          <a:p>
            <a:r>
              <a:rPr lang="en-US" dirty="0">
                <a:latin typeface="Franklin Gothic Medium" panose="020B0603020102020204" pitchFamily="34" charset="0"/>
              </a:rPr>
              <a:t>2011</a:t>
            </a:r>
          </a:p>
        </p:txBody>
      </p:sp>
    </p:spTree>
    <p:extLst>
      <p:ext uri="{BB962C8B-B14F-4D97-AF65-F5344CB8AC3E}">
        <p14:creationId xmlns:p14="http://schemas.microsoft.com/office/powerpoint/2010/main" val="14272913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D129-1B2C-1F27-B9E3-A5E5E312D83D}"/>
            </a:ext>
          </a:extLst>
        </p:cNvPr>
        <p:cNvGrpSpPr/>
        <p:nvPr/>
      </p:nvGrpSpPr>
      <p:grpSpPr>
        <a:xfrm>
          <a:off x="0" y="0"/>
          <a:ext cx="0" cy="0"/>
          <a:chOff x="0" y="0"/>
          <a:chExt cx="0" cy="0"/>
        </a:xfrm>
      </p:grpSpPr>
      <p:pic>
        <p:nvPicPr>
          <p:cNvPr id="5122" name="Picture 2" descr="Climate Change and Migration: Security and Borders in a Warming World">
            <a:extLst>
              <a:ext uri="{FF2B5EF4-FFF2-40B4-BE49-F238E27FC236}">
                <a16:creationId xmlns:a16="http://schemas.microsoft.com/office/drawing/2014/main" id="{B9F228B6-A82F-112C-F6CA-F598442177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693" y="181887"/>
            <a:ext cx="2421158" cy="38414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803FE0BB-6317-AA6D-91D2-389B7C4B6EA3}"/>
              </a:ext>
            </a:extLst>
          </p:cNvPr>
          <p:cNvPicPr>
            <a:picLocks noChangeAspect="1"/>
          </p:cNvPicPr>
          <p:nvPr/>
        </p:nvPicPr>
        <p:blipFill>
          <a:blip r:embed="rId3"/>
          <a:stretch>
            <a:fillRect/>
          </a:stretch>
        </p:blipFill>
        <p:spPr>
          <a:xfrm>
            <a:off x="3019727" y="745588"/>
            <a:ext cx="9172273" cy="4656195"/>
          </a:xfrm>
          <a:prstGeom prst="rect">
            <a:avLst/>
          </a:prstGeom>
        </p:spPr>
      </p:pic>
    </p:spTree>
    <p:extLst>
      <p:ext uri="{BB962C8B-B14F-4D97-AF65-F5344CB8AC3E}">
        <p14:creationId xmlns:p14="http://schemas.microsoft.com/office/powerpoint/2010/main" val="2034939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9C11F22-E4FF-EF7A-F40F-51D43F5E0D02}"/>
              </a:ext>
            </a:extLst>
          </p:cNvPr>
          <p:cNvPicPr>
            <a:picLocks noChangeAspect="1"/>
          </p:cNvPicPr>
          <p:nvPr/>
        </p:nvPicPr>
        <p:blipFill>
          <a:blip r:embed="rId2"/>
          <a:stretch>
            <a:fillRect/>
          </a:stretch>
        </p:blipFill>
        <p:spPr>
          <a:xfrm>
            <a:off x="3629464" y="393172"/>
            <a:ext cx="8118173" cy="6071656"/>
          </a:xfrm>
          <a:prstGeom prst="rect">
            <a:avLst/>
          </a:prstGeom>
        </p:spPr>
      </p:pic>
      <p:pic>
        <p:nvPicPr>
          <p:cNvPr id="3" name="Picture 2" descr="Climate Change and Migration: Security and Borders in a Warming World">
            <a:extLst>
              <a:ext uri="{FF2B5EF4-FFF2-40B4-BE49-F238E27FC236}">
                <a16:creationId xmlns:a16="http://schemas.microsoft.com/office/drawing/2014/main" id="{BA3ABEC7-0BBE-D124-F08E-3CC588D7CB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264" y="168812"/>
            <a:ext cx="2867178" cy="4549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2795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Wall: LONGLISTED FOR THE BOOKER PRIZE 2019: Amazon.co.uk: Lanchester,  John: 9780571298730: Books">
            <a:extLst>
              <a:ext uri="{FF2B5EF4-FFF2-40B4-BE49-F238E27FC236}">
                <a16:creationId xmlns:a16="http://schemas.microsoft.com/office/drawing/2014/main" id="{28B13894-1246-EEF1-0DFB-5F099FE78D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5563" y="0"/>
            <a:ext cx="4459287"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1239CF0-086C-7447-E0CC-2A8A7F60AB02}"/>
              </a:ext>
            </a:extLst>
          </p:cNvPr>
          <p:cNvSpPr txBox="1"/>
          <p:nvPr/>
        </p:nvSpPr>
        <p:spPr>
          <a:xfrm>
            <a:off x="10380157" y="6235096"/>
            <a:ext cx="901529" cy="461665"/>
          </a:xfrm>
          <a:prstGeom prst="rect">
            <a:avLst/>
          </a:prstGeom>
          <a:noFill/>
        </p:spPr>
        <p:txBody>
          <a:bodyPr wrap="none" rtlCol="0">
            <a:spAutoFit/>
          </a:bodyPr>
          <a:lstStyle/>
          <a:p>
            <a:r>
              <a:rPr lang="en-US" sz="2400" dirty="0">
                <a:latin typeface="Franklin Gothic Medium" panose="020B0603020102020204" pitchFamily="34" charset="0"/>
              </a:rPr>
              <a:t>2019</a:t>
            </a:r>
          </a:p>
        </p:txBody>
      </p:sp>
    </p:spTree>
    <p:extLst>
      <p:ext uri="{BB962C8B-B14F-4D97-AF65-F5344CB8AC3E}">
        <p14:creationId xmlns:p14="http://schemas.microsoft.com/office/powerpoint/2010/main" val="837623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3"/>
            <a:extLst>
              <a:ext uri="{FF2B5EF4-FFF2-40B4-BE49-F238E27FC236}">
                <a16:creationId xmlns:a16="http://schemas.microsoft.com/office/drawing/2014/main" id="{3A16C08D-6068-992F-1696-29145DE99D53}"/>
              </a:ext>
            </a:extLst>
          </p:cNvPr>
          <p:cNvPicPr>
            <a:picLocks noChangeAspect="1"/>
          </p:cNvPicPr>
          <p:nvPr/>
        </p:nvPicPr>
        <p:blipFill>
          <a:blip r:embed="rId4"/>
          <a:stretch>
            <a:fillRect/>
          </a:stretch>
        </p:blipFill>
        <p:spPr>
          <a:xfrm>
            <a:off x="2847473" y="0"/>
            <a:ext cx="6497053" cy="6858000"/>
          </a:xfrm>
          <a:prstGeom prst="rect">
            <a:avLst/>
          </a:prstGeom>
        </p:spPr>
      </p:pic>
    </p:spTree>
    <p:extLst>
      <p:ext uri="{BB962C8B-B14F-4D97-AF65-F5344CB8AC3E}">
        <p14:creationId xmlns:p14="http://schemas.microsoft.com/office/powerpoint/2010/main" val="1712909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3" name="Rectangle 2062">
            <a:extLst>
              <a:ext uri="{FF2B5EF4-FFF2-40B4-BE49-F238E27FC236}">
                <a16:creationId xmlns:a16="http://schemas.microsoft.com/office/drawing/2014/main" id="{E1750109-3B91-4506-B997-0CD8E35A14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1F4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5" name="Rectangle 2064">
            <a:extLst>
              <a:ext uri="{FF2B5EF4-FFF2-40B4-BE49-F238E27FC236}">
                <a16:creationId xmlns:a16="http://schemas.microsoft.com/office/drawing/2014/main" id="{E72D8D1B-59F6-4FF3-8547-9BBB6129F2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48006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6" name="Picture 8" descr="SPINE-Pete Adlington on Creating the Paperback Cover for The Wall">
            <a:extLst>
              <a:ext uri="{FF2B5EF4-FFF2-40B4-BE49-F238E27FC236}">
                <a16:creationId xmlns:a16="http://schemas.microsoft.com/office/drawing/2014/main" id="{7FEB20A9-4FBA-3703-600C-E33AB7C2173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71188" y="643467"/>
            <a:ext cx="1624865" cy="2475653"/>
          </a:xfrm>
          <a:prstGeom prst="rect">
            <a:avLst/>
          </a:prstGeom>
          <a:noFill/>
          <a:extLst>
            <a:ext uri="{909E8E84-426E-40DD-AFC4-6F175D3DCCD1}">
              <a14:hiddenFill xmlns:a14="http://schemas.microsoft.com/office/drawing/2010/main">
                <a:solidFill>
                  <a:srgbClr val="FFFFFF"/>
                </a:solidFill>
              </a14:hiddenFill>
            </a:ext>
          </a:extLst>
        </p:spPr>
      </p:pic>
      <p:sp>
        <p:nvSpPr>
          <p:cNvPr id="2067" name="Rectangle 2066">
            <a:extLst>
              <a:ext uri="{FF2B5EF4-FFF2-40B4-BE49-F238E27FC236}">
                <a16:creationId xmlns:a16="http://schemas.microsoft.com/office/drawing/2014/main" id="{14044C96-7CFD-44DB-A579-D77B0D37C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5998" y="487090"/>
            <a:ext cx="3588174" cy="278104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The Wall – A Novel">
            <a:extLst>
              <a:ext uri="{FF2B5EF4-FFF2-40B4-BE49-F238E27FC236}">
                <a16:creationId xmlns:a16="http://schemas.microsoft.com/office/drawing/2014/main" id="{66761492-794B-A520-C5C6-55D100ECA12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117095" y="650497"/>
            <a:ext cx="1645748" cy="2468623"/>
          </a:xfrm>
          <a:prstGeom prst="rect">
            <a:avLst/>
          </a:prstGeom>
          <a:noFill/>
          <a:extLst>
            <a:ext uri="{909E8E84-426E-40DD-AFC4-6F175D3DCCD1}">
              <a14:hiddenFill xmlns:a14="http://schemas.microsoft.com/office/drawing/2010/main">
                <a:solidFill>
                  <a:srgbClr val="FFFFFF"/>
                </a:solidFill>
              </a14:hiddenFill>
            </a:ext>
          </a:extLst>
        </p:spPr>
      </p:pic>
      <p:sp>
        <p:nvSpPr>
          <p:cNvPr id="2069" name="Rectangle 2068">
            <a:extLst>
              <a:ext uri="{FF2B5EF4-FFF2-40B4-BE49-F238E27FC236}">
                <a16:creationId xmlns:a16="http://schemas.microsoft.com/office/drawing/2014/main" id="{8FC8C21F-9484-4A71-ABFA-6C10682FAC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360367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8" name="Picture 10" descr="SPINE-Pete Adlington on Creating the Paperback Cover for The Wall">
            <a:extLst>
              <a:ext uri="{FF2B5EF4-FFF2-40B4-BE49-F238E27FC236}">
                <a16:creationId xmlns:a16="http://schemas.microsoft.com/office/drawing/2014/main" id="{4AD041C8-9446-E423-33F7-3EF2461DC66E}"/>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369658" y="3748194"/>
            <a:ext cx="1610725" cy="2471631"/>
          </a:xfrm>
          <a:prstGeom prst="rect">
            <a:avLst/>
          </a:prstGeom>
          <a:noFill/>
          <a:extLst>
            <a:ext uri="{909E8E84-426E-40DD-AFC4-6F175D3DCCD1}">
              <a14:hiddenFill xmlns:a14="http://schemas.microsoft.com/office/drawing/2010/main">
                <a:solidFill>
                  <a:srgbClr val="FFFFFF"/>
                </a:solidFill>
              </a14:hiddenFill>
            </a:ext>
          </a:extLst>
        </p:spPr>
      </p:pic>
      <p:sp>
        <p:nvSpPr>
          <p:cNvPr id="2071" name="Rectangle 2070">
            <a:extLst>
              <a:ext uri="{FF2B5EF4-FFF2-40B4-BE49-F238E27FC236}">
                <a16:creationId xmlns:a16="http://schemas.microsoft.com/office/drawing/2014/main" id="{2C444748-5A8D-4B53-89FE-42B455DFA2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5618" y="487090"/>
            <a:ext cx="3588171" cy="589788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a:extLst>
              <a:ext uri="{FF2B5EF4-FFF2-40B4-BE49-F238E27FC236}">
                <a16:creationId xmlns:a16="http://schemas.microsoft.com/office/drawing/2014/main" id="{D0F6BD5C-B0B3-C2C5-E7A2-CAC8E022F301}"/>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381676" y="918303"/>
            <a:ext cx="3252903" cy="5035453"/>
          </a:xfrm>
          <a:prstGeom prst="rect">
            <a:avLst/>
          </a:prstGeom>
          <a:noFill/>
          <a:extLst>
            <a:ext uri="{909E8E84-426E-40DD-AFC4-6F175D3DCCD1}">
              <a14:hiddenFill xmlns:a14="http://schemas.microsoft.com/office/drawing/2010/main">
                <a:solidFill>
                  <a:srgbClr val="FFFFFF"/>
                </a:solidFill>
              </a14:hiddenFill>
            </a:ext>
          </a:extLst>
        </p:spPr>
      </p:pic>
      <p:sp>
        <p:nvSpPr>
          <p:cNvPr id="2073" name="Rectangle 2072">
            <a:extLst>
              <a:ext uri="{FF2B5EF4-FFF2-40B4-BE49-F238E27FC236}">
                <a16:creationId xmlns:a16="http://schemas.microsoft.com/office/drawing/2014/main" id="{F4FFA271-A10A-4AC3-8F06-E3313A197A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29502" y="3603670"/>
            <a:ext cx="3601167"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4" name="Picture 6" descr="The Wall: A Novel: Amazon.co.uk: John Lanchester: 9781665127691: Books">
            <a:extLst>
              <a:ext uri="{FF2B5EF4-FFF2-40B4-BE49-F238E27FC236}">
                <a16:creationId xmlns:a16="http://schemas.microsoft.com/office/drawing/2014/main" id="{BA180506-5EB2-C9FF-0562-5DA92E9480A8}"/>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8707669" y="3755224"/>
            <a:ext cx="2464601" cy="2464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5373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a:extLst>
              <a:ext uri="{FF2B5EF4-FFF2-40B4-BE49-F238E27FC236}">
                <a16:creationId xmlns:a16="http://schemas.microsoft.com/office/drawing/2014/main" id="{11BA0C92-8050-7321-5C2B-92DC78EEF180}"/>
              </a:ext>
            </a:extLst>
          </p:cNvPr>
          <p:cNvPicPr>
            <a:picLocks noChangeAspect="1"/>
          </p:cNvPicPr>
          <p:nvPr/>
        </p:nvPicPr>
        <p:blipFill>
          <a:blip r:embed="rId2"/>
          <a:srcRect t="1520" b="13590"/>
          <a:stretch>
            <a:fillRect/>
          </a:stretch>
        </p:blipFill>
        <p:spPr>
          <a:xfrm>
            <a:off x="20" y="1282"/>
            <a:ext cx="12191980" cy="6856718"/>
          </a:xfrm>
          <a:prstGeom prst="rect">
            <a:avLst/>
          </a:prstGeom>
        </p:spPr>
      </p:pic>
    </p:spTree>
    <p:extLst>
      <p:ext uri="{BB962C8B-B14F-4D97-AF65-F5344CB8AC3E}">
        <p14:creationId xmlns:p14="http://schemas.microsoft.com/office/powerpoint/2010/main" val="2143308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fter World: A Novel">
            <a:extLst>
              <a:ext uri="{FF2B5EF4-FFF2-40B4-BE49-F238E27FC236}">
                <a16:creationId xmlns:a16="http://schemas.microsoft.com/office/drawing/2014/main" id="{EF4C744A-A046-0EBC-0808-1F881C871C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395" y="3434316"/>
            <a:ext cx="2242767" cy="336415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The Year of the Flood: Amazon.co.uk: Atwood, Margaret: 9781408804858: Books">
            <a:extLst>
              <a:ext uri="{FF2B5EF4-FFF2-40B4-BE49-F238E27FC236}">
                <a16:creationId xmlns:a16="http://schemas.microsoft.com/office/drawing/2014/main" id="{6174B936-B00D-6B80-E31C-739CDB1741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9438" y="138224"/>
            <a:ext cx="2978532" cy="4682409"/>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8F158BE1-F96C-F719-36C0-32E73BE3A6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0" y="3434316"/>
            <a:ext cx="2148035" cy="3309383"/>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Memory of Water : Itäranta: Amazon.co.uk: Books">
            <a:extLst>
              <a:ext uri="{FF2B5EF4-FFF2-40B4-BE49-F238E27FC236}">
                <a16:creationId xmlns:a16="http://schemas.microsoft.com/office/drawing/2014/main" id="{C485E5E1-9B22-AABB-E182-7DCAB5B9DF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4753" y="2764907"/>
            <a:ext cx="2582566" cy="3954869"/>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a:extLst>
              <a:ext uri="{FF2B5EF4-FFF2-40B4-BE49-F238E27FC236}">
                <a16:creationId xmlns:a16="http://schemas.microsoft.com/office/drawing/2014/main" id="{6FD61622-1A55-1FA5-CAD0-17CAB695325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1395" y="0"/>
            <a:ext cx="2191370" cy="3364150"/>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Flood">
            <a:extLst>
              <a:ext uri="{FF2B5EF4-FFF2-40B4-BE49-F238E27FC236}">
                <a16:creationId xmlns:a16="http://schemas.microsoft.com/office/drawing/2014/main" id="{7A20C426-3836-036D-457A-052667DD329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2144722" cy="3423684"/>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a:extLst>
              <a:ext uri="{FF2B5EF4-FFF2-40B4-BE49-F238E27FC236}">
                <a16:creationId xmlns:a16="http://schemas.microsoft.com/office/drawing/2014/main" id="{D37D11F8-C56C-A8BC-5171-145935EBCE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43932" y="138224"/>
            <a:ext cx="2376673" cy="364474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0">
            <a:extLst>
              <a:ext uri="{FF2B5EF4-FFF2-40B4-BE49-F238E27FC236}">
                <a16:creationId xmlns:a16="http://schemas.microsoft.com/office/drawing/2014/main" id="{DCF5D6D3-9754-BF93-05F2-16AFA2AB75F1}"/>
              </a:ext>
            </a:extLst>
          </p:cNvPr>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6817509" y="3615449"/>
            <a:ext cx="2061004" cy="3183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220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e Day After Tomorrow (2004) - IMDb">
            <a:hlinkClick r:id="rId2"/>
            <a:extLst>
              <a:ext uri="{FF2B5EF4-FFF2-40B4-BE49-F238E27FC236}">
                <a16:creationId xmlns:a16="http://schemas.microsoft.com/office/drawing/2014/main" id="{F89D19B7-5419-839D-1821-A75A8851AF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8" y="0"/>
            <a:ext cx="463073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8572E41-90FD-4F51-1108-C445DDACB024}"/>
              </a:ext>
            </a:extLst>
          </p:cNvPr>
          <p:cNvSpPr txBox="1"/>
          <p:nvPr/>
        </p:nvSpPr>
        <p:spPr>
          <a:xfrm>
            <a:off x="5813210" y="1859339"/>
            <a:ext cx="6206251" cy="3139321"/>
          </a:xfrm>
          <a:prstGeom prst="rect">
            <a:avLst/>
          </a:prstGeom>
          <a:noFill/>
        </p:spPr>
        <p:txBody>
          <a:bodyPr wrap="none" rtlCol="0">
            <a:spAutoFit/>
          </a:bodyPr>
          <a:lstStyle/>
          <a:p>
            <a:r>
              <a:rPr lang="en-GB" sz="1800"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Apocalypse is the single most powerful master</a:t>
            </a:r>
            <a:endParaRPr lang="en-GB" sz="1800" dirty="0">
              <a:effectLst/>
              <a:latin typeface="Franklin Gothic Medium" panose="020B060302010202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metaphor that the contemporary environmental imagination</a:t>
            </a:r>
            <a:endParaRPr lang="en-GB" sz="1800" dirty="0">
              <a:effectLst/>
              <a:latin typeface="Franklin Gothic Medium" panose="020B060302010202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has at its disposal. Of no other dimension of</a:t>
            </a:r>
            <a:endParaRPr lang="en-GB" sz="1800" dirty="0">
              <a:effectLst/>
              <a:latin typeface="Franklin Gothic Medium" panose="020B060302010202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contemporary environmentalism, furthermore, can it</a:t>
            </a:r>
            <a:endParaRPr lang="en-GB" sz="1800" dirty="0">
              <a:effectLst/>
              <a:latin typeface="Franklin Gothic Medium" panose="020B060302010202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be so unequivocally said that the role of the imagination</a:t>
            </a:r>
            <a:endParaRPr lang="en-GB" sz="1800" dirty="0">
              <a:effectLst/>
              <a:latin typeface="Franklin Gothic Medium" panose="020B060302010202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is central to the project; for the rhetoric of apocalypticism</a:t>
            </a:r>
            <a:endParaRPr lang="en-GB" sz="1800" dirty="0">
              <a:effectLst/>
              <a:latin typeface="Franklin Gothic Medium" panose="020B060302010202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implies that the fate of the world hinges on</a:t>
            </a:r>
            <a:endParaRPr lang="en-GB" sz="1800" dirty="0">
              <a:effectLst/>
              <a:latin typeface="Franklin Gothic Medium" panose="020B060302010202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the arousal of the imagination to a sense of crisis.</a:t>
            </a:r>
            <a:endParaRPr lang="en-GB" sz="1800" dirty="0">
              <a:effectLst/>
              <a:latin typeface="Franklin Gothic Medium" panose="020B060302010202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Lawrence Buell </a:t>
            </a:r>
            <a:r>
              <a:rPr lang="en-GB" sz="1800" i="1"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The Environmental Imagination: Thoreau,</a:t>
            </a:r>
            <a:endParaRPr lang="en-GB" sz="1800" dirty="0">
              <a:effectLst/>
              <a:latin typeface="Franklin Gothic Medium" panose="020B0603020102020204" pitchFamily="34" charset="0"/>
              <a:ea typeface="Calibri" panose="020F0502020204030204" pitchFamily="34" charset="0"/>
              <a:cs typeface="Times New Roman" panose="02020603050405020304" pitchFamily="18" charset="0"/>
            </a:endParaRPr>
          </a:p>
          <a:p>
            <a:r>
              <a:rPr lang="en-GB" sz="1800" i="1"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nature writing, and the formation of American Culture</a:t>
            </a:r>
            <a:r>
              <a:rPr lang="en-GB" sz="1800" dirty="0">
                <a:solidFill>
                  <a:srgbClr val="231F20"/>
                </a:solidFill>
                <a:effectLst/>
                <a:latin typeface="Franklin Gothic Medium" panose="020B0603020102020204" pitchFamily="34" charset="0"/>
                <a:ea typeface="Calibri" panose="020F0502020204030204" pitchFamily="34" charset="0"/>
                <a:cs typeface="Times New Roman" panose="02020603050405020304" pitchFamily="18" charset="0"/>
              </a:rPr>
              <a:t> (1995)</a:t>
            </a:r>
            <a:endParaRPr lang="en-GB" sz="1800" dirty="0">
              <a:effectLst/>
              <a:latin typeface="Franklin Gothic Medium" panose="020B0603020102020204" pitchFamily="34" charset="0"/>
              <a:ea typeface="Calibri" panose="020F0502020204030204" pitchFamily="34" charset="0"/>
              <a:cs typeface="Times New Roman" panose="02020603050405020304" pitchFamily="18" charset="0"/>
            </a:endParaRPr>
          </a:p>
          <a:p>
            <a:endParaRPr lang="en-US" dirty="0">
              <a:latin typeface="Athelas" panose="02000503000000020003" pitchFamily="2" charset="77"/>
            </a:endParaRPr>
          </a:p>
        </p:txBody>
      </p:sp>
    </p:spTree>
    <p:extLst>
      <p:ext uri="{BB962C8B-B14F-4D97-AF65-F5344CB8AC3E}">
        <p14:creationId xmlns:p14="http://schemas.microsoft.com/office/powerpoint/2010/main" val="1048413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28721" y="246438"/>
            <a:ext cx="4176215" cy="6266770"/>
          </a:xfrm>
          <a:prstGeom prst="rect">
            <a:avLst/>
          </a:prstGeom>
        </p:spPr>
      </p:pic>
      <p:sp>
        <p:nvSpPr>
          <p:cNvPr id="3" name="TextBox 2">
            <a:extLst>
              <a:ext uri="{FF2B5EF4-FFF2-40B4-BE49-F238E27FC236}">
                <a16:creationId xmlns:a16="http://schemas.microsoft.com/office/drawing/2014/main" id="{EB2DDC29-76CD-104B-ADCC-DCC6DA6FC1A2}"/>
              </a:ext>
            </a:extLst>
          </p:cNvPr>
          <p:cNvSpPr txBox="1"/>
          <p:nvPr/>
        </p:nvSpPr>
        <p:spPr>
          <a:xfrm>
            <a:off x="6524786" y="3502617"/>
            <a:ext cx="184731" cy="369332"/>
          </a:xfrm>
          <a:prstGeom prst="rect">
            <a:avLst/>
          </a:prstGeom>
          <a:noFill/>
        </p:spPr>
        <p:txBody>
          <a:bodyPr wrap="none" rtlCol="0">
            <a:spAutoFit/>
          </a:bodyPr>
          <a:lstStyle/>
          <a:p>
            <a:endParaRPr lang="en-US" dirty="0"/>
          </a:p>
        </p:txBody>
      </p:sp>
      <p:sp>
        <p:nvSpPr>
          <p:cNvPr id="4" name="TextBox 3">
            <a:extLst>
              <a:ext uri="{FF2B5EF4-FFF2-40B4-BE49-F238E27FC236}">
                <a16:creationId xmlns:a16="http://schemas.microsoft.com/office/drawing/2014/main" id="{74EFC507-4BB8-594C-A0CE-321B8F1A7EA7}"/>
              </a:ext>
            </a:extLst>
          </p:cNvPr>
          <p:cNvSpPr txBox="1"/>
          <p:nvPr/>
        </p:nvSpPr>
        <p:spPr>
          <a:xfrm rot="10800000" flipV="1">
            <a:off x="5234625" y="1055793"/>
            <a:ext cx="5922002" cy="4893647"/>
          </a:xfrm>
          <a:prstGeom prst="rect">
            <a:avLst/>
          </a:prstGeom>
          <a:noFill/>
        </p:spPr>
        <p:txBody>
          <a:bodyPr wrap="square" rtlCol="0">
            <a:spAutoFit/>
          </a:bodyPr>
          <a:lstStyle/>
          <a:p>
            <a:r>
              <a:rPr lang="en-GB" sz="2400" dirty="0">
                <a:latin typeface="Franklin Gothic Medium" panose="020B0603020102020204" pitchFamily="34" charset="0"/>
              </a:rPr>
              <a:t>The age of global warming defies both literary fiction and contemporary common sense: the weather events of this time have a very high degree of improbability. Indeed, it has even been proposed that this era should be named the “catastrophozoic” ... It is certain ...that these are not ordinary times: the events that mark them are not easily accommodated in the deliberately prosaic world of serious prose fiction.</a:t>
            </a:r>
          </a:p>
          <a:p>
            <a:endParaRPr lang="en-GB" sz="2400" dirty="0">
              <a:latin typeface="Franklin Gothic Medium" panose="020B0603020102020204" pitchFamily="34" charset="0"/>
            </a:endParaRPr>
          </a:p>
          <a:p>
            <a:r>
              <a:rPr lang="en-GB" sz="2400" dirty="0" err="1">
                <a:latin typeface="Franklin Gothic Medium" panose="020B0603020102020204" pitchFamily="34" charset="0"/>
              </a:rPr>
              <a:t>Amitav</a:t>
            </a:r>
            <a:r>
              <a:rPr lang="en-GB" sz="2400" dirty="0">
                <a:latin typeface="Franklin Gothic Medium" panose="020B0603020102020204" pitchFamily="34" charset="0"/>
              </a:rPr>
              <a:t> Ghosh (2016)</a:t>
            </a:r>
          </a:p>
          <a:p>
            <a:endParaRPr lang="en-US" sz="2400" dirty="0"/>
          </a:p>
        </p:txBody>
      </p:sp>
    </p:spTree>
    <p:extLst>
      <p:ext uri="{BB962C8B-B14F-4D97-AF65-F5344CB8AC3E}">
        <p14:creationId xmlns:p14="http://schemas.microsoft.com/office/powerpoint/2010/main" val="3371979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71FF90-A602-B3CF-189B-557666DA11BC}"/>
              </a:ext>
            </a:extLst>
          </p:cNvPr>
          <p:cNvSpPr txBox="1"/>
          <p:nvPr/>
        </p:nvSpPr>
        <p:spPr>
          <a:xfrm>
            <a:off x="474976" y="289679"/>
            <a:ext cx="6100762" cy="2862322"/>
          </a:xfrm>
          <a:prstGeom prst="rect">
            <a:avLst/>
          </a:prstGeom>
          <a:noFill/>
        </p:spPr>
        <p:txBody>
          <a:bodyPr wrap="square">
            <a:spAutoFit/>
          </a:bodyPr>
          <a:lstStyle/>
          <a:p>
            <a:r>
              <a:rPr lang="en-GB" sz="2000" dirty="0">
                <a:effectLst/>
                <a:latin typeface="Franklin Gothic Medium" panose="020B0603020102020204" pitchFamily="34" charset="0"/>
              </a:rPr>
              <a:t>And it appears that we are now in an era that will</a:t>
            </a:r>
          </a:p>
          <a:p>
            <a:r>
              <a:rPr lang="en-GB" sz="2000" dirty="0">
                <a:effectLst/>
                <a:latin typeface="Franklin Gothic Medium" panose="020B0603020102020204" pitchFamily="34" charset="0"/>
              </a:rPr>
              <a:t>be defined precisely by events that appear, by our current standards of normalcy, highly improbable: flash floods, hundred-year storms, persistent droughts, spells of unprecedented heat, sudden landslides, raging torrents pouring down from breached glacial lakes, and, yes, freakish tornadoes. Ghosh, </a:t>
            </a:r>
            <a:r>
              <a:rPr lang="en-GB" sz="2000" i="1" dirty="0">
                <a:effectLst/>
                <a:latin typeface="Franklin Gothic Medium" panose="020B0603020102020204" pitchFamily="34" charset="0"/>
              </a:rPr>
              <a:t>The Great Derangement</a:t>
            </a:r>
          </a:p>
          <a:p>
            <a:endParaRPr lang="en-GB" sz="2000" dirty="0">
              <a:effectLst/>
              <a:latin typeface="Athelas" panose="02000503000000020003" pitchFamily="2" charset="77"/>
            </a:endParaRPr>
          </a:p>
        </p:txBody>
      </p:sp>
      <p:pic>
        <p:nvPicPr>
          <p:cNvPr id="4" name="Picture 3" descr="A city in the fog&#10;&#10;Description automatically generated">
            <a:hlinkClick r:id="rId2"/>
            <a:extLst>
              <a:ext uri="{FF2B5EF4-FFF2-40B4-BE49-F238E27FC236}">
                <a16:creationId xmlns:a16="http://schemas.microsoft.com/office/drawing/2014/main" id="{F2460A25-03A5-D476-9A58-B3C6CD653C2F}"/>
              </a:ext>
            </a:extLst>
          </p:cNvPr>
          <p:cNvPicPr>
            <a:picLocks noChangeAspect="1"/>
          </p:cNvPicPr>
          <p:nvPr/>
        </p:nvPicPr>
        <p:blipFill>
          <a:blip r:embed="rId3"/>
          <a:stretch>
            <a:fillRect/>
          </a:stretch>
        </p:blipFill>
        <p:spPr>
          <a:xfrm>
            <a:off x="3686175" y="2864752"/>
            <a:ext cx="8305800" cy="3703569"/>
          </a:xfrm>
          <a:prstGeom prst="rect">
            <a:avLst/>
          </a:prstGeom>
        </p:spPr>
      </p:pic>
    </p:spTree>
    <p:extLst>
      <p:ext uri="{BB962C8B-B14F-4D97-AF65-F5344CB8AC3E}">
        <p14:creationId xmlns:p14="http://schemas.microsoft.com/office/powerpoint/2010/main" val="36262744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2066</TotalTime>
  <Words>607</Words>
  <Application>Microsoft Macintosh PowerPoint</Application>
  <PresentationFormat>Widescreen</PresentationFormat>
  <Paragraphs>27</Paragraphs>
  <Slides>19</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Aptos</vt:lpstr>
      <vt:lpstr>Aptos Display</vt:lpstr>
      <vt:lpstr>Arial</vt:lpstr>
      <vt:lpstr>Athelas</vt:lpstr>
      <vt:lpstr>Franklin Gothic Medium</vt:lpstr>
      <vt:lpstr>Optima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Macdonald, Graeme</dc:creator>
  <cp:lastModifiedBy>Macdonald, Graeme</cp:lastModifiedBy>
  <cp:revision>4</cp:revision>
  <dcterms:created xsi:type="dcterms:W3CDTF">2026-01-31T17:20:00Z</dcterms:created>
  <dcterms:modified xsi:type="dcterms:W3CDTF">2026-02-02T13:28:43Z</dcterms:modified>
</cp:coreProperties>
</file>