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59" r:id="rId4"/>
    <p:sldId id="260" r:id="rId5"/>
    <p:sldId id="261" r:id="rId6"/>
    <p:sldId id="258" r:id="rId7"/>
    <p:sldId id="262" r:id="rId8"/>
    <p:sldId id="263" r:id="rId9"/>
    <p:sldId id="264" r:id="rId10"/>
    <p:sldId id="265" r:id="rId11"/>
    <p:sldId id="266" r:id="rId12"/>
    <p:sldId id="267" r:id="rId13"/>
    <p:sldId id="270" r:id="rId14"/>
    <p:sldId id="271" r:id="rId15"/>
    <p:sldId id="272" r:id="rId16"/>
    <p:sldId id="27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4"/>
    <p:restoredTop sz="91436"/>
  </p:normalViewPr>
  <p:slideViewPr>
    <p:cSldViewPr snapToGrid="0">
      <p:cViewPr>
        <p:scale>
          <a:sx n="70" d="100"/>
          <a:sy n="70" d="100"/>
        </p:scale>
        <p:origin x="2456" y="11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7DBC00-0D94-5548-A8AC-EB6919F9983E}" type="datetimeFigureOut">
              <a:rPr lang="en-US" smtClean="0"/>
              <a:t>2/9/26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FEB4FA-3403-7D4A-855E-0174A07C7178}" type="slidenum">
              <a:rPr lang="en-US" smtClean="0"/>
              <a:t>‹#›</a:t>
            </a:fld>
            <a:endParaRPr lang="en-US"/>
          </a:p>
        </p:txBody>
      </p:sp>
    </p:spTree>
    <p:extLst>
      <p:ext uri="{BB962C8B-B14F-4D97-AF65-F5344CB8AC3E}">
        <p14:creationId xmlns:p14="http://schemas.microsoft.com/office/powerpoint/2010/main" val="1123703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FEB4FA-3403-7D4A-855E-0174A07C7178}" type="slidenum">
              <a:rPr lang="en-US" smtClean="0"/>
              <a:t>4</a:t>
            </a:fld>
            <a:endParaRPr lang="en-US"/>
          </a:p>
        </p:txBody>
      </p:sp>
    </p:spTree>
    <p:extLst>
      <p:ext uri="{BB962C8B-B14F-4D97-AF65-F5344CB8AC3E}">
        <p14:creationId xmlns:p14="http://schemas.microsoft.com/office/powerpoint/2010/main" val="1198859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F6B3C-2263-8BD7-F590-D47E9463E26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EA4C444B-CA2E-BC65-062D-64F12035571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41631D13-7B87-E68A-56FE-D55B1D040C94}"/>
              </a:ext>
            </a:extLst>
          </p:cNvPr>
          <p:cNvSpPr>
            <a:spLocks noGrp="1"/>
          </p:cNvSpPr>
          <p:nvPr>
            <p:ph type="dt" sz="half" idx="10"/>
          </p:nvPr>
        </p:nvSpPr>
        <p:spPr/>
        <p:txBody>
          <a:bodyPr/>
          <a:lstStyle/>
          <a:p>
            <a:fld id="{F5F13290-B6E2-CB4B-B709-C4194D7148B7}" type="datetimeFigureOut">
              <a:rPr lang="en-US" smtClean="0"/>
              <a:t>2/9/26</a:t>
            </a:fld>
            <a:endParaRPr lang="en-US"/>
          </a:p>
        </p:txBody>
      </p:sp>
      <p:sp>
        <p:nvSpPr>
          <p:cNvPr id="5" name="Footer Placeholder 4">
            <a:extLst>
              <a:ext uri="{FF2B5EF4-FFF2-40B4-BE49-F238E27FC236}">
                <a16:creationId xmlns:a16="http://schemas.microsoft.com/office/drawing/2014/main" id="{AB8F7EF6-5FF6-9E8C-916C-6A8C7B40D7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324AAB-6285-39F2-A3E2-D2E9B58B6561}"/>
              </a:ext>
            </a:extLst>
          </p:cNvPr>
          <p:cNvSpPr>
            <a:spLocks noGrp="1"/>
          </p:cNvSpPr>
          <p:nvPr>
            <p:ph type="sldNum" sz="quarter" idx="12"/>
          </p:nvPr>
        </p:nvSpPr>
        <p:spPr/>
        <p:txBody>
          <a:bodyPr/>
          <a:lstStyle/>
          <a:p>
            <a:fld id="{6FC26399-1136-5B49-B378-E2A92B4561D1}" type="slidenum">
              <a:rPr lang="en-US" smtClean="0"/>
              <a:t>‹#›</a:t>
            </a:fld>
            <a:endParaRPr lang="en-US"/>
          </a:p>
        </p:txBody>
      </p:sp>
    </p:spTree>
    <p:extLst>
      <p:ext uri="{BB962C8B-B14F-4D97-AF65-F5344CB8AC3E}">
        <p14:creationId xmlns:p14="http://schemas.microsoft.com/office/powerpoint/2010/main" val="4007727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3231-0E41-0882-40A0-5BA892E9C46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67FCCD2-C0B5-0AA5-AE5D-8463DFFCEEA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BC22431-46AA-41B5-4DBB-2AEC0D56DCD7}"/>
              </a:ext>
            </a:extLst>
          </p:cNvPr>
          <p:cNvSpPr>
            <a:spLocks noGrp="1"/>
          </p:cNvSpPr>
          <p:nvPr>
            <p:ph type="dt" sz="half" idx="10"/>
          </p:nvPr>
        </p:nvSpPr>
        <p:spPr/>
        <p:txBody>
          <a:bodyPr/>
          <a:lstStyle/>
          <a:p>
            <a:fld id="{F5F13290-B6E2-CB4B-B709-C4194D7148B7}" type="datetimeFigureOut">
              <a:rPr lang="en-US" smtClean="0"/>
              <a:t>2/9/26</a:t>
            </a:fld>
            <a:endParaRPr lang="en-US"/>
          </a:p>
        </p:txBody>
      </p:sp>
      <p:sp>
        <p:nvSpPr>
          <p:cNvPr id="5" name="Footer Placeholder 4">
            <a:extLst>
              <a:ext uri="{FF2B5EF4-FFF2-40B4-BE49-F238E27FC236}">
                <a16:creationId xmlns:a16="http://schemas.microsoft.com/office/drawing/2014/main" id="{BAADDDFA-4718-F91F-43DC-C9DFFAAC14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61BFFE-5154-6177-D300-7DC53F8D41F8}"/>
              </a:ext>
            </a:extLst>
          </p:cNvPr>
          <p:cNvSpPr>
            <a:spLocks noGrp="1"/>
          </p:cNvSpPr>
          <p:nvPr>
            <p:ph type="sldNum" sz="quarter" idx="12"/>
          </p:nvPr>
        </p:nvSpPr>
        <p:spPr/>
        <p:txBody>
          <a:bodyPr/>
          <a:lstStyle/>
          <a:p>
            <a:fld id="{6FC26399-1136-5B49-B378-E2A92B4561D1}" type="slidenum">
              <a:rPr lang="en-US" smtClean="0"/>
              <a:t>‹#›</a:t>
            </a:fld>
            <a:endParaRPr lang="en-US"/>
          </a:p>
        </p:txBody>
      </p:sp>
    </p:spTree>
    <p:extLst>
      <p:ext uri="{BB962C8B-B14F-4D97-AF65-F5344CB8AC3E}">
        <p14:creationId xmlns:p14="http://schemas.microsoft.com/office/powerpoint/2010/main" val="3229423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5D19D1-A4BC-16B9-4F9C-0FB4E3A2C5D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A6BCF88-69AD-1B74-03BD-25EAE0B21A0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226EF38-DE17-CF34-21A2-C71B6BFD86A0}"/>
              </a:ext>
            </a:extLst>
          </p:cNvPr>
          <p:cNvSpPr>
            <a:spLocks noGrp="1"/>
          </p:cNvSpPr>
          <p:nvPr>
            <p:ph type="dt" sz="half" idx="10"/>
          </p:nvPr>
        </p:nvSpPr>
        <p:spPr/>
        <p:txBody>
          <a:bodyPr/>
          <a:lstStyle/>
          <a:p>
            <a:fld id="{F5F13290-B6E2-CB4B-B709-C4194D7148B7}" type="datetimeFigureOut">
              <a:rPr lang="en-US" smtClean="0"/>
              <a:t>2/9/26</a:t>
            </a:fld>
            <a:endParaRPr lang="en-US"/>
          </a:p>
        </p:txBody>
      </p:sp>
      <p:sp>
        <p:nvSpPr>
          <p:cNvPr id="5" name="Footer Placeholder 4">
            <a:extLst>
              <a:ext uri="{FF2B5EF4-FFF2-40B4-BE49-F238E27FC236}">
                <a16:creationId xmlns:a16="http://schemas.microsoft.com/office/drawing/2014/main" id="{1657EBB4-BB1D-52B3-AD06-0F9D927816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6E92EF-60BB-3044-0321-7255F4B311A7}"/>
              </a:ext>
            </a:extLst>
          </p:cNvPr>
          <p:cNvSpPr>
            <a:spLocks noGrp="1"/>
          </p:cNvSpPr>
          <p:nvPr>
            <p:ph type="sldNum" sz="quarter" idx="12"/>
          </p:nvPr>
        </p:nvSpPr>
        <p:spPr/>
        <p:txBody>
          <a:bodyPr/>
          <a:lstStyle/>
          <a:p>
            <a:fld id="{6FC26399-1136-5B49-B378-E2A92B4561D1}" type="slidenum">
              <a:rPr lang="en-US" smtClean="0"/>
              <a:t>‹#›</a:t>
            </a:fld>
            <a:endParaRPr lang="en-US"/>
          </a:p>
        </p:txBody>
      </p:sp>
    </p:spTree>
    <p:extLst>
      <p:ext uri="{BB962C8B-B14F-4D97-AF65-F5344CB8AC3E}">
        <p14:creationId xmlns:p14="http://schemas.microsoft.com/office/powerpoint/2010/main" val="29106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DC838-E582-90A9-7CAD-0374670B54E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9EA3394-6123-7C60-CBDD-4720B8FFD74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1C5FE02-E749-71B7-6049-412B7744AE68}"/>
              </a:ext>
            </a:extLst>
          </p:cNvPr>
          <p:cNvSpPr>
            <a:spLocks noGrp="1"/>
          </p:cNvSpPr>
          <p:nvPr>
            <p:ph type="dt" sz="half" idx="10"/>
          </p:nvPr>
        </p:nvSpPr>
        <p:spPr/>
        <p:txBody>
          <a:bodyPr/>
          <a:lstStyle/>
          <a:p>
            <a:fld id="{F5F13290-B6E2-CB4B-B709-C4194D7148B7}" type="datetimeFigureOut">
              <a:rPr lang="en-US" smtClean="0"/>
              <a:t>2/9/26</a:t>
            </a:fld>
            <a:endParaRPr lang="en-US"/>
          </a:p>
        </p:txBody>
      </p:sp>
      <p:sp>
        <p:nvSpPr>
          <p:cNvPr id="5" name="Footer Placeholder 4">
            <a:extLst>
              <a:ext uri="{FF2B5EF4-FFF2-40B4-BE49-F238E27FC236}">
                <a16:creationId xmlns:a16="http://schemas.microsoft.com/office/drawing/2014/main" id="{0926EA64-38DB-EEFD-FAF1-875216620C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33C102-E6A5-EB3A-AC83-5DCA30B8E036}"/>
              </a:ext>
            </a:extLst>
          </p:cNvPr>
          <p:cNvSpPr>
            <a:spLocks noGrp="1"/>
          </p:cNvSpPr>
          <p:nvPr>
            <p:ph type="sldNum" sz="quarter" idx="12"/>
          </p:nvPr>
        </p:nvSpPr>
        <p:spPr/>
        <p:txBody>
          <a:bodyPr/>
          <a:lstStyle/>
          <a:p>
            <a:fld id="{6FC26399-1136-5B49-B378-E2A92B4561D1}" type="slidenum">
              <a:rPr lang="en-US" smtClean="0"/>
              <a:t>‹#›</a:t>
            </a:fld>
            <a:endParaRPr lang="en-US"/>
          </a:p>
        </p:txBody>
      </p:sp>
    </p:spTree>
    <p:extLst>
      <p:ext uri="{BB962C8B-B14F-4D97-AF65-F5344CB8AC3E}">
        <p14:creationId xmlns:p14="http://schemas.microsoft.com/office/powerpoint/2010/main" val="284999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3D176-3C8D-3728-4DFC-79ED5059F95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3EE2F33-891E-BB29-216B-9185E670AD3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11C96D4-A714-1C98-A3D0-D23DFD352941}"/>
              </a:ext>
            </a:extLst>
          </p:cNvPr>
          <p:cNvSpPr>
            <a:spLocks noGrp="1"/>
          </p:cNvSpPr>
          <p:nvPr>
            <p:ph type="dt" sz="half" idx="10"/>
          </p:nvPr>
        </p:nvSpPr>
        <p:spPr/>
        <p:txBody>
          <a:bodyPr/>
          <a:lstStyle/>
          <a:p>
            <a:fld id="{F5F13290-B6E2-CB4B-B709-C4194D7148B7}" type="datetimeFigureOut">
              <a:rPr lang="en-US" smtClean="0"/>
              <a:t>2/9/26</a:t>
            </a:fld>
            <a:endParaRPr lang="en-US"/>
          </a:p>
        </p:txBody>
      </p:sp>
      <p:sp>
        <p:nvSpPr>
          <p:cNvPr id="5" name="Footer Placeholder 4">
            <a:extLst>
              <a:ext uri="{FF2B5EF4-FFF2-40B4-BE49-F238E27FC236}">
                <a16:creationId xmlns:a16="http://schemas.microsoft.com/office/drawing/2014/main" id="{C941E286-9CE6-6906-C61B-F1E26C901D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25CE62-7E73-1823-ACC7-74802F57CE2F}"/>
              </a:ext>
            </a:extLst>
          </p:cNvPr>
          <p:cNvSpPr>
            <a:spLocks noGrp="1"/>
          </p:cNvSpPr>
          <p:nvPr>
            <p:ph type="sldNum" sz="quarter" idx="12"/>
          </p:nvPr>
        </p:nvSpPr>
        <p:spPr/>
        <p:txBody>
          <a:bodyPr/>
          <a:lstStyle/>
          <a:p>
            <a:fld id="{6FC26399-1136-5B49-B378-E2A92B4561D1}" type="slidenum">
              <a:rPr lang="en-US" smtClean="0"/>
              <a:t>‹#›</a:t>
            </a:fld>
            <a:endParaRPr lang="en-US"/>
          </a:p>
        </p:txBody>
      </p:sp>
    </p:spTree>
    <p:extLst>
      <p:ext uri="{BB962C8B-B14F-4D97-AF65-F5344CB8AC3E}">
        <p14:creationId xmlns:p14="http://schemas.microsoft.com/office/powerpoint/2010/main" val="1058794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4E956-8185-3AEA-39BE-3D30CAEF693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8B700E0-36DE-AE8E-F3F1-EA71B17594E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3C82902-02E8-E4B7-C600-3F86A61A71B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3E6CA6B-447D-5573-9F71-135B6E0413A4}"/>
              </a:ext>
            </a:extLst>
          </p:cNvPr>
          <p:cNvSpPr>
            <a:spLocks noGrp="1"/>
          </p:cNvSpPr>
          <p:nvPr>
            <p:ph type="dt" sz="half" idx="10"/>
          </p:nvPr>
        </p:nvSpPr>
        <p:spPr/>
        <p:txBody>
          <a:bodyPr/>
          <a:lstStyle/>
          <a:p>
            <a:fld id="{F5F13290-B6E2-CB4B-B709-C4194D7148B7}" type="datetimeFigureOut">
              <a:rPr lang="en-US" smtClean="0"/>
              <a:t>2/9/26</a:t>
            </a:fld>
            <a:endParaRPr lang="en-US"/>
          </a:p>
        </p:txBody>
      </p:sp>
      <p:sp>
        <p:nvSpPr>
          <p:cNvPr id="6" name="Footer Placeholder 5">
            <a:extLst>
              <a:ext uri="{FF2B5EF4-FFF2-40B4-BE49-F238E27FC236}">
                <a16:creationId xmlns:a16="http://schemas.microsoft.com/office/drawing/2014/main" id="{391DFEEE-0D79-8CDB-1CB7-430428EDCC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E04726-B304-D4F8-FE66-4E62977DE6BF}"/>
              </a:ext>
            </a:extLst>
          </p:cNvPr>
          <p:cNvSpPr>
            <a:spLocks noGrp="1"/>
          </p:cNvSpPr>
          <p:nvPr>
            <p:ph type="sldNum" sz="quarter" idx="12"/>
          </p:nvPr>
        </p:nvSpPr>
        <p:spPr/>
        <p:txBody>
          <a:bodyPr/>
          <a:lstStyle/>
          <a:p>
            <a:fld id="{6FC26399-1136-5B49-B378-E2A92B4561D1}" type="slidenum">
              <a:rPr lang="en-US" smtClean="0"/>
              <a:t>‹#›</a:t>
            </a:fld>
            <a:endParaRPr lang="en-US"/>
          </a:p>
        </p:txBody>
      </p:sp>
    </p:spTree>
    <p:extLst>
      <p:ext uri="{BB962C8B-B14F-4D97-AF65-F5344CB8AC3E}">
        <p14:creationId xmlns:p14="http://schemas.microsoft.com/office/powerpoint/2010/main" val="2654761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1AE39-F7B2-468D-6F64-A6A714EAC5F8}"/>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3216E41-1E40-2172-900A-09290E3F4B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DA579B4-70EE-9273-92E2-CE26A9AEF47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FC48BB27-6896-4045-74DB-C7B09DFCD6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0432C89-E299-B6C4-77A3-563D199E6E3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1E6AACF-95D6-F124-0214-D86C457D9875}"/>
              </a:ext>
            </a:extLst>
          </p:cNvPr>
          <p:cNvSpPr>
            <a:spLocks noGrp="1"/>
          </p:cNvSpPr>
          <p:nvPr>
            <p:ph type="dt" sz="half" idx="10"/>
          </p:nvPr>
        </p:nvSpPr>
        <p:spPr/>
        <p:txBody>
          <a:bodyPr/>
          <a:lstStyle/>
          <a:p>
            <a:fld id="{F5F13290-B6E2-CB4B-B709-C4194D7148B7}" type="datetimeFigureOut">
              <a:rPr lang="en-US" smtClean="0"/>
              <a:t>2/9/26</a:t>
            </a:fld>
            <a:endParaRPr lang="en-US"/>
          </a:p>
        </p:txBody>
      </p:sp>
      <p:sp>
        <p:nvSpPr>
          <p:cNvPr id="8" name="Footer Placeholder 7">
            <a:extLst>
              <a:ext uri="{FF2B5EF4-FFF2-40B4-BE49-F238E27FC236}">
                <a16:creationId xmlns:a16="http://schemas.microsoft.com/office/drawing/2014/main" id="{CC50AAF4-BD1F-69A1-3570-65BA15FC2F1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CECEF34-B187-F638-0ACC-04CFAEB411D5}"/>
              </a:ext>
            </a:extLst>
          </p:cNvPr>
          <p:cNvSpPr>
            <a:spLocks noGrp="1"/>
          </p:cNvSpPr>
          <p:nvPr>
            <p:ph type="sldNum" sz="quarter" idx="12"/>
          </p:nvPr>
        </p:nvSpPr>
        <p:spPr/>
        <p:txBody>
          <a:bodyPr/>
          <a:lstStyle/>
          <a:p>
            <a:fld id="{6FC26399-1136-5B49-B378-E2A92B4561D1}" type="slidenum">
              <a:rPr lang="en-US" smtClean="0"/>
              <a:t>‹#›</a:t>
            </a:fld>
            <a:endParaRPr lang="en-US"/>
          </a:p>
        </p:txBody>
      </p:sp>
    </p:spTree>
    <p:extLst>
      <p:ext uri="{BB962C8B-B14F-4D97-AF65-F5344CB8AC3E}">
        <p14:creationId xmlns:p14="http://schemas.microsoft.com/office/powerpoint/2010/main" val="1442589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9F6C1-B0DA-4751-9CFC-BCA114103D7B}"/>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19F00EC3-A8DE-0897-DB01-729683C471C3}"/>
              </a:ext>
            </a:extLst>
          </p:cNvPr>
          <p:cNvSpPr>
            <a:spLocks noGrp="1"/>
          </p:cNvSpPr>
          <p:nvPr>
            <p:ph type="dt" sz="half" idx="10"/>
          </p:nvPr>
        </p:nvSpPr>
        <p:spPr/>
        <p:txBody>
          <a:bodyPr/>
          <a:lstStyle/>
          <a:p>
            <a:fld id="{F5F13290-B6E2-CB4B-B709-C4194D7148B7}" type="datetimeFigureOut">
              <a:rPr lang="en-US" smtClean="0"/>
              <a:t>2/9/26</a:t>
            </a:fld>
            <a:endParaRPr lang="en-US"/>
          </a:p>
        </p:txBody>
      </p:sp>
      <p:sp>
        <p:nvSpPr>
          <p:cNvPr id="4" name="Footer Placeholder 3">
            <a:extLst>
              <a:ext uri="{FF2B5EF4-FFF2-40B4-BE49-F238E27FC236}">
                <a16:creationId xmlns:a16="http://schemas.microsoft.com/office/drawing/2014/main" id="{FC5E1ADA-87A8-B44B-935E-E9B00850929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78F4004-8142-E9A2-10D6-DDA4928A5604}"/>
              </a:ext>
            </a:extLst>
          </p:cNvPr>
          <p:cNvSpPr>
            <a:spLocks noGrp="1"/>
          </p:cNvSpPr>
          <p:nvPr>
            <p:ph type="sldNum" sz="quarter" idx="12"/>
          </p:nvPr>
        </p:nvSpPr>
        <p:spPr/>
        <p:txBody>
          <a:bodyPr/>
          <a:lstStyle/>
          <a:p>
            <a:fld id="{6FC26399-1136-5B49-B378-E2A92B4561D1}" type="slidenum">
              <a:rPr lang="en-US" smtClean="0"/>
              <a:t>‹#›</a:t>
            </a:fld>
            <a:endParaRPr lang="en-US"/>
          </a:p>
        </p:txBody>
      </p:sp>
    </p:spTree>
    <p:extLst>
      <p:ext uri="{BB962C8B-B14F-4D97-AF65-F5344CB8AC3E}">
        <p14:creationId xmlns:p14="http://schemas.microsoft.com/office/powerpoint/2010/main" val="2131250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235165-9FB3-1F50-B3B4-50B54B47A9C3}"/>
              </a:ext>
            </a:extLst>
          </p:cNvPr>
          <p:cNvSpPr>
            <a:spLocks noGrp="1"/>
          </p:cNvSpPr>
          <p:nvPr>
            <p:ph type="dt" sz="half" idx="10"/>
          </p:nvPr>
        </p:nvSpPr>
        <p:spPr/>
        <p:txBody>
          <a:bodyPr/>
          <a:lstStyle/>
          <a:p>
            <a:fld id="{F5F13290-B6E2-CB4B-B709-C4194D7148B7}" type="datetimeFigureOut">
              <a:rPr lang="en-US" smtClean="0"/>
              <a:t>2/9/26</a:t>
            </a:fld>
            <a:endParaRPr lang="en-US"/>
          </a:p>
        </p:txBody>
      </p:sp>
      <p:sp>
        <p:nvSpPr>
          <p:cNvPr id="3" name="Footer Placeholder 2">
            <a:extLst>
              <a:ext uri="{FF2B5EF4-FFF2-40B4-BE49-F238E27FC236}">
                <a16:creationId xmlns:a16="http://schemas.microsoft.com/office/drawing/2014/main" id="{4AFC0D1A-DD24-D003-B744-9B485B4DE6E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EEF7C2C-E919-6038-D1F1-28854B2C876A}"/>
              </a:ext>
            </a:extLst>
          </p:cNvPr>
          <p:cNvSpPr>
            <a:spLocks noGrp="1"/>
          </p:cNvSpPr>
          <p:nvPr>
            <p:ph type="sldNum" sz="quarter" idx="12"/>
          </p:nvPr>
        </p:nvSpPr>
        <p:spPr/>
        <p:txBody>
          <a:bodyPr/>
          <a:lstStyle/>
          <a:p>
            <a:fld id="{6FC26399-1136-5B49-B378-E2A92B4561D1}" type="slidenum">
              <a:rPr lang="en-US" smtClean="0"/>
              <a:t>‹#›</a:t>
            </a:fld>
            <a:endParaRPr lang="en-US"/>
          </a:p>
        </p:txBody>
      </p:sp>
    </p:spTree>
    <p:extLst>
      <p:ext uri="{BB962C8B-B14F-4D97-AF65-F5344CB8AC3E}">
        <p14:creationId xmlns:p14="http://schemas.microsoft.com/office/powerpoint/2010/main" val="3694256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1D171-CD6D-3AEE-D95B-7674AF4D12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FE623EB-9D4D-6AC9-8EC9-C662E72A47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042E7A5-80D2-A6DD-115E-2A0672651A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C5541D-FEFE-D833-7C8A-AAB51B6464A4}"/>
              </a:ext>
            </a:extLst>
          </p:cNvPr>
          <p:cNvSpPr>
            <a:spLocks noGrp="1"/>
          </p:cNvSpPr>
          <p:nvPr>
            <p:ph type="dt" sz="half" idx="10"/>
          </p:nvPr>
        </p:nvSpPr>
        <p:spPr/>
        <p:txBody>
          <a:bodyPr/>
          <a:lstStyle/>
          <a:p>
            <a:fld id="{F5F13290-B6E2-CB4B-B709-C4194D7148B7}" type="datetimeFigureOut">
              <a:rPr lang="en-US" smtClean="0"/>
              <a:t>2/9/26</a:t>
            </a:fld>
            <a:endParaRPr lang="en-US"/>
          </a:p>
        </p:txBody>
      </p:sp>
      <p:sp>
        <p:nvSpPr>
          <p:cNvPr id="6" name="Footer Placeholder 5">
            <a:extLst>
              <a:ext uri="{FF2B5EF4-FFF2-40B4-BE49-F238E27FC236}">
                <a16:creationId xmlns:a16="http://schemas.microsoft.com/office/drawing/2014/main" id="{C912F153-C460-536B-F68F-38D866DB09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257F05-221C-71CF-FD44-766ED680E935}"/>
              </a:ext>
            </a:extLst>
          </p:cNvPr>
          <p:cNvSpPr>
            <a:spLocks noGrp="1"/>
          </p:cNvSpPr>
          <p:nvPr>
            <p:ph type="sldNum" sz="quarter" idx="12"/>
          </p:nvPr>
        </p:nvSpPr>
        <p:spPr/>
        <p:txBody>
          <a:bodyPr/>
          <a:lstStyle/>
          <a:p>
            <a:fld id="{6FC26399-1136-5B49-B378-E2A92B4561D1}" type="slidenum">
              <a:rPr lang="en-US" smtClean="0"/>
              <a:t>‹#›</a:t>
            </a:fld>
            <a:endParaRPr lang="en-US"/>
          </a:p>
        </p:txBody>
      </p:sp>
    </p:spTree>
    <p:extLst>
      <p:ext uri="{BB962C8B-B14F-4D97-AF65-F5344CB8AC3E}">
        <p14:creationId xmlns:p14="http://schemas.microsoft.com/office/powerpoint/2010/main" val="2973611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C038E-F958-A834-C52B-FA3505B36F1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1B3BA7B9-E193-9E2D-2081-31C9784A7B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E326765-E643-3CF7-0993-3B408F3703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2D58D4F-46DA-6330-E5EC-A27B13074EA7}"/>
              </a:ext>
            </a:extLst>
          </p:cNvPr>
          <p:cNvSpPr>
            <a:spLocks noGrp="1"/>
          </p:cNvSpPr>
          <p:nvPr>
            <p:ph type="dt" sz="half" idx="10"/>
          </p:nvPr>
        </p:nvSpPr>
        <p:spPr/>
        <p:txBody>
          <a:bodyPr/>
          <a:lstStyle/>
          <a:p>
            <a:fld id="{F5F13290-B6E2-CB4B-B709-C4194D7148B7}" type="datetimeFigureOut">
              <a:rPr lang="en-US" smtClean="0"/>
              <a:t>2/9/26</a:t>
            </a:fld>
            <a:endParaRPr lang="en-US"/>
          </a:p>
        </p:txBody>
      </p:sp>
      <p:sp>
        <p:nvSpPr>
          <p:cNvPr id="6" name="Footer Placeholder 5">
            <a:extLst>
              <a:ext uri="{FF2B5EF4-FFF2-40B4-BE49-F238E27FC236}">
                <a16:creationId xmlns:a16="http://schemas.microsoft.com/office/drawing/2014/main" id="{7C889DA5-A944-9411-DDA8-DB758A9917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CEBFA9-AC21-2329-2786-600C50A86788}"/>
              </a:ext>
            </a:extLst>
          </p:cNvPr>
          <p:cNvSpPr>
            <a:spLocks noGrp="1"/>
          </p:cNvSpPr>
          <p:nvPr>
            <p:ph type="sldNum" sz="quarter" idx="12"/>
          </p:nvPr>
        </p:nvSpPr>
        <p:spPr/>
        <p:txBody>
          <a:bodyPr/>
          <a:lstStyle/>
          <a:p>
            <a:fld id="{6FC26399-1136-5B49-B378-E2A92B4561D1}" type="slidenum">
              <a:rPr lang="en-US" smtClean="0"/>
              <a:t>‹#›</a:t>
            </a:fld>
            <a:endParaRPr lang="en-US"/>
          </a:p>
        </p:txBody>
      </p:sp>
    </p:spTree>
    <p:extLst>
      <p:ext uri="{BB962C8B-B14F-4D97-AF65-F5344CB8AC3E}">
        <p14:creationId xmlns:p14="http://schemas.microsoft.com/office/powerpoint/2010/main" val="2336649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7DAE1A-8284-F0E2-24D9-DB8784CD2B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32CA98E-3730-F7D0-2C15-9BB11F1CB7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089455D-A9C4-D4B9-4C43-390F721D71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5F13290-B6E2-CB4B-B709-C4194D7148B7}" type="datetimeFigureOut">
              <a:rPr lang="en-US" smtClean="0"/>
              <a:t>2/9/26</a:t>
            </a:fld>
            <a:endParaRPr lang="en-US"/>
          </a:p>
        </p:txBody>
      </p:sp>
      <p:sp>
        <p:nvSpPr>
          <p:cNvPr id="5" name="Footer Placeholder 4">
            <a:extLst>
              <a:ext uri="{FF2B5EF4-FFF2-40B4-BE49-F238E27FC236}">
                <a16:creationId xmlns:a16="http://schemas.microsoft.com/office/drawing/2014/main" id="{B912AAEC-B265-F669-E155-D70F4943C1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67D71FFB-0029-E056-6437-911C3F95AD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FC26399-1136-5B49-B378-E2A92B4561D1}" type="slidenum">
              <a:rPr lang="en-US" smtClean="0"/>
              <a:t>‹#›</a:t>
            </a:fld>
            <a:endParaRPr lang="en-US"/>
          </a:p>
        </p:txBody>
      </p:sp>
    </p:spTree>
    <p:extLst>
      <p:ext uri="{BB962C8B-B14F-4D97-AF65-F5344CB8AC3E}">
        <p14:creationId xmlns:p14="http://schemas.microsoft.com/office/powerpoint/2010/main" val="143871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acmrs.asu.edu/RaceB4Rac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drawing of a person with a bow and arrow&#10;&#10;AI-generated content may be incorrect.">
            <a:extLst>
              <a:ext uri="{FF2B5EF4-FFF2-40B4-BE49-F238E27FC236}">
                <a16:creationId xmlns:a16="http://schemas.microsoft.com/office/drawing/2014/main" id="{3159A8D4-E3EE-AD1E-F399-CA7C39CDD7FC}"/>
              </a:ext>
            </a:extLst>
          </p:cNvPr>
          <p:cNvPicPr>
            <a:picLocks noChangeAspect="1"/>
          </p:cNvPicPr>
          <p:nvPr/>
        </p:nvPicPr>
        <p:blipFill>
          <a:blip r:embed="rId2">
            <a:alphaModFix amt="50000"/>
          </a:blip>
          <a:srcRect t="8794" r="-1" b="16929"/>
          <a:stretch>
            <a:fillRect/>
          </a:stretch>
        </p:blipFill>
        <p:spPr>
          <a:xfrm>
            <a:off x="20" y="10"/>
            <a:ext cx="12188930" cy="6857990"/>
          </a:xfrm>
          <a:prstGeom prst="rect">
            <a:avLst/>
          </a:prstGeom>
        </p:spPr>
      </p:pic>
      <p:sp>
        <p:nvSpPr>
          <p:cNvPr id="2" name="Title 1">
            <a:extLst>
              <a:ext uri="{FF2B5EF4-FFF2-40B4-BE49-F238E27FC236}">
                <a16:creationId xmlns:a16="http://schemas.microsoft.com/office/drawing/2014/main" id="{5FB39F6D-6138-B84A-AE48-0A6BB7469F6C}"/>
              </a:ext>
            </a:extLst>
          </p:cNvPr>
          <p:cNvSpPr>
            <a:spLocks noGrp="1"/>
          </p:cNvSpPr>
          <p:nvPr>
            <p:ph type="ctrTitle"/>
          </p:nvPr>
        </p:nvSpPr>
        <p:spPr>
          <a:xfrm>
            <a:off x="1524000" y="1122363"/>
            <a:ext cx="9144000" cy="3063240"/>
          </a:xfrm>
        </p:spPr>
        <p:txBody>
          <a:bodyPr>
            <a:normAutofit/>
          </a:bodyPr>
          <a:lstStyle/>
          <a:p>
            <a:r>
              <a:rPr lang="en-US" sz="6600">
                <a:solidFill>
                  <a:schemeClr val="bg1"/>
                </a:solidFill>
                <a:latin typeface="Garamond" panose="02020404030301010803" pitchFamily="18" charset="0"/>
              </a:rPr>
              <a:t>Premodern Race</a:t>
            </a:r>
          </a:p>
        </p:txBody>
      </p:sp>
      <p:sp>
        <p:nvSpPr>
          <p:cNvPr id="3" name="Subtitle 2">
            <a:extLst>
              <a:ext uri="{FF2B5EF4-FFF2-40B4-BE49-F238E27FC236}">
                <a16:creationId xmlns:a16="http://schemas.microsoft.com/office/drawing/2014/main" id="{94C0310B-8A83-C5C7-3AE8-8208AAB7E1E7}"/>
              </a:ext>
            </a:extLst>
          </p:cNvPr>
          <p:cNvSpPr>
            <a:spLocks noGrp="1"/>
          </p:cNvSpPr>
          <p:nvPr>
            <p:ph type="subTitle" idx="1"/>
          </p:nvPr>
        </p:nvSpPr>
        <p:spPr>
          <a:xfrm>
            <a:off x="1527048" y="4599432"/>
            <a:ext cx="9144000" cy="1536192"/>
          </a:xfrm>
        </p:spPr>
        <p:txBody>
          <a:bodyPr>
            <a:normAutofit/>
          </a:bodyPr>
          <a:lstStyle/>
          <a:p>
            <a:r>
              <a:rPr lang="en-US">
                <a:solidFill>
                  <a:schemeClr val="bg1"/>
                </a:solidFill>
                <a:latin typeface="Garamond" panose="02020404030301010803" pitchFamily="18" charset="0"/>
              </a:rPr>
              <a:t>Natalya Din-Kariuki</a:t>
            </a:r>
          </a:p>
        </p:txBody>
      </p:sp>
      <p:sp>
        <p:nvSpPr>
          <p:cNvPr id="11"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sX0" fmla="*/ 0 w 4243589"/>
              <a:gd name="csY0" fmla="*/ 0 h 18288"/>
              <a:gd name="csX1" fmla="*/ 478919 w 4243589"/>
              <a:gd name="csY1" fmla="*/ 0 h 18288"/>
              <a:gd name="csX2" fmla="*/ 957839 w 4243589"/>
              <a:gd name="csY2" fmla="*/ 0 h 18288"/>
              <a:gd name="csX3" fmla="*/ 1521630 w 4243589"/>
              <a:gd name="csY3" fmla="*/ 0 h 18288"/>
              <a:gd name="csX4" fmla="*/ 2212729 w 4243589"/>
              <a:gd name="csY4" fmla="*/ 0 h 18288"/>
              <a:gd name="csX5" fmla="*/ 2734084 w 4243589"/>
              <a:gd name="csY5" fmla="*/ 0 h 18288"/>
              <a:gd name="csX6" fmla="*/ 3255439 w 4243589"/>
              <a:gd name="csY6" fmla="*/ 0 h 18288"/>
              <a:gd name="csX7" fmla="*/ 4243589 w 4243589"/>
              <a:gd name="csY7" fmla="*/ 0 h 18288"/>
              <a:gd name="csX8" fmla="*/ 4243589 w 4243589"/>
              <a:gd name="csY8" fmla="*/ 18288 h 18288"/>
              <a:gd name="csX9" fmla="*/ 3594926 w 4243589"/>
              <a:gd name="csY9" fmla="*/ 18288 h 18288"/>
              <a:gd name="csX10" fmla="*/ 3073571 w 4243589"/>
              <a:gd name="csY10" fmla="*/ 18288 h 18288"/>
              <a:gd name="csX11" fmla="*/ 2552216 w 4243589"/>
              <a:gd name="csY11" fmla="*/ 18288 h 18288"/>
              <a:gd name="csX12" fmla="*/ 1903553 w 4243589"/>
              <a:gd name="csY12" fmla="*/ 18288 h 18288"/>
              <a:gd name="csX13" fmla="*/ 1212454 w 4243589"/>
              <a:gd name="csY13" fmla="*/ 18288 h 18288"/>
              <a:gd name="csX14" fmla="*/ 733535 w 4243589"/>
              <a:gd name="csY14" fmla="*/ 18288 h 18288"/>
              <a:gd name="csX15" fmla="*/ 0 w 4243589"/>
              <a:gd name="csY15" fmla="*/ 18288 h 18288"/>
              <a:gd name="csX16" fmla="*/ 0 w 4243589"/>
              <a:gd name="csY16"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chemeClr val="bg1">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2582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D0090-7DC8-A527-865E-8BFDDAE81598}"/>
              </a:ext>
            </a:extLst>
          </p:cNvPr>
          <p:cNvSpPr>
            <a:spLocks noGrp="1"/>
          </p:cNvSpPr>
          <p:nvPr>
            <p:ph type="title"/>
          </p:nvPr>
        </p:nvSpPr>
        <p:spPr>
          <a:xfrm>
            <a:off x="626268" y="0"/>
            <a:ext cx="4976813" cy="1325563"/>
          </a:xfrm>
        </p:spPr>
        <p:txBody>
          <a:bodyPr>
            <a:normAutofit/>
          </a:bodyPr>
          <a:lstStyle/>
          <a:p>
            <a:pPr algn="ctr"/>
            <a:r>
              <a:rPr lang="en-US" sz="2800" dirty="0">
                <a:latin typeface="Garamond" panose="02020404030301010803" pitchFamily="18" charset="0"/>
              </a:rPr>
              <a:t>‘wash the Ethiop white’/’wash the </a:t>
            </a:r>
            <a:r>
              <a:rPr lang="en-US" sz="2800" dirty="0" err="1">
                <a:latin typeface="Garamond" panose="02020404030301010803" pitchFamily="18" charset="0"/>
              </a:rPr>
              <a:t>blackamor</a:t>
            </a:r>
            <a:r>
              <a:rPr lang="en-US" sz="2800" dirty="0">
                <a:latin typeface="Garamond" panose="02020404030301010803" pitchFamily="18" charset="0"/>
              </a:rPr>
              <a:t> white’</a:t>
            </a:r>
          </a:p>
        </p:txBody>
      </p:sp>
      <p:sp>
        <p:nvSpPr>
          <p:cNvPr id="3" name="Content Placeholder 2">
            <a:extLst>
              <a:ext uri="{FF2B5EF4-FFF2-40B4-BE49-F238E27FC236}">
                <a16:creationId xmlns:a16="http://schemas.microsoft.com/office/drawing/2014/main" id="{3B9A95A4-0BCC-6B15-DBCB-382A83D7EAEC}"/>
              </a:ext>
            </a:extLst>
          </p:cNvPr>
          <p:cNvSpPr>
            <a:spLocks noGrp="1"/>
          </p:cNvSpPr>
          <p:nvPr>
            <p:ph idx="1"/>
          </p:nvPr>
        </p:nvSpPr>
        <p:spPr>
          <a:xfrm>
            <a:off x="0" y="1214438"/>
            <a:ext cx="6229350" cy="4714875"/>
          </a:xfrm>
        </p:spPr>
        <p:txBody>
          <a:bodyPr>
            <a:noAutofit/>
          </a:bodyPr>
          <a:lstStyle/>
          <a:p>
            <a:pPr marL="0" indent="0">
              <a:buNone/>
            </a:pPr>
            <a:r>
              <a:rPr lang="en-US" sz="1800" dirty="0">
                <a:latin typeface="Garamond" panose="02020404030301010803" pitchFamily="18" charset="0"/>
              </a:rPr>
              <a:t>Based on Jeremiah 13.23: ‘Can the </a:t>
            </a:r>
            <a:r>
              <a:rPr lang="en-US" sz="1800" dirty="0" err="1">
                <a:latin typeface="Garamond" panose="02020404030301010803" pitchFamily="18" charset="0"/>
              </a:rPr>
              <a:t>blacke</a:t>
            </a:r>
            <a:r>
              <a:rPr lang="en-US" sz="1800" dirty="0">
                <a:latin typeface="Garamond" panose="02020404030301010803" pitchFamily="18" charset="0"/>
              </a:rPr>
              <a:t> More change his skin? Or the leopard his spots? Then may ye also do good, that are accustomed to do </a:t>
            </a:r>
            <a:r>
              <a:rPr lang="en-US" sz="1800" dirty="0" err="1">
                <a:latin typeface="Garamond" panose="02020404030301010803" pitchFamily="18" charset="0"/>
              </a:rPr>
              <a:t>evill</a:t>
            </a:r>
            <a:r>
              <a:rPr lang="en-US" sz="1800" dirty="0">
                <a:latin typeface="Garamond" panose="02020404030301010803" pitchFamily="18" charset="0"/>
              </a:rPr>
              <a:t>’ (Geneva Bible, 1560). ‘’Can the Ethiopian change his skin, or the leopard his spots? then may ye also do good, that are accustomed to do evil’ (King James Version, 1611). </a:t>
            </a:r>
          </a:p>
          <a:p>
            <a:pPr marL="0" indent="0">
              <a:buNone/>
            </a:pPr>
            <a:endParaRPr lang="en-US" sz="1800" dirty="0">
              <a:latin typeface="Garamond" panose="02020404030301010803" pitchFamily="18" charset="0"/>
            </a:endParaRPr>
          </a:p>
          <a:p>
            <a:pPr marL="0" indent="0">
              <a:lnSpc>
                <a:spcPct val="120000"/>
              </a:lnSpc>
              <a:spcBef>
                <a:spcPts val="0"/>
              </a:spcBef>
              <a:buNone/>
            </a:pPr>
            <a:r>
              <a:rPr lang="en-US" sz="1800" dirty="0">
                <a:latin typeface="Garamond" panose="02020404030301010803" pitchFamily="18" charset="0"/>
              </a:rPr>
              <a:t>Leave of with </a:t>
            </a:r>
            <a:r>
              <a:rPr lang="en-US" sz="1800" dirty="0" err="1">
                <a:latin typeface="Garamond" panose="02020404030301010803" pitchFamily="18" charset="0"/>
              </a:rPr>
              <a:t>paine</a:t>
            </a:r>
            <a:r>
              <a:rPr lang="en-US" sz="1800" dirty="0">
                <a:latin typeface="Garamond" panose="02020404030301010803" pitchFamily="18" charset="0"/>
              </a:rPr>
              <a:t>, the </a:t>
            </a:r>
            <a:r>
              <a:rPr lang="en-US" sz="1800" dirty="0" err="1">
                <a:latin typeface="Garamond" panose="02020404030301010803" pitchFamily="18" charset="0"/>
              </a:rPr>
              <a:t>blackamore</a:t>
            </a:r>
            <a:r>
              <a:rPr lang="en-US" sz="1800" dirty="0">
                <a:latin typeface="Garamond" panose="02020404030301010803" pitchFamily="18" charset="0"/>
              </a:rPr>
              <a:t> to </a:t>
            </a:r>
            <a:r>
              <a:rPr lang="en-US" sz="1800" dirty="0" err="1">
                <a:latin typeface="Garamond" panose="02020404030301010803" pitchFamily="18" charset="0"/>
              </a:rPr>
              <a:t>skowre</a:t>
            </a:r>
            <a:r>
              <a:rPr lang="en-US" sz="1800" dirty="0">
                <a:latin typeface="Garamond" panose="02020404030301010803" pitchFamily="18" charset="0"/>
              </a:rPr>
              <a:t>,</a:t>
            </a:r>
          </a:p>
          <a:p>
            <a:pPr marL="0" indent="0">
              <a:lnSpc>
                <a:spcPct val="120000"/>
              </a:lnSpc>
              <a:spcBef>
                <a:spcPts val="0"/>
              </a:spcBef>
              <a:buNone/>
            </a:pPr>
            <a:r>
              <a:rPr lang="en-US" sz="1800" dirty="0">
                <a:latin typeface="Garamond" panose="02020404030301010803" pitchFamily="18" charset="0"/>
              </a:rPr>
              <a:t>With washing </a:t>
            </a:r>
            <a:r>
              <a:rPr lang="en-US" sz="1800" dirty="0" err="1">
                <a:latin typeface="Garamond" panose="02020404030301010803" pitchFamily="18" charset="0"/>
              </a:rPr>
              <a:t>ofte</a:t>
            </a:r>
            <a:r>
              <a:rPr lang="en-US" sz="1800" dirty="0">
                <a:latin typeface="Garamond" panose="02020404030301010803" pitchFamily="18" charset="0"/>
              </a:rPr>
              <a:t>, and </a:t>
            </a:r>
            <a:r>
              <a:rPr lang="en-US" sz="1800" dirty="0" err="1">
                <a:latin typeface="Garamond" panose="02020404030301010803" pitchFamily="18" charset="0"/>
              </a:rPr>
              <a:t>wipinge</a:t>
            </a:r>
            <a:r>
              <a:rPr lang="en-US" sz="1800" dirty="0">
                <a:latin typeface="Garamond" panose="02020404030301010803" pitchFamily="18" charset="0"/>
              </a:rPr>
              <a:t> more then due:</a:t>
            </a:r>
          </a:p>
          <a:p>
            <a:pPr marL="0" indent="0">
              <a:lnSpc>
                <a:spcPct val="120000"/>
              </a:lnSpc>
              <a:spcBef>
                <a:spcPts val="0"/>
              </a:spcBef>
              <a:buNone/>
            </a:pPr>
            <a:r>
              <a:rPr lang="en-US" sz="1800" dirty="0">
                <a:latin typeface="Garamond" panose="02020404030301010803" pitchFamily="18" charset="0"/>
              </a:rPr>
              <a:t>For thou shalt </a:t>
            </a:r>
            <a:r>
              <a:rPr lang="en-US" sz="1800" dirty="0" err="1">
                <a:latin typeface="Garamond" panose="02020404030301010803" pitchFamily="18" charset="0"/>
              </a:rPr>
              <a:t>finde</a:t>
            </a:r>
            <a:r>
              <a:rPr lang="en-US" sz="1800" dirty="0">
                <a:latin typeface="Garamond" panose="02020404030301010803" pitchFamily="18" charset="0"/>
              </a:rPr>
              <a:t>, that Nature is of </a:t>
            </a:r>
            <a:r>
              <a:rPr lang="en-US" sz="1800" dirty="0" err="1">
                <a:latin typeface="Garamond" panose="02020404030301010803" pitchFamily="18" charset="0"/>
              </a:rPr>
              <a:t>powre</a:t>
            </a:r>
            <a:r>
              <a:rPr lang="en-US" sz="1800" dirty="0">
                <a:latin typeface="Garamond" panose="02020404030301010803" pitchFamily="18" charset="0"/>
              </a:rPr>
              <a:t>,</a:t>
            </a:r>
          </a:p>
          <a:p>
            <a:pPr marL="0" indent="0">
              <a:lnSpc>
                <a:spcPct val="120000"/>
              </a:lnSpc>
              <a:spcBef>
                <a:spcPts val="0"/>
              </a:spcBef>
              <a:buNone/>
            </a:pPr>
            <a:r>
              <a:rPr lang="en-US" sz="1800" dirty="0">
                <a:latin typeface="Garamond" panose="02020404030301010803" pitchFamily="18" charset="0"/>
              </a:rPr>
              <a:t>Doe what thou </a:t>
            </a:r>
            <a:r>
              <a:rPr lang="en-US" sz="1800" dirty="0" err="1">
                <a:latin typeface="Garamond" panose="02020404030301010803" pitchFamily="18" charset="0"/>
              </a:rPr>
              <a:t>canste</a:t>
            </a:r>
            <a:r>
              <a:rPr lang="en-US" sz="1800" dirty="0">
                <a:latin typeface="Garamond" panose="02020404030301010803" pitchFamily="18" charset="0"/>
              </a:rPr>
              <a:t>, to </a:t>
            </a:r>
            <a:r>
              <a:rPr lang="en-US" sz="1800" dirty="0" err="1">
                <a:latin typeface="Garamond" panose="02020404030301010803" pitchFamily="18" charset="0"/>
              </a:rPr>
              <a:t>keepe</a:t>
            </a:r>
            <a:r>
              <a:rPr lang="en-US" sz="1800" dirty="0">
                <a:latin typeface="Garamond" panose="02020404030301010803" pitchFamily="18" charset="0"/>
              </a:rPr>
              <a:t> his former hue:</a:t>
            </a:r>
          </a:p>
          <a:p>
            <a:pPr marL="0" indent="0">
              <a:lnSpc>
                <a:spcPct val="120000"/>
              </a:lnSpc>
              <a:spcBef>
                <a:spcPts val="0"/>
              </a:spcBef>
              <a:buNone/>
            </a:pPr>
            <a:r>
              <a:rPr lang="en-US" sz="1800" dirty="0" err="1">
                <a:latin typeface="Garamond" panose="02020404030301010803" pitchFamily="18" charset="0"/>
              </a:rPr>
              <a:t>Thoughe</a:t>
            </a:r>
            <a:r>
              <a:rPr lang="en-US" sz="1800" dirty="0">
                <a:latin typeface="Garamond" panose="02020404030301010803" pitchFamily="18" charset="0"/>
              </a:rPr>
              <a:t> with a </a:t>
            </a:r>
            <a:r>
              <a:rPr lang="en-US" sz="1800" dirty="0" err="1">
                <a:latin typeface="Garamond" panose="02020404030301010803" pitchFamily="18" charset="0"/>
              </a:rPr>
              <a:t>forke</a:t>
            </a:r>
            <a:r>
              <a:rPr lang="en-US" sz="1800" dirty="0">
                <a:latin typeface="Garamond" panose="02020404030301010803" pitchFamily="18" charset="0"/>
              </a:rPr>
              <a:t>, wee Nature </a:t>
            </a:r>
            <a:r>
              <a:rPr lang="en-US" sz="1800" dirty="0" err="1">
                <a:latin typeface="Garamond" panose="02020404030301010803" pitchFamily="18" charset="0"/>
              </a:rPr>
              <a:t>thruste</a:t>
            </a:r>
            <a:r>
              <a:rPr lang="en-US" sz="1800" dirty="0">
                <a:latin typeface="Garamond" panose="02020404030301010803" pitchFamily="18" charset="0"/>
              </a:rPr>
              <a:t> </a:t>
            </a:r>
            <a:r>
              <a:rPr lang="en-US" sz="1800" dirty="0" err="1">
                <a:latin typeface="Garamond" panose="02020404030301010803" pitchFamily="18" charset="0"/>
              </a:rPr>
              <a:t>awaie</a:t>
            </a:r>
            <a:r>
              <a:rPr lang="en-US" sz="1800" dirty="0">
                <a:latin typeface="Garamond" panose="02020404030301010803" pitchFamily="18" charset="0"/>
              </a:rPr>
              <a:t>,</a:t>
            </a:r>
          </a:p>
          <a:p>
            <a:pPr marL="0" indent="0">
              <a:lnSpc>
                <a:spcPct val="120000"/>
              </a:lnSpc>
              <a:spcBef>
                <a:spcPts val="0"/>
              </a:spcBef>
              <a:buNone/>
            </a:pPr>
            <a:r>
              <a:rPr lang="en-US" sz="1800" dirty="0" err="1">
                <a:latin typeface="Garamond" panose="02020404030301010803" pitchFamily="18" charset="0"/>
              </a:rPr>
              <a:t>Shee</a:t>
            </a:r>
            <a:r>
              <a:rPr lang="en-US" sz="1800" dirty="0">
                <a:latin typeface="Garamond" panose="02020404030301010803" pitchFamily="18" charset="0"/>
              </a:rPr>
              <a:t> </a:t>
            </a:r>
            <a:r>
              <a:rPr lang="en-US" sz="1800" dirty="0" err="1">
                <a:latin typeface="Garamond" panose="02020404030301010803" pitchFamily="18" charset="0"/>
              </a:rPr>
              <a:t>turnes</a:t>
            </a:r>
            <a:r>
              <a:rPr lang="en-US" sz="1800" dirty="0">
                <a:latin typeface="Garamond" panose="02020404030301010803" pitchFamily="18" charset="0"/>
              </a:rPr>
              <a:t> </a:t>
            </a:r>
            <a:r>
              <a:rPr lang="en-US" sz="1800" dirty="0" err="1">
                <a:latin typeface="Garamond" panose="02020404030301010803" pitchFamily="18" charset="0"/>
              </a:rPr>
              <a:t>againe</a:t>
            </a:r>
            <a:r>
              <a:rPr lang="en-US" sz="1800" dirty="0">
                <a:latin typeface="Garamond" panose="02020404030301010803" pitchFamily="18" charset="0"/>
              </a:rPr>
              <a:t>, if wee </a:t>
            </a:r>
            <a:r>
              <a:rPr lang="en-US" sz="1800" dirty="0" err="1">
                <a:latin typeface="Garamond" panose="02020404030301010803" pitchFamily="18" charset="0"/>
              </a:rPr>
              <a:t>withdrawe</a:t>
            </a:r>
            <a:r>
              <a:rPr lang="en-US" sz="1800" dirty="0">
                <a:latin typeface="Garamond" panose="02020404030301010803" pitchFamily="18" charset="0"/>
              </a:rPr>
              <a:t> our </a:t>
            </a:r>
            <a:r>
              <a:rPr lang="en-US" sz="1800" dirty="0" err="1">
                <a:latin typeface="Garamond" panose="02020404030301010803" pitchFamily="18" charset="0"/>
              </a:rPr>
              <a:t>hande</a:t>
            </a:r>
            <a:r>
              <a:rPr lang="en-US" sz="1800" dirty="0">
                <a:latin typeface="Garamond" panose="02020404030301010803" pitchFamily="18" charset="0"/>
              </a:rPr>
              <a:t>:</a:t>
            </a:r>
          </a:p>
          <a:p>
            <a:pPr marL="0" indent="0">
              <a:lnSpc>
                <a:spcPct val="120000"/>
              </a:lnSpc>
              <a:spcBef>
                <a:spcPts val="0"/>
              </a:spcBef>
              <a:buNone/>
            </a:pPr>
            <a:r>
              <a:rPr lang="en-US" sz="1800" dirty="0">
                <a:latin typeface="Garamond" panose="02020404030301010803" pitchFamily="18" charset="0"/>
              </a:rPr>
              <a:t>And </a:t>
            </a:r>
            <a:r>
              <a:rPr lang="en-US" sz="1800" dirty="0" err="1">
                <a:latin typeface="Garamond" panose="02020404030301010803" pitchFamily="18" charset="0"/>
              </a:rPr>
              <a:t>thoughe</a:t>
            </a:r>
            <a:r>
              <a:rPr lang="en-US" sz="1800" dirty="0">
                <a:latin typeface="Garamond" panose="02020404030301010803" pitchFamily="18" charset="0"/>
              </a:rPr>
              <a:t>, wee </a:t>
            </a:r>
            <a:r>
              <a:rPr lang="en-US" sz="1800" dirty="0" err="1">
                <a:latin typeface="Garamond" panose="02020404030301010803" pitchFamily="18" charset="0"/>
              </a:rPr>
              <a:t>ofte</a:t>
            </a:r>
            <a:r>
              <a:rPr lang="en-US" sz="1800" dirty="0">
                <a:latin typeface="Garamond" panose="02020404030301010803" pitchFamily="18" charset="0"/>
              </a:rPr>
              <a:t> to conquer her </a:t>
            </a:r>
            <a:r>
              <a:rPr lang="en-US" sz="1800" dirty="0" err="1">
                <a:latin typeface="Garamond" panose="02020404030301010803" pitchFamily="18" charset="0"/>
              </a:rPr>
              <a:t>assaie</a:t>
            </a:r>
            <a:r>
              <a:rPr lang="en-US" sz="1800" dirty="0">
                <a:latin typeface="Garamond" panose="02020404030301010803" pitchFamily="18" charset="0"/>
              </a:rPr>
              <a:t>,</a:t>
            </a:r>
          </a:p>
          <a:p>
            <a:pPr marL="0" indent="0">
              <a:lnSpc>
                <a:spcPct val="120000"/>
              </a:lnSpc>
              <a:spcBef>
                <a:spcPts val="0"/>
              </a:spcBef>
              <a:buNone/>
            </a:pPr>
            <a:r>
              <a:rPr lang="en-US" sz="1800" dirty="0">
                <a:latin typeface="Garamond" panose="02020404030301010803" pitchFamily="18" charset="0"/>
              </a:rPr>
              <a:t>Yet all in </a:t>
            </a:r>
            <a:r>
              <a:rPr lang="en-US" sz="1800" dirty="0" err="1">
                <a:latin typeface="Garamond" panose="02020404030301010803" pitchFamily="18" charset="0"/>
              </a:rPr>
              <a:t>vaine</a:t>
            </a:r>
            <a:r>
              <a:rPr lang="en-US" sz="1800" dirty="0">
                <a:latin typeface="Garamond" panose="02020404030301010803" pitchFamily="18" charset="0"/>
              </a:rPr>
              <a:t>, </a:t>
            </a:r>
            <a:r>
              <a:rPr lang="en-US" sz="1800" dirty="0" err="1">
                <a:latin typeface="Garamond" panose="02020404030301010803" pitchFamily="18" charset="0"/>
              </a:rPr>
              <a:t>shee</a:t>
            </a:r>
            <a:r>
              <a:rPr lang="en-US" sz="1800" dirty="0">
                <a:latin typeface="Garamond" panose="02020404030301010803" pitchFamily="18" charset="0"/>
              </a:rPr>
              <a:t> </a:t>
            </a:r>
            <a:r>
              <a:rPr lang="en-US" sz="1800" dirty="0" err="1">
                <a:latin typeface="Garamond" panose="02020404030301010803" pitchFamily="18" charset="0"/>
              </a:rPr>
              <a:t>turnes</a:t>
            </a:r>
            <a:r>
              <a:rPr lang="en-US" sz="1800" dirty="0">
                <a:latin typeface="Garamond" panose="02020404030301010803" pitchFamily="18" charset="0"/>
              </a:rPr>
              <a:t> if still we </a:t>
            </a:r>
            <a:r>
              <a:rPr lang="en-US" sz="1800" dirty="0" err="1">
                <a:latin typeface="Garamond" panose="02020404030301010803" pitchFamily="18" charset="0"/>
              </a:rPr>
              <a:t>stande</a:t>
            </a:r>
            <a:r>
              <a:rPr lang="en-US" sz="1800" dirty="0">
                <a:latin typeface="Garamond" panose="02020404030301010803" pitchFamily="18" charset="0"/>
              </a:rPr>
              <a:t>:</a:t>
            </a:r>
          </a:p>
          <a:p>
            <a:pPr marL="0" indent="0">
              <a:lnSpc>
                <a:spcPct val="120000"/>
              </a:lnSpc>
              <a:spcBef>
                <a:spcPts val="0"/>
              </a:spcBef>
              <a:buNone/>
            </a:pPr>
            <a:r>
              <a:rPr lang="en-US" sz="1800" dirty="0">
                <a:latin typeface="Garamond" panose="02020404030301010803" pitchFamily="18" charset="0"/>
              </a:rPr>
              <a:t>Then evermore, in what thou </a:t>
            </a:r>
            <a:r>
              <a:rPr lang="en-US" sz="1800" dirty="0" err="1">
                <a:latin typeface="Garamond" panose="02020404030301010803" pitchFamily="18" charset="0"/>
              </a:rPr>
              <a:t>doest</a:t>
            </a:r>
            <a:r>
              <a:rPr lang="en-US" sz="1800" dirty="0">
                <a:latin typeface="Garamond" panose="02020404030301010803" pitchFamily="18" charset="0"/>
              </a:rPr>
              <a:t> </a:t>
            </a:r>
            <a:r>
              <a:rPr lang="en-US" sz="1800" dirty="0" err="1">
                <a:latin typeface="Garamond" panose="02020404030301010803" pitchFamily="18" charset="0"/>
              </a:rPr>
              <a:t>assaie</a:t>
            </a:r>
            <a:r>
              <a:rPr lang="en-US" sz="1800" dirty="0">
                <a:latin typeface="Garamond" panose="02020404030301010803" pitchFamily="18" charset="0"/>
              </a:rPr>
              <a:t>,</a:t>
            </a:r>
          </a:p>
          <a:p>
            <a:pPr marL="0" indent="0">
              <a:lnSpc>
                <a:spcPct val="120000"/>
              </a:lnSpc>
              <a:spcBef>
                <a:spcPts val="0"/>
              </a:spcBef>
              <a:buNone/>
            </a:pPr>
            <a:r>
              <a:rPr lang="en-US" sz="1800" dirty="0">
                <a:latin typeface="Garamond" panose="02020404030301010803" pitchFamily="18" charset="0"/>
              </a:rPr>
              <a:t>Let reason rule, and doe the </a:t>
            </a:r>
            <a:r>
              <a:rPr lang="en-US" sz="1800" dirty="0" err="1">
                <a:latin typeface="Garamond" panose="02020404030301010803" pitchFamily="18" charset="0"/>
              </a:rPr>
              <a:t>thinges</a:t>
            </a:r>
            <a:r>
              <a:rPr lang="en-US" sz="1800" dirty="0">
                <a:latin typeface="Garamond" panose="02020404030301010803" pitchFamily="18" charset="0"/>
              </a:rPr>
              <a:t> thou </a:t>
            </a:r>
            <a:r>
              <a:rPr lang="en-US" sz="1800" dirty="0" err="1">
                <a:latin typeface="Garamond" panose="02020404030301010803" pitchFamily="18" charset="0"/>
              </a:rPr>
              <a:t>maie</a:t>
            </a:r>
            <a:endParaRPr lang="en-US" sz="1800" dirty="0">
              <a:latin typeface="Garamond" panose="02020404030301010803" pitchFamily="18" charset="0"/>
            </a:endParaRPr>
          </a:p>
          <a:p>
            <a:pPr marL="0" indent="0">
              <a:lnSpc>
                <a:spcPct val="120000"/>
              </a:lnSpc>
              <a:spcBef>
                <a:spcPts val="0"/>
              </a:spcBef>
              <a:buNone/>
            </a:pPr>
            <a:r>
              <a:rPr lang="en-US" sz="1800" dirty="0">
                <a:latin typeface="Garamond" panose="02020404030301010803" pitchFamily="18" charset="0"/>
              </a:rPr>
              <a:t>Geffrey Whitney, </a:t>
            </a:r>
            <a:r>
              <a:rPr lang="en-US" sz="1800" i="1" dirty="0">
                <a:latin typeface="Garamond" panose="02020404030301010803" pitchFamily="18" charset="0"/>
              </a:rPr>
              <a:t>A Choice of </a:t>
            </a:r>
            <a:r>
              <a:rPr lang="en-US" sz="1800" i="1" dirty="0" err="1">
                <a:latin typeface="Garamond" panose="02020404030301010803" pitchFamily="18" charset="0"/>
              </a:rPr>
              <a:t>Emblemes</a:t>
            </a:r>
            <a:r>
              <a:rPr lang="en-US" sz="1800" i="1" dirty="0">
                <a:latin typeface="Garamond" panose="02020404030301010803" pitchFamily="18" charset="0"/>
              </a:rPr>
              <a:t>, and other devises</a:t>
            </a:r>
            <a:r>
              <a:rPr lang="en-US" sz="1800" dirty="0">
                <a:latin typeface="Garamond" panose="02020404030301010803" pitchFamily="18" charset="0"/>
              </a:rPr>
              <a:t> (Leiden, 1586), 57. </a:t>
            </a:r>
          </a:p>
        </p:txBody>
      </p:sp>
      <p:pic>
        <p:nvPicPr>
          <p:cNvPr id="5" name="Picture 4" descr="A black and white picture of a person being tied to a person&#10;&#10;AI-generated content may be incorrect.">
            <a:extLst>
              <a:ext uri="{FF2B5EF4-FFF2-40B4-BE49-F238E27FC236}">
                <a16:creationId xmlns:a16="http://schemas.microsoft.com/office/drawing/2014/main" id="{94C4B210-5164-C3DF-8260-A9594E17FDBE}"/>
              </a:ext>
            </a:extLst>
          </p:cNvPr>
          <p:cNvPicPr>
            <a:picLocks noChangeAspect="1"/>
          </p:cNvPicPr>
          <p:nvPr/>
        </p:nvPicPr>
        <p:blipFill>
          <a:blip r:embed="rId2"/>
          <a:stretch>
            <a:fillRect/>
          </a:stretch>
        </p:blipFill>
        <p:spPr>
          <a:xfrm>
            <a:off x="6206953" y="0"/>
            <a:ext cx="5985047" cy="6828632"/>
          </a:xfrm>
          <a:prstGeom prst="rect">
            <a:avLst/>
          </a:prstGeom>
        </p:spPr>
      </p:pic>
    </p:spTree>
    <p:extLst>
      <p:ext uri="{BB962C8B-B14F-4D97-AF65-F5344CB8AC3E}">
        <p14:creationId xmlns:p14="http://schemas.microsoft.com/office/powerpoint/2010/main" val="114914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CD50C-45AC-1668-9B26-346118F03A6E}"/>
              </a:ext>
            </a:extLst>
          </p:cNvPr>
          <p:cNvSpPr>
            <a:spLocks noGrp="1"/>
          </p:cNvSpPr>
          <p:nvPr>
            <p:ph type="title"/>
          </p:nvPr>
        </p:nvSpPr>
        <p:spPr>
          <a:xfrm>
            <a:off x="838200" y="74612"/>
            <a:ext cx="10515600" cy="1325563"/>
          </a:xfrm>
        </p:spPr>
        <p:txBody>
          <a:bodyPr/>
          <a:lstStyle/>
          <a:p>
            <a:pPr algn="ctr"/>
            <a:r>
              <a:rPr lang="en-US" dirty="0">
                <a:latin typeface="Garamond" panose="02020404030301010803" pitchFamily="18" charset="0"/>
              </a:rPr>
              <a:t>Blackness in travel writing </a:t>
            </a:r>
          </a:p>
        </p:txBody>
      </p:sp>
      <p:sp>
        <p:nvSpPr>
          <p:cNvPr id="3" name="Content Placeholder 2">
            <a:extLst>
              <a:ext uri="{FF2B5EF4-FFF2-40B4-BE49-F238E27FC236}">
                <a16:creationId xmlns:a16="http://schemas.microsoft.com/office/drawing/2014/main" id="{5CCBC3D3-6B56-6BAC-286E-492F547C9794}"/>
              </a:ext>
            </a:extLst>
          </p:cNvPr>
          <p:cNvSpPr>
            <a:spLocks noGrp="1"/>
          </p:cNvSpPr>
          <p:nvPr>
            <p:ph idx="1"/>
          </p:nvPr>
        </p:nvSpPr>
        <p:spPr>
          <a:xfrm>
            <a:off x="342900" y="1171575"/>
            <a:ext cx="11730037" cy="5200650"/>
          </a:xfrm>
        </p:spPr>
        <p:txBody>
          <a:bodyPr>
            <a:noAutofit/>
          </a:bodyPr>
          <a:lstStyle/>
          <a:p>
            <a:pPr marL="0" indent="0">
              <a:buNone/>
            </a:pPr>
            <a:r>
              <a:rPr lang="en-US" sz="2400" dirty="0">
                <a:latin typeface="Garamond" panose="02020404030301010803" pitchFamily="18" charset="0"/>
              </a:rPr>
              <a:t>‘I my </a:t>
            </a:r>
            <a:r>
              <a:rPr lang="en-US" sz="2400" dirty="0" err="1">
                <a:latin typeface="Garamond" panose="02020404030301010803" pitchFamily="18" charset="0"/>
              </a:rPr>
              <a:t>selfe</a:t>
            </a:r>
            <a:r>
              <a:rPr lang="en-US" sz="2400" dirty="0">
                <a:latin typeface="Garamond" panose="02020404030301010803" pitchFamily="18" charset="0"/>
              </a:rPr>
              <a:t> have </a:t>
            </a:r>
            <a:r>
              <a:rPr lang="en-US" sz="2400" dirty="0" err="1">
                <a:latin typeface="Garamond" panose="02020404030301010803" pitchFamily="18" charset="0"/>
              </a:rPr>
              <a:t>seene</a:t>
            </a:r>
            <a:r>
              <a:rPr lang="en-US" sz="2400" dirty="0">
                <a:latin typeface="Garamond" panose="02020404030301010803" pitchFamily="18" charset="0"/>
              </a:rPr>
              <a:t> an Ethiopian as </a:t>
            </a:r>
            <a:r>
              <a:rPr lang="en-US" sz="2400" dirty="0" err="1">
                <a:latin typeface="Garamond" panose="02020404030301010803" pitchFamily="18" charset="0"/>
              </a:rPr>
              <a:t>blacke</a:t>
            </a:r>
            <a:r>
              <a:rPr lang="en-US" sz="2400" dirty="0">
                <a:latin typeface="Garamond" panose="02020404030301010803" pitchFamily="18" charset="0"/>
              </a:rPr>
              <a:t> as </a:t>
            </a:r>
            <a:r>
              <a:rPr lang="en-US" sz="2400" dirty="0" err="1">
                <a:latin typeface="Garamond" panose="02020404030301010803" pitchFamily="18" charset="0"/>
              </a:rPr>
              <a:t>cole</a:t>
            </a:r>
            <a:r>
              <a:rPr lang="en-US" sz="2400" dirty="0">
                <a:latin typeface="Garamond" panose="02020404030301010803" pitchFamily="18" charset="0"/>
              </a:rPr>
              <a:t> brought into Englande, who taking a faire </a:t>
            </a:r>
            <a:r>
              <a:rPr lang="en-US" sz="2400" dirty="0" err="1">
                <a:latin typeface="Garamond" panose="02020404030301010803" pitchFamily="18" charset="0"/>
              </a:rPr>
              <a:t>Englishe</a:t>
            </a:r>
            <a:r>
              <a:rPr lang="en-US" sz="2400" dirty="0">
                <a:latin typeface="Garamond" panose="02020404030301010803" pitchFamily="18" charset="0"/>
              </a:rPr>
              <a:t> woman to Wife, </a:t>
            </a:r>
            <a:r>
              <a:rPr lang="en-US" sz="2400" dirty="0" err="1">
                <a:latin typeface="Garamond" panose="02020404030301010803" pitchFamily="18" charset="0"/>
              </a:rPr>
              <a:t>begatte</a:t>
            </a:r>
            <a:r>
              <a:rPr lang="en-US" sz="2400" dirty="0">
                <a:latin typeface="Garamond" panose="02020404030301010803" pitchFamily="18" charset="0"/>
              </a:rPr>
              <a:t> a Sonne in all </a:t>
            </a:r>
            <a:r>
              <a:rPr lang="en-US" sz="2400" dirty="0" err="1">
                <a:latin typeface="Garamond" panose="02020404030301010803" pitchFamily="18" charset="0"/>
              </a:rPr>
              <a:t>respectes</a:t>
            </a:r>
            <a:r>
              <a:rPr lang="en-US" sz="2400" dirty="0">
                <a:latin typeface="Garamond" panose="02020404030301010803" pitchFamily="18" charset="0"/>
              </a:rPr>
              <a:t> as </a:t>
            </a:r>
            <a:r>
              <a:rPr lang="en-US" sz="2400" dirty="0" err="1">
                <a:latin typeface="Garamond" panose="02020404030301010803" pitchFamily="18" charset="0"/>
              </a:rPr>
              <a:t>blacke</a:t>
            </a:r>
            <a:r>
              <a:rPr lang="en-US" sz="2400" dirty="0">
                <a:latin typeface="Garamond" panose="02020404030301010803" pitchFamily="18" charset="0"/>
              </a:rPr>
              <a:t> as the Father was, although England were his native </a:t>
            </a:r>
            <a:r>
              <a:rPr lang="en-US" sz="2400" dirty="0" err="1">
                <a:latin typeface="Garamond" panose="02020404030301010803" pitchFamily="18" charset="0"/>
              </a:rPr>
              <a:t>Countrey</a:t>
            </a:r>
            <a:r>
              <a:rPr lang="en-US" sz="2400" dirty="0">
                <a:latin typeface="Garamond" panose="02020404030301010803" pitchFamily="18" charset="0"/>
              </a:rPr>
              <a:t>, [and] an English woman his Mother: whereby it </a:t>
            </a:r>
            <a:r>
              <a:rPr lang="en-US" sz="2400" dirty="0" err="1">
                <a:latin typeface="Garamond" panose="02020404030301010803" pitchFamily="18" charset="0"/>
              </a:rPr>
              <a:t>seemeth</a:t>
            </a:r>
            <a:r>
              <a:rPr lang="en-US" sz="2400" dirty="0">
                <a:latin typeface="Garamond" panose="02020404030301010803" pitchFamily="18" charset="0"/>
              </a:rPr>
              <a:t> this </a:t>
            </a:r>
            <a:r>
              <a:rPr lang="en-US" sz="2400" dirty="0" err="1">
                <a:latin typeface="Garamond" panose="02020404030301010803" pitchFamily="18" charset="0"/>
              </a:rPr>
              <a:t>blacknesse</a:t>
            </a:r>
            <a:r>
              <a:rPr lang="en-US" sz="2400" dirty="0">
                <a:latin typeface="Garamond" panose="02020404030301010803" pitchFamily="18" charset="0"/>
              </a:rPr>
              <a:t> </a:t>
            </a:r>
            <a:r>
              <a:rPr lang="en-US" sz="2400" dirty="0" err="1">
                <a:latin typeface="Garamond" panose="02020404030301010803" pitchFamily="18" charset="0"/>
              </a:rPr>
              <a:t>proceedeth</a:t>
            </a:r>
            <a:r>
              <a:rPr lang="en-US" sz="2400" dirty="0">
                <a:latin typeface="Garamond" panose="02020404030301010803" pitchFamily="18" charset="0"/>
              </a:rPr>
              <a:t> rather of some </a:t>
            </a:r>
            <a:r>
              <a:rPr lang="en-US" sz="2400" dirty="0" err="1">
                <a:latin typeface="Garamond" panose="02020404030301010803" pitchFamily="18" charset="0"/>
              </a:rPr>
              <a:t>naturall</a:t>
            </a:r>
            <a:r>
              <a:rPr lang="en-US" sz="2400" dirty="0">
                <a:latin typeface="Garamond" panose="02020404030301010803" pitchFamily="18" charset="0"/>
              </a:rPr>
              <a:t> infection of that man, </a:t>
            </a:r>
            <a:r>
              <a:rPr lang="en-US" sz="2400" dirty="0" err="1">
                <a:latin typeface="Garamond" panose="02020404030301010803" pitchFamily="18" charset="0"/>
              </a:rPr>
              <a:t>whiche</a:t>
            </a:r>
            <a:r>
              <a:rPr lang="en-US" sz="2400" dirty="0">
                <a:latin typeface="Garamond" panose="02020404030301010803" pitchFamily="18" charset="0"/>
              </a:rPr>
              <a:t> was so strong, that </a:t>
            </a:r>
            <a:r>
              <a:rPr lang="en-US" sz="2400" dirty="0" err="1">
                <a:latin typeface="Garamond" panose="02020404030301010803" pitchFamily="18" charset="0"/>
              </a:rPr>
              <a:t>neyther</a:t>
            </a:r>
            <a:r>
              <a:rPr lang="en-US" sz="2400" dirty="0">
                <a:latin typeface="Garamond" panose="02020404030301010803" pitchFamily="18" charset="0"/>
              </a:rPr>
              <a:t> [the] nature of the Clime, </a:t>
            </a:r>
            <a:r>
              <a:rPr lang="en-US" sz="2400" dirty="0" err="1">
                <a:latin typeface="Garamond" panose="02020404030301010803" pitchFamily="18" charset="0"/>
              </a:rPr>
              <a:t>neyther</a:t>
            </a:r>
            <a:r>
              <a:rPr lang="en-US" sz="2400" dirty="0">
                <a:latin typeface="Garamond" panose="02020404030301010803" pitchFamily="18" charset="0"/>
              </a:rPr>
              <a:t> the good complexion of the Mother concurring, </a:t>
            </a:r>
            <a:r>
              <a:rPr lang="en-US" sz="2400" dirty="0" err="1">
                <a:latin typeface="Garamond" panose="02020404030301010803" pitchFamily="18" charset="0"/>
              </a:rPr>
              <a:t>coulde</a:t>
            </a:r>
            <a:r>
              <a:rPr lang="en-US" sz="2400" dirty="0">
                <a:latin typeface="Garamond" panose="02020404030301010803" pitchFamily="18" charset="0"/>
              </a:rPr>
              <a:t> any thing alter’. </a:t>
            </a:r>
          </a:p>
          <a:p>
            <a:pPr marL="0" indent="0">
              <a:buNone/>
            </a:pPr>
            <a:endParaRPr lang="en-US" sz="2400" dirty="0">
              <a:latin typeface="Garamond" panose="02020404030301010803" pitchFamily="18" charset="0"/>
            </a:endParaRPr>
          </a:p>
          <a:p>
            <a:pPr marL="0" indent="0">
              <a:buNone/>
            </a:pPr>
            <a:r>
              <a:rPr lang="en-US" sz="2400" dirty="0">
                <a:latin typeface="Garamond" panose="02020404030301010803" pitchFamily="18" charset="0"/>
              </a:rPr>
              <a:t>‘as an example for </a:t>
            </a:r>
            <a:r>
              <a:rPr lang="en-US" sz="2400" dirty="0" err="1">
                <a:latin typeface="Garamond" panose="02020404030301010803" pitchFamily="18" charset="0"/>
              </a:rPr>
              <a:t>contempte</a:t>
            </a:r>
            <a:r>
              <a:rPr lang="en-US" sz="2400" dirty="0">
                <a:latin typeface="Garamond" panose="02020404030301010803" pitchFamily="18" charset="0"/>
              </a:rPr>
              <a:t> of </a:t>
            </a:r>
            <a:r>
              <a:rPr lang="en-US" sz="2400" dirty="0" err="1">
                <a:latin typeface="Garamond" panose="02020404030301010803" pitchFamily="18" charset="0"/>
              </a:rPr>
              <a:t>Almightie</a:t>
            </a:r>
            <a:r>
              <a:rPr lang="en-US" sz="2400" dirty="0">
                <a:latin typeface="Garamond" panose="02020404030301010803" pitchFamily="18" charset="0"/>
              </a:rPr>
              <a:t> God, and disobedience of parents, God would a </a:t>
            </a:r>
            <a:r>
              <a:rPr lang="en-US" sz="2400" dirty="0" err="1">
                <a:latin typeface="Garamond" panose="02020404030301010803" pitchFamily="18" charset="0"/>
              </a:rPr>
              <a:t>sonne</a:t>
            </a:r>
            <a:r>
              <a:rPr lang="en-US" sz="2400" dirty="0">
                <a:latin typeface="Garamond" panose="02020404030301010803" pitchFamily="18" charset="0"/>
              </a:rPr>
              <a:t> </a:t>
            </a:r>
            <a:r>
              <a:rPr lang="en-US" sz="2400" dirty="0" err="1">
                <a:latin typeface="Garamond" panose="02020404030301010803" pitchFamily="18" charset="0"/>
              </a:rPr>
              <a:t>shuld</a:t>
            </a:r>
            <a:r>
              <a:rPr lang="en-US" sz="2400" dirty="0">
                <a:latin typeface="Garamond" panose="02020404030301010803" pitchFamily="18" charset="0"/>
              </a:rPr>
              <a:t> be borne, whose name was Chus, who not only it </a:t>
            </a:r>
            <a:r>
              <a:rPr lang="en-US" sz="2400" dirty="0" err="1">
                <a:latin typeface="Garamond" panose="02020404030301010803" pitchFamily="18" charset="0"/>
              </a:rPr>
              <a:t>selfe</a:t>
            </a:r>
            <a:r>
              <a:rPr lang="en-US" sz="2400" dirty="0">
                <a:latin typeface="Garamond" panose="02020404030301010803" pitchFamily="18" charset="0"/>
              </a:rPr>
              <a:t>, but all his </a:t>
            </a:r>
            <a:r>
              <a:rPr lang="en-US" sz="2400" dirty="0" err="1">
                <a:latin typeface="Garamond" panose="02020404030301010803" pitchFamily="18" charset="0"/>
              </a:rPr>
              <a:t>posteritie</a:t>
            </a:r>
            <a:r>
              <a:rPr lang="en-US" sz="2400" dirty="0">
                <a:latin typeface="Garamond" panose="02020404030301010803" pitchFamily="18" charset="0"/>
              </a:rPr>
              <a:t> after him, should be so </a:t>
            </a:r>
            <a:r>
              <a:rPr lang="en-US" sz="2400" dirty="0" err="1">
                <a:latin typeface="Garamond" panose="02020404030301010803" pitchFamily="18" charset="0"/>
              </a:rPr>
              <a:t>blacke</a:t>
            </a:r>
            <a:r>
              <a:rPr lang="en-US" sz="2400" dirty="0">
                <a:latin typeface="Garamond" panose="02020404030301010803" pitchFamily="18" charset="0"/>
              </a:rPr>
              <a:t> [and] </a:t>
            </a:r>
            <a:r>
              <a:rPr lang="en-US" sz="2400" dirty="0" err="1">
                <a:latin typeface="Garamond" panose="02020404030301010803" pitchFamily="18" charset="0"/>
              </a:rPr>
              <a:t>lothsome</a:t>
            </a:r>
            <a:r>
              <a:rPr lang="en-US" sz="2400" dirty="0">
                <a:latin typeface="Garamond" panose="02020404030301010803" pitchFamily="18" charset="0"/>
              </a:rPr>
              <a:t>, that it might </a:t>
            </a:r>
            <a:r>
              <a:rPr lang="en-US" sz="2400" dirty="0" err="1">
                <a:latin typeface="Garamond" panose="02020404030301010803" pitchFamily="18" charset="0"/>
              </a:rPr>
              <a:t>remaine</a:t>
            </a:r>
            <a:r>
              <a:rPr lang="en-US" sz="2400" dirty="0">
                <a:latin typeface="Garamond" panose="02020404030301010803" pitchFamily="18" charset="0"/>
              </a:rPr>
              <a:t> a spectacle of disobedience to all the World. And of this </a:t>
            </a:r>
            <a:r>
              <a:rPr lang="en-US" sz="2400" dirty="0" err="1">
                <a:latin typeface="Garamond" panose="02020404030301010803" pitchFamily="18" charset="0"/>
              </a:rPr>
              <a:t>blacke</a:t>
            </a:r>
            <a:r>
              <a:rPr lang="en-US" sz="2400" dirty="0">
                <a:latin typeface="Garamond" panose="02020404030301010803" pitchFamily="18" charset="0"/>
              </a:rPr>
              <a:t> &amp; cursed Chus came al these </a:t>
            </a:r>
            <a:r>
              <a:rPr lang="en-US" sz="2400" dirty="0" err="1">
                <a:latin typeface="Garamond" panose="02020404030301010803" pitchFamily="18" charset="0"/>
              </a:rPr>
              <a:t>blacke</a:t>
            </a:r>
            <a:r>
              <a:rPr lang="en-US" sz="2400" dirty="0">
                <a:latin typeface="Garamond" panose="02020404030301010803" pitchFamily="18" charset="0"/>
              </a:rPr>
              <a:t> </a:t>
            </a:r>
            <a:r>
              <a:rPr lang="en-US" sz="2400" dirty="0" err="1">
                <a:latin typeface="Garamond" panose="02020404030301010803" pitchFamily="18" charset="0"/>
              </a:rPr>
              <a:t>Moores</a:t>
            </a:r>
            <a:r>
              <a:rPr lang="en-US" sz="2400" dirty="0">
                <a:latin typeface="Garamond" panose="02020404030301010803" pitchFamily="18" charset="0"/>
              </a:rPr>
              <a:t> which are in Africa [. . .] Thus you see, ye cause of ye Ethiopians </a:t>
            </a:r>
            <a:r>
              <a:rPr lang="en-US" sz="2400" dirty="0" err="1">
                <a:latin typeface="Garamond" panose="02020404030301010803" pitchFamily="18" charset="0"/>
              </a:rPr>
              <a:t>blacknesse</a:t>
            </a:r>
            <a:r>
              <a:rPr lang="en-US" sz="2400" dirty="0">
                <a:latin typeface="Garamond" panose="02020404030301010803" pitchFamily="18" charset="0"/>
              </a:rPr>
              <a:t>, is the curse [and] natural infection of </a:t>
            </a:r>
            <a:r>
              <a:rPr lang="en-US" sz="2400" dirty="0" err="1">
                <a:latin typeface="Garamond" panose="02020404030301010803" pitchFamily="18" charset="0"/>
              </a:rPr>
              <a:t>bloud</a:t>
            </a:r>
            <a:r>
              <a:rPr lang="en-US" sz="2400" dirty="0">
                <a:latin typeface="Garamond" panose="02020404030301010803" pitchFamily="18" charset="0"/>
              </a:rPr>
              <a:t>, not the distemperature of the </a:t>
            </a:r>
            <a:r>
              <a:rPr lang="en-US" sz="2400" dirty="0" err="1">
                <a:latin typeface="Garamond" panose="02020404030301010803" pitchFamily="18" charset="0"/>
              </a:rPr>
              <a:t>clymate</a:t>
            </a:r>
            <a:r>
              <a:rPr lang="en-US" sz="2400" dirty="0">
                <a:latin typeface="Garamond" panose="02020404030301010803" pitchFamily="18" charset="0"/>
              </a:rPr>
              <a:t>.’ </a:t>
            </a:r>
          </a:p>
          <a:p>
            <a:pPr marL="0" indent="0">
              <a:buNone/>
            </a:pPr>
            <a:endParaRPr lang="en-US" sz="2400" dirty="0">
              <a:latin typeface="Garamond" panose="02020404030301010803" pitchFamily="18" charset="0"/>
            </a:endParaRPr>
          </a:p>
          <a:p>
            <a:pPr marL="0" indent="0">
              <a:buNone/>
            </a:pPr>
            <a:r>
              <a:rPr lang="en-US" sz="2400" dirty="0">
                <a:latin typeface="Garamond" panose="02020404030301010803" pitchFamily="18" charset="0"/>
              </a:rPr>
              <a:t>George Best, </a:t>
            </a:r>
            <a:r>
              <a:rPr lang="en-US" sz="2400" i="1" dirty="0">
                <a:latin typeface="Garamond" panose="02020404030301010803" pitchFamily="18" charset="0"/>
              </a:rPr>
              <a:t>A true discourse of the late voyages of </a:t>
            </a:r>
            <a:r>
              <a:rPr lang="en-US" sz="2400" i="1" dirty="0" err="1">
                <a:latin typeface="Garamond" panose="02020404030301010803" pitchFamily="18" charset="0"/>
              </a:rPr>
              <a:t>discouerie</a:t>
            </a:r>
            <a:r>
              <a:rPr lang="en-US" sz="2400" dirty="0">
                <a:latin typeface="Garamond" panose="02020404030301010803" pitchFamily="18" charset="0"/>
              </a:rPr>
              <a:t> (London, 1578), 29, 31-32. </a:t>
            </a:r>
          </a:p>
        </p:txBody>
      </p:sp>
    </p:spTree>
    <p:extLst>
      <p:ext uri="{BB962C8B-B14F-4D97-AF65-F5344CB8AC3E}">
        <p14:creationId xmlns:p14="http://schemas.microsoft.com/office/powerpoint/2010/main" val="1237094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D29D8-7A01-51BE-D70B-0C3816ADE542}"/>
              </a:ext>
            </a:extLst>
          </p:cNvPr>
          <p:cNvSpPr>
            <a:spLocks noGrp="1"/>
          </p:cNvSpPr>
          <p:nvPr>
            <p:ph type="title"/>
          </p:nvPr>
        </p:nvSpPr>
        <p:spPr/>
        <p:txBody>
          <a:bodyPr/>
          <a:lstStyle/>
          <a:p>
            <a:pPr algn="ctr"/>
            <a:r>
              <a:rPr lang="en-US" dirty="0">
                <a:latin typeface="Garamond" panose="02020404030301010803" pitchFamily="18" charset="0"/>
              </a:rPr>
              <a:t>Monstrous races</a:t>
            </a:r>
          </a:p>
        </p:txBody>
      </p:sp>
      <p:sp>
        <p:nvSpPr>
          <p:cNvPr id="3" name="Content Placeholder 2">
            <a:extLst>
              <a:ext uri="{FF2B5EF4-FFF2-40B4-BE49-F238E27FC236}">
                <a16:creationId xmlns:a16="http://schemas.microsoft.com/office/drawing/2014/main" id="{83284C54-9513-9244-6F78-23406CFB4FFF}"/>
              </a:ext>
            </a:extLst>
          </p:cNvPr>
          <p:cNvSpPr>
            <a:spLocks noGrp="1"/>
          </p:cNvSpPr>
          <p:nvPr>
            <p:ph idx="1"/>
          </p:nvPr>
        </p:nvSpPr>
        <p:spPr>
          <a:xfrm>
            <a:off x="685800" y="1471613"/>
            <a:ext cx="10972800" cy="5021262"/>
          </a:xfrm>
        </p:spPr>
        <p:txBody>
          <a:bodyPr>
            <a:normAutofit/>
          </a:bodyPr>
          <a:lstStyle/>
          <a:p>
            <a:pPr marL="0" indent="0">
              <a:buNone/>
            </a:pPr>
            <a:r>
              <a:rPr lang="en-US" dirty="0">
                <a:latin typeface="Garamond" panose="02020404030301010803" pitchFamily="18" charset="0"/>
              </a:rPr>
              <a:t>‘</a:t>
            </a:r>
            <a:r>
              <a:rPr lang="en-US" dirty="0" err="1">
                <a:latin typeface="Garamond" panose="02020404030301010803" pitchFamily="18" charset="0"/>
              </a:rPr>
              <a:t>Megasthenes</a:t>
            </a:r>
            <a:r>
              <a:rPr lang="en-US" dirty="0">
                <a:latin typeface="Garamond" panose="02020404030301010803" pitchFamily="18" charset="0"/>
              </a:rPr>
              <a:t> </a:t>
            </a:r>
            <a:r>
              <a:rPr lang="en-US" dirty="0" err="1">
                <a:latin typeface="Garamond" panose="02020404030301010803" pitchFamily="18" charset="0"/>
              </a:rPr>
              <a:t>writeth</a:t>
            </a:r>
            <a:r>
              <a:rPr lang="en-US" dirty="0">
                <a:latin typeface="Garamond" panose="02020404030301010803" pitchFamily="18" charset="0"/>
              </a:rPr>
              <a:t> that upon diverse </a:t>
            </a:r>
            <a:r>
              <a:rPr lang="en-US" dirty="0" err="1">
                <a:latin typeface="Garamond" panose="02020404030301010803" pitchFamily="18" charset="0"/>
              </a:rPr>
              <a:t>mounteines</a:t>
            </a:r>
            <a:r>
              <a:rPr lang="en-US" dirty="0">
                <a:latin typeface="Garamond" panose="02020404030301010803" pitchFamily="18" charset="0"/>
              </a:rPr>
              <a:t> in </a:t>
            </a:r>
            <a:r>
              <a:rPr lang="en-US" dirty="0" err="1">
                <a:latin typeface="Garamond" panose="02020404030301010803" pitchFamily="18" charset="0"/>
              </a:rPr>
              <a:t>Ynde</a:t>
            </a:r>
            <a:r>
              <a:rPr lang="en-US" dirty="0">
                <a:latin typeface="Garamond" panose="02020404030301010803" pitchFamily="18" charset="0"/>
              </a:rPr>
              <a:t>, are people with </a:t>
            </a:r>
            <a:r>
              <a:rPr lang="en-US" dirty="0" err="1">
                <a:latin typeface="Garamond" panose="02020404030301010803" pitchFamily="18" charset="0"/>
              </a:rPr>
              <a:t>dogges</a:t>
            </a:r>
            <a:r>
              <a:rPr lang="en-US" dirty="0">
                <a:latin typeface="Garamond" panose="02020404030301010803" pitchFamily="18" charset="0"/>
              </a:rPr>
              <a:t> heads, and longe </a:t>
            </a:r>
            <a:r>
              <a:rPr lang="en-US" dirty="0" err="1">
                <a:latin typeface="Garamond" panose="02020404030301010803" pitchFamily="18" charset="0"/>
              </a:rPr>
              <a:t>clawes</a:t>
            </a:r>
            <a:r>
              <a:rPr lang="en-US" dirty="0">
                <a:latin typeface="Garamond" panose="02020404030301010803" pitchFamily="18" charset="0"/>
              </a:rPr>
              <a:t>, </a:t>
            </a:r>
            <a:r>
              <a:rPr lang="en-US" dirty="0" err="1">
                <a:latin typeface="Garamond" panose="02020404030301010803" pitchFamily="18" charset="0"/>
              </a:rPr>
              <a:t>cladde</a:t>
            </a:r>
            <a:r>
              <a:rPr lang="en-US" dirty="0">
                <a:latin typeface="Garamond" panose="02020404030301010803" pitchFamily="18" charset="0"/>
              </a:rPr>
              <a:t> in </a:t>
            </a:r>
            <a:r>
              <a:rPr lang="en-US" dirty="0" err="1">
                <a:latin typeface="Garamond" panose="02020404030301010803" pitchFamily="18" charset="0"/>
              </a:rPr>
              <a:t>hydes</a:t>
            </a:r>
            <a:r>
              <a:rPr lang="en-US" dirty="0">
                <a:latin typeface="Garamond" panose="02020404030301010803" pitchFamily="18" charset="0"/>
              </a:rPr>
              <a:t> of </a:t>
            </a:r>
            <a:r>
              <a:rPr lang="en-US" dirty="0" err="1">
                <a:latin typeface="Garamond" panose="02020404030301010803" pitchFamily="18" charset="0"/>
              </a:rPr>
              <a:t>beastes</a:t>
            </a:r>
            <a:r>
              <a:rPr lang="en-US" dirty="0">
                <a:latin typeface="Garamond" panose="02020404030301010803" pitchFamily="18" charset="0"/>
              </a:rPr>
              <a:t>, speaking with no </a:t>
            </a:r>
            <a:r>
              <a:rPr lang="en-US" dirty="0" err="1">
                <a:latin typeface="Garamond" panose="02020404030301010803" pitchFamily="18" charset="0"/>
              </a:rPr>
              <a:t>voyce</a:t>
            </a:r>
            <a:r>
              <a:rPr lang="en-US" dirty="0">
                <a:latin typeface="Garamond" panose="02020404030301010803" pitchFamily="18" charset="0"/>
              </a:rPr>
              <a:t> like unto </a:t>
            </a:r>
            <a:r>
              <a:rPr lang="en-US" dirty="0" err="1">
                <a:latin typeface="Garamond" panose="02020404030301010803" pitchFamily="18" charset="0"/>
              </a:rPr>
              <a:t>manne</a:t>
            </a:r>
            <a:r>
              <a:rPr lang="en-US" dirty="0">
                <a:latin typeface="Garamond" panose="02020404030301010803" pitchFamily="18" charset="0"/>
              </a:rPr>
              <a:t>, but barking </a:t>
            </a:r>
            <a:r>
              <a:rPr lang="en-US" dirty="0" err="1">
                <a:latin typeface="Garamond" panose="02020404030301010803" pitchFamily="18" charset="0"/>
              </a:rPr>
              <a:t>onlye</a:t>
            </a:r>
            <a:r>
              <a:rPr lang="en-US" dirty="0">
                <a:latin typeface="Garamond" panose="02020404030301010803" pitchFamily="18" charset="0"/>
              </a:rPr>
              <a:t>, </a:t>
            </a:r>
            <a:r>
              <a:rPr lang="en-US" dirty="0" err="1">
                <a:latin typeface="Garamond" panose="02020404030301010803" pitchFamily="18" charset="0"/>
              </a:rPr>
              <a:t>muche</a:t>
            </a:r>
            <a:r>
              <a:rPr lang="en-US" dirty="0">
                <a:latin typeface="Garamond" panose="02020404030301010803" pitchFamily="18" charset="0"/>
              </a:rPr>
              <a:t> like unto </a:t>
            </a:r>
            <a:r>
              <a:rPr lang="en-US" dirty="0" err="1">
                <a:latin typeface="Garamond" panose="02020404030301010803" pitchFamily="18" charset="0"/>
              </a:rPr>
              <a:t>dogges</a:t>
            </a:r>
            <a:r>
              <a:rPr lang="en-US" dirty="0">
                <a:latin typeface="Garamond" panose="02020404030301010803" pitchFamily="18" charset="0"/>
              </a:rPr>
              <a:t>, with </a:t>
            </a:r>
            <a:r>
              <a:rPr lang="en-US" dirty="0" err="1">
                <a:latin typeface="Garamond" panose="02020404030301010803" pitchFamily="18" charset="0"/>
              </a:rPr>
              <a:t>mouthes</a:t>
            </a:r>
            <a:r>
              <a:rPr lang="en-US" dirty="0">
                <a:latin typeface="Garamond" panose="02020404030301010803" pitchFamily="18" charset="0"/>
              </a:rPr>
              <a:t> </a:t>
            </a:r>
            <a:r>
              <a:rPr lang="en-US" dirty="0" err="1">
                <a:latin typeface="Garamond" panose="02020404030301010803" pitchFamily="18" charset="0"/>
              </a:rPr>
              <a:t>roughe</a:t>
            </a:r>
            <a:r>
              <a:rPr lang="en-US" dirty="0">
                <a:latin typeface="Garamond" panose="02020404030301010803" pitchFamily="18" charset="0"/>
              </a:rPr>
              <a:t> like a grater. [. . .] We rede also that there are in Inde men with one eye and no mo. And </a:t>
            </a:r>
            <a:r>
              <a:rPr lang="en-US" dirty="0" err="1">
                <a:latin typeface="Garamond" panose="02020404030301010803" pitchFamily="18" charset="0"/>
              </a:rPr>
              <a:t>certein</a:t>
            </a:r>
            <a:r>
              <a:rPr lang="en-US" dirty="0">
                <a:latin typeface="Garamond" panose="02020404030301010803" pitchFamily="18" charset="0"/>
              </a:rPr>
              <a:t> so notably eared that </a:t>
            </a:r>
            <a:r>
              <a:rPr lang="en-US" dirty="0" err="1">
                <a:latin typeface="Garamond" panose="02020404030301010803" pitchFamily="18" charset="0"/>
              </a:rPr>
              <a:t>thei</a:t>
            </a:r>
            <a:r>
              <a:rPr lang="en-US" dirty="0">
                <a:latin typeface="Garamond" panose="02020404030301010803" pitchFamily="18" charset="0"/>
              </a:rPr>
              <a:t> </a:t>
            </a:r>
            <a:r>
              <a:rPr lang="en-US" dirty="0" err="1">
                <a:latin typeface="Garamond" panose="02020404030301010803" pitchFamily="18" charset="0"/>
              </a:rPr>
              <a:t>hange</a:t>
            </a:r>
            <a:r>
              <a:rPr lang="en-US" dirty="0">
                <a:latin typeface="Garamond" panose="02020404030301010803" pitchFamily="18" charset="0"/>
              </a:rPr>
              <a:t> </a:t>
            </a:r>
            <a:r>
              <a:rPr lang="en-US" dirty="0" err="1">
                <a:latin typeface="Garamond" panose="02020404030301010803" pitchFamily="18" charset="0"/>
              </a:rPr>
              <a:t>downe</a:t>
            </a:r>
            <a:r>
              <a:rPr lang="en-US" dirty="0">
                <a:latin typeface="Garamond" panose="02020404030301010803" pitchFamily="18" charset="0"/>
              </a:rPr>
              <a:t> to their </a:t>
            </a:r>
            <a:r>
              <a:rPr lang="en-US" dirty="0" err="1">
                <a:latin typeface="Garamond" panose="02020404030301010803" pitchFamily="18" charset="0"/>
              </a:rPr>
              <a:t>hieles</a:t>
            </a:r>
            <a:r>
              <a:rPr lang="en-US" dirty="0">
                <a:latin typeface="Garamond" panose="02020404030301010803" pitchFamily="18" charset="0"/>
              </a:rPr>
              <a:t>, with </a:t>
            </a:r>
            <a:r>
              <a:rPr lang="en-US" dirty="0" err="1">
                <a:latin typeface="Garamond" panose="02020404030301010803" pitchFamily="18" charset="0"/>
              </a:rPr>
              <a:t>suche</a:t>
            </a:r>
            <a:r>
              <a:rPr lang="en-US" dirty="0">
                <a:latin typeface="Garamond" panose="02020404030301010803" pitchFamily="18" charset="0"/>
              </a:rPr>
              <a:t> a </a:t>
            </a:r>
            <a:r>
              <a:rPr lang="en-US" dirty="0" err="1">
                <a:latin typeface="Garamond" panose="02020404030301010803" pitchFamily="18" charset="0"/>
              </a:rPr>
              <a:t>largenesse</a:t>
            </a:r>
            <a:r>
              <a:rPr lang="en-US" dirty="0">
                <a:latin typeface="Garamond" panose="02020404030301010803" pitchFamily="18" charset="0"/>
              </a:rPr>
              <a:t> that </a:t>
            </a:r>
            <a:r>
              <a:rPr lang="en-US" dirty="0" err="1">
                <a:latin typeface="Garamond" panose="02020404030301010803" pitchFamily="18" charset="0"/>
              </a:rPr>
              <a:t>thei</a:t>
            </a:r>
            <a:r>
              <a:rPr lang="en-US" dirty="0">
                <a:latin typeface="Garamond" panose="02020404030301010803" pitchFamily="18" charset="0"/>
              </a:rPr>
              <a:t> may lye in either of them as upon a pallet: and so </a:t>
            </a:r>
            <a:r>
              <a:rPr lang="en-US" dirty="0" err="1">
                <a:latin typeface="Garamond" panose="02020404030301010803" pitchFamily="18" charset="0"/>
              </a:rPr>
              <a:t>harde</a:t>
            </a:r>
            <a:r>
              <a:rPr lang="en-US" dirty="0">
                <a:latin typeface="Garamond" panose="02020404030301010803" pitchFamily="18" charset="0"/>
              </a:rPr>
              <a:t>, that </a:t>
            </a:r>
            <a:r>
              <a:rPr lang="en-US" dirty="0" err="1">
                <a:latin typeface="Garamond" panose="02020404030301010803" pitchFamily="18" charset="0"/>
              </a:rPr>
              <a:t>thei</a:t>
            </a:r>
            <a:r>
              <a:rPr lang="en-US" dirty="0">
                <a:latin typeface="Garamond" panose="02020404030301010803" pitchFamily="18" charset="0"/>
              </a:rPr>
              <a:t> </a:t>
            </a:r>
            <a:r>
              <a:rPr lang="en-US" dirty="0" err="1">
                <a:latin typeface="Garamond" panose="02020404030301010803" pitchFamily="18" charset="0"/>
              </a:rPr>
              <a:t>maye</a:t>
            </a:r>
            <a:r>
              <a:rPr lang="en-US" dirty="0">
                <a:latin typeface="Garamond" panose="02020404030301010803" pitchFamily="18" charset="0"/>
              </a:rPr>
              <a:t> </a:t>
            </a:r>
            <a:r>
              <a:rPr lang="en-US" dirty="0" err="1">
                <a:latin typeface="Garamond" panose="02020404030301010803" pitchFamily="18" charset="0"/>
              </a:rPr>
              <a:t>rende</a:t>
            </a:r>
            <a:r>
              <a:rPr lang="en-US" dirty="0">
                <a:latin typeface="Garamond" panose="02020404030301010803" pitchFamily="18" charset="0"/>
              </a:rPr>
              <a:t> up trees with them. [. . .] It is </a:t>
            </a:r>
            <a:r>
              <a:rPr lang="en-US" dirty="0" err="1">
                <a:latin typeface="Garamond" panose="02020404030301010803" pitchFamily="18" charset="0"/>
              </a:rPr>
              <a:t>redde</a:t>
            </a:r>
            <a:r>
              <a:rPr lang="en-US" dirty="0">
                <a:latin typeface="Garamond" panose="02020404030301010803" pitchFamily="18" charset="0"/>
              </a:rPr>
              <a:t> that […] Ther are also that </a:t>
            </a:r>
            <a:r>
              <a:rPr lang="en-US" dirty="0" err="1">
                <a:latin typeface="Garamond" panose="02020404030301010803" pitchFamily="18" charset="0"/>
              </a:rPr>
              <a:t>lacke</a:t>
            </a:r>
            <a:r>
              <a:rPr lang="en-US" dirty="0">
                <a:latin typeface="Garamond" panose="02020404030301010803" pitchFamily="18" charset="0"/>
              </a:rPr>
              <a:t> </a:t>
            </a:r>
            <a:r>
              <a:rPr lang="en-US" dirty="0" err="1">
                <a:latin typeface="Garamond" panose="02020404030301010803" pitchFamily="18" charset="0"/>
              </a:rPr>
              <a:t>neckes</a:t>
            </a:r>
            <a:r>
              <a:rPr lang="en-US" dirty="0">
                <a:latin typeface="Garamond" panose="02020404030301010803" pitchFamily="18" charset="0"/>
              </a:rPr>
              <a:t>, [and] have their eyes in their shoulders.’ Johann </a:t>
            </a:r>
            <a:r>
              <a:rPr lang="en-US" dirty="0" err="1">
                <a:latin typeface="Garamond" panose="02020404030301010803" pitchFamily="18" charset="0"/>
              </a:rPr>
              <a:t>Boemus</a:t>
            </a:r>
            <a:r>
              <a:rPr lang="en-US" dirty="0">
                <a:latin typeface="Garamond" panose="02020404030301010803" pitchFamily="18" charset="0"/>
              </a:rPr>
              <a:t>, trans. William Waterman, </a:t>
            </a:r>
            <a:r>
              <a:rPr lang="en-US" i="1" dirty="0">
                <a:latin typeface="Garamond" panose="02020404030301010803" pitchFamily="18" charset="0"/>
              </a:rPr>
              <a:t>The </a:t>
            </a:r>
            <a:r>
              <a:rPr lang="en-US" i="1" dirty="0" err="1">
                <a:latin typeface="Garamond" panose="02020404030301010803" pitchFamily="18" charset="0"/>
              </a:rPr>
              <a:t>fardle</a:t>
            </a:r>
            <a:r>
              <a:rPr lang="en-US" i="1" dirty="0">
                <a:latin typeface="Garamond" panose="02020404030301010803" pitchFamily="18" charset="0"/>
              </a:rPr>
              <a:t> of </a:t>
            </a:r>
            <a:r>
              <a:rPr lang="en-US" i="1" dirty="0" err="1">
                <a:latin typeface="Garamond" panose="02020404030301010803" pitchFamily="18" charset="0"/>
              </a:rPr>
              <a:t>facions</a:t>
            </a:r>
            <a:r>
              <a:rPr lang="en-US" i="1" dirty="0">
                <a:latin typeface="Garamond" panose="02020404030301010803" pitchFamily="18" charset="0"/>
              </a:rPr>
              <a:t> </a:t>
            </a:r>
            <a:r>
              <a:rPr lang="en-US" i="1" dirty="0" err="1">
                <a:latin typeface="Garamond" panose="02020404030301010803" pitchFamily="18" charset="0"/>
              </a:rPr>
              <a:t>conteining</a:t>
            </a:r>
            <a:r>
              <a:rPr lang="en-US" i="1" dirty="0">
                <a:latin typeface="Garamond" panose="02020404030301010803" pitchFamily="18" charset="0"/>
              </a:rPr>
              <a:t> the </a:t>
            </a:r>
            <a:r>
              <a:rPr lang="en-US" i="1" dirty="0" err="1">
                <a:latin typeface="Garamond" panose="02020404030301010803" pitchFamily="18" charset="0"/>
              </a:rPr>
              <a:t>aunciente</a:t>
            </a:r>
            <a:r>
              <a:rPr lang="en-US" i="1" dirty="0">
                <a:latin typeface="Garamond" panose="02020404030301010803" pitchFamily="18" charset="0"/>
              </a:rPr>
              <a:t> </a:t>
            </a:r>
            <a:r>
              <a:rPr lang="en-US" i="1" dirty="0" err="1">
                <a:latin typeface="Garamond" panose="02020404030301010803" pitchFamily="18" charset="0"/>
              </a:rPr>
              <a:t>maners</a:t>
            </a:r>
            <a:r>
              <a:rPr lang="en-US" i="1" dirty="0">
                <a:latin typeface="Garamond" panose="02020404030301010803" pitchFamily="18" charset="0"/>
              </a:rPr>
              <a:t>, </a:t>
            </a:r>
            <a:r>
              <a:rPr lang="en-US" i="1" dirty="0" err="1">
                <a:latin typeface="Garamond" panose="02020404030301010803" pitchFamily="18" charset="0"/>
              </a:rPr>
              <a:t>customes</a:t>
            </a:r>
            <a:r>
              <a:rPr lang="en-US" i="1" dirty="0">
                <a:latin typeface="Garamond" panose="02020404030301010803" pitchFamily="18" charset="0"/>
              </a:rPr>
              <a:t>, and </a:t>
            </a:r>
            <a:r>
              <a:rPr lang="en-US" i="1" dirty="0" err="1">
                <a:latin typeface="Garamond" panose="02020404030301010803" pitchFamily="18" charset="0"/>
              </a:rPr>
              <a:t>lawes</a:t>
            </a:r>
            <a:r>
              <a:rPr lang="en-US" i="1" dirty="0">
                <a:latin typeface="Garamond" panose="02020404030301010803" pitchFamily="18" charset="0"/>
              </a:rPr>
              <a:t>, of the peoples </a:t>
            </a:r>
            <a:r>
              <a:rPr lang="en-US" i="1" dirty="0" err="1">
                <a:latin typeface="Garamond" panose="02020404030301010803" pitchFamily="18" charset="0"/>
              </a:rPr>
              <a:t>enhabiting</a:t>
            </a:r>
            <a:r>
              <a:rPr lang="en-US" i="1" dirty="0">
                <a:latin typeface="Garamond" panose="02020404030301010803" pitchFamily="18" charset="0"/>
              </a:rPr>
              <a:t> the two partes of the earth, called </a:t>
            </a:r>
            <a:r>
              <a:rPr lang="en-US" i="1" dirty="0" err="1">
                <a:latin typeface="Garamond" panose="02020404030301010803" pitchFamily="18" charset="0"/>
              </a:rPr>
              <a:t>Affrike</a:t>
            </a:r>
            <a:r>
              <a:rPr lang="en-US" i="1" dirty="0">
                <a:latin typeface="Garamond" panose="02020404030301010803" pitchFamily="18" charset="0"/>
              </a:rPr>
              <a:t> and Asia </a:t>
            </a:r>
            <a:r>
              <a:rPr lang="en-US" dirty="0">
                <a:latin typeface="Garamond" panose="02020404030301010803" pitchFamily="18" charset="0"/>
              </a:rPr>
              <a:t>(London, 1555), sig. </a:t>
            </a:r>
            <a:r>
              <a:rPr lang="en-US" dirty="0" err="1">
                <a:latin typeface="Garamond" panose="02020404030301010803" pitchFamily="18" charset="0"/>
              </a:rPr>
              <a:t>Miii-Miiiv</a:t>
            </a:r>
            <a:endParaRPr lang="en-US" dirty="0">
              <a:latin typeface="Garamond" panose="02020404030301010803" pitchFamily="18" charset="0"/>
            </a:endParaRPr>
          </a:p>
        </p:txBody>
      </p:sp>
    </p:spTree>
    <p:extLst>
      <p:ext uri="{BB962C8B-B14F-4D97-AF65-F5344CB8AC3E}">
        <p14:creationId xmlns:p14="http://schemas.microsoft.com/office/powerpoint/2010/main" val="17621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6DA83-7EDC-654A-29E5-9CFB3FF69AE5}"/>
              </a:ext>
            </a:extLst>
          </p:cNvPr>
          <p:cNvSpPr>
            <a:spLocks noGrp="1"/>
          </p:cNvSpPr>
          <p:nvPr>
            <p:ph type="title"/>
          </p:nvPr>
        </p:nvSpPr>
        <p:spPr>
          <a:xfrm>
            <a:off x="927410" y="164403"/>
            <a:ext cx="10515600" cy="1325563"/>
          </a:xfrm>
        </p:spPr>
        <p:txBody>
          <a:bodyPr>
            <a:normAutofit/>
          </a:bodyPr>
          <a:lstStyle/>
          <a:p>
            <a:pPr algn="ctr"/>
            <a:r>
              <a:rPr lang="en-US" sz="4000" dirty="0">
                <a:latin typeface="Garamond" panose="02020404030301010803" pitchFamily="18" charset="0"/>
              </a:rPr>
              <a:t>George Abbot, </a:t>
            </a:r>
            <a:r>
              <a:rPr lang="en-US" sz="4000" i="1" dirty="0">
                <a:latin typeface="Garamond" panose="02020404030301010803" pitchFamily="18" charset="0"/>
              </a:rPr>
              <a:t>A </a:t>
            </a:r>
            <a:r>
              <a:rPr lang="en-US" sz="4000" i="1" dirty="0" err="1">
                <a:latin typeface="Garamond" panose="02020404030301010803" pitchFamily="18" charset="0"/>
              </a:rPr>
              <a:t>briefe</a:t>
            </a:r>
            <a:r>
              <a:rPr lang="en-US" sz="4000" i="1" dirty="0">
                <a:latin typeface="Garamond" panose="02020404030301010803" pitchFamily="18" charset="0"/>
              </a:rPr>
              <a:t> description of the whole </a:t>
            </a:r>
            <a:r>
              <a:rPr lang="en-US" sz="4000" i="1" dirty="0" err="1">
                <a:latin typeface="Garamond" panose="02020404030301010803" pitchFamily="18" charset="0"/>
              </a:rPr>
              <a:t>worlde</a:t>
            </a:r>
            <a:r>
              <a:rPr lang="en-US" sz="4000" dirty="0">
                <a:latin typeface="Garamond" panose="02020404030301010803" pitchFamily="18" charset="0"/>
              </a:rPr>
              <a:t> (1599)</a:t>
            </a:r>
          </a:p>
        </p:txBody>
      </p:sp>
      <p:sp>
        <p:nvSpPr>
          <p:cNvPr id="3" name="Content Placeholder 2">
            <a:extLst>
              <a:ext uri="{FF2B5EF4-FFF2-40B4-BE49-F238E27FC236}">
                <a16:creationId xmlns:a16="http://schemas.microsoft.com/office/drawing/2014/main" id="{F60587EE-37EE-A499-5719-9B8C29244AF5}"/>
              </a:ext>
            </a:extLst>
          </p:cNvPr>
          <p:cNvSpPr>
            <a:spLocks noGrp="1"/>
          </p:cNvSpPr>
          <p:nvPr>
            <p:ph idx="1"/>
          </p:nvPr>
        </p:nvSpPr>
        <p:spPr>
          <a:xfrm>
            <a:off x="0" y="1489966"/>
            <a:ext cx="12192000" cy="5368034"/>
          </a:xfrm>
        </p:spPr>
        <p:txBody>
          <a:bodyPr>
            <a:noAutofit/>
          </a:bodyPr>
          <a:lstStyle/>
          <a:p>
            <a:r>
              <a:rPr lang="en-US" sz="3000" dirty="0">
                <a:latin typeface="Garamond" panose="02020404030301010803" pitchFamily="18" charset="0"/>
              </a:rPr>
              <a:t>English Clergyman (though he published this before becoming a bishop). How does his religious background shape this text? Post-Reformation debates about worship. </a:t>
            </a:r>
          </a:p>
          <a:p>
            <a:r>
              <a:rPr lang="en-US" sz="3000" dirty="0">
                <a:latin typeface="Garamond" panose="02020404030301010803" pitchFamily="18" charset="0"/>
              </a:rPr>
              <a:t>On the people of the East Indies: ‘there are diverse of them who do adore the Sun as their God, and every morning at the rising thereof, do use very superstitious ceremonies, which our merchants, who do trad </a:t>
            </a:r>
            <a:r>
              <a:rPr lang="en-US" sz="3000" dirty="0" err="1">
                <a:latin typeface="Garamond" panose="02020404030301010803" pitchFamily="18" charset="0"/>
              </a:rPr>
              <a:t>eto</a:t>
            </a:r>
            <a:r>
              <a:rPr lang="en-US" sz="3000" dirty="0">
                <a:latin typeface="Garamond" panose="02020404030301010803" pitchFamily="18" charset="0"/>
              </a:rPr>
              <a:t> Aleppo do oftentimes see…but in one town […] they found certain Christians dissenting in many things from the Church of Rome, and rather agreeing with the Protestants’ (p. 146 in Loomba and Burton). </a:t>
            </a:r>
          </a:p>
          <a:p>
            <a:r>
              <a:rPr lang="en-US" sz="3000" dirty="0">
                <a:latin typeface="Garamond" panose="02020404030301010803" pitchFamily="18" charset="0"/>
              </a:rPr>
              <a:t>See also comparison of splits within Christian Church to the splits in Islamic faith. </a:t>
            </a:r>
          </a:p>
          <a:p>
            <a:r>
              <a:rPr lang="en-US" sz="3000" dirty="0">
                <a:latin typeface="Garamond" panose="02020404030301010803" pitchFamily="18" charset="0"/>
              </a:rPr>
              <a:t>Race and religion. </a:t>
            </a:r>
          </a:p>
        </p:txBody>
      </p:sp>
    </p:spTree>
    <p:extLst>
      <p:ext uri="{BB962C8B-B14F-4D97-AF65-F5344CB8AC3E}">
        <p14:creationId xmlns:p14="http://schemas.microsoft.com/office/powerpoint/2010/main" val="1929658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A8791-5F16-BAD2-66FC-CF0B013EBAF0}"/>
              </a:ext>
            </a:extLst>
          </p:cNvPr>
          <p:cNvSpPr>
            <a:spLocks noGrp="1"/>
          </p:cNvSpPr>
          <p:nvPr>
            <p:ph type="title"/>
          </p:nvPr>
        </p:nvSpPr>
        <p:spPr/>
        <p:txBody>
          <a:bodyPr>
            <a:normAutofit/>
          </a:bodyPr>
          <a:lstStyle/>
          <a:p>
            <a:pPr algn="ctr"/>
            <a:r>
              <a:rPr lang="en-US" sz="4000" dirty="0">
                <a:latin typeface="Garamond" panose="02020404030301010803" pitchFamily="18" charset="0"/>
              </a:rPr>
              <a:t>Jean Bodin, </a:t>
            </a:r>
            <a:r>
              <a:rPr lang="en-US" sz="4000" i="1" dirty="0">
                <a:latin typeface="Garamond" panose="02020404030301010803" pitchFamily="18" charset="0"/>
              </a:rPr>
              <a:t>Method for the Easy Comprehension of History</a:t>
            </a:r>
            <a:r>
              <a:rPr lang="en-US" sz="4000" dirty="0">
                <a:latin typeface="Garamond" panose="02020404030301010803" pitchFamily="18" charset="0"/>
              </a:rPr>
              <a:t> (1566) </a:t>
            </a:r>
          </a:p>
        </p:txBody>
      </p:sp>
      <p:sp>
        <p:nvSpPr>
          <p:cNvPr id="3" name="Content Placeholder 2">
            <a:extLst>
              <a:ext uri="{FF2B5EF4-FFF2-40B4-BE49-F238E27FC236}">
                <a16:creationId xmlns:a16="http://schemas.microsoft.com/office/drawing/2014/main" id="{FE98CBD5-FF68-937D-A9CF-8075715299D2}"/>
              </a:ext>
            </a:extLst>
          </p:cNvPr>
          <p:cNvSpPr>
            <a:spLocks noGrp="1"/>
          </p:cNvSpPr>
          <p:nvPr>
            <p:ph idx="1"/>
          </p:nvPr>
        </p:nvSpPr>
        <p:spPr/>
        <p:txBody>
          <a:bodyPr>
            <a:normAutofit/>
          </a:bodyPr>
          <a:lstStyle/>
          <a:p>
            <a:r>
              <a:rPr lang="en-US" sz="3200" dirty="0">
                <a:latin typeface="Garamond" panose="02020404030301010803" pitchFamily="18" charset="0"/>
              </a:rPr>
              <a:t>French jurist and philosopher. Why does he include material on race in a work setting out approaches to historical interpretation? Questions about difference and diversity bound up with those of history. </a:t>
            </a:r>
          </a:p>
          <a:p>
            <a:r>
              <a:rPr lang="en-US" sz="3200" dirty="0">
                <a:latin typeface="Garamond" panose="02020404030301010803" pitchFamily="18" charset="0"/>
              </a:rPr>
              <a:t>‘I can hardly be persuaded that men are made black from the curse of Chus, as a certain learned man reports.’ (p. 94 in Loomba and Burton). </a:t>
            </a:r>
          </a:p>
          <a:p>
            <a:r>
              <a:rPr lang="en-US" sz="3200" dirty="0" err="1">
                <a:latin typeface="Garamond" panose="02020404030301010803" pitchFamily="18" charset="0"/>
              </a:rPr>
              <a:t>Geohumoralism</a:t>
            </a:r>
            <a:r>
              <a:rPr lang="en-US" sz="3200" dirty="0">
                <a:latin typeface="Garamond" panose="02020404030301010803" pitchFamily="18" charset="0"/>
              </a:rPr>
              <a:t>. </a:t>
            </a:r>
          </a:p>
        </p:txBody>
      </p:sp>
    </p:spTree>
    <p:extLst>
      <p:ext uri="{BB962C8B-B14F-4D97-AF65-F5344CB8AC3E}">
        <p14:creationId xmlns:p14="http://schemas.microsoft.com/office/powerpoint/2010/main" val="33471130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F36D-B2EA-A6CD-EAF1-101EC9C093A7}"/>
              </a:ext>
            </a:extLst>
          </p:cNvPr>
          <p:cNvSpPr>
            <a:spLocks noGrp="1"/>
          </p:cNvSpPr>
          <p:nvPr>
            <p:ph type="title"/>
          </p:nvPr>
        </p:nvSpPr>
        <p:spPr/>
        <p:txBody>
          <a:bodyPr/>
          <a:lstStyle/>
          <a:p>
            <a:pPr algn="ctr"/>
            <a:r>
              <a:rPr lang="en-US" dirty="0">
                <a:latin typeface="Garamond" panose="02020404030301010803" pitchFamily="18" charset="0"/>
              </a:rPr>
              <a:t>Juan Huarte, </a:t>
            </a:r>
            <a:r>
              <a:rPr lang="en-US" i="1" dirty="0">
                <a:latin typeface="Garamond" panose="02020404030301010803" pitchFamily="18" charset="0"/>
              </a:rPr>
              <a:t>Examen de </a:t>
            </a:r>
            <a:r>
              <a:rPr lang="en-US" i="1" dirty="0" err="1">
                <a:latin typeface="Garamond" panose="02020404030301010803" pitchFamily="18" charset="0"/>
              </a:rPr>
              <a:t>ingenios</a:t>
            </a:r>
            <a:r>
              <a:rPr lang="en-US" i="1" dirty="0">
                <a:latin typeface="Garamond" panose="02020404030301010803" pitchFamily="18" charset="0"/>
              </a:rPr>
              <a:t>. The examination of </a:t>
            </a:r>
            <a:r>
              <a:rPr lang="en-US" i="1" dirty="0" err="1">
                <a:latin typeface="Garamond" panose="02020404030301010803" pitchFamily="18" charset="0"/>
              </a:rPr>
              <a:t>mens</a:t>
            </a:r>
            <a:r>
              <a:rPr lang="en-US" i="1" dirty="0">
                <a:latin typeface="Garamond" panose="02020404030301010803" pitchFamily="18" charset="0"/>
              </a:rPr>
              <a:t> wits... </a:t>
            </a:r>
            <a:r>
              <a:rPr lang="en-US" dirty="0">
                <a:latin typeface="Garamond" panose="02020404030301010803" pitchFamily="18" charset="0"/>
              </a:rPr>
              <a:t>(1594). </a:t>
            </a:r>
          </a:p>
        </p:txBody>
      </p:sp>
      <p:sp>
        <p:nvSpPr>
          <p:cNvPr id="3" name="Content Placeholder 2">
            <a:extLst>
              <a:ext uri="{FF2B5EF4-FFF2-40B4-BE49-F238E27FC236}">
                <a16:creationId xmlns:a16="http://schemas.microsoft.com/office/drawing/2014/main" id="{E10B883A-906C-44F7-733B-C7B03AB27E45}"/>
              </a:ext>
            </a:extLst>
          </p:cNvPr>
          <p:cNvSpPr>
            <a:spLocks noGrp="1"/>
          </p:cNvSpPr>
          <p:nvPr>
            <p:ph idx="1"/>
          </p:nvPr>
        </p:nvSpPr>
        <p:spPr/>
        <p:txBody>
          <a:bodyPr>
            <a:noAutofit/>
          </a:bodyPr>
          <a:lstStyle/>
          <a:p>
            <a:r>
              <a:rPr lang="en-US" sz="3400" dirty="0">
                <a:latin typeface="Garamond" panose="02020404030301010803" pitchFamily="18" charset="0"/>
              </a:rPr>
              <a:t>Spanish physician. How did his ideas anticipate and provide the foundations for later disciplines such as physiognomy and phrenology? </a:t>
            </a:r>
          </a:p>
          <a:p>
            <a:r>
              <a:rPr lang="en-US" sz="3400" dirty="0">
                <a:latin typeface="Garamond" panose="02020404030301010803" pitchFamily="18" charset="0"/>
              </a:rPr>
              <a:t>Connections between physical difference and forms of human intelligence. </a:t>
            </a:r>
          </a:p>
          <a:p>
            <a:r>
              <a:rPr lang="en-US" sz="3400" dirty="0">
                <a:latin typeface="Garamond" panose="02020404030301010803" pitchFamily="18" charset="0"/>
              </a:rPr>
              <a:t>On interracial sex: ‘children born of such copulations give token in their manners and conditions that their engendering was not natural’. (p.135 in Loomba and Burton). </a:t>
            </a:r>
          </a:p>
        </p:txBody>
      </p:sp>
    </p:spTree>
    <p:extLst>
      <p:ext uri="{BB962C8B-B14F-4D97-AF65-F5344CB8AC3E}">
        <p14:creationId xmlns:p14="http://schemas.microsoft.com/office/powerpoint/2010/main" val="4977481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3226D-2B6E-6FFD-DCBE-8B66D0F612E3}"/>
              </a:ext>
            </a:extLst>
          </p:cNvPr>
          <p:cNvSpPr>
            <a:spLocks noGrp="1"/>
          </p:cNvSpPr>
          <p:nvPr>
            <p:ph type="title"/>
          </p:nvPr>
        </p:nvSpPr>
        <p:spPr/>
        <p:txBody>
          <a:bodyPr/>
          <a:lstStyle/>
          <a:p>
            <a:pPr algn="ctr"/>
            <a:r>
              <a:rPr lang="en-US" dirty="0">
                <a:latin typeface="Garamond" panose="02020404030301010803" pitchFamily="18" charset="0"/>
              </a:rPr>
              <a:t>Robert Burton, </a:t>
            </a:r>
            <a:r>
              <a:rPr lang="en-US" i="1" dirty="0">
                <a:latin typeface="Garamond" panose="02020404030301010803" pitchFamily="18" charset="0"/>
              </a:rPr>
              <a:t>The Anatomy of Melancholy</a:t>
            </a:r>
            <a:r>
              <a:rPr lang="en-US" dirty="0">
                <a:latin typeface="Garamond" panose="02020404030301010803" pitchFamily="18" charset="0"/>
              </a:rPr>
              <a:t> (1621) </a:t>
            </a:r>
          </a:p>
        </p:txBody>
      </p:sp>
      <p:sp>
        <p:nvSpPr>
          <p:cNvPr id="3" name="Content Placeholder 2">
            <a:extLst>
              <a:ext uri="{FF2B5EF4-FFF2-40B4-BE49-F238E27FC236}">
                <a16:creationId xmlns:a16="http://schemas.microsoft.com/office/drawing/2014/main" id="{0C707D8E-CE14-AA7C-D4AE-0E4FF1A8DDC2}"/>
              </a:ext>
            </a:extLst>
          </p:cNvPr>
          <p:cNvSpPr>
            <a:spLocks noGrp="1"/>
          </p:cNvSpPr>
          <p:nvPr>
            <p:ph idx="1"/>
          </p:nvPr>
        </p:nvSpPr>
        <p:spPr/>
        <p:txBody>
          <a:bodyPr>
            <a:normAutofit/>
          </a:bodyPr>
          <a:lstStyle/>
          <a:p>
            <a:r>
              <a:rPr lang="en-US" sz="4000" dirty="0">
                <a:latin typeface="Garamond" panose="02020404030301010803" pitchFamily="18" charset="0"/>
              </a:rPr>
              <a:t>English writer. Study of the condition of melancholy. </a:t>
            </a:r>
          </a:p>
          <a:p>
            <a:r>
              <a:rPr lang="en-US" sz="4000" dirty="0">
                <a:latin typeface="Garamond" panose="02020404030301010803" pitchFamily="18" charset="0"/>
              </a:rPr>
              <a:t>Copious and digressive. Any connection between his style and his conceptions of race? </a:t>
            </a:r>
          </a:p>
          <a:p>
            <a:r>
              <a:rPr lang="en-US" sz="4000" dirty="0">
                <a:latin typeface="Garamond" panose="02020404030301010803" pitchFamily="18" charset="0"/>
              </a:rPr>
              <a:t>Writing on the </a:t>
            </a:r>
            <a:r>
              <a:rPr lang="en-US" sz="4000" dirty="0" err="1">
                <a:latin typeface="Garamond" panose="02020404030301010803" pitchFamily="18" charset="0"/>
              </a:rPr>
              <a:t>humours</a:t>
            </a:r>
            <a:r>
              <a:rPr lang="en-US" sz="4000" dirty="0">
                <a:latin typeface="Garamond" panose="02020404030301010803" pitchFamily="18" charset="0"/>
              </a:rPr>
              <a:t> and the mind. </a:t>
            </a:r>
          </a:p>
        </p:txBody>
      </p:sp>
    </p:spTree>
    <p:extLst>
      <p:ext uri="{BB962C8B-B14F-4D97-AF65-F5344CB8AC3E}">
        <p14:creationId xmlns:p14="http://schemas.microsoft.com/office/powerpoint/2010/main" val="1397161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10936-3859-ECE5-8450-70F4745C192E}"/>
              </a:ext>
            </a:extLst>
          </p:cNvPr>
          <p:cNvSpPr>
            <a:spLocks noGrp="1"/>
          </p:cNvSpPr>
          <p:nvPr>
            <p:ph type="title"/>
          </p:nvPr>
        </p:nvSpPr>
        <p:spPr>
          <a:xfrm>
            <a:off x="911505" y="0"/>
            <a:ext cx="10515600" cy="1325563"/>
          </a:xfrm>
        </p:spPr>
        <p:txBody>
          <a:bodyPr/>
          <a:lstStyle/>
          <a:p>
            <a:pPr algn="ctr"/>
            <a:r>
              <a:rPr lang="en-US" dirty="0">
                <a:latin typeface="Garamond" panose="02020404030301010803" pitchFamily="18" charset="0"/>
              </a:rPr>
              <a:t>Premodern Critical Race Studies</a:t>
            </a:r>
          </a:p>
        </p:txBody>
      </p:sp>
      <p:sp>
        <p:nvSpPr>
          <p:cNvPr id="3" name="Content Placeholder 2">
            <a:extLst>
              <a:ext uri="{FF2B5EF4-FFF2-40B4-BE49-F238E27FC236}">
                <a16:creationId xmlns:a16="http://schemas.microsoft.com/office/drawing/2014/main" id="{7A938580-8290-A135-B327-625358D1E4B8}"/>
              </a:ext>
            </a:extLst>
          </p:cNvPr>
          <p:cNvSpPr>
            <a:spLocks noGrp="1"/>
          </p:cNvSpPr>
          <p:nvPr>
            <p:ph idx="1"/>
          </p:nvPr>
        </p:nvSpPr>
        <p:spPr>
          <a:xfrm>
            <a:off x="0" y="1186753"/>
            <a:ext cx="11972544" cy="5671247"/>
          </a:xfrm>
        </p:spPr>
        <p:txBody>
          <a:bodyPr>
            <a:noAutofit/>
          </a:bodyPr>
          <a:lstStyle/>
          <a:p>
            <a:r>
              <a:rPr lang="en-US" sz="2500" dirty="0">
                <a:latin typeface="Garamond" panose="02020404030301010803" pitchFamily="18" charset="0"/>
              </a:rPr>
              <a:t>Study of race in the classical, medieval, and early modern periods. </a:t>
            </a:r>
          </a:p>
          <a:p>
            <a:r>
              <a:rPr lang="en-US" sz="2500" dirty="0">
                <a:latin typeface="Garamond" panose="02020404030301010803" pitchFamily="18" charset="0"/>
              </a:rPr>
              <a:t>Institutional and disciplinary politics: claims of anachronism, </a:t>
            </a:r>
            <a:r>
              <a:rPr lang="en-US" sz="2500" dirty="0" err="1">
                <a:latin typeface="Garamond" panose="02020404030301010803" pitchFamily="18" charset="0"/>
              </a:rPr>
              <a:t>marginalisation</a:t>
            </a:r>
            <a:r>
              <a:rPr lang="en-US" sz="2500" dirty="0">
                <a:latin typeface="Garamond" panose="02020404030301010803" pitchFamily="18" charset="0"/>
              </a:rPr>
              <a:t> and erasure of scholars of </a:t>
            </a:r>
            <a:r>
              <a:rPr lang="en-US" sz="2500" dirty="0" err="1">
                <a:latin typeface="Garamond" panose="02020404030301010803" pitchFamily="18" charset="0"/>
              </a:rPr>
              <a:t>colour</a:t>
            </a:r>
            <a:r>
              <a:rPr lang="en-US" sz="2500" dirty="0">
                <a:latin typeface="Garamond" panose="02020404030301010803" pitchFamily="18" charset="0"/>
              </a:rPr>
              <a:t>, and of the field itself.</a:t>
            </a:r>
          </a:p>
          <a:p>
            <a:pPr marL="0" indent="0">
              <a:buNone/>
            </a:pPr>
            <a:r>
              <a:rPr lang="en-US" sz="2500" dirty="0">
                <a:latin typeface="Garamond" panose="02020404030301010803" pitchFamily="18" charset="0"/>
              </a:rPr>
              <a:t>“When the first scholars of color entered into premodern fields (roughly during the post-Civil Rights era), and when race was introduced as a field of study in premodern history, literature, and culture (most coherently in the1990s), the scholars and the scholarship were often derided for not being rigorous enough: there was not enough evidence to examine race in premodern times; the archives could not support the inquiries; and scholars at the forefront of race studies in later fields claimed that race was a post-Enlightenment phenomena. Yet as those interested in premodern critical race studies persisted what became clear was that the evidence was under-examined, the archives existed but were misread or overlooked, and the race scholars, who flourished in later periods, were taught by pre-modern scholars whose scholarship and pedagogy privileged an unacknowledged white centrality.” – Ayanna Thompson, “Rejected: Introducing the stakes of premodern critical race studies”, </a:t>
            </a:r>
            <a:r>
              <a:rPr lang="en-US" sz="2500" i="1" dirty="0">
                <a:latin typeface="Garamond" panose="02020404030301010803" pitchFamily="18" charset="0"/>
              </a:rPr>
              <a:t>Literature Compass</a:t>
            </a:r>
            <a:r>
              <a:rPr lang="en-US" sz="2500" dirty="0">
                <a:latin typeface="Garamond" panose="02020404030301010803" pitchFamily="18" charset="0"/>
              </a:rPr>
              <a:t> 18.10 (2021).   </a:t>
            </a:r>
          </a:p>
          <a:p>
            <a:pPr marL="0" indent="0">
              <a:buNone/>
            </a:pPr>
            <a:r>
              <a:rPr lang="en-US" sz="2500" dirty="0">
                <a:latin typeface="Garamond" panose="02020404030301010803" pitchFamily="18" charset="0"/>
              </a:rPr>
              <a:t>See RaceB4Race: </a:t>
            </a:r>
            <a:r>
              <a:rPr lang="en-US" sz="2500" dirty="0">
                <a:latin typeface="Garamond" panose="02020404030301010803" pitchFamily="18" charset="0"/>
                <a:hlinkClick r:id="rId2"/>
              </a:rPr>
              <a:t>https://acmrs.asu.edu/RaceB4Race</a:t>
            </a:r>
            <a:r>
              <a:rPr lang="en-US" sz="2500" dirty="0">
                <a:latin typeface="Garamond" panose="02020404030301010803" pitchFamily="18" charset="0"/>
              </a:rPr>
              <a:t>  </a:t>
            </a:r>
          </a:p>
        </p:txBody>
      </p:sp>
    </p:spTree>
    <p:extLst>
      <p:ext uri="{BB962C8B-B14F-4D97-AF65-F5344CB8AC3E}">
        <p14:creationId xmlns:p14="http://schemas.microsoft.com/office/powerpoint/2010/main" val="1177883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D4AD5-8C5A-9E9B-1136-3A7185BC5498}"/>
              </a:ext>
            </a:extLst>
          </p:cNvPr>
          <p:cNvSpPr>
            <a:spLocks noGrp="1"/>
          </p:cNvSpPr>
          <p:nvPr>
            <p:ph type="title"/>
          </p:nvPr>
        </p:nvSpPr>
        <p:spPr/>
        <p:txBody>
          <a:bodyPr/>
          <a:lstStyle/>
          <a:p>
            <a:pPr algn="ctr"/>
            <a:r>
              <a:rPr lang="en-US" dirty="0">
                <a:latin typeface="Garamond" panose="02020404030301010803" pitchFamily="18" charset="0"/>
              </a:rPr>
              <a:t>Questions</a:t>
            </a:r>
          </a:p>
        </p:txBody>
      </p:sp>
      <p:sp>
        <p:nvSpPr>
          <p:cNvPr id="3" name="Content Placeholder 2">
            <a:extLst>
              <a:ext uri="{FF2B5EF4-FFF2-40B4-BE49-F238E27FC236}">
                <a16:creationId xmlns:a16="http://schemas.microsoft.com/office/drawing/2014/main" id="{EC324780-2770-D486-2075-2CB451F4D330}"/>
              </a:ext>
            </a:extLst>
          </p:cNvPr>
          <p:cNvSpPr>
            <a:spLocks noGrp="1"/>
          </p:cNvSpPr>
          <p:nvPr>
            <p:ph idx="1"/>
          </p:nvPr>
        </p:nvSpPr>
        <p:spPr/>
        <p:txBody>
          <a:bodyPr/>
          <a:lstStyle/>
          <a:p>
            <a:r>
              <a:rPr lang="en-US" dirty="0">
                <a:latin typeface="Garamond" panose="02020404030301010803" pitchFamily="18" charset="0"/>
              </a:rPr>
              <a:t>How did people in premodern periods think about race? </a:t>
            </a:r>
          </a:p>
          <a:p>
            <a:r>
              <a:rPr lang="en-US" dirty="0">
                <a:latin typeface="Garamond" panose="02020404030301010803" pitchFamily="18" charset="0"/>
              </a:rPr>
              <a:t>Why is early modernity particularly important for understanding the longer histories of race and racism? </a:t>
            </a:r>
          </a:p>
          <a:p>
            <a:r>
              <a:rPr lang="en-US" dirty="0">
                <a:latin typeface="Garamond" panose="02020404030301010803" pitchFamily="18" charset="0"/>
              </a:rPr>
              <a:t>What kinds of genres, forms, and styles did early modern writers employ to set out their theories of race?</a:t>
            </a:r>
          </a:p>
        </p:txBody>
      </p:sp>
    </p:spTree>
    <p:extLst>
      <p:ext uri="{BB962C8B-B14F-4D97-AF65-F5344CB8AC3E}">
        <p14:creationId xmlns:p14="http://schemas.microsoft.com/office/powerpoint/2010/main" val="2058491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AC62B-CEF4-0ADF-DE8B-927C9AD0CB5D}"/>
              </a:ext>
            </a:extLst>
          </p:cNvPr>
          <p:cNvSpPr>
            <a:spLocks noGrp="1"/>
          </p:cNvSpPr>
          <p:nvPr>
            <p:ph type="title"/>
          </p:nvPr>
        </p:nvSpPr>
        <p:spPr>
          <a:xfrm>
            <a:off x="-2685970" y="-181538"/>
            <a:ext cx="10515600" cy="1325563"/>
          </a:xfrm>
        </p:spPr>
        <p:txBody>
          <a:bodyPr/>
          <a:lstStyle/>
          <a:p>
            <a:pPr algn="ctr"/>
            <a:r>
              <a:rPr lang="en-US" dirty="0">
                <a:latin typeface="Garamond" panose="02020404030301010803" pitchFamily="18" charset="0"/>
              </a:rPr>
              <a:t>Contexts</a:t>
            </a:r>
          </a:p>
        </p:txBody>
      </p:sp>
      <p:sp>
        <p:nvSpPr>
          <p:cNvPr id="3" name="Content Placeholder 2">
            <a:extLst>
              <a:ext uri="{FF2B5EF4-FFF2-40B4-BE49-F238E27FC236}">
                <a16:creationId xmlns:a16="http://schemas.microsoft.com/office/drawing/2014/main" id="{0F61BE43-695C-BED6-A516-3F80C73D8B11}"/>
              </a:ext>
            </a:extLst>
          </p:cNvPr>
          <p:cNvSpPr>
            <a:spLocks noGrp="1"/>
          </p:cNvSpPr>
          <p:nvPr>
            <p:ph idx="1"/>
          </p:nvPr>
        </p:nvSpPr>
        <p:spPr>
          <a:xfrm>
            <a:off x="0" y="1362636"/>
            <a:ext cx="5602147" cy="5495364"/>
          </a:xfrm>
        </p:spPr>
        <p:txBody>
          <a:bodyPr/>
          <a:lstStyle/>
          <a:p>
            <a:r>
              <a:rPr lang="en-US" dirty="0">
                <a:latin typeface="Garamond" panose="02020404030301010803" pitchFamily="18" charset="0"/>
              </a:rPr>
              <a:t>Rise of different forms of transcultural encounter, including European ‘voyages of discovery’: international travel; trade, diplomacy. </a:t>
            </a:r>
          </a:p>
          <a:p>
            <a:r>
              <a:rPr lang="en-US" dirty="0">
                <a:latin typeface="Garamond" panose="02020404030301010803" pitchFamily="18" charset="0"/>
              </a:rPr>
              <a:t>Expanding practices of colonialism and enslavement. </a:t>
            </a:r>
          </a:p>
          <a:p>
            <a:r>
              <a:rPr lang="en-US" dirty="0" err="1">
                <a:latin typeface="Garamond" panose="02020404030301010803" pitchFamily="18" charset="0"/>
              </a:rPr>
              <a:t>‘Re</a:t>
            </a:r>
            <a:r>
              <a:rPr lang="en-US" dirty="0">
                <a:latin typeface="Garamond" panose="02020404030301010803" pitchFamily="18" charset="0"/>
              </a:rPr>
              <a:t>-discovery’ of classical texts which dealt with questions of race and human difference, such as the writings of Pliny and Herodotus.</a:t>
            </a:r>
          </a:p>
          <a:p>
            <a:r>
              <a:rPr lang="en-US" dirty="0">
                <a:latin typeface="Garamond" panose="02020404030301010803" pitchFamily="18" charset="0"/>
              </a:rPr>
              <a:t>The Bible.  </a:t>
            </a:r>
          </a:p>
          <a:p>
            <a:r>
              <a:rPr lang="en-US" dirty="0">
                <a:latin typeface="Garamond" panose="02020404030301010803" pitchFamily="18" charset="0"/>
              </a:rPr>
              <a:t>Print culture. </a:t>
            </a:r>
          </a:p>
          <a:p>
            <a:endParaRPr lang="en-US" dirty="0">
              <a:latin typeface="Garamond" panose="02020404030301010803" pitchFamily="18" charset="0"/>
            </a:endParaRPr>
          </a:p>
        </p:txBody>
      </p:sp>
      <p:pic>
        <p:nvPicPr>
          <p:cNvPr id="5" name="Picture 4" descr="A drawing of men cooking fish over a campfire&#10;&#10;AI-generated content may be incorrect.">
            <a:extLst>
              <a:ext uri="{FF2B5EF4-FFF2-40B4-BE49-F238E27FC236}">
                <a16:creationId xmlns:a16="http://schemas.microsoft.com/office/drawing/2014/main" id="{84B6972C-79FE-3442-A4AB-96BF3EA71396}"/>
              </a:ext>
            </a:extLst>
          </p:cNvPr>
          <p:cNvPicPr>
            <a:picLocks noChangeAspect="1"/>
          </p:cNvPicPr>
          <p:nvPr/>
        </p:nvPicPr>
        <p:blipFill>
          <a:blip r:embed="rId3"/>
          <a:stretch>
            <a:fillRect/>
          </a:stretch>
        </p:blipFill>
        <p:spPr>
          <a:xfrm>
            <a:off x="5689600" y="0"/>
            <a:ext cx="6517124" cy="4340506"/>
          </a:xfrm>
          <a:prstGeom prst="rect">
            <a:avLst/>
          </a:prstGeom>
        </p:spPr>
      </p:pic>
    </p:spTree>
    <p:extLst>
      <p:ext uri="{BB962C8B-B14F-4D97-AF65-F5344CB8AC3E}">
        <p14:creationId xmlns:p14="http://schemas.microsoft.com/office/powerpoint/2010/main" val="396486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CCDCD-4AA9-1D40-49AF-A7A53FF02197}"/>
              </a:ext>
            </a:extLst>
          </p:cNvPr>
          <p:cNvSpPr>
            <a:spLocks noGrp="1"/>
          </p:cNvSpPr>
          <p:nvPr>
            <p:ph type="title"/>
          </p:nvPr>
        </p:nvSpPr>
        <p:spPr/>
        <p:txBody>
          <a:bodyPr/>
          <a:lstStyle/>
          <a:p>
            <a:pPr algn="ctr"/>
            <a:r>
              <a:rPr lang="en-US" dirty="0">
                <a:latin typeface="Garamond" panose="02020404030301010803" pitchFamily="18" charset="0"/>
              </a:rPr>
              <a:t>Genres</a:t>
            </a:r>
          </a:p>
        </p:txBody>
      </p:sp>
      <p:sp>
        <p:nvSpPr>
          <p:cNvPr id="3" name="Content Placeholder 2">
            <a:extLst>
              <a:ext uri="{FF2B5EF4-FFF2-40B4-BE49-F238E27FC236}">
                <a16:creationId xmlns:a16="http://schemas.microsoft.com/office/drawing/2014/main" id="{11096AE9-B678-1896-DB18-220943C894B3}"/>
              </a:ext>
            </a:extLst>
          </p:cNvPr>
          <p:cNvSpPr>
            <a:spLocks noGrp="1"/>
          </p:cNvSpPr>
          <p:nvPr>
            <p:ph idx="1"/>
          </p:nvPr>
        </p:nvSpPr>
        <p:spPr>
          <a:xfrm>
            <a:off x="381965" y="1516284"/>
            <a:ext cx="11401063" cy="5081286"/>
          </a:xfrm>
        </p:spPr>
        <p:txBody>
          <a:bodyPr>
            <a:normAutofit/>
          </a:bodyPr>
          <a:lstStyle/>
          <a:p>
            <a:r>
              <a:rPr lang="en-US" dirty="0">
                <a:latin typeface="Garamond" panose="02020404030301010803" pitchFamily="18" charset="0"/>
              </a:rPr>
              <a:t>Travel writing and ethnography. [See Joan-Pau </a:t>
            </a:r>
            <a:r>
              <a:rPr lang="en-US" dirty="0" err="1">
                <a:latin typeface="Garamond" panose="02020404030301010803" pitchFamily="18" charset="0"/>
              </a:rPr>
              <a:t>Rubiés</a:t>
            </a:r>
            <a:r>
              <a:rPr lang="en-US" dirty="0">
                <a:latin typeface="Garamond" panose="02020404030301010803" pitchFamily="18" charset="0"/>
              </a:rPr>
              <a:t>, </a:t>
            </a:r>
            <a:r>
              <a:rPr lang="en-US" i="1" dirty="0" err="1">
                <a:latin typeface="Garamond" panose="02020404030301010803" pitchFamily="18" charset="0"/>
              </a:rPr>
              <a:t>Travellers</a:t>
            </a:r>
            <a:r>
              <a:rPr lang="en-US" i="1" dirty="0">
                <a:latin typeface="Garamond" panose="02020404030301010803" pitchFamily="18" charset="0"/>
              </a:rPr>
              <a:t> and Cosmographers: Studies in the History of Early Modern Travel and Ethnology</a:t>
            </a:r>
            <a:r>
              <a:rPr lang="en-US" dirty="0">
                <a:latin typeface="Garamond" panose="02020404030301010803" pitchFamily="18" charset="0"/>
              </a:rPr>
              <a:t> (London; New York: Ashgate, 2007)]</a:t>
            </a:r>
          </a:p>
          <a:p>
            <a:r>
              <a:rPr lang="en-US" dirty="0">
                <a:latin typeface="Garamond" panose="02020404030301010803" pitchFamily="18" charset="0"/>
              </a:rPr>
              <a:t>Cosmography, or ‘descriptions of the world’, like George Abbot’s </a:t>
            </a:r>
            <a:r>
              <a:rPr lang="en-US" i="1" dirty="0">
                <a:latin typeface="Garamond" panose="02020404030301010803" pitchFamily="18" charset="0"/>
              </a:rPr>
              <a:t>Briefe Description of the Whole </a:t>
            </a:r>
            <a:r>
              <a:rPr lang="en-US" i="1" dirty="0" err="1">
                <a:latin typeface="Garamond" panose="02020404030301010803" pitchFamily="18" charset="0"/>
              </a:rPr>
              <a:t>Worlde</a:t>
            </a:r>
            <a:r>
              <a:rPr lang="en-US" dirty="0">
                <a:latin typeface="Garamond" panose="02020404030301010803" pitchFamily="18" charset="0"/>
              </a:rPr>
              <a:t> (1599). </a:t>
            </a:r>
          </a:p>
          <a:p>
            <a:r>
              <a:rPr lang="en-US" dirty="0">
                <a:latin typeface="Garamond" panose="02020404030301010803" pitchFamily="18" charset="0"/>
              </a:rPr>
              <a:t>Historical writing, like Jean Bodin’s </a:t>
            </a:r>
            <a:r>
              <a:rPr lang="en-US" i="1" dirty="0">
                <a:latin typeface="Garamond" panose="02020404030301010803" pitchFamily="18" charset="0"/>
              </a:rPr>
              <a:t>Method for the Easy Comprehension of History</a:t>
            </a:r>
            <a:r>
              <a:rPr lang="en-US" dirty="0">
                <a:latin typeface="Garamond" panose="02020404030301010803" pitchFamily="18" charset="0"/>
              </a:rPr>
              <a:t> (1566). </a:t>
            </a:r>
          </a:p>
          <a:p>
            <a:r>
              <a:rPr lang="en-US" dirty="0">
                <a:latin typeface="Garamond" panose="02020404030301010803" pitchFamily="18" charset="0"/>
              </a:rPr>
              <a:t>Sermons and other religious tracts.</a:t>
            </a:r>
          </a:p>
          <a:p>
            <a:r>
              <a:rPr lang="en-US" dirty="0">
                <a:latin typeface="Garamond" panose="02020404030301010803" pitchFamily="18" charset="0"/>
              </a:rPr>
              <a:t>Miscellaneous: other writings on the mind, including Juan Huarte’s </a:t>
            </a:r>
            <a:r>
              <a:rPr lang="en-US" i="1" dirty="0">
                <a:latin typeface="Garamond" panose="02020404030301010803" pitchFamily="18" charset="0"/>
              </a:rPr>
              <a:t>Examen de ingenious</a:t>
            </a:r>
            <a:r>
              <a:rPr lang="en-US" dirty="0">
                <a:latin typeface="Garamond" panose="02020404030301010803" pitchFamily="18" charset="0"/>
              </a:rPr>
              <a:t> and Burton’s </a:t>
            </a:r>
            <a:r>
              <a:rPr lang="en-US" i="1" dirty="0">
                <a:latin typeface="Garamond" panose="02020404030301010803" pitchFamily="18" charset="0"/>
              </a:rPr>
              <a:t>Anatomy of Melancholy</a:t>
            </a:r>
            <a:r>
              <a:rPr lang="en-US" dirty="0">
                <a:latin typeface="Garamond" panose="02020404030301010803" pitchFamily="18" charset="0"/>
              </a:rPr>
              <a:t>. </a:t>
            </a:r>
          </a:p>
          <a:p>
            <a:endParaRPr lang="en-US" dirty="0">
              <a:latin typeface="Garamond" panose="02020404030301010803" pitchFamily="18" charset="0"/>
            </a:endParaRPr>
          </a:p>
        </p:txBody>
      </p:sp>
    </p:spTree>
    <p:extLst>
      <p:ext uri="{BB962C8B-B14F-4D97-AF65-F5344CB8AC3E}">
        <p14:creationId xmlns:p14="http://schemas.microsoft.com/office/powerpoint/2010/main" val="1122058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A08FB-4417-EE44-AE61-2663C21ED9C8}"/>
              </a:ext>
            </a:extLst>
          </p:cNvPr>
          <p:cNvSpPr>
            <a:spLocks noGrp="1"/>
          </p:cNvSpPr>
          <p:nvPr>
            <p:ph type="title"/>
          </p:nvPr>
        </p:nvSpPr>
        <p:spPr/>
        <p:txBody>
          <a:bodyPr/>
          <a:lstStyle/>
          <a:p>
            <a:pPr algn="ctr"/>
            <a:r>
              <a:rPr lang="en-US" dirty="0">
                <a:latin typeface="Garamond" panose="02020404030301010803" pitchFamily="18" charset="0"/>
              </a:rPr>
              <a:t>Circulation</a:t>
            </a:r>
          </a:p>
        </p:txBody>
      </p:sp>
      <p:sp>
        <p:nvSpPr>
          <p:cNvPr id="3" name="Content Placeholder 2">
            <a:extLst>
              <a:ext uri="{FF2B5EF4-FFF2-40B4-BE49-F238E27FC236}">
                <a16:creationId xmlns:a16="http://schemas.microsoft.com/office/drawing/2014/main" id="{69FF5004-D1FC-0D40-C760-046FE9EFA4E4}"/>
              </a:ext>
            </a:extLst>
          </p:cNvPr>
          <p:cNvSpPr>
            <a:spLocks noGrp="1"/>
          </p:cNvSpPr>
          <p:nvPr>
            <p:ph idx="1"/>
          </p:nvPr>
        </p:nvSpPr>
        <p:spPr>
          <a:xfrm>
            <a:off x="838199" y="1527858"/>
            <a:ext cx="11002701" cy="4649105"/>
          </a:xfrm>
        </p:spPr>
        <p:txBody>
          <a:bodyPr>
            <a:normAutofit lnSpcReduction="10000"/>
          </a:bodyPr>
          <a:lstStyle/>
          <a:p>
            <a:r>
              <a:rPr lang="en-US" dirty="0">
                <a:latin typeface="Garamond" panose="02020404030301010803" pitchFamily="18" charset="0"/>
              </a:rPr>
              <a:t>Race is not a biological reality, but a fiction: something made. </a:t>
            </a:r>
          </a:p>
          <a:p>
            <a:r>
              <a:rPr lang="en-US" dirty="0">
                <a:latin typeface="Garamond" panose="02020404030301010803" pitchFamily="18" charset="0"/>
              </a:rPr>
              <a:t>Circulation of tropes, images, and ideas of difference. </a:t>
            </a:r>
          </a:p>
          <a:p>
            <a:r>
              <a:rPr lang="en-US" dirty="0">
                <a:latin typeface="Garamond" panose="02020404030301010803" pitchFamily="18" charset="0"/>
              </a:rPr>
              <a:t>‘polyvalent mobility’ of race means that ‘racial discourses work through sedimented and familiar cultural representations of difference as they simultaneously tap into and feed the emergence of new ones.’ – Ann Laura Stoler, ‘Racial Histories and Their Regimes of Truth’, in Philomena </a:t>
            </a:r>
            <a:r>
              <a:rPr lang="en-US" dirty="0" err="1">
                <a:latin typeface="Garamond" panose="02020404030301010803" pitchFamily="18" charset="0"/>
              </a:rPr>
              <a:t>Essed</a:t>
            </a:r>
            <a:r>
              <a:rPr lang="en-US" dirty="0">
                <a:latin typeface="Garamond" panose="02020404030301010803" pitchFamily="18" charset="0"/>
              </a:rPr>
              <a:t> and David Theo Goldberg, eds., </a:t>
            </a:r>
            <a:r>
              <a:rPr lang="en-US" i="1" dirty="0">
                <a:latin typeface="Garamond" panose="02020404030301010803" pitchFamily="18" charset="0"/>
              </a:rPr>
              <a:t>Race Critical Theories: Text and Context </a:t>
            </a:r>
            <a:r>
              <a:rPr lang="en-US" dirty="0">
                <a:latin typeface="Garamond" panose="02020404030301010803" pitchFamily="18" charset="0"/>
              </a:rPr>
              <a:t>(Oxford: Blackwell, 2001), 369-391 </a:t>
            </a:r>
          </a:p>
          <a:p>
            <a:r>
              <a:rPr lang="en-US" dirty="0">
                <a:latin typeface="Garamond" panose="02020404030301010803" pitchFamily="18" charset="0"/>
              </a:rPr>
              <a:t>‘Racisms have a history of traveling and transforming in their circulation’ – ‘Racial Americanization’, in Karim </a:t>
            </a:r>
            <a:r>
              <a:rPr lang="en-US" dirty="0" err="1">
                <a:latin typeface="Garamond" panose="02020404030301010803" pitchFamily="18" charset="0"/>
              </a:rPr>
              <a:t>Murji</a:t>
            </a:r>
            <a:r>
              <a:rPr lang="en-US" dirty="0">
                <a:latin typeface="Garamond" panose="02020404030301010803" pitchFamily="18" charset="0"/>
              </a:rPr>
              <a:t> and John Solomos, eds., </a:t>
            </a:r>
            <a:r>
              <a:rPr lang="en-US" i="1" dirty="0">
                <a:latin typeface="Garamond" panose="02020404030301010803" pitchFamily="18" charset="0"/>
              </a:rPr>
              <a:t>Racialization: Studies in Theory and Practice </a:t>
            </a:r>
            <a:r>
              <a:rPr lang="en-US" dirty="0">
                <a:latin typeface="Garamond" panose="02020404030301010803" pitchFamily="18" charset="0"/>
              </a:rPr>
              <a:t>(New York: Oxford University Press, 2005), 87-102. </a:t>
            </a:r>
          </a:p>
        </p:txBody>
      </p:sp>
    </p:spTree>
    <p:extLst>
      <p:ext uri="{BB962C8B-B14F-4D97-AF65-F5344CB8AC3E}">
        <p14:creationId xmlns:p14="http://schemas.microsoft.com/office/powerpoint/2010/main" val="24718636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383D0-6DC4-2718-ABF8-70D937D7BCC8}"/>
              </a:ext>
            </a:extLst>
          </p:cNvPr>
          <p:cNvSpPr>
            <a:spLocks noGrp="1"/>
          </p:cNvSpPr>
          <p:nvPr>
            <p:ph type="title"/>
          </p:nvPr>
        </p:nvSpPr>
        <p:spPr/>
        <p:txBody>
          <a:bodyPr/>
          <a:lstStyle/>
          <a:p>
            <a:pPr algn="ctr"/>
            <a:r>
              <a:rPr lang="en-US" dirty="0">
                <a:latin typeface="Garamond" panose="02020404030301010803" pitchFamily="18" charset="0"/>
              </a:rPr>
              <a:t>Travel without travel</a:t>
            </a:r>
          </a:p>
        </p:txBody>
      </p:sp>
      <p:sp>
        <p:nvSpPr>
          <p:cNvPr id="3" name="Content Placeholder 2">
            <a:extLst>
              <a:ext uri="{FF2B5EF4-FFF2-40B4-BE49-F238E27FC236}">
                <a16:creationId xmlns:a16="http://schemas.microsoft.com/office/drawing/2014/main" id="{8FC44CEC-458E-ABF8-0776-25E9FCE9B2F3}"/>
              </a:ext>
            </a:extLst>
          </p:cNvPr>
          <p:cNvSpPr>
            <a:spLocks noGrp="1"/>
          </p:cNvSpPr>
          <p:nvPr>
            <p:ph idx="1"/>
          </p:nvPr>
        </p:nvSpPr>
        <p:spPr/>
        <p:txBody>
          <a:bodyPr/>
          <a:lstStyle/>
          <a:p>
            <a:r>
              <a:rPr lang="en-US" dirty="0">
                <a:latin typeface="Garamond" panose="02020404030301010803" pitchFamily="18" charset="0"/>
              </a:rPr>
              <a:t>On cosmography: ‘she </a:t>
            </a:r>
            <a:r>
              <a:rPr lang="en-US" dirty="0" err="1">
                <a:latin typeface="Garamond" panose="02020404030301010803" pitchFamily="18" charset="0"/>
              </a:rPr>
              <a:t>deliuereth</a:t>
            </a:r>
            <a:r>
              <a:rPr lang="en-US" dirty="0">
                <a:latin typeface="Garamond" panose="02020404030301010803" pitchFamily="18" charset="0"/>
              </a:rPr>
              <a:t> us from </a:t>
            </a:r>
            <a:r>
              <a:rPr lang="en-US" dirty="0" err="1">
                <a:latin typeface="Garamond" panose="02020404030301010803" pitchFamily="18" charset="0"/>
              </a:rPr>
              <a:t>greate</a:t>
            </a:r>
            <a:r>
              <a:rPr lang="en-US" dirty="0">
                <a:latin typeface="Garamond" panose="02020404030301010803" pitchFamily="18" charset="0"/>
              </a:rPr>
              <a:t> and </a:t>
            </a:r>
            <a:r>
              <a:rPr lang="en-US" dirty="0" err="1">
                <a:latin typeface="Garamond" panose="02020404030301010803" pitchFamily="18" charset="0"/>
              </a:rPr>
              <a:t>continuall</a:t>
            </a:r>
            <a:r>
              <a:rPr lang="en-US" dirty="0">
                <a:latin typeface="Garamond" panose="02020404030301010803" pitchFamily="18" charset="0"/>
              </a:rPr>
              <a:t> </a:t>
            </a:r>
            <a:r>
              <a:rPr lang="en-US" dirty="0" err="1">
                <a:latin typeface="Garamond" panose="02020404030301010803" pitchFamily="18" charset="0"/>
              </a:rPr>
              <a:t>travailes</a:t>
            </a:r>
            <a:r>
              <a:rPr lang="en-US" dirty="0">
                <a:latin typeface="Garamond" panose="02020404030301010803" pitchFamily="18" charset="0"/>
              </a:rPr>
              <a:t>. For in a </a:t>
            </a:r>
            <a:r>
              <a:rPr lang="en-US" dirty="0" err="1">
                <a:latin typeface="Garamond" panose="02020404030301010803" pitchFamily="18" charset="0"/>
              </a:rPr>
              <a:t>pleasaunte</a:t>
            </a:r>
            <a:r>
              <a:rPr lang="en-US" dirty="0">
                <a:latin typeface="Garamond" panose="02020404030301010803" pitchFamily="18" charset="0"/>
              </a:rPr>
              <a:t> house, or </a:t>
            </a:r>
            <a:r>
              <a:rPr lang="en-US" dirty="0" err="1">
                <a:latin typeface="Garamond" panose="02020404030301010803" pitchFamily="18" charset="0"/>
              </a:rPr>
              <a:t>warme</a:t>
            </a:r>
            <a:r>
              <a:rPr lang="en-US" dirty="0">
                <a:latin typeface="Garamond" panose="02020404030301010803" pitchFamily="18" charset="0"/>
              </a:rPr>
              <a:t> study, she </a:t>
            </a:r>
            <a:r>
              <a:rPr lang="en-US" dirty="0" err="1">
                <a:latin typeface="Garamond" panose="02020404030301010803" pitchFamily="18" charset="0"/>
              </a:rPr>
              <a:t>sheweth</a:t>
            </a:r>
            <a:r>
              <a:rPr lang="en-US" dirty="0">
                <a:latin typeface="Garamond" panose="02020404030301010803" pitchFamily="18" charset="0"/>
              </a:rPr>
              <a:t> vs the hole face of all </a:t>
            </a:r>
            <a:r>
              <a:rPr lang="en-US" dirty="0" err="1">
                <a:latin typeface="Garamond" panose="02020404030301010803" pitchFamily="18" charset="0"/>
              </a:rPr>
              <a:t>th’Earthe</a:t>
            </a:r>
            <a:r>
              <a:rPr lang="en-US" dirty="0">
                <a:latin typeface="Garamond" panose="02020404030301010803" pitchFamily="18" charset="0"/>
              </a:rPr>
              <a:t>, withal the corners of the same’. William Cuningham, </a:t>
            </a:r>
            <a:r>
              <a:rPr lang="en-US" i="1" dirty="0">
                <a:latin typeface="Garamond" panose="02020404030301010803" pitchFamily="18" charset="0"/>
              </a:rPr>
              <a:t>The Cosmographical Glasse </a:t>
            </a:r>
            <a:r>
              <a:rPr lang="en-US" dirty="0">
                <a:latin typeface="Garamond" panose="02020404030301010803" pitchFamily="18" charset="0"/>
              </a:rPr>
              <a:t>(London, 1559), sig. A6. </a:t>
            </a:r>
          </a:p>
          <a:p>
            <a:r>
              <a:rPr lang="en-US" dirty="0">
                <a:latin typeface="Garamond" panose="02020404030301010803" pitchFamily="18" charset="0"/>
              </a:rPr>
              <a:t>Pan-European phenomenon but specifically important in England. ‘the English for the most part do not travel much, but prefer to learn foreign matters and take their pleasures at home’. Thomas Platter, trans. Clare Williams, </a:t>
            </a:r>
            <a:r>
              <a:rPr lang="en-US" i="1" dirty="0">
                <a:latin typeface="Garamond" panose="02020404030301010803" pitchFamily="18" charset="0"/>
              </a:rPr>
              <a:t>Thomas Platter’s Travels in England 1599 </a:t>
            </a:r>
            <a:r>
              <a:rPr lang="en-US" dirty="0">
                <a:latin typeface="Garamond" panose="02020404030301010803" pitchFamily="18" charset="0"/>
              </a:rPr>
              <a:t>(London: Jonathan Cape, 1937), 170. </a:t>
            </a:r>
          </a:p>
        </p:txBody>
      </p:sp>
    </p:spTree>
    <p:extLst>
      <p:ext uri="{BB962C8B-B14F-4D97-AF65-F5344CB8AC3E}">
        <p14:creationId xmlns:p14="http://schemas.microsoft.com/office/powerpoint/2010/main" val="2244574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334D4-9F65-A363-A84C-AA5CBB14A597}"/>
              </a:ext>
            </a:extLst>
          </p:cNvPr>
          <p:cNvSpPr>
            <a:spLocks noGrp="1"/>
          </p:cNvSpPr>
          <p:nvPr>
            <p:ph type="title"/>
          </p:nvPr>
        </p:nvSpPr>
        <p:spPr/>
        <p:txBody>
          <a:bodyPr/>
          <a:lstStyle/>
          <a:p>
            <a:pPr algn="ctr"/>
            <a:r>
              <a:rPr lang="en-US" dirty="0">
                <a:latin typeface="Garamond" panose="02020404030301010803" pitchFamily="18" charset="0"/>
              </a:rPr>
              <a:t>Conceptions of race</a:t>
            </a:r>
          </a:p>
        </p:txBody>
      </p:sp>
      <p:sp>
        <p:nvSpPr>
          <p:cNvPr id="3" name="Content Placeholder 2">
            <a:extLst>
              <a:ext uri="{FF2B5EF4-FFF2-40B4-BE49-F238E27FC236}">
                <a16:creationId xmlns:a16="http://schemas.microsoft.com/office/drawing/2014/main" id="{AD736ECA-9420-3835-4587-B0354AF03A6F}"/>
              </a:ext>
            </a:extLst>
          </p:cNvPr>
          <p:cNvSpPr>
            <a:spLocks noGrp="1"/>
          </p:cNvSpPr>
          <p:nvPr>
            <p:ph idx="1"/>
          </p:nvPr>
        </p:nvSpPr>
        <p:spPr/>
        <p:txBody>
          <a:bodyPr/>
          <a:lstStyle/>
          <a:p>
            <a:r>
              <a:rPr lang="en-US" dirty="0">
                <a:latin typeface="Garamond" panose="02020404030301010803" pitchFamily="18" charset="0"/>
              </a:rPr>
              <a:t>Tendency to think about race primarily or exclusively in terms of physical difference, especially skin </a:t>
            </a:r>
            <a:r>
              <a:rPr lang="en-US" dirty="0" err="1">
                <a:latin typeface="Garamond" panose="02020404030301010803" pitchFamily="18" charset="0"/>
              </a:rPr>
              <a:t>colour</a:t>
            </a:r>
            <a:r>
              <a:rPr lang="en-US" dirty="0">
                <a:latin typeface="Garamond" panose="02020404030301010803" pitchFamily="18" charset="0"/>
              </a:rPr>
              <a:t>. </a:t>
            </a:r>
          </a:p>
          <a:p>
            <a:r>
              <a:rPr lang="en-US" dirty="0">
                <a:latin typeface="Garamond" panose="02020404030301010803" pitchFamily="18" charset="0"/>
              </a:rPr>
              <a:t>But notions of biological difference are socially &amp; culturally constructed. </a:t>
            </a:r>
          </a:p>
          <a:p>
            <a:r>
              <a:rPr lang="en-US" dirty="0">
                <a:latin typeface="Garamond" panose="02020404030301010803" pitchFamily="18" charset="0"/>
              </a:rPr>
              <a:t>Wide range of meanings attached to ‘race’, especially in earlier periods. </a:t>
            </a:r>
          </a:p>
          <a:p>
            <a:r>
              <a:rPr lang="en-US" dirty="0">
                <a:latin typeface="Garamond" panose="02020404030301010803" pitchFamily="18" charset="0"/>
              </a:rPr>
              <a:t>Theories informed by sources ranging from natural history to the Bible to geographical writings (</a:t>
            </a:r>
            <a:r>
              <a:rPr lang="en-US" dirty="0" err="1">
                <a:latin typeface="Garamond" panose="02020404030301010803" pitchFamily="18" charset="0"/>
              </a:rPr>
              <a:t>geohumoralism</a:t>
            </a:r>
            <a:r>
              <a:rPr lang="en-US" dirty="0">
                <a:latin typeface="Garamond" panose="02020404030301010803" pitchFamily="18" charset="0"/>
              </a:rPr>
              <a:t>). </a:t>
            </a:r>
          </a:p>
        </p:txBody>
      </p:sp>
    </p:spTree>
    <p:extLst>
      <p:ext uri="{BB962C8B-B14F-4D97-AF65-F5344CB8AC3E}">
        <p14:creationId xmlns:p14="http://schemas.microsoft.com/office/powerpoint/2010/main" val="2273151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269D0-7408-18C4-63E2-6E767E0CA3BB}"/>
              </a:ext>
            </a:extLst>
          </p:cNvPr>
          <p:cNvSpPr>
            <a:spLocks noGrp="1"/>
          </p:cNvSpPr>
          <p:nvPr>
            <p:ph type="title"/>
          </p:nvPr>
        </p:nvSpPr>
        <p:spPr/>
        <p:txBody>
          <a:bodyPr/>
          <a:lstStyle/>
          <a:p>
            <a:pPr algn="ctr"/>
            <a:r>
              <a:rPr lang="en-US" dirty="0">
                <a:latin typeface="Garamond" panose="02020404030301010803" pitchFamily="18" charset="0"/>
              </a:rPr>
              <a:t>Premodern race </a:t>
            </a:r>
          </a:p>
        </p:txBody>
      </p:sp>
      <p:sp>
        <p:nvSpPr>
          <p:cNvPr id="3" name="Content Placeholder 2">
            <a:extLst>
              <a:ext uri="{FF2B5EF4-FFF2-40B4-BE49-F238E27FC236}">
                <a16:creationId xmlns:a16="http://schemas.microsoft.com/office/drawing/2014/main" id="{1BE8AFA1-D3A5-18AD-DB55-4E44F13DA64E}"/>
              </a:ext>
            </a:extLst>
          </p:cNvPr>
          <p:cNvSpPr>
            <a:spLocks noGrp="1"/>
          </p:cNvSpPr>
          <p:nvPr>
            <p:ph idx="1"/>
          </p:nvPr>
        </p:nvSpPr>
        <p:spPr>
          <a:xfrm>
            <a:off x="609599" y="1443789"/>
            <a:ext cx="11389895" cy="5293895"/>
          </a:xfrm>
        </p:spPr>
        <p:txBody>
          <a:bodyPr>
            <a:normAutofit lnSpcReduction="10000"/>
          </a:bodyPr>
          <a:lstStyle/>
          <a:p>
            <a:r>
              <a:rPr lang="en-US" dirty="0">
                <a:latin typeface="Garamond" panose="02020404030301010803" pitchFamily="18" charset="0"/>
              </a:rPr>
              <a:t>‘After all, “race” is, even today, a confusing word that does not carry a precise set of meanings, but becomes shorthand for various combinations of ethnic, geographic, cultural, class, and religious differences. […] As is the case in the modern world, when we examine early modern notions of racial difference we must consider not only those divisions of humanity that were putatively based on distinctive combinations of physical traits and transmitted through a line of descent, but also the eclectic range of cultural differences that are used to explain, manage, or reorganize relations of power’. Ania Loomba and Jonathan Burton, eds., </a:t>
            </a:r>
            <a:r>
              <a:rPr lang="en-US" i="1" dirty="0">
                <a:latin typeface="Garamond" panose="02020404030301010803" pitchFamily="18" charset="0"/>
              </a:rPr>
              <a:t>Race in Early Modern England: A Documentary Companion</a:t>
            </a:r>
            <a:r>
              <a:rPr lang="en-US" dirty="0">
                <a:latin typeface="Garamond" panose="02020404030301010803" pitchFamily="18" charset="0"/>
              </a:rPr>
              <a:t> (London; New York: Palgrave Macmillan, 2007), 2. </a:t>
            </a:r>
          </a:p>
          <a:p>
            <a:r>
              <a:rPr lang="en-US" dirty="0">
                <a:latin typeface="Garamond" panose="02020404030301010803" pitchFamily="18" charset="0"/>
              </a:rPr>
              <a:t>‘that race has no singular or stable referent’ because ‘race is a structural relationship for the articulation and management of human differences, rather than a substantive content’. Geraldine Heng, </a:t>
            </a:r>
            <a:r>
              <a:rPr lang="en-US" i="1" dirty="0">
                <a:latin typeface="Garamond" panose="02020404030301010803" pitchFamily="18" charset="0"/>
              </a:rPr>
              <a:t>The Invention of Race in the European Middle Ages</a:t>
            </a:r>
            <a:r>
              <a:rPr lang="en-US" dirty="0">
                <a:latin typeface="Garamond" panose="02020404030301010803" pitchFamily="18" charset="0"/>
              </a:rPr>
              <a:t> (Cambridge: Cambridge University Press, 2018), 19. </a:t>
            </a:r>
          </a:p>
        </p:txBody>
      </p:sp>
    </p:spTree>
    <p:extLst>
      <p:ext uri="{BB962C8B-B14F-4D97-AF65-F5344CB8AC3E}">
        <p14:creationId xmlns:p14="http://schemas.microsoft.com/office/powerpoint/2010/main" val="3678082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2768</TotalTime>
  <Words>1933</Words>
  <Application>Microsoft Macintosh PowerPoint</Application>
  <PresentationFormat>Widescreen</PresentationFormat>
  <Paragraphs>79</Paragraphs>
  <Slides>16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Aptos Display</vt:lpstr>
      <vt:lpstr>Arial</vt:lpstr>
      <vt:lpstr>Garamond</vt:lpstr>
      <vt:lpstr>Office Theme</vt:lpstr>
      <vt:lpstr>Premodern Race</vt:lpstr>
      <vt:lpstr>Premodern Critical Race Studies</vt:lpstr>
      <vt:lpstr>Questions</vt:lpstr>
      <vt:lpstr>Contexts</vt:lpstr>
      <vt:lpstr>Genres</vt:lpstr>
      <vt:lpstr>Circulation</vt:lpstr>
      <vt:lpstr>Travel without travel</vt:lpstr>
      <vt:lpstr>Conceptions of race</vt:lpstr>
      <vt:lpstr>Premodern race </vt:lpstr>
      <vt:lpstr>‘wash the Ethiop white’/’wash the blackamor white’</vt:lpstr>
      <vt:lpstr>Blackness in travel writing </vt:lpstr>
      <vt:lpstr>Monstrous races</vt:lpstr>
      <vt:lpstr>George Abbot, A briefe description of the whole worlde (1599)</vt:lpstr>
      <vt:lpstr>Jean Bodin, Method for the Easy Comprehension of History (1566) </vt:lpstr>
      <vt:lpstr>Juan Huarte, Examen de ingenios. The examination of mens wits... (1594). </vt:lpstr>
      <vt:lpstr>Robert Burton, The Anatomy of Melancholy (1621)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Din-Kariuki, Natalya</dc:creator>
  <cp:lastModifiedBy>Din-Kariuki, Natalya</cp:lastModifiedBy>
  <cp:revision>42</cp:revision>
  <dcterms:created xsi:type="dcterms:W3CDTF">2026-02-07T11:25:54Z</dcterms:created>
  <dcterms:modified xsi:type="dcterms:W3CDTF">2026-02-09T12:51:32Z</dcterms:modified>
</cp:coreProperties>
</file>