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7" r:id="rId1"/>
  </p:sldMasterIdLst>
  <p:notesMasterIdLst>
    <p:notesMasterId r:id="rId13"/>
  </p:notesMasterIdLst>
  <p:sldIdLst>
    <p:sldId id="256" r:id="rId2"/>
    <p:sldId id="263" r:id="rId3"/>
    <p:sldId id="264" r:id="rId4"/>
    <p:sldId id="257" r:id="rId5"/>
    <p:sldId id="265" r:id="rId6"/>
    <p:sldId id="260" r:id="rId7"/>
    <p:sldId id="267" r:id="rId8"/>
    <p:sldId id="258" r:id="rId9"/>
    <p:sldId id="268" r:id="rId10"/>
    <p:sldId id="261" r:id="rId11"/>
    <p:sldId id="26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310"/>
    <p:restoredTop sz="94663"/>
  </p:normalViewPr>
  <p:slideViewPr>
    <p:cSldViewPr snapToGrid="0">
      <p:cViewPr varScale="1">
        <p:scale>
          <a:sx n="99" d="100"/>
          <a:sy n="99" d="100"/>
        </p:scale>
        <p:origin x="72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A33AB0-E67E-1049-B7BD-50D27BF99549}" type="datetimeFigureOut">
              <a:rPr lang="en-US" smtClean="0"/>
              <a:t>1/12/26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225C1-8C1A-0D4C-8CE7-F50B684E1C7C}" type="slidenum">
              <a:rPr lang="en-US" smtClean="0"/>
              <a:t>‹#›</a:t>
            </a:fld>
            <a:endParaRPr lang="en-US"/>
          </a:p>
        </p:txBody>
      </p:sp>
    </p:spTree>
    <p:extLst>
      <p:ext uri="{BB962C8B-B14F-4D97-AF65-F5344CB8AC3E}">
        <p14:creationId xmlns:p14="http://schemas.microsoft.com/office/powerpoint/2010/main" val="2557110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central, inescapable problem presented in that picture is the suggested kinship between these sub- and anti-human species rather than the fact that their conflictual interrelation is figured through the idea of rape” (Gilroy, 846)</a:t>
            </a:r>
          </a:p>
          <a:p>
            <a:endParaRPr lang="en-US" dirty="0"/>
          </a:p>
        </p:txBody>
      </p:sp>
      <p:sp>
        <p:nvSpPr>
          <p:cNvPr id="4" name="Slide Number Placeholder 3"/>
          <p:cNvSpPr>
            <a:spLocks noGrp="1"/>
          </p:cNvSpPr>
          <p:nvPr>
            <p:ph type="sldNum" sz="quarter" idx="5"/>
          </p:nvPr>
        </p:nvSpPr>
        <p:spPr/>
        <p:txBody>
          <a:bodyPr/>
          <a:lstStyle/>
          <a:p>
            <a:fld id="{5CC225C1-8C1A-0D4C-8CE7-F50B684E1C7C}" type="slidenum">
              <a:rPr lang="en-US" smtClean="0"/>
              <a:t>10</a:t>
            </a:fld>
            <a:endParaRPr lang="en-US"/>
          </a:p>
        </p:txBody>
      </p:sp>
    </p:spTree>
    <p:extLst>
      <p:ext uri="{BB962C8B-B14F-4D97-AF65-F5344CB8AC3E}">
        <p14:creationId xmlns:p14="http://schemas.microsoft.com/office/powerpoint/2010/main" val="28705098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a:t>Click to edit Master title style</a:t>
            </a:r>
            <a:endParaRPr lang="en-US" dirty="0"/>
          </a:p>
        </p:txBody>
      </p:sp>
      <p:sp>
        <p:nvSpPr>
          <p:cNvPr id="3" name="Subtitle 2"/>
          <p:cNvSpPr>
            <a:spLocks noGrp="1"/>
          </p:cNvSpPr>
          <p:nvPr>
            <p:ph type="subTitle" idx="1"/>
          </p:nvPr>
        </p:nvSpPr>
        <p:spPr>
          <a:xfrm>
            <a:off x="1370693" y="377348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8D38747-4367-4BD2-8D51-C97E202738E2}" type="datetime1">
              <a:rPr lang="en-US" smtClean="0"/>
              <a:t>1/12/26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04745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a:extLst>
              <a:ext uri="{FF2B5EF4-FFF2-40B4-BE49-F238E27FC236}">
                <a16:creationId xmlns:a16="http://schemas.microsoft.com/office/drawing/2014/main" id="{CE39118B-B3AD-4BD4-BA22-DEFF4E76CE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247728"/>
            <a:ext cx="10353762" cy="543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1F1B079-7EF0-44EE-B798-BCC497C9F3B2}" type="datetime1">
              <a:rPr lang="en-US" smtClean="0"/>
              <a:t>1/12/26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193209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normAutofit/>
          </a:bodyPr>
          <a:lstStyle>
            <a:lvl1pPr>
              <a:defRPr sz="4000"/>
            </a:lvl1pPr>
          </a:lstStyle>
          <a:p>
            <a:r>
              <a:rPr lang="en-US"/>
              <a:t>Click to edit Master title style</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8FF70A8-1D13-4657-95F0-A9EA54967B8D}" type="datetime1">
              <a:rPr lang="en-US" smtClean="0"/>
              <a:t>1/12/26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7452157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1EB90AC-71BD-4C7F-8ACA-7B3F18292E63}" type="datetime1">
              <a:rPr lang="en-US" smtClean="0"/>
              <a:t>1/12/26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
        <p:nvSpPr>
          <p:cNvPr id="11" name="TextBox 10">
            <a:extLst>
              <a:ext uri="{FF2B5EF4-FFF2-40B4-BE49-F238E27FC236}">
                <a16:creationId xmlns:a16="http://schemas.microsoft.com/office/drawing/2014/main" id="{223F0D53-0705-41B7-8554-09D21E7807F9}"/>
              </a:ext>
            </a:extLst>
          </p:cNvPr>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a:extLst>
              <a:ext uri="{FF2B5EF4-FFF2-40B4-BE49-F238E27FC236}">
                <a16:creationId xmlns:a16="http://schemas.microsoft.com/office/drawing/2014/main" id="{C7F647CD-0F1A-4BB3-89E0-A74F1E1B098D}"/>
              </a:ext>
            </a:extLst>
          </p:cNvPr>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5016265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E6EFC2C-8905-46F0-B443-CE905B76BA01}" type="datetime1">
              <a:rPr lang="en-US" smtClean="0"/>
              <a:t>1/12/26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9318510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5" y="1885950"/>
            <a:ext cx="3300984" cy="764782"/>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3"/>
          <p:cNvSpPr>
            <a:spLocks noGrp="1"/>
          </p:cNvSpPr>
          <p:nvPr>
            <p:ph type="body" sz="half" idx="15"/>
          </p:nvPr>
        </p:nvSpPr>
        <p:spPr>
          <a:xfrm>
            <a:off x="913795" y="2768112"/>
            <a:ext cx="3300984" cy="302308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6711" y="1885949"/>
            <a:ext cx="3300984" cy="764783"/>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0" name="Text Placeholder 3"/>
          <p:cNvSpPr>
            <a:spLocks noGrp="1"/>
          </p:cNvSpPr>
          <p:nvPr>
            <p:ph type="body" sz="half" idx="16"/>
          </p:nvPr>
        </p:nvSpPr>
        <p:spPr>
          <a:xfrm>
            <a:off x="4441435" y="2768112"/>
            <a:ext cx="3300984" cy="302308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1" name="Text Placeholder 4"/>
          <p:cNvSpPr>
            <a:spLocks noGrp="1"/>
          </p:cNvSpPr>
          <p:nvPr>
            <p:ph type="body" sz="quarter" idx="13"/>
          </p:nvPr>
        </p:nvSpPr>
        <p:spPr>
          <a:xfrm>
            <a:off x="7966572" y="1885950"/>
            <a:ext cx="3300984" cy="764782"/>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Text Placeholder 3"/>
          <p:cNvSpPr>
            <a:spLocks noGrp="1"/>
          </p:cNvSpPr>
          <p:nvPr>
            <p:ph type="body" sz="half" idx="17"/>
          </p:nvPr>
        </p:nvSpPr>
        <p:spPr>
          <a:xfrm>
            <a:off x="7966572" y="2768110"/>
            <a:ext cx="3300984" cy="302308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9079DC3-C9B5-499E-9140-0DC28B7074E2}" type="datetime1">
              <a:rPr lang="en-US" smtClean="0"/>
              <a:t>1/12/26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6701424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a:extLst>
              <a:ext uri="{FF2B5EF4-FFF2-40B4-BE49-F238E27FC236}">
                <a16:creationId xmlns:a16="http://schemas.microsoft.com/office/drawing/2014/main" id="{7E87C569-D426-4615-ADA7-B370EA9834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a:extLst>
              <a:ext uri="{FF2B5EF4-FFF2-40B4-BE49-F238E27FC236}">
                <a16:creationId xmlns:a16="http://schemas.microsoft.com/office/drawing/2014/main" id="{7B353ED4-7AD0-46C9-88ED-1A16B1433A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a:extLst>
              <a:ext uri="{FF2B5EF4-FFF2-40B4-BE49-F238E27FC236}">
                <a16:creationId xmlns:a16="http://schemas.microsoft.com/office/drawing/2014/main" id="{F561D985-AD57-459A-B3A6-EBF2960397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572443"/>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435" y="4572442"/>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66572" y="4572442"/>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0BB33EA-E472-4D22-9C03-A9C14AA21CED}" type="datetime1">
              <a:rPr lang="en-US" smtClean="0"/>
              <a:t>1/12/26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8690064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7E833E-1B6D-415F-AD29-75AE8C43BD0D}" type="datetime1">
              <a:rPr lang="en-US" smtClean="0"/>
              <a:t>1/12/26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472169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52596F-08A7-4B70-989A-F2B1CF31E66B}" type="datetime1">
              <a:rPr lang="en-US" smtClean="0"/>
              <a:t>1/12/26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5684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C55A3C-5767-4844-A0A3-83778C2E5409}" type="datetime1">
              <a:rPr lang="en-US" smtClean="0"/>
              <a:t>1/12/26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034537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3763439"/>
            <a:ext cx="9590550" cy="133349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AE507A8-A5CF-4D38-AB86-7EDDA87A85D4}" type="datetime1">
              <a:rPr lang="en-US" smtClean="0"/>
              <a:t>1/12/26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888428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126187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76450"/>
            <a:ext cx="4856841" cy="362267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0716" y="2076451"/>
            <a:ext cx="4856841" cy="3622672"/>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FCD27C-8599-43EF-BA1D-14DDC1946E06}" type="datetime1">
              <a:rPr lang="en-US" smtClean="0"/>
              <a:t>1/12/26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4346746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a:extLst>
              <a:ext uri="{FF2B5EF4-FFF2-40B4-BE49-F238E27FC236}">
                <a16:creationId xmlns:a16="http://schemas.microsoft.com/office/drawing/2014/main" id="{37B721FF-D609-4D98-9D19-CF75AA8A54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29200" cy="4099959"/>
          </a:xfrm>
          <a:prstGeom prst="rect">
            <a:avLst/>
          </a:prstGeom>
        </p:spPr>
      </p:pic>
      <p:pic>
        <p:nvPicPr>
          <p:cNvPr id="21" name="Picture 20" descr="Slate-V2-HD-compPhotoInset.png">
            <a:extLst>
              <a:ext uri="{FF2B5EF4-FFF2-40B4-BE49-F238E27FC236}">
                <a16:creationId xmlns:a16="http://schemas.microsoft.com/office/drawing/2014/main" id="{073936BD-C868-433F-8E84-D6DD8E640E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357" y="1734506"/>
            <a:ext cx="5029200" cy="4099959"/>
          </a:xfrm>
          <a:prstGeom prst="rect">
            <a:avLst/>
          </a:prstGeom>
        </p:spPr>
      </p:pic>
      <p:sp>
        <p:nvSpPr>
          <p:cNvPr id="2" name="Title 1"/>
          <p:cNvSpPr>
            <a:spLocks noGrp="1"/>
          </p:cNvSpPr>
          <p:nvPr>
            <p:ph type="title"/>
          </p:nvPr>
        </p:nvSpPr>
        <p:spPr>
          <a:xfrm>
            <a:off x="913795" y="609600"/>
            <a:ext cx="10353762" cy="97045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046013" y="1855153"/>
            <a:ext cx="4764764" cy="69249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046013" y="2702103"/>
            <a:ext cx="4764764" cy="3043533"/>
          </a:xfrm>
        </p:spPr>
        <p:txBody>
          <a:bodyPr anchor="t">
            <a:normAutofit/>
          </a:bodyPr>
          <a:lstStyle>
            <a:lvl1pPr>
              <a:defRPr sz="1800"/>
            </a:lvl1pPr>
            <a:lvl2pPr>
              <a:defRPr sz="1600"/>
            </a:lvl2pPr>
            <a:lvl3pPr>
              <a:defRPr sz="14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363166" y="1855152"/>
            <a:ext cx="4779582" cy="692495"/>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363167" y="2702103"/>
            <a:ext cx="4779581" cy="3043533"/>
          </a:xfrm>
        </p:spPr>
        <p:txBody>
          <a:bodyPr anchor="t">
            <a:normAutofit/>
          </a:bodyPr>
          <a:lstStyle>
            <a:lvl1pPr>
              <a:defRPr sz="1800"/>
            </a:lvl1pPr>
            <a:lvl2pPr>
              <a:defRPr sz="1600"/>
            </a:lvl2pPr>
            <a:lvl3pPr>
              <a:defRPr sz="14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49343D99-809A-49C0-96E5-4250D0B498EE}" type="datetime1">
              <a:rPr lang="en-US" smtClean="0"/>
              <a:t>1/12/26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8491592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143DE9B-B678-4EFB-BB7D-A4370204A0B0}" type="datetime1">
              <a:rPr lang="en-US" smtClean="0"/>
              <a:t>1/12/26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3891701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8812DA-F765-4142-A6A3-A8ED7235E082}" type="datetime1">
              <a:rPr lang="en-US" smtClean="0"/>
              <a:t>1/12/26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353465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800" b="0"/>
            </a:lvl1pPr>
          </a:lstStyle>
          <a:p>
            <a:r>
              <a:rPr lang="en-US"/>
              <a:t>Click to edit Master title style</a:t>
            </a:r>
            <a:endParaRPr lang="en-US" dirty="0"/>
          </a:p>
        </p:txBody>
      </p:sp>
      <p:sp>
        <p:nvSpPr>
          <p:cNvPr id="3" name="Content Placeholder 2"/>
          <p:cNvSpPr>
            <a:spLocks noGrp="1"/>
          </p:cNvSpPr>
          <p:nvPr>
            <p:ph idx="1"/>
          </p:nvPr>
        </p:nvSpPr>
        <p:spPr>
          <a:xfrm>
            <a:off x="4855633" y="609600"/>
            <a:ext cx="6411924" cy="50800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95" y="2673351"/>
            <a:ext cx="3706889" cy="301625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0277FD-7DE6-41D4-930D-AC99F5AFE54E}" type="datetime1">
              <a:rPr lang="en-US" smtClean="0"/>
              <a:t>1/12/26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3574889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a:extLst>
              <a:ext uri="{FF2B5EF4-FFF2-40B4-BE49-F238E27FC236}">
                <a16:creationId xmlns:a16="http://schemas.microsoft.com/office/drawing/2014/main" id="{4D06E496-ACBA-4063-B4A1-C5C484EE5A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763701"/>
            <a:ext cx="5707899" cy="1675559"/>
          </a:xfrm>
        </p:spPr>
        <p:txBody>
          <a:bodyPr anchor="b">
            <a:noAutofit/>
          </a:bodyPr>
          <a:lstStyle>
            <a:lvl1pPr algn="ct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73698" y="2679699"/>
            <a:ext cx="4588094" cy="3135695"/>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A15526-7079-4B7B-987C-1B5FAE11A0FF}" type="datetime1">
              <a:rPr lang="en-US" smtClean="0"/>
              <a:t>1/12/26</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620947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125730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76450"/>
            <a:ext cx="10353762" cy="3714749"/>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6000749"/>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073ED0CC-082F-4160-86E5-0D6041F12778}" type="datetime1">
              <a:rPr lang="en-US" smtClean="0"/>
              <a:t>1/12/26</a:t>
            </a:fld>
            <a:endParaRPr lang="en-US" dirty="0"/>
          </a:p>
        </p:txBody>
      </p:sp>
      <p:sp>
        <p:nvSpPr>
          <p:cNvPr id="5" name="Footer Placeholder 4"/>
          <p:cNvSpPr>
            <a:spLocks noGrp="1"/>
          </p:cNvSpPr>
          <p:nvPr>
            <p:ph type="ftr" sz="quarter" idx="3"/>
          </p:nvPr>
        </p:nvSpPr>
        <p:spPr>
          <a:xfrm>
            <a:off x="913795" y="6000749"/>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10514011" y="6000749"/>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3074856171"/>
      </p:ext>
    </p:extLst>
  </p:cSld>
  <p:clrMap bg1="dk1" tx1="lt1" bg2="dk2" tx2="lt2" accent1="accent1" accent2="accent2" accent3="accent3" accent4="accent4" accent5="accent5" accent6="accent6" hlink="hlink" folHlink="folHlink"/>
  <p:sldLayoutIdLst>
    <p:sldLayoutId id="2147483755" r:id="rId1"/>
    <p:sldLayoutId id="2147483756"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 id="2147483754" r:id="rId17"/>
  </p:sldLayoutIdLst>
  <p:hf sldNum="0" hdr="0" ftr="0" dt="0"/>
  <p:txStyles>
    <p:titleStyle>
      <a:lvl1pPr algn="ctr" defTabSz="457200" rtl="0" eaLnBrk="1" latinLnBrk="0" hangingPunct="1">
        <a:lnSpc>
          <a:spcPct val="100000"/>
        </a:lnSpc>
        <a:spcBef>
          <a:spcPct val="0"/>
        </a:spcBef>
        <a:buNone/>
        <a:defRPr sz="4000" i="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lnSpc>
          <a:spcPct val="100000"/>
        </a:lnSpc>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lnSpc>
          <a:spcPct val="100000"/>
        </a:lnSpc>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lnSpc>
          <a:spcPct val="100000"/>
        </a:lnSpc>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lnSpc>
          <a:spcPct val="100000"/>
        </a:lnSpc>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lnSpc>
          <a:spcPct val="100000"/>
        </a:lnSpc>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YE57GER9RX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bbc.co.uk/bitesize/articles/zfkfn9q#z3jbvw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6AAB769-9635-4A0E-8861-BB3FE8396E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0DF4770-92BA-8D74-1AD9-1CD36E324553}"/>
              </a:ext>
            </a:extLst>
          </p:cNvPr>
          <p:cNvSpPr>
            <a:spLocks noGrp="1"/>
          </p:cNvSpPr>
          <p:nvPr>
            <p:ph type="ctrTitle"/>
          </p:nvPr>
        </p:nvSpPr>
        <p:spPr>
          <a:xfrm>
            <a:off x="4656815" y="1336408"/>
            <a:ext cx="5927075" cy="2534391"/>
          </a:xfrm>
        </p:spPr>
        <p:txBody>
          <a:bodyPr>
            <a:normAutofit/>
          </a:bodyPr>
          <a:lstStyle/>
          <a:p>
            <a:r>
              <a:rPr lang="en-US" dirty="0"/>
              <a:t>Race Objects: Introduction</a:t>
            </a:r>
          </a:p>
        </p:txBody>
      </p:sp>
      <p:sp>
        <p:nvSpPr>
          <p:cNvPr id="3" name="Subtitle 2">
            <a:extLst>
              <a:ext uri="{FF2B5EF4-FFF2-40B4-BE49-F238E27FC236}">
                <a16:creationId xmlns:a16="http://schemas.microsoft.com/office/drawing/2014/main" id="{5148AE15-E50E-3349-5283-FE22C088CB38}"/>
              </a:ext>
            </a:extLst>
          </p:cNvPr>
          <p:cNvSpPr>
            <a:spLocks noGrp="1"/>
          </p:cNvSpPr>
          <p:nvPr>
            <p:ph type="subTitle" idx="1"/>
          </p:nvPr>
        </p:nvSpPr>
        <p:spPr>
          <a:xfrm>
            <a:off x="5971142" y="4649118"/>
            <a:ext cx="3224374" cy="558088"/>
          </a:xfrm>
        </p:spPr>
        <p:txBody>
          <a:bodyPr>
            <a:normAutofit/>
          </a:bodyPr>
          <a:lstStyle/>
          <a:p>
            <a:r>
              <a:rPr lang="en-US" dirty="0"/>
              <a:t>Dr Bushra Mahzabeen</a:t>
            </a:r>
          </a:p>
        </p:txBody>
      </p:sp>
      <p:pic>
        <p:nvPicPr>
          <p:cNvPr id="11" name="Picture 10">
            <a:extLst>
              <a:ext uri="{FF2B5EF4-FFF2-40B4-BE49-F238E27FC236}">
                <a16:creationId xmlns:a16="http://schemas.microsoft.com/office/drawing/2014/main" id="{DBF7BBCC-A085-493E-83D9-01D4F8E8892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964" r="2807" b="1446"/>
          <a:stretch/>
        </p:blipFill>
        <p:spPr>
          <a:xfrm>
            <a:off x="-10649" y="1"/>
            <a:ext cx="4690532" cy="6858000"/>
          </a:xfrm>
          <a:prstGeom prst="rect">
            <a:avLst/>
          </a:prstGeom>
        </p:spPr>
      </p:pic>
      <p:pic>
        <p:nvPicPr>
          <p:cNvPr id="4" name="Picture 3">
            <a:extLst>
              <a:ext uri="{FF2B5EF4-FFF2-40B4-BE49-F238E27FC236}">
                <a16:creationId xmlns:a16="http://schemas.microsoft.com/office/drawing/2014/main" id="{8ED6C4AF-4602-A2A6-03AB-BDCC9B33B581}"/>
              </a:ext>
            </a:extLst>
          </p:cNvPr>
          <p:cNvPicPr>
            <a:picLocks noChangeAspect="1"/>
          </p:cNvPicPr>
          <p:nvPr/>
        </p:nvPicPr>
        <p:blipFill>
          <a:blip r:embed="rId4"/>
          <a:srcRect l="28849" r="24155"/>
          <a:stretch>
            <a:fillRect/>
          </a:stretch>
        </p:blipFill>
        <p:spPr>
          <a:xfrm>
            <a:off x="20" y="10"/>
            <a:ext cx="4571629" cy="6857990"/>
          </a:xfrm>
          <a:prstGeom prst="rect">
            <a:avLst/>
          </a:prstGeom>
        </p:spPr>
      </p:pic>
    </p:spTree>
    <p:extLst>
      <p:ext uri="{BB962C8B-B14F-4D97-AF65-F5344CB8AC3E}">
        <p14:creationId xmlns:p14="http://schemas.microsoft.com/office/powerpoint/2010/main" val="14615905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24F7045-1B8B-4422-9330-0BC8BF6065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ED0B3BD-E968-4364-878A-47D3A6AEF0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a:extLst>
              <a:ext uri="{FF2B5EF4-FFF2-40B4-BE49-F238E27FC236}">
                <a16:creationId xmlns:a16="http://schemas.microsoft.com/office/drawing/2014/main" id="{687E29CF-C55A-9B98-BAEE-4F05A198439C}"/>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t="2284" r="2" b="14966"/>
          <a:stretch>
            <a:fillRect/>
          </a:stretch>
        </p:blipFill>
        <p:spPr bwMode="auto">
          <a:xfrm>
            <a:off x="3790198" y="643467"/>
            <a:ext cx="4611604" cy="5571066"/>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C8E5BCBF-E5D0-444B-A584-4A5FF79F9D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3347" y="482600"/>
            <a:ext cx="11240496" cy="5892800"/>
          </a:xfrm>
          <a:prstGeom prst="rect">
            <a:avLst/>
          </a:prstGeom>
          <a:noFill/>
          <a:ln w="190500">
            <a:solidFill>
              <a:schemeClr val="tx1">
                <a:alpha val="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1040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5848F-CD4D-5E66-D874-3CB41C9370F5}"/>
              </a:ext>
            </a:extLst>
          </p:cNvPr>
          <p:cNvSpPr>
            <a:spLocks noGrp="1"/>
          </p:cNvSpPr>
          <p:nvPr>
            <p:ph type="title"/>
          </p:nvPr>
        </p:nvSpPr>
        <p:spPr>
          <a:xfrm>
            <a:off x="913795" y="609600"/>
            <a:ext cx="10353762" cy="822593"/>
          </a:xfrm>
        </p:spPr>
        <p:txBody>
          <a:bodyPr/>
          <a:lstStyle/>
          <a:p>
            <a:r>
              <a:rPr lang="en-GB" dirty="0">
                <a:effectLst/>
              </a:rPr>
              <a:t>Vio­lence of postcolonial modernity</a:t>
            </a:r>
            <a:endParaRPr lang="en-US" dirty="0"/>
          </a:p>
        </p:txBody>
      </p:sp>
      <p:sp>
        <p:nvSpPr>
          <p:cNvPr id="3" name="Content Placeholder 2">
            <a:extLst>
              <a:ext uri="{FF2B5EF4-FFF2-40B4-BE49-F238E27FC236}">
                <a16:creationId xmlns:a16="http://schemas.microsoft.com/office/drawing/2014/main" id="{74653694-C620-14CA-A0D2-E2EC097578E8}"/>
              </a:ext>
            </a:extLst>
          </p:cNvPr>
          <p:cNvSpPr>
            <a:spLocks noGrp="1"/>
          </p:cNvSpPr>
          <p:nvPr>
            <p:ph idx="1"/>
          </p:nvPr>
        </p:nvSpPr>
        <p:spPr>
          <a:xfrm>
            <a:off x="913795" y="2076450"/>
            <a:ext cx="10353762" cy="3971810"/>
          </a:xfrm>
        </p:spPr>
        <p:txBody>
          <a:bodyPr>
            <a:normAutofit lnSpcReduction="10000"/>
          </a:bodyPr>
          <a:lstStyle/>
          <a:p>
            <a:pPr marL="36900" indent="0" algn="just">
              <a:buNone/>
            </a:pPr>
            <a:r>
              <a:rPr lang="en-GB" sz="1700" dirty="0">
                <a:effectLst/>
              </a:rPr>
              <a:t>“The vio­lence of postcolonial modernity mirrors the vio­lence of Eu­ro­pean modernity and colonial direct rule. Its princi­ple manifestation is ethnic cleansing. ­Because the nation-­ state seeks to homogenize its territory, it is well served by ejecting those ­ who would introduce pluralism. Ethnic cleansing can take a variety of forms. These ­ include genocide, whereby the minority population is killed </a:t>
            </a:r>
            <a:r>
              <a:rPr lang="en-GB" sz="1700" dirty="0" err="1">
                <a:effectLst/>
              </a:rPr>
              <a:t>en</a:t>
            </a:r>
            <a:r>
              <a:rPr lang="en-GB" sz="1700" dirty="0">
                <a:effectLst/>
              </a:rPr>
              <a:t> masse, and population transfer, whereby the minority is removed from the territory or concentrated in a minimal portion of it, away from the majority. Ethnic cleansing unites the examples in this book: the United States, which perpetrated both genocide and population transfer against American Indians; Germany, which perpetrated genocide against Jews and was in turn victimized by Allied population transfers following the Second World War; South Africa, where white settlers forced blacks into tribal homelands known as Bantustans; Sudan, where the British segregated Arabs and Africans into separate homelands; and Palestine, where Zionist settlers forcibly exiled and concentrated non-­Jews, an ongoing pro­cess” (4).</a:t>
            </a:r>
          </a:p>
          <a:p>
            <a:pPr marL="36900" indent="0">
              <a:buNone/>
            </a:pPr>
            <a:endParaRPr lang="en-US" sz="1500" dirty="0"/>
          </a:p>
          <a:p>
            <a:pPr marL="36900" indent="0">
              <a:buNone/>
            </a:pPr>
            <a:endParaRPr lang="en-US" sz="1500" dirty="0"/>
          </a:p>
          <a:p>
            <a:pPr marL="36900" indent="0">
              <a:buNone/>
            </a:pPr>
            <a:r>
              <a:rPr lang="en-GB" sz="1500" dirty="0">
                <a:effectLst/>
              </a:rPr>
              <a:t>Mamdani, Mahmood. </a:t>
            </a:r>
            <a:r>
              <a:rPr lang="en-GB" sz="1500" i="1" dirty="0">
                <a:effectLst/>
              </a:rPr>
              <a:t>Neither Settler nor Native: The Making and Unmaking of Permanent Minorities</a:t>
            </a:r>
            <a:r>
              <a:rPr lang="en-GB" sz="1500" dirty="0">
                <a:effectLst/>
              </a:rPr>
              <a:t>, Harvard University Press, 2020.</a:t>
            </a:r>
            <a:r>
              <a:rPr lang="en-GB" sz="1500" i="1" dirty="0">
                <a:effectLst/>
              </a:rPr>
              <a:t> </a:t>
            </a:r>
            <a:r>
              <a:rPr lang="en-GB" sz="1500" dirty="0">
                <a:effectLst/>
              </a:rPr>
              <a:t> </a:t>
            </a:r>
            <a:endParaRPr lang="en-US" sz="1500" dirty="0"/>
          </a:p>
        </p:txBody>
      </p:sp>
    </p:spTree>
    <p:extLst>
      <p:ext uri="{BB962C8B-B14F-4D97-AF65-F5344CB8AC3E}">
        <p14:creationId xmlns:p14="http://schemas.microsoft.com/office/powerpoint/2010/main" val="1153351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E6066-D918-B88F-7819-8D1AD5A65551}"/>
              </a:ext>
            </a:extLst>
          </p:cNvPr>
          <p:cNvSpPr>
            <a:spLocks noGrp="1"/>
          </p:cNvSpPr>
          <p:nvPr>
            <p:ph type="title"/>
          </p:nvPr>
        </p:nvSpPr>
        <p:spPr/>
        <p:txBody>
          <a:bodyPr/>
          <a:lstStyle/>
          <a:p>
            <a:r>
              <a:rPr lang="en-US" dirty="0"/>
              <a:t>Black Mirror </a:t>
            </a:r>
          </a:p>
        </p:txBody>
      </p:sp>
      <p:sp>
        <p:nvSpPr>
          <p:cNvPr id="3" name="Content Placeholder 2">
            <a:extLst>
              <a:ext uri="{FF2B5EF4-FFF2-40B4-BE49-F238E27FC236}">
                <a16:creationId xmlns:a16="http://schemas.microsoft.com/office/drawing/2014/main" id="{9E68991D-58AD-D7C1-EDA4-D051D098637D}"/>
              </a:ext>
            </a:extLst>
          </p:cNvPr>
          <p:cNvSpPr>
            <a:spLocks noGrp="1"/>
          </p:cNvSpPr>
          <p:nvPr>
            <p:ph idx="1"/>
          </p:nvPr>
        </p:nvSpPr>
        <p:spPr/>
        <p:txBody>
          <a:bodyPr/>
          <a:lstStyle/>
          <a:p>
            <a:pPr marL="36900" indent="0">
              <a:buNone/>
            </a:pPr>
            <a:r>
              <a:rPr lang="en-US" dirty="0">
                <a:hlinkClick r:id="rId2"/>
              </a:rPr>
              <a:t>https://www.youtube.com/watch?v=YE57GER9RXM</a:t>
            </a:r>
            <a:br>
              <a:rPr lang="en-US" dirty="0"/>
            </a:br>
            <a:endParaRPr lang="en-US" dirty="0"/>
          </a:p>
        </p:txBody>
      </p:sp>
    </p:spTree>
    <p:extLst>
      <p:ext uri="{BB962C8B-B14F-4D97-AF65-F5344CB8AC3E}">
        <p14:creationId xmlns:p14="http://schemas.microsoft.com/office/powerpoint/2010/main" val="2724668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5643A-AAC3-8BCE-E5A1-F9C08F96066A}"/>
              </a:ext>
            </a:extLst>
          </p:cNvPr>
          <p:cNvSpPr>
            <a:spLocks noGrp="1"/>
          </p:cNvSpPr>
          <p:nvPr>
            <p:ph type="title"/>
          </p:nvPr>
        </p:nvSpPr>
        <p:spPr/>
        <p:txBody>
          <a:bodyPr/>
          <a:lstStyle/>
          <a:p>
            <a:r>
              <a:rPr lang="en-US" dirty="0"/>
              <a:t>Race</a:t>
            </a:r>
          </a:p>
        </p:txBody>
      </p:sp>
      <p:sp>
        <p:nvSpPr>
          <p:cNvPr id="3" name="Content Placeholder 2">
            <a:extLst>
              <a:ext uri="{FF2B5EF4-FFF2-40B4-BE49-F238E27FC236}">
                <a16:creationId xmlns:a16="http://schemas.microsoft.com/office/drawing/2014/main" id="{8768FED4-A222-8D99-7951-C5B6C9D9CE87}"/>
              </a:ext>
            </a:extLst>
          </p:cNvPr>
          <p:cNvSpPr>
            <a:spLocks noGrp="1"/>
          </p:cNvSpPr>
          <p:nvPr>
            <p:ph idx="1"/>
          </p:nvPr>
        </p:nvSpPr>
        <p:spPr>
          <a:xfrm>
            <a:off x="913795" y="1712890"/>
            <a:ext cx="10353762" cy="3721995"/>
          </a:xfrm>
        </p:spPr>
        <p:txBody>
          <a:bodyPr/>
          <a:lstStyle/>
          <a:p>
            <a:pPr marL="36900" indent="0">
              <a:buNone/>
            </a:pPr>
            <a:r>
              <a:rPr lang="en-GB" dirty="0">
                <a:effectLst/>
              </a:rPr>
              <a:t>“Race” is one of the most troubling and contentious concepts of our times, one of the most powerful and yet one of the most fragile markers of social difference.1 In the last few decades, it has become the subject of intense scholarly attention and debate across various disciplines, even as both scientists and humanists have demonstrated that race is not a natural category but a social construct, or, to adapt Stuart Hall’s words about blackness, “a narrative, a story, a history. Something constructed, told, spoken, not simply found.</a:t>
            </a:r>
          </a:p>
          <a:p>
            <a:pPr marL="36900" indent="0">
              <a:buNone/>
            </a:pPr>
            <a:endParaRPr lang="en-GB" dirty="0">
              <a:effectLst/>
            </a:endParaRPr>
          </a:p>
          <a:p>
            <a:pPr marL="36900" indent="0">
              <a:buNone/>
            </a:pPr>
            <a:endParaRPr lang="en-GB" dirty="0">
              <a:effectLst/>
            </a:endParaRPr>
          </a:p>
          <a:p>
            <a:pPr marL="36900" indent="0">
              <a:buNone/>
            </a:pPr>
            <a:r>
              <a:rPr lang="en-GB" sz="1800" dirty="0">
                <a:effectLst/>
              </a:rPr>
              <a:t>Loomba, Ania, and Jonathan Burton, eds. </a:t>
            </a:r>
            <a:r>
              <a:rPr lang="en-GB" sz="1800" i="1" dirty="0">
                <a:effectLst/>
              </a:rPr>
              <a:t>Race in Early Modern England: A Documentary Companion</a:t>
            </a:r>
            <a:r>
              <a:rPr lang="en-GB" sz="1800" dirty="0">
                <a:effectLst/>
              </a:rPr>
              <a:t>. Palgrave Macmillan, 2007.</a:t>
            </a:r>
          </a:p>
          <a:p>
            <a:pPr marL="36900" indent="0">
              <a:buNone/>
            </a:pPr>
            <a:endParaRPr lang="en-US" dirty="0"/>
          </a:p>
        </p:txBody>
      </p:sp>
    </p:spTree>
    <p:extLst>
      <p:ext uri="{BB962C8B-B14F-4D97-AF65-F5344CB8AC3E}">
        <p14:creationId xmlns:p14="http://schemas.microsoft.com/office/powerpoint/2010/main" val="27019486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2370B-C6ED-E3A7-EEE8-A1DE03ADBD1D}"/>
              </a:ext>
            </a:extLst>
          </p:cNvPr>
          <p:cNvSpPr>
            <a:spLocks noGrp="1"/>
          </p:cNvSpPr>
          <p:nvPr>
            <p:ph type="title"/>
          </p:nvPr>
        </p:nvSpPr>
        <p:spPr/>
        <p:txBody>
          <a:bodyPr/>
          <a:lstStyle/>
          <a:p>
            <a:r>
              <a:rPr lang="en-US" dirty="0"/>
              <a:t>Critical Race Theory</a:t>
            </a:r>
          </a:p>
        </p:txBody>
      </p:sp>
      <p:sp>
        <p:nvSpPr>
          <p:cNvPr id="3" name="Content Placeholder 2">
            <a:extLst>
              <a:ext uri="{FF2B5EF4-FFF2-40B4-BE49-F238E27FC236}">
                <a16:creationId xmlns:a16="http://schemas.microsoft.com/office/drawing/2014/main" id="{DE154D44-C2AB-3243-07E4-7218C545B71A}"/>
              </a:ext>
            </a:extLst>
          </p:cNvPr>
          <p:cNvSpPr>
            <a:spLocks noGrp="1"/>
          </p:cNvSpPr>
          <p:nvPr>
            <p:ph idx="1"/>
          </p:nvPr>
        </p:nvSpPr>
        <p:spPr/>
        <p:txBody>
          <a:bodyPr>
            <a:normAutofit fontScale="92500" lnSpcReduction="10000"/>
          </a:bodyPr>
          <a:lstStyle/>
          <a:p>
            <a:pPr marL="36900" indent="0" algn="just">
              <a:buNone/>
            </a:pPr>
            <a:r>
              <a:rPr lang="en-GB" dirty="0">
                <a:effectLst/>
              </a:rPr>
              <a:t>The critical race theory (CRT) movement is a collection of activists and scholars engaged in studying and transforming the relationship among race, racism, and power. The movement considers many of the same issues that conventional civil rights and ethnic studies discourses take up but places them in a broader perspective that includes economics, history, setting, group and self- interest, and emotions and the unconscious. Unlike traditional civil rights discourse, which stresses incrementalism and step- by- step progress, critical race theory questions the very foundations of the liberal order, including equality theory, legal reasoning, Enlightenment rationalism, and neutral principles of constitutional law.</a:t>
            </a:r>
          </a:p>
          <a:p>
            <a:pPr marL="36900" indent="0" algn="just">
              <a:buNone/>
            </a:pPr>
            <a:endParaRPr lang="en-GB" dirty="0">
              <a:effectLst/>
            </a:endParaRPr>
          </a:p>
          <a:p>
            <a:pPr marL="36900" indent="0" algn="just">
              <a:buNone/>
            </a:pPr>
            <a:endParaRPr lang="en-GB" dirty="0">
              <a:effectLst/>
            </a:endParaRPr>
          </a:p>
          <a:p>
            <a:pPr marL="36900" indent="0" algn="just">
              <a:buNone/>
            </a:pPr>
            <a:r>
              <a:rPr lang="en-GB" sz="1800" dirty="0">
                <a:effectLst/>
              </a:rPr>
              <a:t>Harris, Angela, Jean Stefancic, and Richard Delgado. </a:t>
            </a:r>
            <a:r>
              <a:rPr lang="en-GB" sz="1800" i="1" dirty="0">
                <a:effectLst/>
              </a:rPr>
              <a:t>Critical Race Theory: An </a:t>
            </a:r>
            <a:r>
              <a:rPr lang="en-GB" sz="1800" i="1" dirty="0" err="1">
                <a:effectLst/>
              </a:rPr>
              <a:t>iItroduction</a:t>
            </a:r>
            <a:r>
              <a:rPr lang="en-GB" sz="1800" dirty="0">
                <a:effectLst/>
              </a:rPr>
              <a:t>. NYU Press, 2023.</a:t>
            </a:r>
          </a:p>
          <a:p>
            <a:pPr algn="just"/>
            <a:endParaRPr lang="en-GB" dirty="0">
              <a:effectLst/>
            </a:endParaRPr>
          </a:p>
          <a:p>
            <a:endParaRPr lang="en-US" dirty="0"/>
          </a:p>
        </p:txBody>
      </p:sp>
    </p:spTree>
    <p:extLst>
      <p:ext uri="{BB962C8B-B14F-4D97-AF65-F5344CB8AC3E}">
        <p14:creationId xmlns:p14="http://schemas.microsoft.com/office/powerpoint/2010/main" val="2040412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76D77-B8E9-F179-3FBF-AE8A2E02112A}"/>
              </a:ext>
            </a:extLst>
          </p:cNvPr>
          <p:cNvSpPr>
            <a:spLocks noGrp="1"/>
          </p:cNvSpPr>
          <p:nvPr>
            <p:ph type="title"/>
          </p:nvPr>
        </p:nvSpPr>
        <p:spPr/>
        <p:txBody>
          <a:bodyPr/>
          <a:lstStyle/>
          <a:p>
            <a:r>
              <a:rPr lang="en-US" dirty="0"/>
              <a:t>Microaggression</a:t>
            </a:r>
          </a:p>
        </p:txBody>
      </p:sp>
      <p:sp>
        <p:nvSpPr>
          <p:cNvPr id="3" name="Content Placeholder 2">
            <a:extLst>
              <a:ext uri="{FF2B5EF4-FFF2-40B4-BE49-F238E27FC236}">
                <a16:creationId xmlns:a16="http://schemas.microsoft.com/office/drawing/2014/main" id="{77CE3763-820D-26A9-569C-C5C3D1E707B5}"/>
              </a:ext>
            </a:extLst>
          </p:cNvPr>
          <p:cNvSpPr>
            <a:spLocks noGrp="1"/>
          </p:cNvSpPr>
          <p:nvPr>
            <p:ph idx="1"/>
          </p:nvPr>
        </p:nvSpPr>
        <p:spPr/>
        <p:txBody>
          <a:bodyPr>
            <a:normAutofit/>
          </a:bodyPr>
          <a:lstStyle/>
          <a:p>
            <a:pPr marL="36900" indent="0">
              <a:buNone/>
            </a:pPr>
            <a:r>
              <a:rPr lang="en-GB" dirty="0">
                <a:effectLst/>
              </a:rPr>
              <a:t>Think of events that can occur in an ordinary day. A child raises her hand repeatedly in a fourth- grade class; the teacher either recognizes her or does not. A shopper hands a cashier a five- dollar bill to pay for a small item; the clerk either smiles, makes small talk, and deposits change in the shopper’s hand or does not. A woman goes to a new- car lot ready to buy; salespeople stand about talking to each other or all converge trying to help her. A jogger in a park gives a brief acknowledgment to an approaching walker; the walker returns the greeting or walks by silently.</a:t>
            </a:r>
          </a:p>
          <a:p>
            <a:pPr marL="36900" indent="0">
              <a:buNone/>
            </a:pPr>
            <a:endParaRPr lang="en-GB" dirty="0">
              <a:effectLst/>
            </a:endParaRPr>
          </a:p>
          <a:p>
            <a:pPr marL="36900" indent="0">
              <a:buNone/>
            </a:pPr>
            <a:endParaRPr lang="en-GB" dirty="0">
              <a:effectLst/>
            </a:endParaRPr>
          </a:p>
          <a:p>
            <a:pPr marL="36900" indent="0">
              <a:buNone/>
            </a:pPr>
            <a:r>
              <a:rPr lang="en-GB" sz="1800" dirty="0">
                <a:effectLst/>
              </a:rPr>
              <a:t>Jean Stefancic, and Richard Delgado. </a:t>
            </a:r>
            <a:r>
              <a:rPr lang="en-GB" sz="1800" i="1" dirty="0">
                <a:effectLst/>
              </a:rPr>
              <a:t>Critical Race Theory: An Introduction</a:t>
            </a:r>
            <a:r>
              <a:rPr lang="en-GB" sz="1800" dirty="0">
                <a:effectLst/>
              </a:rPr>
              <a:t>. NYU Press, 2023.</a:t>
            </a:r>
          </a:p>
          <a:p>
            <a:pPr marL="36900" indent="0">
              <a:buNone/>
            </a:pPr>
            <a:endParaRPr lang="en-US" dirty="0"/>
          </a:p>
        </p:txBody>
      </p:sp>
    </p:spTree>
    <p:extLst>
      <p:ext uri="{BB962C8B-B14F-4D97-AF65-F5344CB8AC3E}">
        <p14:creationId xmlns:p14="http://schemas.microsoft.com/office/powerpoint/2010/main" val="10683568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32437-87E5-E51B-CC52-1554F202DB30}"/>
              </a:ext>
            </a:extLst>
          </p:cNvPr>
          <p:cNvSpPr>
            <a:spLocks noGrp="1"/>
          </p:cNvSpPr>
          <p:nvPr>
            <p:ph type="title"/>
          </p:nvPr>
        </p:nvSpPr>
        <p:spPr/>
        <p:txBody>
          <a:bodyPr/>
          <a:lstStyle/>
          <a:p>
            <a:r>
              <a:rPr lang="en-US" dirty="0"/>
              <a:t>Race End Here</a:t>
            </a:r>
          </a:p>
        </p:txBody>
      </p:sp>
      <p:sp>
        <p:nvSpPr>
          <p:cNvPr id="3" name="Content Placeholder 2">
            <a:extLst>
              <a:ext uri="{FF2B5EF4-FFF2-40B4-BE49-F238E27FC236}">
                <a16:creationId xmlns:a16="http://schemas.microsoft.com/office/drawing/2014/main" id="{B01A2D20-69D3-6FD7-BA29-61615A8EA65A}"/>
              </a:ext>
            </a:extLst>
          </p:cNvPr>
          <p:cNvSpPr>
            <a:spLocks noGrp="1"/>
          </p:cNvSpPr>
          <p:nvPr>
            <p:ph idx="1"/>
          </p:nvPr>
        </p:nvSpPr>
        <p:spPr/>
        <p:txBody>
          <a:bodyPr>
            <a:normAutofit lnSpcReduction="10000"/>
          </a:bodyPr>
          <a:lstStyle/>
          <a:p>
            <a:pPr marL="36900" indent="0" algn="just">
              <a:buNone/>
            </a:pPr>
            <a:r>
              <a:rPr lang="en-GB" dirty="0">
                <a:effectLst/>
              </a:rPr>
              <a:t>“Underpinning my argument is a desire to link the historical and critical study of </a:t>
            </a:r>
            <a:r>
              <a:rPr lang="en-GB" dirty="0" err="1">
                <a:effectLst/>
              </a:rPr>
              <a:t>raciologies</a:t>
            </a:r>
            <a:r>
              <a:rPr lang="en-GB" dirty="0">
                <a:effectLst/>
              </a:rPr>
              <a:t> and ‘racial’ metaphysics to the new histories of visuality and perception that are being produced, to connect it with some timely critiques of absolute identity and their associated genealogies of subjectivity and, above all, to link it to an understanding of the technoscientific means that have fostered and mediated particular relations with our race-coded selves in the modern past.” (838)</a:t>
            </a:r>
          </a:p>
          <a:p>
            <a:pPr marL="36900" indent="0">
              <a:buNone/>
            </a:pPr>
            <a:endParaRPr lang="en-GB" dirty="0">
              <a:effectLst/>
            </a:endParaRPr>
          </a:p>
          <a:p>
            <a:pPr marL="36900" indent="0">
              <a:buNone/>
            </a:pPr>
            <a:r>
              <a:rPr lang="en-GB" dirty="0">
                <a:latin typeface="Calibri" panose="020F0502020204030204" pitchFamily="34" charset="0"/>
                <a:cs typeface="Calibri" panose="020F0502020204030204" pitchFamily="34" charset="0"/>
              </a:rPr>
              <a:t>“scientific and biological, historical and cultural, rational and irrational, skin, bone and even blood are no longer primary referents of racial discourse” (845)</a:t>
            </a:r>
            <a:br>
              <a:rPr lang="en-GB" dirty="0">
                <a:latin typeface="Calibri" panose="020F0502020204030204" pitchFamily="34" charset="0"/>
                <a:cs typeface="Calibri" panose="020F0502020204030204" pitchFamily="34" charset="0"/>
              </a:rPr>
            </a:br>
            <a:br>
              <a:rPr lang="en-GB" dirty="0">
                <a:latin typeface="Calibri" panose="020F0502020204030204" pitchFamily="34" charset="0"/>
                <a:cs typeface="Calibri" panose="020F0502020204030204" pitchFamily="34" charset="0"/>
              </a:rPr>
            </a:b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Paul Gilroy</a:t>
            </a:r>
            <a:endParaRPr lang="en-US" dirty="0"/>
          </a:p>
        </p:txBody>
      </p:sp>
    </p:spTree>
    <p:extLst>
      <p:ext uri="{BB962C8B-B14F-4D97-AF65-F5344CB8AC3E}">
        <p14:creationId xmlns:p14="http://schemas.microsoft.com/office/powerpoint/2010/main" val="21539194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7D722-DD3F-647F-DF45-E2BB55B46E2A}"/>
              </a:ext>
            </a:extLst>
          </p:cNvPr>
          <p:cNvSpPr>
            <a:spLocks noGrp="1"/>
          </p:cNvSpPr>
          <p:nvPr>
            <p:ph type="title"/>
          </p:nvPr>
        </p:nvSpPr>
        <p:spPr>
          <a:xfrm>
            <a:off x="913795" y="609600"/>
            <a:ext cx="10353762" cy="734458"/>
          </a:xfrm>
        </p:spPr>
        <p:txBody>
          <a:bodyPr/>
          <a:lstStyle/>
          <a:p>
            <a:r>
              <a:rPr lang="en-GB" dirty="0">
                <a:effectLst/>
              </a:rPr>
              <a:t>North Atlantic Universals</a:t>
            </a:r>
            <a:endParaRPr lang="en-US" dirty="0"/>
          </a:p>
        </p:txBody>
      </p:sp>
      <p:sp>
        <p:nvSpPr>
          <p:cNvPr id="3" name="Content Placeholder 2">
            <a:extLst>
              <a:ext uri="{FF2B5EF4-FFF2-40B4-BE49-F238E27FC236}">
                <a16:creationId xmlns:a16="http://schemas.microsoft.com/office/drawing/2014/main" id="{7AFA1226-1A6D-AB98-EF2C-BF004FD18CA5}"/>
              </a:ext>
            </a:extLst>
          </p:cNvPr>
          <p:cNvSpPr>
            <a:spLocks noGrp="1"/>
          </p:cNvSpPr>
          <p:nvPr>
            <p:ph idx="1"/>
          </p:nvPr>
        </p:nvSpPr>
        <p:spPr/>
        <p:txBody>
          <a:bodyPr/>
          <a:lstStyle/>
          <a:p>
            <a:pPr marL="36900" indent="0" algn="just">
              <a:buNone/>
            </a:pPr>
            <a:r>
              <a:rPr lang="en-GB" sz="1800" dirty="0">
                <a:effectLst/>
              </a:rPr>
              <a:t>“North Atlantic universals, so defined, even when assisting or addressing content, are therefore not merely descriptive or referential. They do not only describe the world, they offer visions of the world. They appear to refer to things as they exist. But rooted as they are in a particular history, they are evocative of multiple sensibilities, persuasions, and cultural and ideological choices tied to that localized history. In other words, I’m suggesting that the words that can be used to describe the world and the projects themselves as universal must be located.”</a:t>
            </a:r>
          </a:p>
          <a:p>
            <a:pPr marL="36900" indent="0" algn="just">
              <a:buNone/>
            </a:pPr>
            <a:endParaRPr lang="en-GB" sz="1800" dirty="0">
              <a:effectLst/>
            </a:endParaRPr>
          </a:p>
          <a:p>
            <a:pPr marL="36900" indent="0" algn="just">
              <a:buNone/>
            </a:pPr>
            <a:endParaRPr lang="en-GB" sz="1800" dirty="0">
              <a:effectLst/>
            </a:endParaRPr>
          </a:p>
          <a:p>
            <a:pPr marL="36900" indent="0" algn="just">
              <a:buNone/>
            </a:pPr>
            <a:r>
              <a:rPr lang="en-GB" sz="1600" dirty="0" err="1">
                <a:effectLst/>
              </a:rPr>
              <a:t>Trouillot</a:t>
            </a:r>
            <a:r>
              <a:rPr lang="en-GB" sz="1600" dirty="0">
                <a:effectLst/>
              </a:rPr>
              <a:t>, Michel-Rolph. "The North Atlantic Universals." </a:t>
            </a:r>
            <a:r>
              <a:rPr lang="en-GB" sz="1600" i="1" dirty="0">
                <a:effectLst/>
              </a:rPr>
              <a:t>Modern World-System in the Longue Duree</a:t>
            </a:r>
            <a:r>
              <a:rPr lang="en-GB" sz="1600" dirty="0">
                <a:effectLst/>
              </a:rPr>
              <a:t>. Routledge, 2015. 229-237.</a:t>
            </a:r>
          </a:p>
          <a:p>
            <a:pPr marL="36900" indent="0">
              <a:buNone/>
            </a:pPr>
            <a:endParaRPr lang="en-US" dirty="0"/>
          </a:p>
        </p:txBody>
      </p:sp>
    </p:spTree>
    <p:extLst>
      <p:ext uri="{BB962C8B-B14F-4D97-AF65-F5344CB8AC3E}">
        <p14:creationId xmlns:p14="http://schemas.microsoft.com/office/powerpoint/2010/main" val="896042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B5EDA-5EF4-00F4-9CB8-F4B678301F1F}"/>
              </a:ext>
            </a:extLst>
          </p:cNvPr>
          <p:cNvSpPr>
            <a:spLocks noGrp="1"/>
          </p:cNvSpPr>
          <p:nvPr>
            <p:ph type="title"/>
          </p:nvPr>
        </p:nvSpPr>
        <p:spPr/>
        <p:txBody>
          <a:bodyPr/>
          <a:lstStyle/>
          <a:p>
            <a:r>
              <a:rPr lang="en-US" dirty="0"/>
              <a:t>Transatlantic Slave Trade</a:t>
            </a:r>
          </a:p>
        </p:txBody>
      </p:sp>
      <p:sp>
        <p:nvSpPr>
          <p:cNvPr id="3" name="Content Placeholder 2">
            <a:extLst>
              <a:ext uri="{FF2B5EF4-FFF2-40B4-BE49-F238E27FC236}">
                <a16:creationId xmlns:a16="http://schemas.microsoft.com/office/drawing/2014/main" id="{028777FE-486D-6698-F8C7-B458E29D90E1}"/>
              </a:ext>
            </a:extLst>
          </p:cNvPr>
          <p:cNvSpPr>
            <a:spLocks noGrp="1"/>
          </p:cNvSpPr>
          <p:nvPr>
            <p:ph idx="1"/>
          </p:nvPr>
        </p:nvSpPr>
        <p:spPr/>
        <p:txBody>
          <a:bodyPr>
            <a:normAutofit/>
          </a:bodyPr>
          <a:lstStyle/>
          <a:p>
            <a:pPr marL="36900" indent="0" algn="just">
              <a:buNone/>
            </a:pPr>
            <a:r>
              <a:rPr lang="en-GB" dirty="0">
                <a:effectLst/>
              </a:rPr>
              <a:t>“It played its part in the opening of the Atlantic to European enterprise that occurred during the Age of Reconnaissance. Until the fifteenth century the Mediterranean was the economic </a:t>
            </a:r>
            <a:r>
              <a:rPr lang="en-GB" dirty="0" err="1">
                <a:effectLst/>
              </a:rPr>
              <a:t>center</a:t>
            </a:r>
            <a:r>
              <a:rPr lang="en-GB" dirty="0">
                <a:effectLst/>
              </a:rPr>
              <a:t> of Europe. Both the source and the destination of the African slaves were unknown to Europe before 1400. A century of exploration broke the sea barriers to West Africa and the Western Hemisphere. In these </a:t>
            </a:r>
            <a:r>
              <a:rPr lang="en-GB" dirty="0" err="1">
                <a:effectLst/>
              </a:rPr>
              <a:t>probings</a:t>
            </a:r>
            <a:r>
              <a:rPr lang="en-GB" dirty="0">
                <a:effectLst/>
              </a:rPr>
              <a:t> of the unknown, the search for slaves, though not of the first importance, quickened the purpose of princes, captains, and buccaneers.” (2)</a:t>
            </a:r>
          </a:p>
          <a:p>
            <a:pPr marL="36900" indent="0">
              <a:buNone/>
            </a:pPr>
            <a:endParaRPr lang="en-GB" dirty="0">
              <a:effectLst/>
            </a:endParaRPr>
          </a:p>
          <a:p>
            <a:pPr marL="36900" indent="0">
              <a:buNone/>
            </a:pPr>
            <a:r>
              <a:rPr lang="en-GB" sz="1700" dirty="0">
                <a:effectLst/>
              </a:rPr>
              <a:t>Rawley, James A., and Stephen D. Behrendt. </a:t>
            </a:r>
            <a:r>
              <a:rPr lang="en-GB" sz="1700" i="1" dirty="0">
                <a:effectLst/>
              </a:rPr>
              <a:t>The Transatlantic Slave Trade: a history</a:t>
            </a:r>
            <a:r>
              <a:rPr lang="en-GB" sz="1700" dirty="0">
                <a:effectLst/>
              </a:rPr>
              <a:t>. U of Nebraska Press, 2005.</a:t>
            </a:r>
            <a:endParaRPr lang="en-US" sz="1700" dirty="0"/>
          </a:p>
          <a:p>
            <a:pPr marL="36900" indent="0">
              <a:buNone/>
            </a:pPr>
            <a:endParaRPr lang="en-US" dirty="0"/>
          </a:p>
          <a:p>
            <a:pPr marL="36900" indent="0">
              <a:buNone/>
            </a:pPr>
            <a:r>
              <a:rPr lang="en-US" dirty="0"/>
              <a:t>BBC: </a:t>
            </a:r>
            <a:r>
              <a:rPr lang="en-US" dirty="0">
                <a:hlinkClick r:id="rId2"/>
              </a:rPr>
              <a:t>https://www.bbc.co.uk/bitesize/articles/zfkfn9q#z3jbvwx</a:t>
            </a:r>
            <a:endParaRPr lang="en-US" dirty="0"/>
          </a:p>
          <a:p>
            <a:pPr marL="36900" indent="0">
              <a:buNone/>
            </a:pPr>
            <a:endParaRPr lang="en-US" dirty="0"/>
          </a:p>
        </p:txBody>
      </p:sp>
    </p:spTree>
    <p:extLst>
      <p:ext uri="{BB962C8B-B14F-4D97-AF65-F5344CB8AC3E}">
        <p14:creationId xmlns:p14="http://schemas.microsoft.com/office/powerpoint/2010/main" val="36089302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71C11-722F-3403-2DC7-B4F887B7F03F}"/>
              </a:ext>
            </a:extLst>
          </p:cNvPr>
          <p:cNvSpPr>
            <a:spLocks noGrp="1"/>
          </p:cNvSpPr>
          <p:nvPr>
            <p:ph type="title"/>
          </p:nvPr>
        </p:nvSpPr>
        <p:spPr>
          <a:xfrm>
            <a:off x="919119" y="307649"/>
            <a:ext cx="10353762" cy="1257300"/>
          </a:xfrm>
        </p:spPr>
        <p:txBody>
          <a:bodyPr/>
          <a:lstStyle/>
          <a:p>
            <a:r>
              <a:rPr lang="en-US" dirty="0"/>
              <a:t>Rudyard Kipling’s “White Man’s Burden”</a:t>
            </a:r>
          </a:p>
        </p:txBody>
      </p:sp>
      <p:sp>
        <p:nvSpPr>
          <p:cNvPr id="3" name="Content Placeholder 2">
            <a:extLst>
              <a:ext uri="{FF2B5EF4-FFF2-40B4-BE49-F238E27FC236}">
                <a16:creationId xmlns:a16="http://schemas.microsoft.com/office/drawing/2014/main" id="{BF04E16B-9158-33A8-8C79-90C4E32DF84A}"/>
              </a:ext>
            </a:extLst>
          </p:cNvPr>
          <p:cNvSpPr>
            <a:spLocks noGrp="1"/>
          </p:cNvSpPr>
          <p:nvPr>
            <p:ph idx="1"/>
          </p:nvPr>
        </p:nvSpPr>
        <p:spPr>
          <a:xfrm>
            <a:off x="7901374" y="2246034"/>
            <a:ext cx="4251615" cy="3714749"/>
          </a:xfrm>
        </p:spPr>
        <p:txBody>
          <a:bodyPr/>
          <a:lstStyle/>
          <a:p>
            <a:pPr marL="36900" indent="0" algn="just">
              <a:buNone/>
            </a:pPr>
            <a:r>
              <a:rPr lang="en-GB" dirty="0">
                <a:effectLst/>
              </a:rPr>
              <a:t>“Take up the White Man's burden— </a:t>
            </a:r>
          </a:p>
          <a:p>
            <a:pPr marL="36900" indent="0" algn="just">
              <a:buNone/>
            </a:pPr>
            <a:r>
              <a:rPr lang="en-GB" dirty="0">
                <a:effectLst/>
              </a:rPr>
              <a:t>Send forth the best ye breed— </a:t>
            </a:r>
          </a:p>
          <a:p>
            <a:pPr marL="36900" indent="0" algn="just">
              <a:buNone/>
            </a:pPr>
            <a:r>
              <a:rPr lang="en-GB" dirty="0">
                <a:effectLst/>
              </a:rPr>
              <a:t>Go bind your sons to exile</a:t>
            </a:r>
          </a:p>
          <a:p>
            <a:pPr marL="36900" indent="0" algn="just">
              <a:buNone/>
            </a:pPr>
            <a:r>
              <a:rPr lang="en-GB" dirty="0">
                <a:effectLst/>
              </a:rPr>
              <a:t> To serve your captives' need;</a:t>
            </a:r>
          </a:p>
          <a:p>
            <a:pPr marL="36900" indent="0" algn="just">
              <a:buNone/>
            </a:pPr>
            <a:r>
              <a:rPr lang="en-GB" dirty="0">
                <a:effectLst/>
              </a:rPr>
              <a:t>To wait in heavy harness</a:t>
            </a:r>
          </a:p>
          <a:p>
            <a:pPr marL="36900" indent="0" algn="just">
              <a:buNone/>
            </a:pPr>
            <a:r>
              <a:rPr lang="en-GB" dirty="0">
                <a:effectLst/>
              </a:rPr>
              <a:t>On fluttered folk and wild—</a:t>
            </a:r>
          </a:p>
          <a:p>
            <a:pPr marL="36900" indent="0" algn="just">
              <a:buNone/>
            </a:pPr>
            <a:r>
              <a:rPr lang="en-GB" dirty="0">
                <a:effectLst/>
              </a:rPr>
              <a:t>Your new-caught sullen peoples,</a:t>
            </a:r>
          </a:p>
          <a:p>
            <a:pPr marL="36900" indent="0" algn="just">
              <a:buNone/>
            </a:pPr>
            <a:r>
              <a:rPr lang="en-GB" dirty="0">
                <a:effectLst/>
              </a:rPr>
              <a:t> Half devil and half child."</a:t>
            </a:r>
          </a:p>
          <a:p>
            <a:pPr marL="36900" indent="0">
              <a:buNone/>
            </a:pPr>
            <a:endParaRPr lang="en-GB" dirty="0">
              <a:effectLst/>
            </a:endParaRPr>
          </a:p>
          <a:p>
            <a:pPr marL="36900" indent="0">
              <a:buNone/>
            </a:pPr>
            <a:endParaRPr lang="en-GB" dirty="0">
              <a:effectLst/>
            </a:endParaRPr>
          </a:p>
          <a:p>
            <a:pPr marL="36900" indent="0">
              <a:buNone/>
            </a:pPr>
            <a:endParaRPr lang="en-GB" dirty="0">
              <a:effectLst/>
            </a:endParaRPr>
          </a:p>
          <a:p>
            <a:pPr marL="36900" indent="0">
              <a:buNone/>
            </a:pPr>
            <a:endParaRPr lang="en-US" dirty="0"/>
          </a:p>
          <a:p>
            <a:endParaRPr lang="en-US" dirty="0"/>
          </a:p>
        </p:txBody>
      </p:sp>
      <p:pic>
        <p:nvPicPr>
          <p:cNvPr id="5" name="Picture 4" descr="A cartoon of people carrying baskets&#10;&#10;AI-generated content may be incorrect.">
            <a:extLst>
              <a:ext uri="{FF2B5EF4-FFF2-40B4-BE49-F238E27FC236}">
                <a16:creationId xmlns:a16="http://schemas.microsoft.com/office/drawing/2014/main" id="{926328BB-E642-5344-533A-197FA86B2598}"/>
              </a:ext>
            </a:extLst>
          </p:cNvPr>
          <p:cNvPicPr>
            <a:picLocks noChangeAspect="1"/>
          </p:cNvPicPr>
          <p:nvPr/>
        </p:nvPicPr>
        <p:blipFill>
          <a:blip r:embed="rId2"/>
          <a:stretch>
            <a:fillRect/>
          </a:stretch>
        </p:blipFill>
        <p:spPr>
          <a:xfrm>
            <a:off x="39011" y="1564949"/>
            <a:ext cx="7772400" cy="5076921"/>
          </a:xfrm>
          <a:prstGeom prst="rect">
            <a:avLst/>
          </a:prstGeom>
        </p:spPr>
      </p:pic>
    </p:spTree>
    <p:extLst>
      <p:ext uri="{BB962C8B-B14F-4D97-AF65-F5344CB8AC3E}">
        <p14:creationId xmlns:p14="http://schemas.microsoft.com/office/powerpoint/2010/main" val="25799962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VTI">
  <a:themeElements>
    <a:clrScheme name="Slat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VTI" id="{35C4A07C-0176-4A32-9BCB-B016516853F0}" vid="{9B70D35C-BCA8-4715-BB49-8BE54A7FC07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1386</TotalTime>
  <Words>1176</Words>
  <Application>Microsoft Macintosh PowerPoint</Application>
  <PresentationFormat>Widescreen</PresentationFormat>
  <Paragraphs>53</Paragraphs>
  <Slides>11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Aptos</vt:lpstr>
      <vt:lpstr>Calibri</vt:lpstr>
      <vt:lpstr>Calisto MT</vt:lpstr>
      <vt:lpstr>Wingdings 2</vt:lpstr>
      <vt:lpstr>SlateVTI</vt:lpstr>
      <vt:lpstr>Race Objects: Introduction</vt:lpstr>
      <vt:lpstr>Black Mirror </vt:lpstr>
      <vt:lpstr>Race</vt:lpstr>
      <vt:lpstr>Critical Race Theory</vt:lpstr>
      <vt:lpstr>Microaggression</vt:lpstr>
      <vt:lpstr>Race End Here</vt:lpstr>
      <vt:lpstr>North Atlantic Universals</vt:lpstr>
      <vt:lpstr>Transatlantic Slave Trade</vt:lpstr>
      <vt:lpstr>Rudyard Kipling’s “White Man’s Burden”</vt:lpstr>
      <vt:lpstr>PowerPoint Presentation</vt:lpstr>
      <vt:lpstr>Vio­lence of postcolonial modernity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MAHZABEEN, BUSHRA (PGR)</dc:creator>
  <cp:lastModifiedBy>MAHZABEEN, BUSHRA (PGR)</cp:lastModifiedBy>
  <cp:revision>30</cp:revision>
  <dcterms:created xsi:type="dcterms:W3CDTF">2026-01-08T10:43:44Z</dcterms:created>
  <dcterms:modified xsi:type="dcterms:W3CDTF">2026-01-12T10:20:40Z</dcterms:modified>
</cp:coreProperties>
</file>