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Lst>
  <p:sldIdLst>
    <p:sldId id="256" r:id="rId2"/>
    <p:sldId id="274" r:id="rId3"/>
    <p:sldId id="258" r:id="rId4"/>
    <p:sldId id="263" r:id="rId5"/>
    <p:sldId id="273" r:id="rId6"/>
    <p:sldId id="264" r:id="rId7"/>
    <p:sldId id="259" r:id="rId8"/>
    <p:sldId id="260" r:id="rId9"/>
    <p:sldId id="261" r:id="rId10"/>
    <p:sldId id="266" r:id="rId11"/>
    <p:sldId id="267" r:id="rId12"/>
    <p:sldId id="271" r:id="rId13"/>
    <p:sldId id="270" r:id="rId14"/>
    <p:sldId id="262" r:id="rId15"/>
    <p:sldId id="278" r:id="rId16"/>
    <p:sldId id="279" r:id="rId17"/>
    <p:sldId id="280" r:id="rId18"/>
    <p:sldId id="281" r:id="rId19"/>
    <p:sldId id="283" r:id="rId20"/>
    <p:sldId id="272" r:id="rId21"/>
    <p:sldId id="28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38"/>
    <p:restoredTop sz="94686"/>
  </p:normalViewPr>
  <p:slideViewPr>
    <p:cSldViewPr snapToGrid="0">
      <p:cViewPr varScale="1">
        <p:scale>
          <a:sx n="109" d="100"/>
          <a:sy n="109" d="100"/>
        </p:scale>
        <p:origin x="28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solidFill>
                  <a:schemeClr val="tx1">
                    <a:alpha val="60000"/>
                  </a:schemeClr>
                </a:solidFill>
                <a:latin typeface="+mn-lt"/>
              </a:defRPr>
            </a:lvl1pPr>
          </a:lstStyle>
          <a:p>
            <a:fld id="{11A6662E-FAF4-44BC-88B5-85A7CBFB6D30}" type="datetime1">
              <a:rPr lang="en-US" smtClean="0"/>
              <a:pPr/>
              <a:t>3/12/26</a:t>
            </a:fld>
            <a:endParaRPr lang="en-US" dirty="0"/>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solidFill>
                  <a:schemeClr val="tx1">
                    <a:alpha val="60000"/>
                  </a:schemeClr>
                </a:solidFill>
                <a:latin typeface="+mn-lt"/>
              </a:defRPr>
            </a:lvl1pPr>
          </a:lstStyle>
          <a:p>
            <a:endParaRPr lang="en-US">
              <a:solidFill>
                <a:schemeClr val="tx1">
                  <a:alpha val="60000"/>
                </a:schemeClr>
              </a:solidFill>
            </a:endParaRPr>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solidFill>
                  <a:schemeClr val="tx1">
                    <a:alpha val="60000"/>
                  </a:schemeClr>
                </a:solidFill>
                <a:latin typeface="+mn-lt"/>
              </a:defRPr>
            </a:lvl1pPr>
          </a:lstStyle>
          <a:p>
            <a:fld id="{73B850FF-6169-4056-8077-06FFA93A5366}" type="slidenum">
              <a:rPr lang="en-US" smtClean="0"/>
              <a:pPr/>
              <a:t>‹#›</a:t>
            </a:fld>
            <a:endParaRPr lang="en-US"/>
          </a:p>
        </p:txBody>
      </p:sp>
    </p:spTree>
    <p:extLst>
      <p:ext uri="{BB962C8B-B14F-4D97-AF65-F5344CB8AC3E}">
        <p14:creationId xmlns:p14="http://schemas.microsoft.com/office/powerpoint/2010/main" val="3567372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3/12/26</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051005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3/12/26</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168570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3/12/26</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636432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3/12/26</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069596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458695" y="1825625"/>
            <a:ext cx="556110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199" y="1825625"/>
            <a:ext cx="556110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3/12/26</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849904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458694" y="365125"/>
            <a:ext cx="11274612"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465256" y="1752600"/>
            <a:ext cx="5532319"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465256" y="2666999"/>
            <a:ext cx="5532319"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561106"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561106"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3/12/26</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821613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458694" y="365760"/>
            <a:ext cx="11274612"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a:xfrm>
            <a:off x="458693" y="6416675"/>
            <a:ext cx="2921715" cy="365125"/>
          </a:xfrm>
        </p:spPr>
        <p:txBody>
          <a:bodyPr/>
          <a:lstStyle/>
          <a:p>
            <a:fld id="{3AB41CFF-90C9-47B3-9DA1-F2BF8D839F7E}" type="datetime1">
              <a:rPr lang="en-US" smtClean="0"/>
              <a:t>3/12/26</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36931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3/12/26</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205253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3/12/26</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340826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3/12/26</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063234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458694" y="425450"/>
            <a:ext cx="1127461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458694" y="1949450"/>
            <a:ext cx="11274612"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458694" y="6416675"/>
            <a:ext cx="2743200" cy="365125"/>
          </a:xfrm>
          <a:prstGeom prst="rect">
            <a:avLst/>
          </a:prstGeom>
        </p:spPr>
        <p:txBody>
          <a:bodyPr vert="horz" lIns="91440" tIns="45720" rIns="91440" bIns="45720" rtlCol="0" anchor="ctr"/>
          <a:lstStyle>
            <a:lvl1pPr algn="l">
              <a:defRPr sz="900">
                <a:solidFill>
                  <a:schemeClr val="tx1">
                    <a:alpha val="60000"/>
                  </a:schemeClr>
                </a:solidFill>
                <a:latin typeface="+mn-lt"/>
              </a:defRPr>
            </a:lvl1pPr>
          </a:lstStyle>
          <a:p>
            <a:fld id="{57E0CF6C-748E-4B7A-BC8B-3011EF78ED13}" type="datetime1">
              <a:rPr lang="en-US" smtClean="0"/>
              <a:pPr/>
              <a:t>3/12/26</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416675"/>
            <a:ext cx="4114800" cy="365125"/>
          </a:xfrm>
          <a:prstGeom prst="rect">
            <a:avLst/>
          </a:prstGeom>
        </p:spPr>
        <p:txBody>
          <a:bodyPr vert="horz" lIns="91440" tIns="45720" rIns="91440" bIns="45720" rtlCol="0" anchor="ctr"/>
          <a:lstStyle>
            <a:lvl1pPr algn="ctr">
              <a:defRPr sz="900">
                <a:solidFill>
                  <a:schemeClr val="tx1">
                    <a:alpha val="60000"/>
                  </a:schemeClr>
                </a:solidFill>
                <a:latin typeface="+mn-lt"/>
              </a:defRPr>
            </a:lvl1pPr>
          </a:lstStyle>
          <a:p>
            <a:endParaRPr lang="en-US" dirty="0">
              <a:solidFill>
                <a:schemeClr val="tx1">
                  <a:alpha val="60000"/>
                </a:schemeClr>
              </a:solidFill>
            </a:endParaRPr>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990106" y="6416675"/>
            <a:ext cx="2743200" cy="365125"/>
          </a:xfrm>
          <a:prstGeom prst="rect">
            <a:avLst/>
          </a:prstGeom>
        </p:spPr>
        <p:txBody>
          <a:bodyPr vert="horz" lIns="91440" tIns="45720" rIns="91440" bIns="45720" rtlCol="0" anchor="ctr"/>
          <a:lstStyle>
            <a:lvl1pPr algn="r">
              <a:defRPr sz="900">
                <a:solidFill>
                  <a:schemeClr val="tx1">
                    <a:alpha val="60000"/>
                  </a:schemeClr>
                </a:solidFill>
                <a:latin typeface="+mn-lt"/>
              </a:defRPr>
            </a:lvl1pPr>
          </a:lstStyle>
          <a:p>
            <a:fld id="{73B850FF-6169-4056-8077-06FFA93A5366}" type="slidenum">
              <a:rPr lang="en-US" smtClean="0"/>
              <a:pPr/>
              <a:t>‹#›</a:t>
            </a:fld>
            <a:endParaRPr lang="en-US" dirty="0"/>
          </a:p>
        </p:txBody>
      </p:sp>
      <p:pic>
        <p:nvPicPr>
          <p:cNvPr id="14" name="Picture 13" descr="A picture containing sitting&#10;&#10;Description automatically generated">
            <a:extLst>
              <a:ext uri="{FF2B5EF4-FFF2-40B4-BE49-F238E27FC236}">
                <a16:creationId xmlns:a16="http://schemas.microsoft.com/office/drawing/2014/main" id="{BC526B7A-4801-4FD1-95C8-03AF22629E87}"/>
              </a:ext>
            </a:extLst>
          </p:cNvPr>
          <p:cNvPicPr>
            <a:picLocks noChangeAspect="1"/>
          </p:cNvPicPr>
          <p:nvPr/>
        </p:nvPicPr>
        <p:blipFill>
          <a:blip r:embed="rId13">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Tree>
    <p:extLst>
      <p:ext uri="{BB962C8B-B14F-4D97-AF65-F5344CB8AC3E}">
        <p14:creationId xmlns:p14="http://schemas.microsoft.com/office/powerpoint/2010/main" val="161686311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01" r:id="rId7"/>
    <p:sldLayoutId id="2147483702" r:id="rId8"/>
    <p:sldLayoutId id="2147483703" r:id="rId9"/>
    <p:sldLayoutId id="2147483704" r:id="rId10"/>
    <p:sldLayoutId id="2147483711" r:id="rId11"/>
  </p:sldLayoutIdLst>
  <p:hf sldNum="0" hdr="0" ftr="0" dt="0"/>
  <p:txStyles>
    <p:title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7FDDF72-DE39-4F99-A3C1-DD9D7815D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5E4ECE80-3AD1-450C-B62A-98788F1939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 name="Picture 3">
            <a:extLst>
              <a:ext uri="{FF2B5EF4-FFF2-40B4-BE49-F238E27FC236}">
                <a16:creationId xmlns:a16="http://schemas.microsoft.com/office/drawing/2014/main" id="{0C2EAD6E-1DF3-4043-AA82-863F6A625F8B}"/>
              </a:ext>
            </a:extLst>
          </p:cNvPr>
          <p:cNvPicPr>
            <a:picLocks noChangeAspect="1"/>
          </p:cNvPicPr>
          <p:nvPr/>
        </p:nvPicPr>
        <p:blipFill>
          <a:blip r:embed="rId2">
            <a:alphaModFix amt="60000"/>
          </a:blip>
          <a:srcRect t="15726" r="-1" b="-1"/>
          <a:stretch>
            <a:fillRect/>
          </a:stretch>
        </p:blipFill>
        <p:spPr>
          <a:xfrm>
            <a:off x="3048" y="304810"/>
            <a:ext cx="12188952" cy="6856614"/>
          </a:xfrm>
          <a:prstGeom prst="rect">
            <a:avLst/>
          </a:prstGeom>
        </p:spPr>
      </p:pic>
      <p:grpSp>
        <p:nvGrpSpPr>
          <p:cNvPr id="13" name="Group 12">
            <a:extLst>
              <a:ext uri="{FF2B5EF4-FFF2-40B4-BE49-F238E27FC236}">
                <a16:creationId xmlns:a16="http://schemas.microsoft.com/office/drawing/2014/main" id="{B9632603-447F-4389-863D-9820DB9915A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6951981" y="0"/>
            <a:ext cx="5236971" cy="6858001"/>
            <a:chOff x="6951981" y="0"/>
            <a:chExt cx="5236971" cy="6858001"/>
          </a:xfrm>
        </p:grpSpPr>
        <p:pic>
          <p:nvPicPr>
            <p:cNvPr id="14" name="Picture 13">
              <a:extLst>
                <a:ext uri="{FF2B5EF4-FFF2-40B4-BE49-F238E27FC236}">
                  <a16:creationId xmlns:a16="http://schemas.microsoft.com/office/drawing/2014/main" id="{354F4BB5-9639-4525-A748-2B2D8FDB107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20000"/>
              <a:extLst>
                <a:ext uri="{28A0092B-C50C-407E-A947-70E740481C1C}">
                  <a14:useLocalDpi xmlns:a14="http://schemas.microsoft.com/office/drawing/2010/main" val="0"/>
                </a:ext>
              </a:extLst>
            </a:blip>
            <a:stretch>
              <a:fillRect/>
            </a:stretch>
          </p:blipFill>
          <p:spPr>
            <a:xfrm flipH="1">
              <a:off x="6951981" y="692703"/>
              <a:ext cx="5236971" cy="6165298"/>
            </a:xfrm>
            <a:prstGeom prst="rect">
              <a:avLst/>
            </a:prstGeom>
          </p:spPr>
        </p:pic>
        <p:pic>
          <p:nvPicPr>
            <p:cNvPr id="15" name="Picture 14">
              <a:extLst>
                <a:ext uri="{FF2B5EF4-FFF2-40B4-BE49-F238E27FC236}">
                  <a16:creationId xmlns:a16="http://schemas.microsoft.com/office/drawing/2014/main" id="{4D9AF55E-83EF-4A42-A236-590299A7B9C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5000"/>
              <a:extLst>
                <a:ext uri="{28A0092B-C50C-407E-A947-70E740481C1C}">
                  <a14:useLocalDpi xmlns:a14="http://schemas.microsoft.com/office/drawing/2010/main" val="0"/>
                </a:ext>
              </a:extLst>
            </a:blip>
            <a:srcRect l="19154" b="19117"/>
            <a:stretch/>
          </p:blipFill>
          <p:spPr>
            <a:xfrm rot="16200000" flipH="1">
              <a:off x="7618603" y="-373126"/>
              <a:ext cx="4197223" cy="4943475"/>
            </a:xfrm>
            <a:prstGeom prst="rect">
              <a:avLst/>
            </a:prstGeom>
          </p:spPr>
        </p:pic>
      </p:grpSp>
      <p:sp>
        <p:nvSpPr>
          <p:cNvPr id="2" name="Title 1">
            <a:extLst>
              <a:ext uri="{FF2B5EF4-FFF2-40B4-BE49-F238E27FC236}">
                <a16:creationId xmlns:a16="http://schemas.microsoft.com/office/drawing/2014/main" id="{08D2BF61-C557-9073-CBDB-B2BA46580FF8}"/>
              </a:ext>
            </a:extLst>
          </p:cNvPr>
          <p:cNvSpPr>
            <a:spLocks noGrp="1"/>
          </p:cNvSpPr>
          <p:nvPr>
            <p:ph type="ctrTitle"/>
          </p:nvPr>
        </p:nvSpPr>
        <p:spPr>
          <a:xfrm>
            <a:off x="1218708" y="607932"/>
            <a:ext cx="10152677" cy="3612376"/>
          </a:xfrm>
        </p:spPr>
        <p:txBody>
          <a:bodyPr anchor="b">
            <a:normAutofit fontScale="90000"/>
          </a:bodyPr>
          <a:lstStyle/>
          <a:p>
            <a:r>
              <a:rPr lang="en-US" sz="4000" dirty="0">
                <a:solidFill>
                  <a:srgbClr val="FFFFFF"/>
                </a:solidFill>
              </a:rPr>
              <a:t>Race Objects: Week 10</a:t>
            </a:r>
            <a:br>
              <a:rPr lang="en-US" sz="4000" dirty="0">
                <a:solidFill>
                  <a:srgbClr val="FFFFFF"/>
                </a:solidFill>
              </a:rPr>
            </a:br>
            <a:br>
              <a:rPr lang="en-US" sz="5200" dirty="0">
                <a:solidFill>
                  <a:srgbClr val="FFFFFF"/>
                </a:solidFill>
              </a:rPr>
            </a:br>
            <a:r>
              <a:rPr lang="en-GB" dirty="0">
                <a:solidFill>
                  <a:schemeClr val="bg1"/>
                </a:solidFill>
              </a:rPr>
              <a:t>“Who Belongs Here?: Race and Migration in the UK”</a:t>
            </a:r>
            <a:br>
              <a:rPr lang="en-GB" dirty="0"/>
            </a:br>
            <a:endParaRPr lang="en-US" sz="5200" dirty="0">
              <a:solidFill>
                <a:srgbClr val="FFFFFF"/>
              </a:solidFill>
            </a:endParaRPr>
          </a:p>
        </p:txBody>
      </p:sp>
      <p:sp>
        <p:nvSpPr>
          <p:cNvPr id="3" name="Subtitle 2">
            <a:extLst>
              <a:ext uri="{FF2B5EF4-FFF2-40B4-BE49-F238E27FC236}">
                <a16:creationId xmlns:a16="http://schemas.microsoft.com/office/drawing/2014/main" id="{80E0907E-C9D7-5EB2-058E-8B0EBD621507}"/>
              </a:ext>
            </a:extLst>
          </p:cNvPr>
          <p:cNvSpPr>
            <a:spLocks noGrp="1"/>
          </p:cNvSpPr>
          <p:nvPr>
            <p:ph type="subTitle" idx="1"/>
          </p:nvPr>
        </p:nvSpPr>
        <p:spPr>
          <a:xfrm>
            <a:off x="1218708" y="5219114"/>
            <a:ext cx="9782227" cy="907283"/>
          </a:xfrm>
        </p:spPr>
        <p:txBody>
          <a:bodyPr anchor="t">
            <a:normAutofit/>
          </a:bodyPr>
          <a:lstStyle/>
          <a:p>
            <a:r>
              <a:rPr lang="en-US" sz="2200">
                <a:solidFill>
                  <a:srgbClr val="FFFFFF"/>
                </a:solidFill>
              </a:rPr>
              <a:t>Bushra </a:t>
            </a:r>
            <a:r>
              <a:rPr lang="en-US" sz="2200" dirty="0">
                <a:solidFill>
                  <a:srgbClr val="FFFFFF"/>
                </a:solidFill>
              </a:rPr>
              <a:t>Mahzabeen</a:t>
            </a:r>
          </a:p>
        </p:txBody>
      </p:sp>
    </p:spTree>
    <p:extLst>
      <p:ext uri="{BB962C8B-B14F-4D97-AF65-F5344CB8AC3E}">
        <p14:creationId xmlns:p14="http://schemas.microsoft.com/office/powerpoint/2010/main" val="604756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E06C35EF-DBC8-41DC-A647-F1E0F599B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1" name="Rectangle 20">
            <a:extLst>
              <a:ext uri="{FF2B5EF4-FFF2-40B4-BE49-F238E27FC236}">
                <a16:creationId xmlns:a16="http://schemas.microsoft.com/office/drawing/2014/main" id="{6DEB0BA5-59CA-4DBF-A716-BEEC67603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22" name="Group 21">
            <a:extLst>
              <a:ext uri="{FF2B5EF4-FFF2-40B4-BE49-F238E27FC236}">
                <a16:creationId xmlns:a16="http://schemas.microsoft.com/office/drawing/2014/main" id="{DAA8545C-2832-4EB7-9624-D6EEA011A8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flipV="1">
            <a:off x="6951981" y="1"/>
            <a:ext cx="5236971" cy="6858000"/>
            <a:chOff x="20829" y="1"/>
            <a:chExt cx="5236971" cy="6857999"/>
          </a:xfrm>
        </p:grpSpPr>
        <p:pic>
          <p:nvPicPr>
            <p:cNvPr id="13" name="Picture 12">
              <a:extLst>
                <a:ext uri="{FF2B5EF4-FFF2-40B4-BE49-F238E27FC236}">
                  <a16:creationId xmlns:a16="http://schemas.microsoft.com/office/drawing/2014/main" id="{FDDB8A50-D39E-4D33-819B-739ECB9D102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4" name="Picture 13">
              <a:extLst>
                <a:ext uri="{FF2B5EF4-FFF2-40B4-BE49-F238E27FC236}">
                  <a16:creationId xmlns:a16="http://schemas.microsoft.com/office/drawing/2014/main" id="{3DCB7945-057F-4373-B268-FF1BE88A4C4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2" name="Title 1">
            <a:extLst>
              <a:ext uri="{FF2B5EF4-FFF2-40B4-BE49-F238E27FC236}">
                <a16:creationId xmlns:a16="http://schemas.microsoft.com/office/drawing/2014/main" id="{7F9AF672-71CD-D0C9-97B9-CF71BE93E9D2}"/>
              </a:ext>
            </a:extLst>
          </p:cNvPr>
          <p:cNvSpPr>
            <a:spLocks noGrp="1"/>
          </p:cNvSpPr>
          <p:nvPr>
            <p:ph type="title"/>
          </p:nvPr>
        </p:nvSpPr>
        <p:spPr>
          <a:xfrm>
            <a:off x="838200" y="559813"/>
            <a:ext cx="6858000" cy="1664573"/>
          </a:xfrm>
        </p:spPr>
        <p:txBody>
          <a:bodyPr>
            <a:normAutofit/>
          </a:bodyPr>
          <a:lstStyle/>
          <a:p>
            <a:endParaRPr lang="en-US">
              <a:solidFill>
                <a:srgbClr val="FFFFFF"/>
              </a:solidFill>
            </a:endParaRPr>
          </a:p>
        </p:txBody>
      </p:sp>
      <p:sp>
        <p:nvSpPr>
          <p:cNvPr id="3" name="Content Placeholder 2">
            <a:extLst>
              <a:ext uri="{FF2B5EF4-FFF2-40B4-BE49-F238E27FC236}">
                <a16:creationId xmlns:a16="http://schemas.microsoft.com/office/drawing/2014/main" id="{1FD851A3-D04A-7CA7-67C8-F3D9E1C6850C}"/>
              </a:ext>
            </a:extLst>
          </p:cNvPr>
          <p:cNvSpPr>
            <a:spLocks noGrp="1"/>
          </p:cNvSpPr>
          <p:nvPr>
            <p:ph idx="1"/>
          </p:nvPr>
        </p:nvSpPr>
        <p:spPr>
          <a:xfrm>
            <a:off x="838199" y="2384474"/>
            <a:ext cx="9359685" cy="3728613"/>
          </a:xfrm>
        </p:spPr>
        <p:txBody>
          <a:bodyPr>
            <a:normAutofit/>
          </a:bodyPr>
          <a:lstStyle/>
          <a:p>
            <a:pPr marL="0" indent="0" algn="just">
              <a:lnSpc>
                <a:spcPct val="100000"/>
              </a:lnSpc>
              <a:buNone/>
            </a:pPr>
            <a:r>
              <a:rPr lang="en-GB" sz="1500" dirty="0">
                <a:solidFill>
                  <a:srgbClr val="FFFFFF"/>
                </a:solidFill>
                <a:latin typeface="Times New Roman" panose="02020603050405020304" pitchFamily="18" charset="0"/>
                <a:cs typeface="Times New Roman" panose="02020603050405020304" pitchFamily="18" charset="0"/>
              </a:rPr>
              <a:t>“Consider the European Union’s Schengen visa regime, which is regulated by treaty.96 The European Union’s Visa Regulation maintains two lists of countries: one widely (and at its inception officially) referred to as the Black list containing countries whose nationals require visas to enter and another, the White list, with countries whose nationals do not need a visa.97 A range of factors determine the list to which a given country belongs,98 but the ultimate effect of the categorization is that the nationals on the Black list are presumptively undesirable, and those on the White list are presumptively desirable.99 Nationals of Black listed countries face a structural bar to short-term mobility, which they must overcome on a costly, individualized basis through processes mostly insulated from foundational, liberal due process rights let alone substantive equality protections.” (468)</a:t>
            </a:r>
          </a:p>
          <a:p>
            <a:pPr marL="0" indent="0" algn="just">
              <a:lnSpc>
                <a:spcPct val="100000"/>
              </a:lnSpc>
              <a:buNone/>
            </a:pPr>
            <a:endParaRPr lang="en-GB" sz="1500" dirty="0">
              <a:solidFill>
                <a:srgbClr val="FFFFFF"/>
              </a:solidFill>
              <a:latin typeface="Times New Roman" panose="02020603050405020304" pitchFamily="18" charset="0"/>
              <a:cs typeface="Times New Roman" panose="02020603050405020304" pitchFamily="18" charset="0"/>
            </a:endParaRPr>
          </a:p>
          <a:p>
            <a:pPr marL="0" indent="0" algn="just">
              <a:lnSpc>
                <a:spcPct val="100000"/>
              </a:lnSpc>
              <a:buNone/>
            </a:pPr>
            <a:r>
              <a:rPr lang="en-GB" sz="1500" dirty="0" err="1">
                <a:solidFill>
                  <a:srgbClr val="FFFFFF"/>
                </a:solidFill>
                <a:latin typeface="Times New Roman" panose="02020603050405020304" pitchFamily="18" charset="0"/>
                <a:cs typeface="Times New Roman" panose="02020603050405020304" pitchFamily="18" charset="0"/>
              </a:rPr>
              <a:t>Achiume</a:t>
            </a:r>
            <a:r>
              <a:rPr lang="en-GB" sz="1500" dirty="0">
                <a:solidFill>
                  <a:srgbClr val="FFFFFF"/>
                </a:solidFill>
                <a:latin typeface="Times New Roman" panose="02020603050405020304" pitchFamily="18" charset="0"/>
                <a:cs typeface="Times New Roman" panose="02020603050405020304" pitchFamily="18" charset="0"/>
              </a:rPr>
              <a:t>, E. Tendayi. "Racial borders." </a:t>
            </a:r>
            <a:r>
              <a:rPr lang="en-GB" sz="1500" i="1" dirty="0">
                <a:solidFill>
                  <a:srgbClr val="FFFFFF"/>
                </a:solidFill>
                <a:latin typeface="Times New Roman" panose="02020603050405020304" pitchFamily="18" charset="0"/>
                <a:cs typeface="Times New Roman" panose="02020603050405020304" pitchFamily="18" charset="0"/>
              </a:rPr>
              <a:t>Geo. LJ</a:t>
            </a:r>
            <a:r>
              <a:rPr lang="en-GB" sz="1500" dirty="0">
                <a:solidFill>
                  <a:srgbClr val="FFFFFF"/>
                </a:solidFill>
                <a:latin typeface="Times New Roman" panose="02020603050405020304" pitchFamily="18" charset="0"/>
                <a:cs typeface="Times New Roman" panose="02020603050405020304" pitchFamily="18" charset="0"/>
              </a:rPr>
              <a:t> 110 (2021): 446-448.</a:t>
            </a:r>
          </a:p>
          <a:p>
            <a:pPr marL="0" indent="0">
              <a:lnSpc>
                <a:spcPct val="100000"/>
              </a:lnSpc>
              <a:buNone/>
            </a:pPr>
            <a:endParaRPr lang="en-US" sz="1500" dirty="0">
              <a:solidFill>
                <a:srgbClr val="FFFFFF"/>
              </a:solidFill>
            </a:endParaRPr>
          </a:p>
        </p:txBody>
      </p:sp>
    </p:spTree>
    <p:extLst>
      <p:ext uri="{BB962C8B-B14F-4D97-AF65-F5344CB8AC3E}">
        <p14:creationId xmlns:p14="http://schemas.microsoft.com/office/powerpoint/2010/main" val="4109972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00940EF-FB5B-46E1-817C-8F4A5A4048F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A6A276BF-DA8B-474D-BDE4-746A2E01AAC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E69E6F84-8F47-4F68-B8F4-4CC7123FFE27}"/>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17AAF2CD-4F63-661E-5973-81DA09FEC47E}"/>
              </a:ext>
            </a:extLst>
          </p:cNvPr>
          <p:cNvSpPr>
            <a:spLocks noGrp="1"/>
          </p:cNvSpPr>
          <p:nvPr>
            <p:ph type="title"/>
          </p:nvPr>
        </p:nvSpPr>
        <p:spPr>
          <a:xfrm>
            <a:off x="838201" y="559813"/>
            <a:ext cx="8763000" cy="1470465"/>
          </a:xfrm>
        </p:spPr>
        <p:txBody>
          <a:bodyPr>
            <a:normAutofit/>
          </a:bodyPr>
          <a:lstStyle/>
          <a:p>
            <a:r>
              <a:rPr lang="en-GB" sz="2400" dirty="0">
                <a:solidFill>
                  <a:schemeClr val="bg1"/>
                </a:solidFill>
                <a:latin typeface="Times New Roman" panose="02020603050405020304" pitchFamily="18" charset="0"/>
                <a:cs typeface="Times New Roman" panose="02020603050405020304" pitchFamily="18" charset="0"/>
              </a:rPr>
              <a:t>“Understanding the Contemporary Race–Migration Nexus” </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C0C26FE-4E70-5851-15F9-48ECC05A42F0}"/>
              </a:ext>
            </a:extLst>
          </p:cNvPr>
          <p:cNvSpPr>
            <a:spLocks noGrp="1"/>
          </p:cNvSpPr>
          <p:nvPr>
            <p:ph idx="1"/>
          </p:nvPr>
        </p:nvSpPr>
        <p:spPr>
          <a:xfrm>
            <a:off x="825797" y="3010506"/>
            <a:ext cx="8762436" cy="3102581"/>
          </a:xfrm>
        </p:spPr>
        <p:txBody>
          <a:bodyPr>
            <a:normAutofit/>
          </a:bodyPr>
          <a:lstStyle/>
          <a:p>
            <a:pPr marL="0" indent="0" algn="just">
              <a:buNone/>
            </a:pPr>
            <a:r>
              <a:rPr lang="en-GB" sz="1800" dirty="0">
                <a:solidFill>
                  <a:srgbClr val="FFFFFF"/>
                </a:solidFill>
                <a:latin typeface="Times New Roman" panose="02020603050405020304" pitchFamily="18" charset="0"/>
                <a:cs typeface="Times New Roman" panose="02020603050405020304" pitchFamily="18" charset="0"/>
              </a:rPr>
              <a:t>A recent discourse and content analysis of highly cited works on European migration and ethnic minority scholarship finds that the concepts of race and racism are rarely spoken about … Recognition of racism as a structuring feature of European societies is needed to address how Europe’s migration regimes articulate and are articulated by racialization and coloniality” (Umut Erel et al. 1341).</a:t>
            </a: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5630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9209C5-6595-B289-D222-C69D9ADCF4F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4EFC7C3-6C8A-082B-6F1E-D041E08F11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ED38415B-9C2A-7C73-882D-71B21C8CE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4DD4DAE9-8C2F-A35A-8E97-20675A3D3F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54749135-7077-3166-0B77-75D93CAB762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0505FE21-E7F7-F51F-4811-FD70E50FAB5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D939760B-DB54-033C-6675-24AA7CFA678E}"/>
              </a:ext>
            </a:extLst>
          </p:cNvPr>
          <p:cNvSpPr>
            <a:spLocks noGrp="1"/>
          </p:cNvSpPr>
          <p:nvPr>
            <p:ph type="title"/>
          </p:nvPr>
        </p:nvSpPr>
        <p:spPr>
          <a:xfrm>
            <a:off x="1159727" y="559814"/>
            <a:ext cx="8441474" cy="878694"/>
          </a:xfrm>
        </p:spPr>
        <p:txBody>
          <a:bodyPr>
            <a:normAutofit/>
          </a:bodyPr>
          <a:lstStyle/>
          <a:p>
            <a:endParaRPr lang="en-US" dirty="0">
              <a:solidFill>
                <a:srgbClr val="FFFFFF"/>
              </a:solidFill>
            </a:endParaRPr>
          </a:p>
        </p:txBody>
      </p:sp>
      <p:sp>
        <p:nvSpPr>
          <p:cNvPr id="3" name="Content Placeholder 2">
            <a:extLst>
              <a:ext uri="{FF2B5EF4-FFF2-40B4-BE49-F238E27FC236}">
                <a16:creationId xmlns:a16="http://schemas.microsoft.com/office/drawing/2014/main" id="{69F46EE3-6B7E-F94D-E8EE-AB357CFA9C70}"/>
              </a:ext>
            </a:extLst>
          </p:cNvPr>
          <p:cNvSpPr>
            <a:spLocks noGrp="1"/>
          </p:cNvSpPr>
          <p:nvPr>
            <p:ph idx="1"/>
          </p:nvPr>
        </p:nvSpPr>
        <p:spPr>
          <a:xfrm>
            <a:off x="747132" y="2330606"/>
            <a:ext cx="9993193" cy="3782482"/>
          </a:xfrm>
        </p:spPr>
        <p:txBody>
          <a:bodyPr>
            <a:normAutofit/>
          </a:bodyPr>
          <a:lstStyle/>
          <a:p>
            <a:pPr marL="0" indent="0" algn="just">
              <a:buNone/>
            </a:pPr>
            <a:r>
              <a:rPr lang="en-GB" sz="1800" dirty="0">
                <a:solidFill>
                  <a:schemeClr val="bg1"/>
                </a:solidFill>
                <a:latin typeface="Times New Roman" panose="02020603050405020304" pitchFamily="18" charset="0"/>
                <a:cs typeface="Times New Roman" panose="02020603050405020304" pitchFamily="18" charset="0"/>
              </a:rPr>
              <a:t>Although in the 1950s opinion polls in the UK revealed a general preference for ‘coloured’ Commonwealth immigrants over European aliens (Miles 1990, 284), during the early post-war years, European migrant workers were recruited into labour shortage sectors on contracts tying them to their employment. While their working conditions and conditional immigration status marked them as Other, their categorization as white rendered them desirable immigrants in the eyes of government and employers (McDowell 2009). However, the 1960s response to immigration overwhelmingly shifted towards more stringent controls regulating Commonwealth citizens’ arrival (Miles 1990, 284). This disproportionately affected non-white Commonwealth citizens. From the 1960s onwards, political discourse re-cast Commonwealth citizens from fellow subjects to ‘immigrants’. (Umut Erel et al. 1343)</a:t>
            </a: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8797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3" name="Rectangle 22">
            <a:extLst>
              <a:ext uri="{FF2B5EF4-FFF2-40B4-BE49-F238E27FC236}">
                <a16:creationId xmlns:a16="http://schemas.microsoft.com/office/drawing/2014/main" id="{592DB257-3E16-4A3C-9E28-468282812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5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1">
            <a:extLst>
              <a:ext uri="{FF2B5EF4-FFF2-40B4-BE49-F238E27FC236}">
                <a16:creationId xmlns:a16="http://schemas.microsoft.com/office/drawing/2014/main" id="{87ED8659-A1E4-7BC4-9596-0282DE619DF8}"/>
              </a:ext>
            </a:extLst>
          </p:cNvPr>
          <p:cNvSpPr>
            <a:spLocks noGrp="1"/>
          </p:cNvSpPr>
          <p:nvPr>
            <p:ph type="title"/>
          </p:nvPr>
        </p:nvSpPr>
        <p:spPr>
          <a:xfrm>
            <a:off x="838200" y="586992"/>
            <a:ext cx="4953000" cy="2308608"/>
          </a:xfrm>
        </p:spPr>
        <p:txBody>
          <a:bodyPr>
            <a:normAutofit/>
          </a:bodyPr>
          <a:lstStyle/>
          <a:p>
            <a:endParaRPr lang="en-US">
              <a:solidFill>
                <a:srgbClr val="FFFFFF"/>
              </a:solidFill>
            </a:endParaRPr>
          </a:p>
        </p:txBody>
      </p:sp>
      <p:sp>
        <p:nvSpPr>
          <p:cNvPr id="3" name="Content Placeholder 2">
            <a:extLst>
              <a:ext uri="{FF2B5EF4-FFF2-40B4-BE49-F238E27FC236}">
                <a16:creationId xmlns:a16="http://schemas.microsoft.com/office/drawing/2014/main" id="{E01B34DB-A941-F0C9-F227-714E00578A02}"/>
              </a:ext>
            </a:extLst>
          </p:cNvPr>
          <p:cNvSpPr>
            <a:spLocks noGrp="1"/>
          </p:cNvSpPr>
          <p:nvPr>
            <p:ph idx="1"/>
          </p:nvPr>
        </p:nvSpPr>
        <p:spPr>
          <a:xfrm>
            <a:off x="838200" y="2819400"/>
            <a:ext cx="4952681" cy="3460964"/>
          </a:xfrm>
        </p:spPr>
        <p:txBody>
          <a:bodyPr anchor="ctr">
            <a:normAutofit/>
          </a:bodyPr>
          <a:lstStyle/>
          <a:p>
            <a:pPr marL="0" indent="0">
              <a:buNone/>
            </a:pPr>
            <a:r>
              <a:rPr lang="en-US" sz="1800" i="1">
                <a:solidFill>
                  <a:srgbClr val="FFFFFF"/>
                </a:solidFill>
              </a:rPr>
              <a:t>The Good Immigrant </a:t>
            </a:r>
            <a:r>
              <a:rPr lang="en-GB" sz="1800">
                <a:solidFill>
                  <a:srgbClr val="FFFFFF"/>
                </a:solidFill>
              </a:rPr>
              <a:t>edited by Nikesh Shukla, Unbound, 2016.</a:t>
            </a:r>
            <a:r>
              <a:rPr lang="en-GB" sz="1800" i="1">
                <a:solidFill>
                  <a:srgbClr val="FFFFFF"/>
                </a:solidFill>
              </a:rPr>
              <a:t> </a:t>
            </a:r>
            <a:endParaRPr lang="en-US" sz="1800">
              <a:solidFill>
                <a:srgbClr val="FFFFFF"/>
              </a:solidFill>
            </a:endParaRPr>
          </a:p>
        </p:txBody>
      </p:sp>
      <p:grpSp>
        <p:nvGrpSpPr>
          <p:cNvPr id="25" name="Group 24">
            <a:extLst>
              <a:ext uri="{FF2B5EF4-FFF2-40B4-BE49-F238E27FC236}">
                <a16:creationId xmlns:a16="http://schemas.microsoft.com/office/drawing/2014/main" id="{6DA3B144-1074-4EB3-8741-160D2211B9D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26" name="Picture 25">
              <a:extLst>
                <a:ext uri="{FF2B5EF4-FFF2-40B4-BE49-F238E27FC236}">
                  <a16:creationId xmlns:a16="http://schemas.microsoft.com/office/drawing/2014/main" id="{28BB9A36-C57B-45F3-BF80-89A7707B040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27" name="Picture 26">
              <a:extLst>
                <a:ext uri="{FF2B5EF4-FFF2-40B4-BE49-F238E27FC236}">
                  <a16:creationId xmlns:a16="http://schemas.microsoft.com/office/drawing/2014/main" id="{0BCBB483-EE40-4AA6-925A-5AE654585D5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pic>
        <p:nvPicPr>
          <p:cNvPr id="5" name="Picture 4" descr="A poster with black and orange text&#10;&#10;AI-generated content may be incorrect.">
            <a:extLst>
              <a:ext uri="{FF2B5EF4-FFF2-40B4-BE49-F238E27FC236}">
                <a16:creationId xmlns:a16="http://schemas.microsoft.com/office/drawing/2014/main" id="{2B0C11C3-DB66-9839-9945-9D8DF4DAF928}"/>
              </a:ext>
            </a:extLst>
          </p:cNvPr>
          <p:cNvPicPr>
            <a:picLocks noChangeAspect="1"/>
          </p:cNvPicPr>
          <p:nvPr/>
        </p:nvPicPr>
        <p:blipFill>
          <a:blip r:embed="rId3"/>
          <a:stretch>
            <a:fillRect/>
          </a:stretch>
        </p:blipFill>
        <p:spPr>
          <a:xfrm>
            <a:off x="7362221" y="567942"/>
            <a:ext cx="3715959" cy="5716862"/>
          </a:xfrm>
          <a:prstGeom prst="rect">
            <a:avLst/>
          </a:prstGeom>
        </p:spPr>
      </p:pic>
    </p:spTree>
    <p:extLst>
      <p:ext uri="{BB962C8B-B14F-4D97-AF65-F5344CB8AC3E}">
        <p14:creationId xmlns:p14="http://schemas.microsoft.com/office/powerpoint/2010/main" val="1065001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2" name="Rectangle 11">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4" name="Group 13">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5" name="Picture 14">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6" name="Picture 15">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8" name="Rectangle 17">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00E5AC-C861-021A-1C96-33B498BBC94C}"/>
              </a:ext>
            </a:extLst>
          </p:cNvPr>
          <p:cNvSpPr>
            <a:spLocks noGrp="1"/>
          </p:cNvSpPr>
          <p:nvPr>
            <p:ph type="title"/>
          </p:nvPr>
        </p:nvSpPr>
        <p:spPr>
          <a:xfrm>
            <a:off x="1143000" y="1066801"/>
            <a:ext cx="5410200" cy="1324708"/>
          </a:xfrm>
        </p:spPr>
        <p:txBody>
          <a:bodyPr>
            <a:normAutofit/>
          </a:bodyPr>
          <a:lstStyle/>
          <a:p>
            <a:r>
              <a:rPr lang="en-US" sz="3200" dirty="0">
                <a:latin typeface="Times New Roman" panose="02020603050405020304" pitchFamily="18" charset="0"/>
                <a:cs typeface="Times New Roman" panose="02020603050405020304" pitchFamily="18" charset="0"/>
              </a:rPr>
              <a:t>“A Guide to Being Black”</a:t>
            </a:r>
          </a:p>
        </p:txBody>
      </p:sp>
      <p:sp>
        <p:nvSpPr>
          <p:cNvPr id="3" name="Content Placeholder 2">
            <a:extLst>
              <a:ext uri="{FF2B5EF4-FFF2-40B4-BE49-F238E27FC236}">
                <a16:creationId xmlns:a16="http://schemas.microsoft.com/office/drawing/2014/main" id="{88A7DA13-E99B-028B-2F74-5D7C9F9C68CD}"/>
              </a:ext>
            </a:extLst>
          </p:cNvPr>
          <p:cNvSpPr>
            <a:spLocks noGrp="1"/>
          </p:cNvSpPr>
          <p:nvPr>
            <p:ph idx="1"/>
          </p:nvPr>
        </p:nvSpPr>
        <p:spPr>
          <a:xfrm>
            <a:off x="1143000" y="3200400"/>
            <a:ext cx="5410200" cy="2590800"/>
          </a:xfrm>
        </p:spPr>
        <p:txBody>
          <a:bodyPr>
            <a:normAutofit/>
          </a:bodyPr>
          <a:lstStyle/>
          <a:p>
            <a:pPr marL="0" indent="0">
              <a:buNone/>
            </a:pPr>
            <a:r>
              <a:rPr lang="en-US" sz="1800" dirty="0"/>
              <a:t>“With most people, their race is perhaps the only aspect of their identity guaranteed from the moment of conception” – Varaidzo</a:t>
            </a:r>
          </a:p>
          <a:p>
            <a:pPr marL="0" indent="0">
              <a:buNone/>
            </a:pPr>
            <a:endParaRPr lang="en-US" sz="1800" dirty="0"/>
          </a:p>
          <a:p>
            <a:pPr marL="0" indent="0">
              <a:buNone/>
            </a:pPr>
            <a:endParaRPr lang="en-US" sz="1800" dirty="0"/>
          </a:p>
        </p:txBody>
      </p:sp>
      <p:pic>
        <p:nvPicPr>
          <p:cNvPr id="5" name="Picture 4" descr="A person with pigtails in a white shirt&#10;&#10;AI-generated content may be incorrect.">
            <a:extLst>
              <a:ext uri="{FF2B5EF4-FFF2-40B4-BE49-F238E27FC236}">
                <a16:creationId xmlns:a16="http://schemas.microsoft.com/office/drawing/2014/main" id="{13B65EC2-DE0F-DC85-EBF3-626C717675C6}"/>
              </a:ext>
            </a:extLst>
          </p:cNvPr>
          <p:cNvPicPr>
            <a:picLocks noChangeAspect="1"/>
          </p:cNvPicPr>
          <p:nvPr/>
        </p:nvPicPr>
        <p:blipFill>
          <a:blip r:embed="rId3"/>
          <a:stretch>
            <a:fillRect/>
          </a:stretch>
        </p:blipFill>
        <p:spPr>
          <a:xfrm>
            <a:off x="7158396" y="990600"/>
            <a:ext cx="3913632" cy="4876800"/>
          </a:xfrm>
          <a:prstGeom prst="rect">
            <a:avLst/>
          </a:prstGeom>
        </p:spPr>
      </p:pic>
    </p:spTree>
    <p:extLst>
      <p:ext uri="{BB962C8B-B14F-4D97-AF65-F5344CB8AC3E}">
        <p14:creationId xmlns:p14="http://schemas.microsoft.com/office/powerpoint/2010/main" val="1682021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4C3F9D3-F3E3-BEFC-09E9-89E93267236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6D6AED-66BD-9417-7D34-9B7798EED0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91C93253-A1A4-24B8-B56D-F991819AA0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5D392A6F-FA8C-25A1-E513-524576042F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6B35B9BE-B957-BD20-B4FE-51653715FDF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AF332712-27F0-2215-EADE-FFCDBFD7C82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51E7FCEF-35F5-3EE7-1758-7DADB3B85558}"/>
              </a:ext>
            </a:extLst>
          </p:cNvPr>
          <p:cNvSpPr>
            <a:spLocks noGrp="1"/>
          </p:cNvSpPr>
          <p:nvPr>
            <p:ph type="title"/>
          </p:nvPr>
        </p:nvSpPr>
        <p:spPr>
          <a:xfrm>
            <a:off x="838201" y="559813"/>
            <a:ext cx="8755250" cy="786119"/>
          </a:xfrm>
        </p:spPr>
        <p:txBody>
          <a:bodyPr>
            <a:normAutofit/>
          </a:bodyPr>
          <a:lstStyle/>
          <a:p>
            <a:r>
              <a:rPr lang="en-US" sz="2800" dirty="0">
                <a:solidFill>
                  <a:srgbClr val="FFFFFF"/>
                </a:solidFill>
                <a:latin typeface="Times New Roman" panose="02020603050405020304" pitchFamily="18" charset="0"/>
                <a:cs typeface="Times New Roman" panose="02020603050405020304" pitchFamily="18" charset="0"/>
              </a:rPr>
              <a:t>“My Name is My Name”</a:t>
            </a:r>
          </a:p>
        </p:txBody>
      </p:sp>
      <p:sp>
        <p:nvSpPr>
          <p:cNvPr id="3" name="Content Placeholder 2">
            <a:extLst>
              <a:ext uri="{FF2B5EF4-FFF2-40B4-BE49-F238E27FC236}">
                <a16:creationId xmlns:a16="http://schemas.microsoft.com/office/drawing/2014/main" id="{FB96709E-F67B-3238-21A8-4C5846CDC13D}"/>
              </a:ext>
            </a:extLst>
          </p:cNvPr>
          <p:cNvSpPr>
            <a:spLocks noGrp="1"/>
          </p:cNvSpPr>
          <p:nvPr>
            <p:ph idx="1"/>
          </p:nvPr>
        </p:nvSpPr>
        <p:spPr>
          <a:xfrm>
            <a:off x="838200" y="1345934"/>
            <a:ext cx="11110993" cy="4952253"/>
          </a:xfrm>
        </p:spPr>
        <p:txBody>
          <a:bodyPr>
            <a:normAutofit fontScale="70000" lnSpcReduction="20000"/>
          </a:bodyPr>
          <a:lstStyle/>
          <a:p>
            <a:pPr marL="0" indent="0" algn="just">
              <a:lnSpc>
                <a:spcPct val="170000"/>
              </a:lnSpc>
              <a:buNone/>
            </a:pPr>
            <a:endParaRPr lang="en-GB" sz="2900" dirty="0">
              <a:solidFill>
                <a:schemeClr val="bg1"/>
              </a:solidFill>
              <a:latin typeface="Times New Roman" panose="02020603050405020304" pitchFamily="18" charset="0"/>
              <a:cs typeface="Times New Roman" panose="02020603050405020304" pitchFamily="18" charset="0"/>
            </a:endParaRPr>
          </a:p>
          <a:p>
            <a:pPr algn="just">
              <a:lnSpc>
                <a:spcPct val="170000"/>
              </a:lnSpc>
            </a:pPr>
            <a:r>
              <a:rPr lang="en-GB" sz="2900" dirty="0">
                <a:solidFill>
                  <a:schemeClr val="bg1"/>
                </a:solidFill>
                <a:latin typeface="Times New Roman" panose="02020603050405020304" pitchFamily="18" charset="0"/>
                <a:cs typeface="Times New Roman" panose="02020603050405020304" pitchFamily="18" charset="0"/>
              </a:rPr>
              <a:t>“It is there in the white men and women who do not understand, to the point of frustration, why we still walk with the noose of our ancestors around our necks, as we cannot comprehend how they do not carry the indignity of their ancestors tying it there. But tradition is an inescapable trait of our communities – those who cannot rely on land or home for their identity. Our parents, and their parents, and theirs before, have little more to leave us beyond their names, beyond their language. We have inherited the knowledge that community means to remain. When we cannot return to our homes – or are waiting for them to be taken from us again – we must get the hang of how to recreate it elsewhere. It is in the particular smell of rice, or aubergines, the pastry that survived on the windowsills of our mothers’ kitchens”. (Chimene Suleyman 26)</a:t>
            </a: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158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3" name="Rectangle 22">
            <a:extLst>
              <a:ext uri="{FF2B5EF4-FFF2-40B4-BE49-F238E27FC236}">
                <a16:creationId xmlns:a16="http://schemas.microsoft.com/office/drawing/2014/main" id="{592DB257-3E16-4A3C-9E28-468282812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25" name="Group 24">
            <a:extLst>
              <a:ext uri="{FF2B5EF4-FFF2-40B4-BE49-F238E27FC236}">
                <a16:creationId xmlns:a16="http://schemas.microsoft.com/office/drawing/2014/main" id="{A0DFF415-30D1-469E-BE4D-00CD112F43C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26" name="Picture 25">
              <a:extLst>
                <a:ext uri="{FF2B5EF4-FFF2-40B4-BE49-F238E27FC236}">
                  <a16:creationId xmlns:a16="http://schemas.microsoft.com/office/drawing/2014/main" id="{F91C0375-EF8C-42D2-B4E4-017FC6FD36C7}"/>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27" name="Picture 26">
              <a:extLst>
                <a:ext uri="{FF2B5EF4-FFF2-40B4-BE49-F238E27FC236}">
                  <a16:creationId xmlns:a16="http://schemas.microsoft.com/office/drawing/2014/main" id="{9360DD2A-433B-409F-8484-2BB77B0A382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29" name="Rectangle 28">
            <a:extLst>
              <a:ext uri="{FF2B5EF4-FFF2-40B4-BE49-F238E27FC236}">
                <a16:creationId xmlns:a16="http://schemas.microsoft.com/office/drawing/2014/main" id="{8E419129-7A46-47E1-9E1D-8CCD27DFBA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0372"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FCBD23D-6DA9-462E-88B3-7270CABAEE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929F78-B841-6CBA-C12C-1B341075535A}"/>
              </a:ext>
            </a:extLst>
          </p:cNvPr>
          <p:cNvSpPr>
            <a:spLocks noGrp="1"/>
          </p:cNvSpPr>
          <p:nvPr>
            <p:ph type="title"/>
          </p:nvPr>
        </p:nvSpPr>
        <p:spPr>
          <a:xfrm>
            <a:off x="1151322" y="1143000"/>
            <a:ext cx="5173278" cy="1371600"/>
          </a:xfrm>
        </p:spPr>
        <p:txBody>
          <a:bodyPr>
            <a:normAutofit/>
          </a:bodyPr>
          <a:lstStyle/>
          <a:p>
            <a:r>
              <a:rPr lang="en-GB" sz="2800" dirty="0">
                <a:latin typeface="Times New Roman" panose="02020603050405020304" pitchFamily="18" charset="0"/>
                <a:cs typeface="Times New Roman" panose="02020603050405020304" pitchFamily="18" charset="0"/>
              </a:rPr>
              <a:t>“Airports and Auditions”</a:t>
            </a:r>
            <a:endParaRPr lang="en-US" sz="2800" dirty="0">
              <a:latin typeface="Times New Roman" panose="02020603050405020304" pitchFamily="18" charset="0"/>
              <a:cs typeface="Times New Roman" panose="02020603050405020304" pitchFamily="18" charset="0"/>
            </a:endParaRPr>
          </a:p>
        </p:txBody>
      </p:sp>
      <p:sp>
        <p:nvSpPr>
          <p:cNvPr id="11" name="Content Placeholder 10">
            <a:extLst>
              <a:ext uri="{FF2B5EF4-FFF2-40B4-BE49-F238E27FC236}">
                <a16:creationId xmlns:a16="http://schemas.microsoft.com/office/drawing/2014/main" id="{72C39BB1-871E-D49D-C36D-2A9BAB866F7C}"/>
              </a:ext>
            </a:extLst>
          </p:cNvPr>
          <p:cNvSpPr>
            <a:spLocks noGrp="1"/>
          </p:cNvSpPr>
          <p:nvPr>
            <p:ph idx="1"/>
          </p:nvPr>
        </p:nvSpPr>
        <p:spPr>
          <a:xfrm>
            <a:off x="1151322" y="3200400"/>
            <a:ext cx="5323096" cy="2514599"/>
          </a:xfrm>
        </p:spPr>
        <p:txBody>
          <a:bodyPr>
            <a:normAutofit/>
          </a:bodyPr>
          <a:lstStyle/>
          <a:p>
            <a:pPr marL="0" indent="0">
              <a:buNone/>
            </a:pPr>
            <a:r>
              <a:rPr lang="en-US" sz="1800" dirty="0">
                <a:latin typeface="Times New Roman" panose="02020603050405020304" pitchFamily="18" charset="0"/>
                <a:cs typeface="Times New Roman" panose="02020603050405020304" pitchFamily="18" charset="0"/>
              </a:rPr>
              <a:t>Upper right: Riz Ahmed in Rogue One</a:t>
            </a:r>
          </a:p>
          <a:p>
            <a:pPr marL="0" indent="0">
              <a:buNone/>
            </a:pPr>
            <a:r>
              <a:rPr lang="en-US" sz="1800" dirty="0">
                <a:latin typeface="Times New Roman" panose="02020603050405020304" pitchFamily="18" charset="0"/>
                <a:cs typeface="Times New Roman" panose="02020603050405020304" pitchFamily="18" charset="0"/>
              </a:rPr>
              <a:t>Lower right: Road to Guantanamo</a:t>
            </a:r>
          </a:p>
        </p:txBody>
      </p:sp>
      <p:pic>
        <p:nvPicPr>
          <p:cNvPr id="5" name="Content Placeholder 4" descr="A person in a uniform&#10;&#10;AI-generated content may be incorrect.">
            <a:extLst>
              <a:ext uri="{FF2B5EF4-FFF2-40B4-BE49-F238E27FC236}">
                <a16:creationId xmlns:a16="http://schemas.microsoft.com/office/drawing/2014/main" id="{E4537035-ECB1-A844-42CC-01C7A08F4D39}"/>
              </a:ext>
            </a:extLst>
          </p:cNvPr>
          <p:cNvPicPr>
            <a:picLocks noChangeAspect="1"/>
          </p:cNvPicPr>
          <p:nvPr/>
        </p:nvPicPr>
        <p:blipFill>
          <a:blip r:embed="rId3"/>
          <a:srcRect r="-1" b="11613"/>
          <a:stretch>
            <a:fillRect/>
          </a:stretch>
        </p:blipFill>
        <p:spPr>
          <a:xfrm>
            <a:off x="6861142" y="685800"/>
            <a:ext cx="4649630" cy="2743200"/>
          </a:xfrm>
          <a:prstGeom prst="rect">
            <a:avLst/>
          </a:prstGeom>
        </p:spPr>
      </p:pic>
      <p:pic>
        <p:nvPicPr>
          <p:cNvPr id="7" name="Picture 6" descr="A group of men standing together&#10;&#10;AI-generated content may be incorrect.">
            <a:extLst>
              <a:ext uri="{FF2B5EF4-FFF2-40B4-BE49-F238E27FC236}">
                <a16:creationId xmlns:a16="http://schemas.microsoft.com/office/drawing/2014/main" id="{297D826F-7B89-8C5A-3A0F-41147456FB0B}"/>
              </a:ext>
            </a:extLst>
          </p:cNvPr>
          <p:cNvPicPr>
            <a:picLocks noChangeAspect="1"/>
          </p:cNvPicPr>
          <p:nvPr/>
        </p:nvPicPr>
        <p:blipFill>
          <a:blip r:embed="rId4"/>
          <a:srcRect r="-1" b="7815"/>
          <a:stretch>
            <a:fillRect/>
          </a:stretch>
        </p:blipFill>
        <p:spPr>
          <a:xfrm>
            <a:off x="6861142" y="3429001"/>
            <a:ext cx="4649630" cy="2743200"/>
          </a:xfrm>
          <a:prstGeom prst="rect">
            <a:avLst/>
          </a:prstGeom>
        </p:spPr>
      </p:pic>
    </p:spTree>
    <p:extLst>
      <p:ext uri="{BB962C8B-B14F-4D97-AF65-F5344CB8AC3E}">
        <p14:creationId xmlns:p14="http://schemas.microsoft.com/office/powerpoint/2010/main" val="3599129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AEE53BE-ADFC-E8AC-29F1-371C18696C1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1EFB07D-EFA5-A357-8D25-4057E5F4C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7D5E8F14-5BB5-05B6-D944-997904854F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9A822B8C-8ADB-D3F1-55FA-BFB669BC9D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12E4DCBF-DD29-BF7C-D039-FEC3107624A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04C0A150-5B7B-25E5-2891-3606FD7975D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4EC2E8F3-BCBA-A639-9A05-7CA75ABDC10A}"/>
              </a:ext>
            </a:extLst>
          </p:cNvPr>
          <p:cNvSpPr>
            <a:spLocks noGrp="1"/>
          </p:cNvSpPr>
          <p:nvPr>
            <p:ph type="title"/>
          </p:nvPr>
        </p:nvSpPr>
        <p:spPr>
          <a:xfrm>
            <a:off x="566558" y="586923"/>
            <a:ext cx="8755250" cy="786119"/>
          </a:xfrm>
        </p:spPr>
        <p:txBody>
          <a:bodyPr>
            <a:noAutofit/>
          </a:bodyPr>
          <a:lstStyle/>
          <a:p>
            <a:r>
              <a:rPr lang="en-GB" sz="2800" dirty="0">
                <a:solidFill>
                  <a:schemeClr val="bg1"/>
                </a:solidFill>
              </a:rPr>
              <a:t>“Wearing Where You’re at: Immigration and UK Fashion”</a:t>
            </a:r>
            <a:endParaRPr lang="en-US" sz="2800" dirty="0">
              <a:solidFill>
                <a:schemeClr val="bg1"/>
              </a:solidFill>
            </a:endParaRPr>
          </a:p>
        </p:txBody>
      </p:sp>
      <p:sp>
        <p:nvSpPr>
          <p:cNvPr id="3" name="Content Placeholder 2">
            <a:extLst>
              <a:ext uri="{FF2B5EF4-FFF2-40B4-BE49-F238E27FC236}">
                <a16:creationId xmlns:a16="http://schemas.microsoft.com/office/drawing/2014/main" id="{D4F53BD4-969A-19FC-97BD-0161C2499FD7}"/>
              </a:ext>
            </a:extLst>
          </p:cNvPr>
          <p:cNvSpPr>
            <a:spLocks noGrp="1"/>
          </p:cNvSpPr>
          <p:nvPr>
            <p:ph idx="1"/>
          </p:nvPr>
        </p:nvSpPr>
        <p:spPr>
          <a:xfrm>
            <a:off x="838200" y="1345934"/>
            <a:ext cx="11110993" cy="4952253"/>
          </a:xfrm>
        </p:spPr>
        <p:txBody>
          <a:bodyPr>
            <a:normAutofit/>
          </a:bodyPr>
          <a:lstStyle/>
          <a:p>
            <a:pPr marL="0" indent="0" algn="just">
              <a:lnSpc>
                <a:spcPct val="170000"/>
              </a:lnSpc>
              <a:buNone/>
            </a:pPr>
            <a:endParaRPr lang="en-GB" sz="29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93074D2-2048-2B76-7867-037ADCB71136}"/>
              </a:ext>
            </a:extLst>
          </p:cNvPr>
          <p:cNvSpPr txBox="1"/>
          <p:nvPr/>
        </p:nvSpPr>
        <p:spPr>
          <a:xfrm>
            <a:off x="835150" y="1605775"/>
            <a:ext cx="9702751" cy="3970318"/>
          </a:xfrm>
          <a:prstGeom prst="rect">
            <a:avLst/>
          </a:prstGeom>
          <a:noFill/>
        </p:spPr>
        <p:txBody>
          <a:bodyPr wrap="square">
            <a:spAutoFit/>
          </a:bodyPr>
          <a:lstStyle/>
          <a:p>
            <a:pPr algn="just"/>
            <a:br>
              <a:rPr lang="en-GB" dirty="0"/>
            </a:br>
            <a:endParaRPr lang="en-GB" dirty="0">
              <a:solidFill>
                <a:schemeClr val="bg1"/>
              </a:solidFill>
              <a:latin typeface="Times New Roman" panose="02020603050405020304" pitchFamily="18" charset="0"/>
              <a:cs typeface="Times New Roman" panose="02020603050405020304" pitchFamily="18" charset="0"/>
            </a:endParaRPr>
          </a:p>
          <a:p>
            <a:pPr algn="just"/>
            <a:r>
              <a:rPr lang="en-GB" dirty="0">
                <a:solidFill>
                  <a:schemeClr val="bg1"/>
                </a:solidFill>
                <a:latin typeface="Times New Roman" panose="02020603050405020304" pitchFamily="18" charset="0"/>
                <a:cs typeface="Times New Roman" panose="02020603050405020304" pitchFamily="18" charset="0"/>
              </a:rPr>
              <a:t>“Waiting at the bus stop in South London one day, I was wearing a black turban similar to the style my Egyptian great-grandmother wore. I hardly knew her, but I have always been more comfortable with my head covered, albeit not in a traditionally religion-specific style. When living in Cairo for a few years of my life at various times and whilst exploring aspects of my faith, I have worn hijab, but in London I have always worn a wide variety of head coverings. On this particular turban-wearing day, a white English man came up to me just before I stepped onto the bus, pointed at my head-covering and shouted, ‘All Muslims should die’, before scurrying away to dissolve in the acid of his hatred (hopefully). I am well aware that this is light conversation compared to what Muslim women wearing hijab or niqab have to face every day in this country. But it astounded me, as it always does, that somebody could be driven to such vociferousness by a piece of cloth and the ‘difference’ this might represent.” (Sabrina Mahfouz</a:t>
            </a:r>
            <a:r>
              <a:rPr lang="en-US" dirty="0"/>
              <a:t> </a:t>
            </a:r>
            <a:r>
              <a:rPr lang="en-GB" dirty="0">
                <a:solidFill>
                  <a:schemeClr val="bg1"/>
                </a:solidFill>
                <a:latin typeface="Times New Roman" panose="02020603050405020304" pitchFamily="18" charset="0"/>
                <a:cs typeface="Times New Roman" panose="02020603050405020304" pitchFamily="18" charset="0"/>
              </a:rPr>
              <a:t>148)</a:t>
            </a:r>
          </a:p>
          <a:p>
            <a:pPr algn="just"/>
            <a:endParaRPr lang="en-GB" dirty="0">
              <a:solidFill>
                <a:schemeClr val="bg1"/>
              </a:solidFill>
              <a:latin typeface="Times New Roman" panose="02020603050405020304" pitchFamily="18" charset="0"/>
              <a:cs typeface="Times New Roman" panose="02020603050405020304" pitchFamily="18" charset="0"/>
            </a:endParaRPr>
          </a:p>
        </p:txBody>
      </p:sp>
      <p:pic>
        <p:nvPicPr>
          <p:cNvPr id="16" name="Picture 15" descr="A person with a head scarf&#10;&#10;AI-generated content may be incorrect.">
            <a:extLst>
              <a:ext uri="{FF2B5EF4-FFF2-40B4-BE49-F238E27FC236}">
                <a16:creationId xmlns:a16="http://schemas.microsoft.com/office/drawing/2014/main" id="{EAB96D14-F080-5180-9AA1-FF0BB024BCAC}"/>
              </a:ext>
            </a:extLst>
          </p:cNvPr>
          <p:cNvPicPr>
            <a:picLocks noChangeAspect="1"/>
          </p:cNvPicPr>
          <p:nvPr/>
        </p:nvPicPr>
        <p:blipFill>
          <a:blip r:embed="rId3"/>
          <a:stretch>
            <a:fillRect/>
          </a:stretch>
        </p:blipFill>
        <p:spPr>
          <a:xfrm>
            <a:off x="7402833" y="5031179"/>
            <a:ext cx="2560476" cy="1643826"/>
          </a:xfrm>
          <a:prstGeom prst="rect">
            <a:avLst/>
          </a:prstGeom>
        </p:spPr>
      </p:pic>
    </p:spTree>
    <p:extLst>
      <p:ext uri="{BB962C8B-B14F-4D97-AF65-F5344CB8AC3E}">
        <p14:creationId xmlns:p14="http://schemas.microsoft.com/office/powerpoint/2010/main" val="1366122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F209E8E-C6CF-C12C-D1F0-F0210C516772}"/>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AB8125F-0FD8-48CD-9F43-73E5494EA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4" name="Rectangle 23">
            <a:extLst>
              <a:ext uri="{FF2B5EF4-FFF2-40B4-BE49-F238E27FC236}">
                <a16:creationId xmlns:a16="http://schemas.microsoft.com/office/drawing/2014/main" id="{EBDFFBC1-15BD-428E-B8AF-ECF5D1B76D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1">
            <a:extLst>
              <a:ext uri="{FF2B5EF4-FFF2-40B4-BE49-F238E27FC236}">
                <a16:creationId xmlns:a16="http://schemas.microsoft.com/office/drawing/2014/main" id="{8B4CA66F-4E9E-8532-C1B1-C4115191DE76}"/>
              </a:ext>
            </a:extLst>
          </p:cNvPr>
          <p:cNvSpPr>
            <a:spLocks noGrp="1"/>
          </p:cNvSpPr>
          <p:nvPr>
            <p:ph type="title"/>
          </p:nvPr>
        </p:nvSpPr>
        <p:spPr>
          <a:xfrm>
            <a:off x="838200" y="381000"/>
            <a:ext cx="5181600" cy="2743200"/>
          </a:xfrm>
        </p:spPr>
        <p:txBody>
          <a:bodyPr>
            <a:normAutofit/>
          </a:bodyPr>
          <a:lstStyle/>
          <a:p>
            <a:endParaRPr lang="en-US" dirty="0">
              <a:solidFill>
                <a:srgbClr val="FFFFFF"/>
              </a:solidFill>
            </a:endParaRPr>
          </a:p>
        </p:txBody>
      </p:sp>
      <p:grpSp>
        <p:nvGrpSpPr>
          <p:cNvPr id="26" name="Group 25">
            <a:extLst>
              <a:ext uri="{FF2B5EF4-FFF2-40B4-BE49-F238E27FC236}">
                <a16:creationId xmlns:a16="http://schemas.microsoft.com/office/drawing/2014/main" id="{C4FB781D-2E9A-47C3-A4E2-C5B304E6D6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6955029" y="1"/>
            <a:ext cx="5236971" cy="6858000"/>
            <a:chOff x="20829" y="1"/>
            <a:chExt cx="5236971" cy="6857999"/>
          </a:xfrm>
        </p:grpSpPr>
        <p:pic>
          <p:nvPicPr>
            <p:cNvPr id="27" name="Picture 26">
              <a:extLst>
                <a:ext uri="{FF2B5EF4-FFF2-40B4-BE49-F238E27FC236}">
                  <a16:creationId xmlns:a16="http://schemas.microsoft.com/office/drawing/2014/main" id="{7E0E6E43-A0DA-47FB-9973-AC9D027CF94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28" name="Picture 27">
              <a:extLst>
                <a:ext uri="{FF2B5EF4-FFF2-40B4-BE49-F238E27FC236}">
                  <a16:creationId xmlns:a16="http://schemas.microsoft.com/office/drawing/2014/main" id="{3B1BD3DD-C727-491A-B73E-4A286BA12E6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3" name="Content Placeholder 2">
            <a:extLst>
              <a:ext uri="{FF2B5EF4-FFF2-40B4-BE49-F238E27FC236}">
                <a16:creationId xmlns:a16="http://schemas.microsoft.com/office/drawing/2014/main" id="{50DC8DDC-EA12-6C93-6D56-71008D11F9CA}"/>
              </a:ext>
            </a:extLst>
          </p:cNvPr>
          <p:cNvSpPr>
            <a:spLocks noGrp="1"/>
          </p:cNvSpPr>
          <p:nvPr>
            <p:ph idx="1"/>
          </p:nvPr>
        </p:nvSpPr>
        <p:spPr>
          <a:xfrm>
            <a:off x="6248400" y="381000"/>
            <a:ext cx="5181600" cy="2743200"/>
          </a:xfrm>
        </p:spPr>
        <p:txBody>
          <a:bodyPr anchor="ctr">
            <a:normAutofit/>
          </a:bodyPr>
          <a:lstStyle/>
          <a:p>
            <a:pPr marL="0" indent="0">
              <a:buNone/>
            </a:pPr>
            <a:endParaRPr lang="en-GB" sz="1800">
              <a:solidFill>
                <a:srgbClr val="FFFFFF"/>
              </a:solidFill>
              <a:latin typeface="Times New Roman" panose="02020603050405020304" pitchFamily="18" charset="0"/>
              <a:cs typeface="Times New Roman" panose="02020603050405020304" pitchFamily="18" charset="0"/>
            </a:endParaRP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pic>
        <p:nvPicPr>
          <p:cNvPr id="17" name="Picture 16" descr="A person wearing a maroon head scarf&#10;&#10;AI-generated content may be incorrect.">
            <a:extLst>
              <a:ext uri="{FF2B5EF4-FFF2-40B4-BE49-F238E27FC236}">
                <a16:creationId xmlns:a16="http://schemas.microsoft.com/office/drawing/2014/main" id="{48BAB27A-7D25-63B9-4A1C-1A7CBB860F81}"/>
              </a:ext>
            </a:extLst>
          </p:cNvPr>
          <p:cNvPicPr>
            <a:picLocks noChangeAspect="1"/>
          </p:cNvPicPr>
          <p:nvPr/>
        </p:nvPicPr>
        <p:blipFill>
          <a:blip r:embed="rId3"/>
          <a:srcRect l="20844" r="2" b="2"/>
          <a:stretch>
            <a:fillRect/>
          </a:stretch>
        </p:blipFill>
        <p:spPr>
          <a:xfrm>
            <a:off x="8121841" y="2482723"/>
            <a:ext cx="4066279" cy="3429000"/>
          </a:xfrm>
          <a:prstGeom prst="rect">
            <a:avLst/>
          </a:prstGeom>
        </p:spPr>
      </p:pic>
      <p:pic>
        <p:nvPicPr>
          <p:cNvPr id="6" name="Picture 5" descr="A person with a scarf on her head&#10;&#10;AI-generated content may be incorrect.">
            <a:extLst>
              <a:ext uri="{FF2B5EF4-FFF2-40B4-BE49-F238E27FC236}">
                <a16:creationId xmlns:a16="http://schemas.microsoft.com/office/drawing/2014/main" id="{E46F9763-EE15-8FEB-6EF3-D4437F3E72B9}"/>
              </a:ext>
            </a:extLst>
          </p:cNvPr>
          <p:cNvPicPr>
            <a:picLocks noChangeAspect="1"/>
          </p:cNvPicPr>
          <p:nvPr/>
        </p:nvPicPr>
        <p:blipFill>
          <a:blip r:embed="rId4"/>
          <a:srcRect t="20785" r="-2" b="6733"/>
          <a:stretch>
            <a:fillRect/>
          </a:stretch>
        </p:blipFill>
        <p:spPr>
          <a:xfrm>
            <a:off x="3953395" y="3339973"/>
            <a:ext cx="4066279" cy="3429000"/>
          </a:xfrm>
          <a:prstGeom prst="rect">
            <a:avLst/>
          </a:prstGeom>
        </p:spPr>
      </p:pic>
      <p:pic>
        <p:nvPicPr>
          <p:cNvPr id="9" name="Picture 8" descr="A person in a nun's outfit reading a book&#10;&#10;AI-generated content may be incorrect.">
            <a:extLst>
              <a:ext uri="{FF2B5EF4-FFF2-40B4-BE49-F238E27FC236}">
                <a16:creationId xmlns:a16="http://schemas.microsoft.com/office/drawing/2014/main" id="{EBCD90DA-357D-9146-285D-DAAD51A15709}"/>
              </a:ext>
            </a:extLst>
          </p:cNvPr>
          <p:cNvPicPr>
            <a:picLocks noChangeAspect="1"/>
          </p:cNvPicPr>
          <p:nvPr/>
        </p:nvPicPr>
        <p:blipFill>
          <a:blip r:embed="rId5"/>
          <a:srcRect r="3" b="15675"/>
          <a:stretch>
            <a:fillRect/>
          </a:stretch>
        </p:blipFill>
        <p:spPr>
          <a:xfrm>
            <a:off x="-204333" y="2631249"/>
            <a:ext cx="4066279" cy="3429000"/>
          </a:xfrm>
          <a:prstGeom prst="rect">
            <a:avLst/>
          </a:prstGeom>
        </p:spPr>
      </p:pic>
    </p:spTree>
    <p:extLst>
      <p:ext uri="{BB962C8B-B14F-4D97-AF65-F5344CB8AC3E}">
        <p14:creationId xmlns:p14="http://schemas.microsoft.com/office/powerpoint/2010/main" val="1710050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FCFD106-DEBC-08D5-2336-5E243886516E}"/>
            </a:ext>
          </a:extLst>
        </p:cNvPr>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A4FB2F27-3F7D-440E-A905-86607A926A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1" name="Rectangle 20">
            <a:extLst>
              <a:ext uri="{FF2B5EF4-FFF2-40B4-BE49-F238E27FC236}">
                <a16:creationId xmlns:a16="http://schemas.microsoft.com/office/drawing/2014/main" id="{AF678C14-A033-4139-BCA9-8382B03964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23" name="Group 22">
            <a:extLst>
              <a:ext uri="{FF2B5EF4-FFF2-40B4-BE49-F238E27FC236}">
                <a16:creationId xmlns:a16="http://schemas.microsoft.com/office/drawing/2014/main" id="{F7A0AA6E-FBE4-4237-8777-A5766F0A51C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57587" y="5080"/>
            <a:ext cx="4531366" cy="6014720"/>
            <a:chOff x="7657587" y="5080"/>
            <a:chExt cx="4531366" cy="6014720"/>
          </a:xfrm>
        </p:grpSpPr>
        <p:pic>
          <p:nvPicPr>
            <p:cNvPr id="24" name="Picture 23">
              <a:extLst>
                <a:ext uri="{FF2B5EF4-FFF2-40B4-BE49-F238E27FC236}">
                  <a16:creationId xmlns:a16="http://schemas.microsoft.com/office/drawing/2014/main" id="{A8ACF422-864A-48F3-BCDF-2EBADF4125F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flipV="1">
              <a:off x="7657587" y="5080"/>
              <a:ext cx="4531366" cy="4864019"/>
            </a:xfrm>
            <a:prstGeom prst="rect">
              <a:avLst/>
            </a:prstGeom>
          </p:spPr>
        </p:pic>
        <p:pic>
          <p:nvPicPr>
            <p:cNvPr id="25" name="Picture 24">
              <a:extLst>
                <a:ext uri="{FF2B5EF4-FFF2-40B4-BE49-F238E27FC236}">
                  <a16:creationId xmlns:a16="http://schemas.microsoft.com/office/drawing/2014/main" id="{BC7B8F36-FD07-41AE-BB00-D1D458C0624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flipV="1">
              <a:off x="8627628" y="5080"/>
              <a:ext cx="3561325" cy="6014720"/>
            </a:xfrm>
            <a:prstGeom prst="rect">
              <a:avLst/>
            </a:prstGeom>
          </p:spPr>
        </p:pic>
      </p:grpSp>
      <p:sp>
        <p:nvSpPr>
          <p:cNvPr id="2" name="Title 1">
            <a:extLst>
              <a:ext uri="{FF2B5EF4-FFF2-40B4-BE49-F238E27FC236}">
                <a16:creationId xmlns:a16="http://schemas.microsoft.com/office/drawing/2014/main" id="{1156CC87-4548-4B0F-F064-97B1A7D7A81A}"/>
              </a:ext>
            </a:extLst>
          </p:cNvPr>
          <p:cNvSpPr>
            <a:spLocks noGrp="1"/>
          </p:cNvSpPr>
          <p:nvPr>
            <p:ph type="title"/>
          </p:nvPr>
        </p:nvSpPr>
        <p:spPr>
          <a:xfrm>
            <a:off x="838200" y="461339"/>
            <a:ext cx="10606072" cy="1900861"/>
          </a:xfrm>
        </p:spPr>
        <p:txBody>
          <a:bodyPr>
            <a:normAutofit/>
          </a:bodyPr>
          <a:lstStyle/>
          <a:p>
            <a:r>
              <a:rPr lang="en-US" sz="2800" dirty="0">
                <a:solidFill>
                  <a:srgbClr val="FFFFFF"/>
                </a:solidFill>
                <a:latin typeface="Times New Roman" panose="02020603050405020304" pitchFamily="18" charset="0"/>
                <a:cs typeface="Times New Roman" panose="02020603050405020304" pitchFamily="18" charset="0"/>
              </a:rPr>
              <a:t>“Shade”</a:t>
            </a:r>
          </a:p>
        </p:txBody>
      </p:sp>
      <p:sp>
        <p:nvSpPr>
          <p:cNvPr id="3" name="Content Placeholder 2">
            <a:extLst>
              <a:ext uri="{FF2B5EF4-FFF2-40B4-BE49-F238E27FC236}">
                <a16:creationId xmlns:a16="http://schemas.microsoft.com/office/drawing/2014/main" id="{2BCD6E1C-7446-AF85-3A94-C85F8054EE58}"/>
              </a:ext>
            </a:extLst>
          </p:cNvPr>
          <p:cNvSpPr>
            <a:spLocks noGrp="1"/>
          </p:cNvSpPr>
          <p:nvPr>
            <p:ph idx="1"/>
          </p:nvPr>
        </p:nvSpPr>
        <p:spPr>
          <a:xfrm>
            <a:off x="246184" y="2485292"/>
            <a:ext cx="7526215" cy="3529321"/>
          </a:xfrm>
        </p:spPr>
        <p:txBody>
          <a:bodyPr>
            <a:normAutofit/>
          </a:bodyPr>
          <a:lstStyle/>
          <a:p>
            <a:pPr marL="0" indent="0" algn="just">
              <a:buNone/>
            </a:pPr>
            <a:endParaRPr lang="en-GB" sz="1400" dirty="0">
              <a:solidFill>
                <a:schemeClr val="bg1"/>
              </a:solidFill>
              <a:latin typeface="Times New Roman" panose="02020603050405020304" pitchFamily="18" charset="0"/>
              <a:cs typeface="Times New Roman" panose="02020603050405020304" pitchFamily="18" charset="0"/>
            </a:endParaRPr>
          </a:p>
          <a:p>
            <a:pPr marL="0" indent="0" algn="just">
              <a:buNone/>
            </a:pPr>
            <a:r>
              <a:rPr lang="en-GB" sz="1600" dirty="0">
                <a:solidFill>
                  <a:schemeClr val="bg1"/>
                </a:solidFill>
                <a:latin typeface="Times New Roman" panose="02020603050405020304" pitchFamily="18" charset="0"/>
                <a:cs typeface="Times New Roman" panose="02020603050405020304" pitchFamily="18" charset="0"/>
              </a:rPr>
              <a:t>“The universal job of being a writer is to write, to write with empathy, to be brave and honest, to find joy conveying a journey and in sharing your passion. Your ink is replenished by your life experiences, by taking off the mask and using your limitless imagination, by stepping out of the shade and into the light. As a woman may write in the voice of a man, I don’t see why a writer cannot imagine the voice of another shade and culture, that is what imagination is all about. Whatever shade you are, as a writer, you have just one task each day, one battle, and that is you against the blank page. Every writer should have just that in mind, nothing else matters, just that one fight is more than enough to contend with, each and every morning. </a:t>
            </a:r>
          </a:p>
          <a:p>
            <a:pPr marL="0" indent="0" algn="just">
              <a:buNone/>
            </a:pPr>
            <a:r>
              <a:rPr lang="en-GB" sz="1600" dirty="0">
                <a:solidFill>
                  <a:schemeClr val="bg1"/>
                </a:solidFill>
                <a:latin typeface="Times New Roman" panose="02020603050405020304" pitchFamily="18" charset="0"/>
                <a:cs typeface="Times New Roman" panose="02020603050405020304" pitchFamily="18" charset="0"/>
              </a:rPr>
              <a:t>You and your pen against the empty page” (Salena Godden 196 )</a:t>
            </a: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6" name="Picture 5" descr="A person leaning against a tree&#10;&#10;AI-generated content may be incorrect.">
            <a:extLst>
              <a:ext uri="{FF2B5EF4-FFF2-40B4-BE49-F238E27FC236}">
                <a16:creationId xmlns:a16="http://schemas.microsoft.com/office/drawing/2014/main" id="{534FF5A2-24F4-15BF-C926-BC83B763A987}"/>
              </a:ext>
            </a:extLst>
          </p:cNvPr>
          <p:cNvPicPr>
            <a:picLocks noChangeAspect="1"/>
          </p:cNvPicPr>
          <p:nvPr/>
        </p:nvPicPr>
        <p:blipFill>
          <a:blip r:embed="rId3"/>
          <a:srcRect r="3" b="505"/>
          <a:stretch>
            <a:fillRect/>
          </a:stretch>
        </p:blipFill>
        <p:spPr>
          <a:xfrm>
            <a:off x="8138256" y="3439268"/>
            <a:ext cx="3807559" cy="2585612"/>
          </a:xfrm>
          <a:prstGeom prst="rect">
            <a:avLst/>
          </a:prstGeom>
        </p:spPr>
      </p:pic>
    </p:spTree>
    <p:extLst>
      <p:ext uri="{BB962C8B-B14F-4D97-AF65-F5344CB8AC3E}">
        <p14:creationId xmlns:p14="http://schemas.microsoft.com/office/powerpoint/2010/main" val="3876491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885455D-4FED-D2A7-CA6B-D31AA23A93D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EC166A-CA0F-8941-1F4D-5D7074C0A0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5CC27FD2-6C3F-F209-DAAC-13E7641407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C26DD30-40A1-9A33-9CFD-94BE07F805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2ED70774-0936-5E9E-DDAC-C7F978821A2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81B010BE-27EC-B41F-E4BD-B3A869730EB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B09C3F4E-3BED-02F6-EFFD-B27490B09DDC}"/>
              </a:ext>
            </a:extLst>
          </p:cNvPr>
          <p:cNvSpPr>
            <a:spLocks noGrp="1"/>
          </p:cNvSpPr>
          <p:nvPr>
            <p:ph type="title"/>
          </p:nvPr>
        </p:nvSpPr>
        <p:spPr>
          <a:xfrm>
            <a:off x="838201" y="559813"/>
            <a:ext cx="8763000" cy="1470465"/>
          </a:xfrm>
        </p:spPr>
        <p:txBody>
          <a:bodyPr>
            <a:normAutofit/>
          </a:bodyPr>
          <a:lstStyle/>
          <a:p>
            <a:endParaRPr lang="en-US" dirty="0">
              <a:solidFill>
                <a:srgbClr val="FFFFFF"/>
              </a:solidFill>
            </a:endParaRPr>
          </a:p>
        </p:txBody>
      </p:sp>
      <p:sp>
        <p:nvSpPr>
          <p:cNvPr id="3" name="Content Placeholder 2">
            <a:extLst>
              <a:ext uri="{FF2B5EF4-FFF2-40B4-BE49-F238E27FC236}">
                <a16:creationId xmlns:a16="http://schemas.microsoft.com/office/drawing/2014/main" id="{37C10B7F-1A9F-53AA-4B3D-2DDFFB617579}"/>
              </a:ext>
            </a:extLst>
          </p:cNvPr>
          <p:cNvSpPr>
            <a:spLocks noGrp="1"/>
          </p:cNvSpPr>
          <p:nvPr>
            <p:ph idx="1"/>
          </p:nvPr>
        </p:nvSpPr>
        <p:spPr>
          <a:xfrm>
            <a:off x="825797" y="3010506"/>
            <a:ext cx="8762436" cy="3102581"/>
          </a:xfrm>
        </p:spPr>
        <p:txBody>
          <a:bodyPr>
            <a:normAutofit/>
          </a:bodyPr>
          <a:lstStyle/>
          <a:p>
            <a:pPr marL="0" indent="0">
              <a:buNone/>
            </a:pPr>
            <a:r>
              <a:rPr lang="en-GB" sz="1800" dirty="0">
                <a:solidFill>
                  <a:schemeClr val="bg1"/>
                </a:solidFill>
                <a:latin typeface="Times New Roman" panose="02020603050405020304" pitchFamily="18" charset="0"/>
                <a:cs typeface="Times New Roman" panose="02020603050405020304" pitchFamily="18" charset="0"/>
              </a:rPr>
              <a:t>“Promiscuous coition of men and animals took place, wherefore the regions of Africa produce for us so many monsters” (Jean Bodin, 96)</a:t>
            </a:r>
          </a:p>
          <a:p>
            <a:pPr marL="0" indent="0">
              <a:buNone/>
            </a:pPr>
            <a:endParaRPr lang="en-GB" sz="1800" dirty="0">
              <a:solidFill>
                <a:schemeClr val="bg1"/>
              </a:solidFill>
              <a:latin typeface="Times New Roman" panose="02020603050405020304" pitchFamily="18" charset="0"/>
              <a:cs typeface="Times New Roman" panose="02020603050405020304" pitchFamily="18" charset="0"/>
            </a:endParaRPr>
          </a:p>
          <a:p>
            <a:pPr marL="0" indent="0">
              <a:buNone/>
            </a:pPr>
            <a:endParaRPr lang="en-GB" sz="1800" dirty="0">
              <a:solidFill>
                <a:schemeClr val="bg1"/>
              </a:solidFill>
              <a:latin typeface="Times New Roman" panose="02020603050405020304" pitchFamily="18" charset="0"/>
              <a:cs typeface="Times New Roman" panose="02020603050405020304" pitchFamily="18" charset="0"/>
            </a:endParaRPr>
          </a:p>
          <a:p>
            <a:pPr marL="0" indent="0">
              <a:buNone/>
            </a:pPr>
            <a:r>
              <a:rPr lang="en-GB" sz="1200" dirty="0">
                <a:solidFill>
                  <a:schemeClr val="bg1"/>
                </a:solidFill>
                <a:latin typeface="Times New Roman" panose="02020603050405020304" pitchFamily="18" charset="0"/>
                <a:cs typeface="Times New Roman" panose="02020603050405020304" pitchFamily="18" charset="0"/>
              </a:rPr>
              <a:t>Loomba, Ania, and Jonathan Burton, eds. </a:t>
            </a:r>
            <a:r>
              <a:rPr lang="en-GB" sz="1200" i="1" dirty="0">
                <a:solidFill>
                  <a:schemeClr val="bg1"/>
                </a:solidFill>
                <a:latin typeface="Times New Roman" panose="02020603050405020304" pitchFamily="18" charset="0"/>
                <a:cs typeface="Times New Roman" panose="02020603050405020304" pitchFamily="18" charset="0"/>
              </a:rPr>
              <a:t>Race in early modern England: A documentary companion</a:t>
            </a:r>
            <a:r>
              <a:rPr lang="en-GB" sz="1200" dirty="0">
                <a:solidFill>
                  <a:schemeClr val="bg1"/>
                </a:solidFill>
                <a:latin typeface="Times New Roman" panose="02020603050405020304" pitchFamily="18" charset="0"/>
                <a:cs typeface="Times New Roman" panose="02020603050405020304" pitchFamily="18" charset="0"/>
              </a:rPr>
              <a:t>. New York: Palgrave Macmillan, 2007.</a:t>
            </a:r>
            <a:endParaRPr lang="en-US" sz="12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4647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AEAD147-053E-4228-83FC-AAB1351E335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D015C22-A061-D1D3-C672-4149C888D6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ED2B87A5-7A7E-B0D3-173C-ADCD2E9410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8C5615A4-7782-1914-2538-8678E4C14FB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6F65B59B-A863-582B-64C7-3EA7FEA9202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BBB8F69C-498C-882F-5161-30C09141BC8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D0F906BA-DD0B-1F76-77E1-22640D5A1B28}"/>
              </a:ext>
            </a:extLst>
          </p:cNvPr>
          <p:cNvSpPr>
            <a:spLocks noGrp="1"/>
          </p:cNvSpPr>
          <p:nvPr>
            <p:ph type="title"/>
          </p:nvPr>
        </p:nvSpPr>
        <p:spPr>
          <a:xfrm>
            <a:off x="838201" y="559813"/>
            <a:ext cx="8763000" cy="1470465"/>
          </a:xfrm>
        </p:spPr>
        <p:txBody>
          <a:bodyPr>
            <a:normAutofit/>
          </a:bodyPr>
          <a:lstStyle/>
          <a:p>
            <a:endParaRPr lang="en-US" dirty="0">
              <a:solidFill>
                <a:srgbClr val="FFFFFF"/>
              </a:solidFill>
            </a:endParaRPr>
          </a:p>
        </p:txBody>
      </p:sp>
      <p:sp>
        <p:nvSpPr>
          <p:cNvPr id="3" name="Content Placeholder 2">
            <a:extLst>
              <a:ext uri="{FF2B5EF4-FFF2-40B4-BE49-F238E27FC236}">
                <a16:creationId xmlns:a16="http://schemas.microsoft.com/office/drawing/2014/main" id="{DC74875D-81B1-699A-65AD-8922ED923DC8}"/>
              </a:ext>
            </a:extLst>
          </p:cNvPr>
          <p:cNvSpPr>
            <a:spLocks noGrp="1"/>
          </p:cNvSpPr>
          <p:nvPr>
            <p:ph idx="1"/>
          </p:nvPr>
        </p:nvSpPr>
        <p:spPr>
          <a:xfrm>
            <a:off x="838200" y="2030278"/>
            <a:ext cx="9824633" cy="3828081"/>
          </a:xfrm>
        </p:spPr>
        <p:txBody>
          <a:bodyPr>
            <a:normAutofit lnSpcReduction="10000"/>
          </a:bodyPr>
          <a:lstStyle/>
          <a:p>
            <a:pPr marL="0" indent="0" algn="just">
              <a:buNone/>
            </a:pPr>
            <a:endParaRPr lang="en-GB" sz="1800" dirty="0">
              <a:solidFill>
                <a:schemeClr val="bg1"/>
              </a:solidFill>
              <a:latin typeface="Times New Roman" panose="02020603050405020304" pitchFamily="18" charset="0"/>
              <a:cs typeface="Times New Roman" panose="02020603050405020304" pitchFamily="18" charset="0"/>
            </a:endParaRPr>
          </a:p>
          <a:p>
            <a:pPr marL="0" indent="0" algn="just">
              <a:buNone/>
            </a:pPr>
            <a:r>
              <a:rPr lang="en-GB" sz="2000" dirty="0">
                <a:solidFill>
                  <a:schemeClr val="bg1"/>
                </a:solidFill>
                <a:latin typeface="Times New Roman" panose="02020603050405020304" pitchFamily="18" charset="0"/>
                <a:cs typeface="Times New Roman" panose="02020603050405020304" pitchFamily="18" charset="0"/>
              </a:rPr>
              <a:t>“the biggest burden facing people of colour in this country is that society deems us bad immigrants – job-stealers, benefit-scroungers, girlfriend-thieves, refugees – until we cross over in their consciousness, through popular culture, winning races, baking good cakes, being conscientious doctors, to become good immigrants. </a:t>
            </a:r>
          </a:p>
          <a:p>
            <a:pPr marL="0" indent="0" algn="just">
              <a:buNone/>
            </a:pPr>
            <a:r>
              <a:rPr lang="en-GB" sz="2000" dirty="0">
                <a:solidFill>
                  <a:schemeClr val="bg1"/>
                </a:solidFill>
                <a:latin typeface="Times New Roman" panose="02020603050405020304" pitchFamily="18" charset="0"/>
                <a:cs typeface="Times New Roman" panose="02020603050405020304" pitchFamily="18" charset="0"/>
              </a:rPr>
              <a:t>And we are so tired of that burden.”</a:t>
            </a:r>
          </a:p>
          <a:p>
            <a:pPr marL="0" indent="0" algn="just">
              <a:buNone/>
            </a:pPr>
            <a:endParaRPr lang="en-GB" sz="1800" dirty="0">
              <a:solidFill>
                <a:schemeClr val="bg1"/>
              </a:solidFill>
              <a:latin typeface="Times New Roman" panose="02020603050405020304" pitchFamily="18" charset="0"/>
              <a:cs typeface="Times New Roman" panose="02020603050405020304" pitchFamily="18" charset="0"/>
            </a:endParaRPr>
          </a:p>
          <a:p>
            <a:pPr marL="0" indent="0" algn="just">
              <a:buNone/>
            </a:pPr>
            <a:endParaRPr lang="en-GB" sz="1800" dirty="0">
              <a:solidFill>
                <a:schemeClr val="bg1"/>
              </a:solidFill>
              <a:latin typeface="Times New Roman" panose="02020603050405020304" pitchFamily="18" charset="0"/>
              <a:cs typeface="Times New Roman" panose="02020603050405020304" pitchFamily="18" charset="0"/>
            </a:endParaRPr>
          </a:p>
          <a:p>
            <a:pPr marL="0" indent="0" algn="just">
              <a:buNone/>
            </a:pPr>
            <a:br>
              <a:rPr lang="en-GB" sz="1800" dirty="0">
                <a:solidFill>
                  <a:schemeClr val="bg1"/>
                </a:solidFill>
                <a:latin typeface="Times New Roman" panose="02020603050405020304" pitchFamily="18" charset="0"/>
                <a:cs typeface="Times New Roman" panose="02020603050405020304" pitchFamily="18" charset="0"/>
              </a:rPr>
            </a:br>
            <a:r>
              <a:rPr lang="en-GB" sz="1800" i="1" dirty="0">
                <a:solidFill>
                  <a:schemeClr val="bg1"/>
                </a:solidFill>
                <a:latin typeface="Times New Roman" panose="02020603050405020304" pitchFamily="18" charset="0"/>
                <a:cs typeface="Times New Roman" panose="02020603050405020304" pitchFamily="18" charset="0"/>
              </a:rPr>
              <a:t>The Good Immigrant</a:t>
            </a:r>
            <a:r>
              <a:rPr lang="en-GB" sz="1800" dirty="0">
                <a:solidFill>
                  <a:schemeClr val="bg1"/>
                </a:solidFill>
                <a:latin typeface="Times New Roman" panose="02020603050405020304" pitchFamily="18" charset="0"/>
                <a:cs typeface="Times New Roman" panose="02020603050405020304" pitchFamily="18" charset="0"/>
              </a:rPr>
              <a:t>, edited by Nikesh Shukla, Unbound, 2016.</a:t>
            </a:r>
            <a:r>
              <a:rPr lang="en-GB" sz="1800" i="1" dirty="0">
                <a:solidFill>
                  <a:schemeClr val="bg1"/>
                </a:solidFill>
                <a:latin typeface="Times New Roman" panose="02020603050405020304" pitchFamily="18" charset="0"/>
                <a:cs typeface="Times New Roman" panose="02020603050405020304" pitchFamily="18" charset="0"/>
              </a:rPr>
              <a:t> </a:t>
            </a:r>
            <a:endParaRPr lang="en-US" sz="18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7966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4C540FE-4496-8AFD-44E9-DA7D959439E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1EE793-8C61-C634-9BF6-29B62A04CC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B3C7F2DD-92B0-7C2B-56EE-B4E6147A95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31242745-FB9C-97D6-C39A-14427D82BBB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45691B28-E9DC-9579-FB57-75174239330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83B30C37-8A72-78AA-56FB-7814EA191B9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3D148A15-0F47-42A4-2CB0-1776EEF1CD44}"/>
              </a:ext>
            </a:extLst>
          </p:cNvPr>
          <p:cNvSpPr>
            <a:spLocks noGrp="1"/>
          </p:cNvSpPr>
          <p:nvPr>
            <p:ph type="title"/>
          </p:nvPr>
        </p:nvSpPr>
        <p:spPr>
          <a:xfrm>
            <a:off x="838201" y="559814"/>
            <a:ext cx="8707243" cy="640550"/>
          </a:xfrm>
        </p:spPr>
        <p:txBody>
          <a:bodyPr>
            <a:normAutofit fontScale="90000"/>
          </a:bodyPr>
          <a:lstStyle/>
          <a:p>
            <a:endParaRPr lang="en-US" dirty="0">
              <a:solidFill>
                <a:srgbClr val="FFFFFF"/>
              </a:solidFill>
            </a:endParaRPr>
          </a:p>
        </p:txBody>
      </p:sp>
      <p:sp>
        <p:nvSpPr>
          <p:cNvPr id="3" name="Content Placeholder 2">
            <a:extLst>
              <a:ext uri="{FF2B5EF4-FFF2-40B4-BE49-F238E27FC236}">
                <a16:creationId xmlns:a16="http://schemas.microsoft.com/office/drawing/2014/main" id="{561A193C-D5A1-398F-3A1A-524F7AFF4FB9}"/>
              </a:ext>
            </a:extLst>
          </p:cNvPr>
          <p:cNvSpPr>
            <a:spLocks noGrp="1"/>
          </p:cNvSpPr>
          <p:nvPr>
            <p:ph idx="1"/>
          </p:nvPr>
        </p:nvSpPr>
        <p:spPr>
          <a:xfrm>
            <a:off x="307384" y="1895706"/>
            <a:ext cx="10364333" cy="4181709"/>
          </a:xfrm>
        </p:spPr>
        <p:txBody>
          <a:bodyPr>
            <a:noAutofit/>
          </a:bodyPr>
          <a:lstStyle/>
          <a:p>
            <a:pPr marL="0" indent="0" algn="just">
              <a:buNone/>
            </a:pPr>
            <a:endParaRPr lang="en-GB" sz="1600" dirty="0">
              <a:solidFill>
                <a:schemeClr val="bg1"/>
              </a:solidFill>
              <a:latin typeface="Times New Roman" panose="02020603050405020304" pitchFamily="18" charset="0"/>
              <a:cs typeface="Times New Roman" panose="02020603050405020304" pitchFamily="18" charset="0"/>
            </a:endParaRPr>
          </a:p>
          <a:p>
            <a:pPr marL="0" indent="0" algn="just">
              <a:buNone/>
            </a:pPr>
            <a:r>
              <a:rPr lang="en-GB" sz="1600" dirty="0">
                <a:solidFill>
                  <a:schemeClr val="bg1"/>
                </a:solidFill>
                <a:latin typeface="Times New Roman" panose="02020603050405020304" pitchFamily="18" charset="0"/>
                <a:cs typeface="Times New Roman" panose="02020603050405020304" pitchFamily="18" charset="0"/>
              </a:rPr>
              <a:t>“All I can do is keep on keeping on, keep sailing my Good Ship. </a:t>
            </a:r>
          </a:p>
          <a:p>
            <a:pPr marL="0" indent="0" algn="just">
              <a:buNone/>
            </a:pPr>
            <a:r>
              <a:rPr lang="en-GB" sz="1600" dirty="0">
                <a:solidFill>
                  <a:schemeClr val="bg1"/>
                </a:solidFill>
                <a:latin typeface="Times New Roman" panose="02020603050405020304" pitchFamily="18" charset="0"/>
                <a:cs typeface="Times New Roman" panose="02020603050405020304" pitchFamily="18" charset="0"/>
              </a:rPr>
              <a:t>Human colour is the colour I’m truly interested in, the colour of your humanity. May the size of your heart and the depth of your soul be your currency. Welcome aboard my Good Ship. Let us sail to the colourful island of mixed identity. You can eat from the cooking pot of mixed culture and bathe in the cool shade of being mixed-race. There is no need for a passport. There are no borders. We are all citizens of the world. Whatever shade you are, bring your light, bring your colour, bring your music and your books, your stories and your histories, and climb aboard. United as a people we are a million majestic colours, together we are a glorious stained-glass window. We are building a cathedral of otherness, brick by brick and book by book. Raise your glass of rum, let’s toast to the minorities who are the majority. There is no stopping time, nor the blurring of lines or the blending of shades. With a spirit of hope I leave you now. I drink to our sameness and to our unique differences. This is the twenty-first century and we share this, we live here, in the future. It is a beautiful morning, it is first light on the time of being other, so get out from that shade and feel the warmth of being outside. </a:t>
            </a:r>
          </a:p>
          <a:p>
            <a:pPr marL="0" indent="0">
              <a:buNone/>
            </a:pPr>
            <a:r>
              <a:rPr lang="en-GB" sz="1600" dirty="0">
                <a:solidFill>
                  <a:schemeClr val="bg1"/>
                </a:solidFill>
                <a:latin typeface="Times New Roman" panose="02020603050405020304" pitchFamily="18" charset="0"/>
                <a:cs typeface="Times New Roman" panose="02020603050405020304" pitchFamily="18" charset="0"/>
              </a:rPr>
              <a:t>You tick: Other.” (Salena Godden)</a:t>
            </a:r>
            <a:br>
              <a:rPr lang="en-GB" sz="1600" dirty="0">
                <a:solidFill>
                  <a:schemeClr val="bg1"/>
                </a:solidFill>
                <a:latin typeface="Times New Roman" panose="02020603050405020304" pitchFamily="18" charset="0"/>
                <a:cs typeface="Times New Roman" panose="02020603050405020304" pitchFamily="18" charset="0"/>
              </a:rPr>
            </a:br>
            <a:endParaRPr lang="en-US"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1194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0" name="Rectangle 59">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2" name="Rectangle 61">
            <a:extLst>
              <a:ext uri="{FF2B5EF4-FFF2-40B4-BE49-F238E27FC236}">
                <a16:creationId xmlns:a16="http://schemas.microsoft.com/office/drawing/2014/main" id="{5A8C81AE-8F0D-49F3-9FB4-334B0DCDF1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 name="Title 1">
            <a:extLst>
              <a:ext uri="{FF2B5EF4-FFF2-40B4-BE49-F238E27FC236}">
                <a16:creationId xmlns:a16="http://schemas.microsoft.com/office/drawing/2014/main" id="{72035308-7369-B325-23D2-00271C4EDC63}"/>
              </a:ext>
            </a:extLst>
          </p:cNvPr>
          <p:cNvSpPr>
            <a:spLocks noGrp="1"/>
          </p:cNvSpPr>
          <p:nvPr>
            <p:ph type="title"/>
          </p:nvPr>
        </p:nvSpPr>
        <p:spPr>
          <a:xfrm>
            <a:off x="820615" y="696308"/>
            <a:ext cx="5275385" cy="1449016"/>
          </a:xfrm>
        </p:spPr>
        <p:txBody>
          <a:bodyPr>
            <a:normAutofit/>
          </a:bodyPr>
          <a:lstStyle/>
          <a:p>
            <a:pPr>
              <a:lnSpc>
                <a:spcPct val="90000"/>
              </a:lnSpc>
            </a:pPr>
            <a:endParaRPr lang="en-US" sz="3400" dirty="0"/>
          </a:p>
        </p:txBody>
      </p:sp>
      <p:sp>
        <p:nvSpPr>
          <p:cNvPr id="13" name="Content Placeholder 12">
            <a:extLst>
              <a:ext uri="{FF2B5EF4-FFF2-40B4-BE49-F238E27FC236}">
                <a16:creationId xmlns:a16="http://schemas.microsoft.com/office/drawing/2014/main" id="{D50DF3AD-0B8C-8D3F-248A-21411CD3575F}"/>
              </a:ext>
            </a:extLst>
          </p:cNvPr>
          <p:cNvSpPr>
            <a:spLocks noGrp="1"/>
          </p:cNvSpPr>
          <p:nvPr>
            <p:ph idx="1"/>
          </p:nvPr>
        </p:nvSpPr>
        <p:spPr>
          <a:xfrm>
            <a:off x="1" y="2699979"/>
            <a:ext cx="6286500" cy="2587129"/>
          </a:xfrm>
        </p:spPr>
        <p:txBody>
          <a:bodyPr>
            <a:normAutofit fontScale="92500" lnSpcReduction="10000"/>
          </a:bodyPr>
          <a:lstStyle/>
          <a:p>
            <a:pPr marL="0" indent="0">
              <a:buNone/>
            </a:pPr>
            <a:r>
              <a:rPr lang="en-GB" sz="2000" dirty="0">
                <a:latin typeface="Times New Roman" panose="02020603050405020304" pitchFamily="18" charset="0"/>
                <a:cs typeface="Times New Roman" panose="02020603050405020304" pitchFamily="18" charset="0"/>
              </a:rPr>
              <a:t>Upper right: https://</a:t>
            </a:r>
            <a:r>
              <a:rPr lang="en-GB" sz="2000" dirty="0" err="1">
                <a:latin typeface="Times New Roman" panose="02020603050405020304" pitchFamily="18" charset="0"/>
                <a:cs typeface="Times New Roman" panose="02020603050405020304" pitchFamily="18" charset="0"/>
              </a:rPr>
              <a:t>www.bbc.com</a:t>
            </a:r>
            <a:r>
              <a:rPr lang="en-GB" sz="2000" dirty="0">
                <a:latin typeface="Times New Roman" panose="02020603050405020304" pitchFamily="18" charset="0"/>
                <a:cs typeface="Times New Roman" panose="02020603050405020304" pitchFamily="18" charset="0"/>
              </a:rPr>
              <a:t>/</a:t>
            </a:r>
            <a:r>
              <a:rPr lang="en-GB" sz="2000" dirty="0" err="1">
                <a:latin typeface="Times New Roman" panose="02020603050405020304" pitchFamily="18" charset="0"/>
                <a:cs typeface="Times New Roman" panose="02020603050405020304" pitchFamily="18" charset="0"/>
              </a:rPr>
              <a:t>portuguese</a:t>
            </a:r>
            <a:r>
              <a:rPr lang="en-GB" sz="2000" dirty="0">
                <a:latin typeface="Times New Roman" panose="02020603050405020304" pitchFamily="18" charset="0"/>
                <a:cs typeface="Times New Roman" panose="02020603050405020304" pitchFamily="18" charset="0"/>
              </a:rPr>
              <a:t>/resources/</a:t>
            </a:r>
            <a:r>
              <a:rPr lang="en-GB" sz="2000" dirty="0" err="1">
                <a:latin typeface="Times New Roman" panose="02020603050405020304" pitchFamily="18" charset="0"/>
                <a:cs typeface="Times New Roman" panose="02020603050405020304" pitchFamily="18" charset="0"/>
              </a:rPr>
              <a:t>idt-sh</a:t>
            </a:r>
            <a:r>
              <a:rPr lang="en-GB" sz="2000" dirty="0">
                <a:latin typeface="Times New Roman" panose="02020603050405020304" pitchFamily="18" charset="0"/>
                <a:cs typeface="Times New Roman" panose="02020603050405020304" pitchFamily="18" charset="0"/>
              </a:rPr>
              <a:t>/</a:t>
            </a:r>
            <a:r>
              <a:rPr lang="en-GB" sz="2000" dirty="0" err="1">
                <a:latin typeface="Times New Roman" panose="02020603050405020304" pitchFamily="18" charset="0"/>
                <a:cs typeface="Times New Roman" panose="02020603050405020304" pitchFamily="18" charset="0"/>
              </a:rPr>
              <a:t>lutapelaabolicao</a:t>
            </a:r>
            <a:endParaRPr lang="en-GB" sz="2000" dirty="0">
              <a:latin typeface="Times New Roman" panose="02020603050405020304" pitchFamily="18" charset="0"/>
              <a:cs typeface="Times New Roman" panose="02020603050405020304" pitchFamily="18" charset="0"/>
            </a:endParaRP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r>
              <a:rPr lang="en-GB" sz="2000" dirty="0">
                <a:latin typeface="Times New Roman" panose="02020603050405020304" pitchFamily="18" charset="0"/>
                <a:cs typeface="Times New Roman" panose="02020603050405020304" pitchFamily="18" charset="0"/>
              </a:rPr>
              <a:t>Lower right: Horace Waller: </a:t>
            </a:r>
            <a:r>
              <a:rPr lang="en-GB" sz="2000" i="1" dirty="0">
                <a:latin typeface="Times New Roman" panose="02020603050405020304" pitchFamily="18" charset="0"/>
                <a:cs typeface="Times New Roman" panose="02020603050405020304" pitchFamily="18" charset="0"/>
              </a:rPr>
              <a:t>The last journals of David Livingstone in Central Africa, from 1865 to his death</a:t>
            </a:r>
            <a:r>
              <a:rPr lang="en-GB" sz="2000" dirty="0">
                <a:latin typeface="Times New Roman" panose="02020603050405020304" pitchFamily="18" charset="0"/>
                <a:cs typeface="Times New Roman" panose="02020603050405020304" pitchFamily="18" charset="0"/>
              </a:rPr>
              <a:t>. London, 1874.</a:t>
            </a:r>
            <a:endParaRPr lang="en-US" sz="2000" dirty="0">
              <a:latin typeface="Times New Roman" panose="02020603050405020304" pitchFamily="18" charset="0"/>
              <a:cs typeface="Times New Roman" panose="02020603050405020304" pitchFamily="18" charset="0"/>
            </a:endParaRPr>
          </a:p>
        </p:txBody>
      </p:sp>
      <p:pic>
        <p:nvPicPr>
          <p:cNvPr id="7" name="Picture 6" descr="A group of people carrying baskets&#10;&#10;AI-generated content may be incorrect.">
            <a:extLst>
              <a:ext uri="{FF2B5EF4-FFF2-40B4-BE49-F238E27FC236}">
                <a16:creationId xmlns:a16="http://schemas.microsoft.com/office/drawing/2014/main" id="{8B2313AD-99FF-0EBA-47B4-010D9ADB579E}"/>
              </a:ext>
            </a:extLst>
          </p:cNvPr>
          <p:cNvPicPr>
            <a:picLocks noChangeAspect="1"/>
          </p:cNvPicPr>
          <p:nvPr/>
        </p:nvPicPr>
        <p:blipFill>
          <a:blip r:embed="rId2"/>
          <a:srcRect t="21371" r="-1" b="3006"/>
          <a:stretch>
            <a:fillRect/>
          </a:stretch>
        </p:blipFill>
        <p:spPr>
          <a:xfrm>
            <a:off x="6477000" y="-36760"/>
            <a:ext cx="5722070" cy="3461697"/>
          </a:xfrm>
          <a:prstGeom prst="rect">
            <a:avLst/>
          </a:prstGeom>
        </p:spPr>
      </p:pic>
      <p:pic>
        <p:nvPicPr>
          <p:cNvPr id="9" name="Picture 8" descr="A group of people carrying objects&#10;&#10;AI-generated content may be incorrect.">
            <a:extLst>
              <a:ext uri="{FF2B5EF4-FFF2-40B4-BE49-F238E27FC236}">
                <a16:creationId xmlns:a16="http://schemas.microsoft.com/office/drawing/2014/main" id="{1D577151-9674-8142-7920-8B088DB4C3D8}"/>
              </a:ext>
            </a:extLst>
          </p:cNvPr>
          <p:cNvPicPr>
            <a:picLocks noChangeAspect="1"/>
          </p:cNvPicPr>
          <p:nvPr/>
        </p:nvPicPr>
        <p:blipFill>
          <a:blip r:embed="rId3"/>
          <a:srcRect r="410" b="1"/>
          <a:stretch>
            <a:fillRect/>
          </a:stretch>
        </p:blipFill>
        <p:spPr>
          <a:xfrm>
            <a:off x="6477000" y="3396303"/>
            <a:ext cx="5722070" cy="3461697"/>
          </a:xfrm>
          <a:prstGeom prst="rect">
            <a:avLst/>
          </a:prstGeom>
        </p:spPr>
      </p:pic>
    </p:spTree>
    <p:extLst>
      <p:ext uri="{BB962C8B-B14F-4D97-AF65-F5344CB8AC3E}">
        <p14:creationId xmlns:p14="http://schemas.microsoft.com/office/powerpoint/2010/main" val="3078907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63" name="Picture 6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65" name="Rectangle 64">
            <a:extLst>
              <a:ext uri="{FF2B5EF4-FFF2-40B4-BE49-F238E27FC236}">
                <a16:creationId xmlns:a16="http://schemas.microsoft.com/office/drawing/2014/main" id="{F1174801-1395-44C5-9B00-CCAC45C056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7" name="Rectangle 66">
            <a:extLst>
              <a:ext uri="{FF2B5EF4-FFF2-40B4-BE49-F238E27FC236}">
                <a16:creationId xmlns:a16="http://schemas.microsoft.com/office/drawing/2014/main" id="{8BADB362-9771-4A3C-B9E5-6777F34C5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1">
            <a:extLst>
              <a:ext uri="{FF2B5EF4-FFF2-40B4-BE49-F238E27FC236}">
                <a16:creationId xmlns:a16="http://schemas.microsoft.com/office/drawing/2014/main" id="{E35D8AEE-2D97-01BE-8981-63C1173D40B8}"/>
              </a:ext>
            </a:extLst>
          </p:cNvPr>
          <p:cNvSpPr>
            <a:spLocks noGrp="1"/>
          </p:cNvSpPr>
          <p:nvPr>
            <p:ph type="title"/>
          </p:nvPr>
        </p:nvSpPr>
        <p:spPr>
          <a:xfrm>
            <a:off x="958474" y="586154"/>
            <a:ext cx="7353187" cy="1019908"/>
          </a:xfrm>
        </p:spPr>
        <p:txBody>
          <a:bodyPr vert="horz" lIns="91440" tIns="45720" rIns="91440" bIns="45720" rtlCol="0" anchor="ctr">
            <a:normAutofit fontScale="90000"/>
          </a:bodyPr>
          <a:lstStyle/>
          <a:p>
            <a:r>
              <a:rPr lang="en-GB" dirty="0"/>
              <a:t>"Noah Curses Ham and Canaan"</a:t>
            </a:r>
            <a:endParaRPr lang="en-US" dirty="0"/>
          </a:p>
        </p:txBody>
      </p:sp>
      <p:grpSp>
        <p:nvGrpSpPr>
          <p:cNvPr id="69" name="Group 68">
            <a:extLst>
              <a:ext uri="{FF2B5EF4-FFF2-40B4-BE49-F238E27FC236}">
                <a16:creationId xmlns:a16="http://schemas.microsoft.com/office/drawing/2014/main" id="{644D4363-EDF7-455D-B83A-9343AD20F5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8167025" y="76200"/>
            <a:ext cx="3997615" cy="6816079"/>
            <a:chOff x="8059620" y="41922"/>
            <a:chExt cx="3997615" cy="6816077"/>
          </a:xfrm>
        </p:grpSpPr>
        <p:pic>
          <p:nvPicPr>
            <p:cNvPr id="70" name="Picture 69">
              <a:extLst>
                <a:ext uri="{FF2B5EF4-FFF2-40B4-BE49-F238E27FC236}">
                  <a16:creationId xmlns:a16="http://schemas.microsoft.com/office/drawing/2014/main" id="{264248C9-9186-4DBE-9F5D-F02133F84FF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duotone>
                <a:schemeClr val="accent6">
                  <a:shade val="45000"/>
                  <a:satMod val="135000"/>
                </a:schemeClr>
                <a:prstClr val="white"/>
              </a:duotone>
              <a:alphaModFix amt="7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80" name="Picture 79">
              <a:extLst>
                <a:ext uri="{FF2B5EF4-FFF2-40B4-BE49-F238E27FC236}">
                  <a16:creationId xmlns:a16="http://schemas.microsoft.com/office/drawing/2014/main" id="{38935880-05FC-4BA7-B658-EB15C942352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pic>
        <p:nvPicPr>
          <p:cNvPr id="4" name="Content Placeholder 4" descr="A group of people standing under a tree&#10;&#10;AI-generated content may be incorrect.">
            <a:extLst>
              <a:ext uri="{FF2B5EF4-FFF2-40B4-BE49-F238E27FC236}">
                <a16:creationId xmlns:a16="http://schemas.microsoft.com/office/drawing/2014/main" id="{99AA706D-6E26-2632-79EE-99529972920B}"/>
              </a:ext>
            </a:extLst>
          </p:cNvPr>
          <p:cNvPicPr>
            <a:picLocks noGrp="1" noChangeAspect="1"/>
          </p:cNvPicPr>
          <p:nvPr>
            <p:ph idx="1"/>
          </p:nvPr>
        </p:nvPicPr>
        <p:blipFill>
          <a:blip r:embed="rId4"/>
          <a:srcRect t="9599" r="-2" b="22516"/>
          <a:stretch>
            <a:fillRect/>
          </a:stretch>
        </p:blipFill>
        <p:spPr>
          <a:xfrm>
            <a:off x="3081022" y="1817077"/>
            <a:ext cx="5614480" cy="4734553"/>
          </a:xfrm>
          <a:prstGeom prst="rect">
            <a:avLst/>
          </a:prstGeom>
        </p:spPr>
      </p:pic>
    </p:spTree>
    <p:extLst>
      <p:ext uri="{BB962C8B-B14F-4D97-AF65-F5344CB8AC3E}">
        <p14:creationId xmlns:p14="http://schemas.microsoft.com/office/powerpoint/2010/main" val="1234539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DEEAD80-041F-B738-E9AD-168611FB507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E99D73-DEA9-4507-E84D-85CB92620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D586E31F-11F0-5D08-F2B2-12D9948FDC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CC35D729-C23C-89A9-B893-D82812F41C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94385" y="41921"/>
            <a:ext cx="3997615" cy="6816079"/>
            <a:chOff x="8059620" y="41922"/>
            <a:chExt cx="3997615" cy="6816077"/>
          </a:xfrm>
        </p:grpSpPr>
        <p:pic>
          <p:nvPicPr>
            <p:cNvPr id="13" name="Picture 12">
              <a:extLst>
                <a:ext uri="{FF2B5EF4-FFF2-40B4-BE49-F238E27FC236}">
                  <a16:creationId xmlns:a16="http://schemas.microsoft.com/office/drawing/2014/main" id="{D685F3E2-E0ED-786E-0FDA-499E02D871C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EBB92CA9-54C8-12AD-C89A-F41E1DBDFC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FDD6A153-DF67-2294-62D6-FCCBF6D69D3B}"/>
              </a:ext>
            </a:extLst>
          </p:cNvPr>
          <p:cNvSpPr>
            <a:spLocks noGrp="1"/>
          </p:cNvSpPr>
          <p:nvPr>
            <p:ph type="title"/>
          </p:nvPr>
        </p:nvSpPr>
        <p:spPr>
          <a:xfrm>
            <a:off x="1204331" y="559814"/>
            <a:ext cx="8396869" cy="677972"/>
          </a:xfrm>
        </p:spPr>
        <p:txBody>
          <a:bodyPr>
            <a:normAutofit fontScale="90000"/>
          </a:bodyPr>
          <a:lstStyle/>
          <a:p>
            <a:endParaRPr lang="en-US" dirty="0">
              <a:solidFill>
                <a:srgbClr val="FFFFFF"/>
              </a:solidFill>
            </a:endParaRPr>
          </a:p>
        </p:txBody>
      </p:sp>
      <p:sp>
        <p:nvSpPr>
          <p:cNvPr id="3" name="Content Placeholder 2">
            <a:extLst>
              <a:ext uri="{FF2B5EF4-FFF2-40B4-BE49-F238E27FC236}">
                <a16:creationId xmlns:a16="http://schemas.microsoft.com/office/drawing/2014/main" id="{265DA2AA-0A06-B029-EFBB-D5AA1BF3E6B5}"/>
              </a:ext>
            </a:extLst>
          </p:cNvPr>
          <p:cNvSpPr>
            <a:spLocks noGrp="1"/>
          </p:cNvSpPr>
          <p:nvPr>
            <p:ph idx="1"/>
          </p:nvPr>
        </p:nvSpPr>
        <p:spPr>
          <a:xfrm>
            <a:off x="735980" y="1797600"/>
            <a:ext cx="10267817" cy="3811463"/>
          </a:xfrm>
        </p:spPr>
        <p:txBody>
          <a:bodyPr>
            <a:normAutofit fontScale="32500" lnSpcReduction="20000"/>
          </a:bodyPr>
          <a:lstStyle/>
          <a:p>
            <a:pPr marL="0" indent="0" algn="just">
              <a:lnSpc>
                <a:spcPct val="170000"/>
              </a:lnSpc>
              <a:buNone/>
            </a:pPr>
            <a:r>
              <a:rPr lang="en-GB" sz="3700" dirty="0">
                <a:solidFill>
                  <a:schemeClr val="bg1"/>
                </a:solidFill>
                <a:latin typeface="Times New Roman" panose="02020603050405020304" pitchFamily="18" charset="0"/>
                <a:cs typeface="Times New Roman" panose="02020603050405020304" pitchFamily="18" charset="0"/>
              </a:rPr>
              <a:t>“Which good instructions and exhortations notwithstanding, his wicked son Cham disobeyed, and being persuaded that the first child born after the flood (by right and law of nature) should inherit and possess all the dominion of the earth, he, contrary to his father’s commandment, while they were yet in the ark, used company with his wife, and craftily went about, thereby to disinherit the offspring of his other two brethren, for the which wicked and detestable fact, as an example for contempt of Almighty God, and disobedience of parents, God would a son should be born, whose name was Chus, who not only itself, but all his posterity after him, should be so black and loathsome, that it might remain a spectacle of disobedience to all the world. And of this black and cursed Chus came all these black </a:t>
            </a:r>
            <a:r>
              <a:rPr lang="en-GB" sz="3700" dirty="0" err="1">
                <a:solidFill>
                  <a:schemeClr val="bg1"/>
                </a:solidFill>
                <a:latin typeface="Times New Roman" panose="02020603050405020304" pitchFamily="18" charset="0"/>
                <a:cs typeface="Times New Roman" panose="02020603050405020304" pitchFamily="18" charset="0"/>
              </a:rPr>
              <a:t>Moores</a:t>
            </a:r>
            <a:r>
              <a:rPr lang="en-GB" sz="3700" dirty="0">
                <a:solidFill>
                  <a:schemeClr val="bg1"/>
                </a:solidFill>
                <a:latin typeface="Times New Roman" panose="02020603050405020304" pitchFamily="18" charset="0"/>
                <a:cs typeface="Times New Roman" panose="02020603050405020304" pitchFamily="18" charset="0"/>
              </a:rPr>
              <a:t> which are in Africa, for after the water was vanished from off the face of the earth, and that the land was dry, Sem chose that part of the land to inhabit in which now is called Asia, and Japhet had that which now is called Europa wherein we dwell, and Africa remained for Cham, and his black son Chus. . .being perhaps a cursed, dry, sandy, and unfruitful ground, fit for such a generation to inhabit in.29 Thus you see, the cause of the </a:t>
            </a:r>
            <a:r>
              <a:rPr lang="en-GB" sz="3700" dirty="0" err="1">
                <a:solidFill>
                  <a:schemeClr val="bg1"/>
                </a:solidFill>
                <a:latin typeface="Times New Roman" panose="02020603050405020304" pitchFamily="18" charset="0"/>
                <a:cs typeface="Times New Roman" panose="02020603050405020304" pitchFamily="18" charset="0"/>
              </a:rPr>
              <a:t>Ethiopians’s</a:t>
            </a:r>
            <a:r>
              <a:rPr lang="en-GB" sz="3700" dirty="0">
                <a:solidFill>
                  <a:schemeClr val="bg1"/>
                </a:solidFill>
                <a:latin typeface="Times New Roman" panose="02020603050405020304" pitchFamily="18" charset="0"/>
                <a:cs typeface="Times New Roman" panose="02020603050405020304" pitchFamily="18" charset="0"/>
              </a:rPr>
              <a:t> blackness, is the curse and infection of blood, and not the distemperature of the climate…” (George Best, p. 109-110)</a:t>
            </a:r>
          </a:p>
          <a:p>
            <a:pPr marL="0" indent="0" algn="just">
              <a:lnSpc>
                <a:spcPct val="170000"/>
              </a:lnSpc>
              <a:buNone/>
            </a:pPr>
            <a:endParaRPr lang="en-GB" sz="3400" dirty="0">
              <a:solidFill>
                <a:schemeClr val="bg1"/>
              </a:solidFill>
              <a:latin typeface="Times New Roman" panose="02020603050405020304" pitchFamily="18" charset="0"/>
              <a:cs typeface="Times New Roman" panose="02020603050405020304" pitchFamily="18" charset="0"/>
            </a:endParaRPr>
          </a:p>
          <a:p>
            <a:pPr marL="0" indent="0" algn="just">
              <a:lnSpc>
                <a:spcPct val="170000"/>
              </a:lnSpc>
              <a:buNone/>
            </a:pPr>
            <a:r>
              <a:rPr lang="en-GB" sz="3400" dirty="0">
                <a:solidFill>
                  <a:schemeClr val="bg1"/>
                </a:solidFill>
                <a:latin typeface="Times New Roman" panose="02020603050405020304" pitchFamily="18" charset="0"/>
                <a:cs typeface="Times New Roman" panose="02020603050405020304" pitchFamily="18" charset="0"/>
              </a:rPr>
              <a:t>Loomba, Ania, and Jonathan Burton, eds. </a:t>
            </a:r>
            <a:r>
              <a:rPr lang="en-GB" sz="3400" i="1" dirty="0">
                <a:solidFill>
                  <a:schemeClr val="bg1"/>
                </a:solidFill>
                <a:latin typeface="Times New Roman" panose="02020603050405020304" pitchFamily="18" charset="0"/>
                <a:cs typeface="Times New Roman" panose="02020603050405020304" pitchFamily="18" charset="0"/>
              </a:rPr>
              <a:t>Race in Early Modern England: A documentary companion</a:t>
            </a:r>
            <a:r>
              <a:rPr lang="en-GB" sz="3400" dirty="0">
                <a:solidFill>
                  <a:schemeClr val="bg1"/>
                </a:solidFill>
                <a:latin typeface="Times New Roman" panose="02020603050405020304" pitchFamily="18" charset="0"/>
                <a:cs typeface="Times New Roman" panose="02020603050405020304" pitchFamily="18" charset="0"/>
              </a:rPr>
              <a:t>. New York: Palgrave Macmillan, 2007.</a:t>
            </a:r>
            <a:endParaRPr lang="en-US" sz="3400" dirty="0">
              <a:solidFill>
                <a:schemeClr val="bg1"/>
              </a:solidFill>
              <a:latin typeface="Times New Roman" panose="02020603050405020304" pitchFamily="18" charset="0"/>
              <a:cs typeface="Times New Roman" panose="02020603050405020304" pitchFamily="18" charset="0"/>
            </a:endParaRPr>
          </a:p>
          <a:p>
            <a:pPr marL="0" indent="0">
              <a:buNone/>
            </a:pPr>
            <a:endParaRPr lang="en-US" sz="18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2567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E6ED6-51F0-ADB0-5E17-EB97A52342BF}"/>
              </a:ext>
            </a:extLst>
          </p:cNvPr>
          <p:cNvSpPr>
            <a:spLocks noGrp="1"/>
          </p:cNvSpPr>
          <p:nvPr>
            <p:ph type="title"/>
          </p:nvPr>
        </p:nvSpPr>
        <p:spPr>
          <a:xfrm>
            <a:off x="458694" y="365760"/>
            <a:ext cx="10630220" cy="388983"/>
          </a:xfrm>
        </p:spPr>
        <p:txBody>
          <a:bodyPr>
            <a:normAutofit fontScale="90000"/>
          </a:bodyPr>
          <a:lstStyle/>
          <a:p>
            <a:endParaRPr lang="en-US" dirty="0"/>
          </a:p>
        </p:txBody>
      </p:sp>
      <p:pic>
        <p:nvPicPr>
          <p:cNvPr id="5" name="Content Placeholder 4" descr="A poster of children washing in tubs&#10;&#10;AI-generated content may be incorrect.">
            <a:extLst>
              <a:ext uri="{FF2B5EF4-FFF2-40B4-BE49-F238E27FC236}">
                <a16:creationId xmlns:a16="http://schemas.microsoft.com/office/drawing/2014/main" id="{3CE732A9-746E-933D-7F26-C102B0D2140B}"/>
              </a:ext>
            </a:extLst>
          </p:cNvPr>
          <p:cNvPicPr>
            <a:picLocks noGrp="1" noChangeAspect="1"/>
          </p:cNvPicPr>
          <p:nvPr>
            <p:ph idx="1"/>
          </p:nvPr>
        </p:nvPicPr>
        <p:blipFill>
          <a:blip r:embed="rId2"/>
          <a:stretch>
            <a:fillRect/>
          </a:stretch>
        </p:blipFill>
        <p:spPr>
          <a:xfrm>
            <a:off x="2087494" y="999326"/>
            <a:ext cx="3871370" cy="5858674"/>
          </a:xfrm>
        </p:spPr>
      </p:pic>
      <p:pic>
        <p:nvPicPr>
          <p:cNvPr id="7" name="Picture 6" descr="An old person washing his hands&#10;&#10;AI-generated content may be incorrect.">
            <a:extLst>
              <a:ext uri="{FF2B5EF4-FFF2-40B4-BE49-F238E27FC236}">
                <a16:creationId xmlns:a16="http://schemas.microsoft.com/office/drawing/2014/main" id="{AEC95F08-43F5-9D95-8F42-7264E8F0C5B0}"/>
              </a:ext>
            </a:extLst>
          </p:cNvPr>
          <p:cNvPicPr>
            <a:picLocks noChangeAspect="1"/>
          </p:cNvPicPr>
          <p:nvPr/>
        </p:nvPicPr>
        <p:blipFill>
          <a:blip r:embed="rId3"/>
          <a:stretch>
            <a:fillRect/>
          </a:stretch>
        </p:blipFill>
        <p:spPr>
          <a:xfrm>
            <a:off x="6378280" y="1029544"/>
            <a:ext cx="4189789" cy="5828456"/>
          </a:xfrm>
          <a:prstGeom prst="rect">
            <a:avLst/>
          </a:prstGeom>
        </p:spPr>
      </p:pic>
    </p:spTree>
    <p:extLst>
      <p:ext uri="{BB962C8B-B14F-4D97-AF65-F5344CB8AC3E}">
        <p14:creationId xmlns:p14="http://schemas.microsoft.com/office/powerpoint/2010/main" val="3497162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1" name="Picture 100">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02" name="Rectangle 101">
            <a:extLst>
              <a:ext uri="{FF2B5EF4-FFF2-40B4-BE49-F238E27FC236}">
                <a16:creationId xmlns:a16="http://schemas.microsoft.com/office/drawing/2014/main" id="{310E06F9-9F12-4D1B-92C0-4B30818D09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3" name="Rectangle 102">
            <a:extLst>
              <a:ext uri="{FF2B5EF4-FFF2-40B4-BE49-F238E27FC236}">
                <a16:creationId xmlns:a16="http://schemas.microsoft.com/office/drawing/2014/main" id="{BF9AF5CF-AE21-453A-8D3F-6D9FC64A1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64" y="0"/>
            <a:ext cx="1220106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88" name="Group 87">
            <a:extLst>
              <a:ext uri="{FF2B5EF4-FFF2-40B4-BE49-F238E27FC236}">
                <a16:creationId xmlns:a16="http://schemas.microsoft.com/office/drawing/2014/main" id="{95CDB183-F3C3-4DDA-A8F0-1311F89483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89" name="Picture 88">
              <a:extLst>
                <a:ext uri="{FF2B5EF4-FFF2-40B4-BE49-F238E27FC236}">
                  <a16:creationId xmlns:a16="http://schemas.microsoft.com/office/drawing/2014/main" id="{15D32599-CBBF-4867-88DE-A47A81AE5E9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2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04" name="Picture 103">
              <a:extLst>
                <a:ext uri="{FF2B5EF4-FFF2-40B4-BE49-F238E27FC236}">
                  <a16:creationId xmlns:a16="http://schemas.microsoft.com/office/drawing/2014/main" id="{CB75389C-55A0-487B-9867-8F62E5F8E2D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alphaModFix amt="10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le 1">
            <a:extLst>
              <a:ext uri="{FF2B5EF4-FFF2-40B4-BE49-F238E27FC236}">
                <a16:creationId xmlns:a16="http://schemas.microsoft.com/office/drawing/2014/main" id="{03FFD009-84C4-E903-BC53-6D8AF35163DB}"/>
              </a:ext>
            </a:extLst>
          </p:cNvPr>
          <p:cNvSpPr>
            <a:spLocks noGrp="1"/>
          </p:cNvSpPr>
          <p:nvPr>
            <p:ph type="title"/>
          </p:nvPr>
        </p:nvSpPr>
        <p:spPr>
          <a:xfrm>
            <a:off x="838199" y="744909"/>
            <a:ext cx="4357915" cy="1200005"/>
          </a:xfrm>
        </p:spPr>
        <p:txBody>
          <a:bodyPr vert="horz" lIns="91440" tIns="45720" rIns="91440" bIns="45720" rtlCol="0" anchor="b">
            <a:normAutofit/>
          </a:bodyPr>
          <a:lstStyle/>
          <a:p>
            <a:endParaRPr lang="en-US" dirty="0">
              <a:solidFill>
                <a:srgbClr val="FFFFFF"/>
              </a:solidFill>
            </a:endParaRPr>
          </a:p>
        </p:txBody>
      </p:sp>
      <p:pic>
        <p:nvPicPr>
          <p:cNvPr id="7" name="Picture 6" descr="A painting of a person on a horse&#10;&#10;AI-generated content may be incorrect.">
            <a:extLst>
              <a:ext uri="{FF2B5EF4-FFF2-40B4-BE49-F238E27FC236}">
                <a16:creationId xmlns:a16="http://schemas.microsoft.com/office/drawing/2014/main" id="{95264A8E-07CA-2DFB-43AD-3B5C65C12914}"/>
              </a:ext>
            </a:extLst>
          </p:cNvPr>
          <p:cNvPicPr>
            <a:picLocks noChangeAspect="1"/>
          </p:cNvPicPr>
          <p:nvPr/>
        </p:nvPicPr>
        <p:blipFill>
          <a:blip r:embed="rId5"/>
          <a:srcRect t="8185" r="-2" b="24693"/>
          <a:stretch>
            <a:fillRect/>
          </a:stretch>
        </p:blipFill>
        <p:spPr>
          <a:xfrm>
            <a:off x="5279596" y="283029"/>
            <a:ext cx="2701204" cy="3047169"/>
          </a:xfrm>
          <a:prstGeom prst="rect">
            <a:avLst/>
          </a:prstGeom>
        </p:spPr>
      </p:pic>
      <p:pic>
        <p:nvPicPr>
          <p:cNvPr id="9" name="Picture 8" descr="A person in a military uniform&#10;&#10;AI-generated content may be incorrect.">
            <a:extLst>
              <a:ext uri="{FF2B5EF4-FFF2-40B4-BE49-F238E27FC236}">
                <a16:creationId xmlns:a16="http://schemas.microsoft.com/office/drawing/2014/main" id="{9F6865D8-DF9F-2B21-3839-E1A7D4D64475}"/>
              </a:ext>
            </a:extLst>
          </p:cNvPr>
          <p:cNvPicPr>
            <a:picLocks noChangeAspect="1"/>
          </p:cNvPicPr>
          <p:nvPr/>
        </p:nvPicPr>
        <p:blipFill>
          <a:blip r:embed="rId6"/>
          <a:srcRect r="4" b="18074"/>
          <a:stretch>
            <a:fillRect/>
          </a:stretch>
        </p:blipFill>
        <p:spPr>
          <a:xfrm>
            <a:off x="8744290" y="283029"/>
            <a:ext cx="2780127" cy="3057368"/>
          </a:xfrm>
          <a:prstGeom prst="rect">
            <a:avLst/>
          </a:prstGeom>
        </p:spPr>
      </p:pic>
      <p:pic>
        <p:nvPicPr>
          <p:cNvPr id="11" name="Picture 10" descr="A bear wearing a coat and hat holding a suitcase&#10;&#10;AI-generated content may be incorrect.">
            <a:extLst>
              <a:ext uri="{FF2B5EF4-FFF2-40B4-BE49-F238E27FC236}">
                <a16:creationId xmlns:a16="http://schemas.microsoft.com/office/drawing/2014/main" id="{68B362D6-96F3-9532-F589-A1EECFED1BB1}"/>
              </a:ext>
            </a:extLst>
          </p:cNvPr>
          <p:cNvPicPr>
            <a:picLocks noChangeAspect="1"/>
          </p:cNvPicPr>
          <p:nvPr/>
        </p:nvPicPr>
        <p:blipFill>
          <a:blip r:embed="rId7"/>
          <a:srcRect l="12951" r="26580" b="1"/>
          <a:stretch>
            <a:fillRect/>
          </a:stretch>
        </p:blipFill>
        <p:spPr>
          <a:xfrm>
            <a:off x="5163713" y="3527801"/>
            <a:ext cx="2993909" cy="3047170"/>
          </a:xfrm>
          <a:prstGeom prst="rect">
            <a:avLst/>
          </a:prstGeom>
        </p:spPr>
      </p:pic>
      <p:pic>
        <p:nvPicPr>
          <p:cNvPr id="5" name="Content Placeholder 4" descr="A person in a yellow jacket holding a microphone&#10;&#10;AI-generated content may be incorrect.">
            <a:extLst>
              <a:ext uri="{FF2B5EF4-FFF2-40B4-BE49-F238E27FC236}">
                <a16:creationId xmlns:a16="http://schemas.microsoft.com/office/drawing/2014/main" id="{7FFA0989-6B28-E0FA-11D3-F7DCFFF81F07}"/>
              </a:ext>
            </a:extLst>
          </p:cNvPr>
          <p:cNvPicPr>
            <a:picLocks noGrp="1" noChangeAspect="1"/>
          </p:cNvPicPr>
          <p:nvPr>
            <p:ph idx="1"/>
          </p:nvPr>
        </p:nvPicPr>
        <p:blipFill>
          <a:blip r:embed="rId8"/>
          <a:srcRect l="22548" r="22048" b="-1"/>
          <a:stretch>
            <a:fillRect/>
          </a:stretch>
        </p:blipFill>
        <p:spPr>
          <a:xfrm>
            <a:off x="8715243" y="3527801"/>
            <a:ext cx="2710220" cy="3057368"/>
          </a:xfrm>
          <a:prstGeom prst="rect">
            <a:avLst/>
          </a:prstGeom>
        </p:spPr>
      </p:pic>
    </p:spTree>
    <p:extLst>
      <p:ext uri="{BB962C8B-B14F-4D97-AF65-F5344CB8AC3E}">
        <p14:creationId xmlns:p14="http://schemas.microsoft.com/office/powerpoint/2010/main" val="3711916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2" name="Picture 11">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4" name="Rectangle 13">
            <a:extLst>
              <a:ext uri="{FF2B5EF4-FFF2-40B4-BE49-F238E27FC236}">
                <a16:creationId xmlns:a16="http://schemas.microsoft.com/office/drawing/2014/main" id="{DE61FBD7-E37C-4B38-BE44-A6D4978D7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392BFCFE-FD78-4EDF-BEFE-CC444DC5F3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8" name="Group 17">
            <a:extLst>
              <a:ext uri="{FF2B5EF4-FFF2-40B4-BE49-F238E27FC236}">
                <a16:creationId xmlns:a16="http://schemas.microsoft.com/office/drawing/2014/main" id="{0292BAD4-5BB2-4CD3-AB5B-C35EF9F7D2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1"/>
            <a:ext cx="5236971" cy="6858000"/>
            <a:chOff x="20829" y="1"/>
            <a:chExt cx="5236971" cy="6857999"/>
          </a:xfrm>
        </p:grpSpPr>
        <p:pic>
          <p:nvPicPr>
            <p:cNvPr id="19" name="Picture 18">
              <a:extLst>
                <a:ext uri="{FF2B5EF4-FFF2-40B4-BE49-F238E27FC236}">
                  <a16:creationId xmlns:a16="http://schemas.microsoft.com/office/drawing/2014/main" id="{BA91DE0E-6861-418E-964C-304C560A35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20" name="Picture 19">
              <a:extLst>
                <a:ext uri="{FF2B5EF4-FFF2-40B4-BE49-F238E27FC236}">
                  <a16:creationId xmlns:a16="http://schemas.microsoft.com/office/drawing/2014/main" id="{BE848AF8-FC50-42AF-8B5B-3F6D2EC34CB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22" name="Rectangle 21">
            <a:extLst>
              <a:ext uri="{FF2B5EF4-FFF2-40B4-BE49-F238E27FC236}">
                <a16:creationId xmlns:a16="http://schemas.microsoft.com/office/drawing/2014/main" id="{B629C0B3-01E5-4A82-B87C-62B1483F11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4DFA784-845D-4F99-B808-5C025E39B8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D1088C-1975-514C-1309-E251213F6795}"/>
              </a:ext>
            </a:extLst>
          </p:cNvPr>
          <p:cNvSpPr>
            <a:spLocks noGrp="1"/>
          </p:cNvSpPr>
          <p:nvPr>
            <p:ph type="title"/>
          </p:nvPr>
        </p:nvSpPr>
        <p:spPr>
          <a:xfrm>
            <a:off x="5638800" y="1066800"/>
            <a:ext cx="5367527" cy="2833528"/>
          </a:xfrm>
        </p:spPr>
        <p:txBody>
          <a:bodyPr vert="horz" lIns="91440" tIns="45720" rIns="91440" bIns="45720" rtlCol="0" anchor="b">
            <a:normAutofit/>
          </a:bodyPr>
          <a:lstStyle/>
          <a:p>
            <a:r>
              <a:rPr lang="en-US"/>
              <a:t>Vevox</a:t>
            </a:r>
            <a:r>
              <a:rPr lang="en-US" dirty="0"/>
              <a:t> Poll</a:t>
            </a:r>
          </a:p>
        </p:txBody>
      </p:sp>
      <p:pic>
        <p:nvPicPr>
          <p:cNvPr id="5" name="Content Placeholder 4" descr="A blue background with a qr code&#10;&#10;AI-generated content may be incorrect.">
            <a:extLst>
              <a:ext uri="{FF2B5EF4-FFF2-40B4-BE49-F238E27FC236}">
                <a16:creationId xmlns:a16="http://schemas.microsoft.com/office/drawing/2014/main" id="{8893C8F7-C5D0-BB96-A5D4-07ACA5EF2991}"/>
              </a:ext>
            </a:extLst>
          </p:cNvPr>
          <p:cNvPicPr>
            <a:picLocks noGrp="1" noChangeAspect="1"/>
          </p:cNvPicPr>
          <p:nvPr>
            <p:ph idx="1"/>
          </p:nvPr>
        </p:nvPicPr>
        <p:blipFill>
          <a:blip r:embed="rId4"/>
          <a:stretch>
            <a:fillRect/>
          </a:stretch>
        </p:blipFill>
        <p:spPr>
          <a:xfrm>
            <a:off x="1417679" y="1103152"/>
            <a:ext cx="3507866" cy="4724400"/>
          </a:xfrm>
          <a:prstGeom prst="rect">
            <a:avLst/>
          </a:prstGeom>
        </p:spPr>
      </p:pic>
    </p:spTree>
    <p:extLst>
      <p:ext uri="{BB962C8B-B14F-4D97-AF65-F5344CB8AC3E}">
        <p14:creationId xmlns:p14="http://schemas.microsoft.com/office/powerpoint/2010/main" val="750132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7462BFBC-0E19-4E6F-B0C7-CD5C519BC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F2C2A007-4AE9-49C4-B364-5FDF345962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1"/>
            <a:ext cx="5236971" cy="6858000"/>
            <a:chOff x="20829" y="1"/>
            <a:chExt cx="5236971" cy="6857999"/>
          </a:xfrm>
        </p:grpSpPr>
        <p:pic>
          <p:nvPicPr>
            <p:cNvPr id="13" name="Picture 12">
              <a:extLst>
                <a:ext uri="{FF2B5EF4-FFF2-40B4-BE49-F238E27FC236}">
                  <a16:creationId xmlns:a16="http://schemas.microsoft.com/office/drawing/2014/main" id="{7078F960-6916-4F42-8EF7-539F7BCF6E1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4" name="Picture 13">
              <a:extLst>
                <a:ext uri="{FF2B5EF4-FFF2-40B4-BE49-F238E27FC236}">
                  <a16:creationId xmlns:a16="http://schemas.microsoft.com/office/drawing/2014/main" id="{5DDD393C-0974-429B-BE40-48457E19E48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6" name="Rectangle 15">
            <a:extLst>
              <a:ext uri="{FF2B5EF4-FFF2-40B4-BE49-F238E27FC236}">
                <a16:creationId xmlns:a16="http://schemas.microsoft.com/office/drawing/2014/main" id="{D813CD98-5EBE-426D-A4AC-FA5518B09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276"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453545A-B2D3-41EE-A91C-DBF43402DD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276"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805EDF-A913-CEDA-C603-761921900D73}"/>
              </a:ext>
            </a:extLst>
          </p:cNvPr>
          <p:cNvSpPr>
            <a:spLocks noGrp="1"/>
          </p:cNvSpPr>
          <p:nvPr>
            <p:ph type="title"/>
          </p:nvPr>
        </p:nvSpPr>
        <p:spPr>
          <a:xfrm>
            <a:off x="1143318" y="914400"/>
            <a:ext cx="3289197" cy="5105400"/>
          </a:xfrm>
        </p:spPr>
        <p:txBody>
          <a:bodyPr anchor="ctr">
            <a:normAutofit/>
          </a:bodyPr>
          <a:lstStyle/>
          <a:p>
            <a:r>
              <a:rPr lang="en-GB" dirty="0"/>
              <a:t>How Migration Really Works</a:t>
            </a:r>
            <a:endParaRPr lang="en-US" dirty="0"/>
          </a:p>
        </p:txBody>
      </p:sp>
      <p:sp>
        <p:nvSpPr>
          <p:cNvPr id="3" name="Content Placeholder 2">
            <a:extLst>
              <a:ext uri="{FF2B5EF4-FFF2-40B4-BE49-F238E27FC236}">
                <a16:creationId xmlns:a16="http://schemas.microsoft.com/office/drawing/2014/main" id="{A1614A02-6FEF-CA76-5E11-24138F507F0B}"/>
              </a:ext>
            </a:extLst>
          </p:cNvPr>
          <p:cNvSpPr>
            <a:spLocks noGrp="1"/>
          </p:cNvSpPr>
          <p:nvPr>
            <p:ph idx="1"/>
          </p:nvPr>
        </p:nvSpPr>
        <p:spPr>
          <a:xfrm>
            <a:off x="4293031" y="914400"/>
            <a:ext cx="7211645" cy="5105400"/>
          </a:xfrm>
        </p:spPr>
        <p:txBody>
          <a:bodyPr anchor="ctr">
            <a:normAutofit/>
          </a:bodyPr>
          <a:lstStyle/>
          <a:p>
            <a:pPr marL="0" indent="0" algn="just">
              <a:lnSpc>
                <a:spcPct val="100000"/>
              </a:lnSpc>
              <a:buNone/>
            </a:pPr>
            <a:r>
              <a:rPr lang="en-GB" sz="1500" dirty="0">
                <a:latin typeface="Times New Roman" panose="02020603050405020304" pitchFamily="18" charset="0"/>
                <a:cs typeface="Times New Roman" panose="02020603050405020304" pitchFamily="18" charset="0"/>
              </a:rPr>
              <a:t>In 2015 British Prime Minister David Cameron spoke of a swarm of people coming across the Mediterranean. In the same year, in response to the large-scale arrivals of Syrian refugees in Europe, Dutch Prime Minister Mark Rutte stated that “As we all know from the Roman Empire big empires go down if the borders are not well protected”. Three years later U.S. President Donald Trump warned that “immigration threatens our security in our economy and provides a gateway for terrorism”. In 2022 UK home secretary Suella Braverman referred to growing numbers of boat crossings from France across the English Channel as “an invasion to our southern coast”.  (pp. </a:t>
            </a:r>
            <a:r>
              <a:rPr lang="en-US" sz="1500" dirty="0">
                <a:latin typeface="Times New Roman" panose="02020603050405020304" pitchFamily="18" charset="0"/>
                <a:cs typeface="Times New Roman" panose="02020603050405020304" pitchFamily="18" charset="0"/>
              </a:rPr>
              <a:t>31)</a:t>
            </a:r>
          </a:p>
          <a:p>
            <a:pPr marL="0" indent="0" algn="just">
              <a:lnSpc>
                <a:spcPct val="100000"/>
              </a:lnSpc>
              <a:buNone/>
            </a:pPr>
            <a:endParaRPr lang="en-US" sz="1500" dirty="0">
              <a:latin typeface="Times New Roman" panose="02020603050405020304" pitchFamily="18" charset="0"/>
              <a:cs typeface="Times New Roman" panose="02020603050405020304" pitchFamily="18" charset="0"/>
            </a:endParaRPr>
          </a:p>
          <a:p>
            <a:pPr marL="0" indent="0" algn="just">
              <a:lnSpc>
                <a:spcPct val="100000"/>
              </a:lnSpc>
              <a:buNone/>
            </a:pPr>
            <a:endParaRPr lang="en-US" sz="1500" dirty="0">
              <a:latin typeface="Times New Roman" panose="02020603050405020304" pitchFamily="18" charset="0"/>
              <a:cs typeface="Times New Roman" panose="02020603050405020304" pitchFamily="18" charset="0"/>
            </a:endParaRPr>
          </a:p>
          <a:p>
            <a:pPr marL="0" indent="0" algn="just">
              <a:lnSpc>
                <a:spcPct val="100000"/>
              </a:lnSpc>
              <a:buNone/>
            </a:pPr>
            <a:r>
              <a:rPr lang="en-GB" sz="1500" dirty="0">
                <a:latin typeface="Times New Roman" panose="02020603050405020304" pitchFamily="18" charset="0"/>
                <a:cs typeface="Times New Roman" panose="02020603050405020304" pitchFamily="18" charset="0"/>
              </a:rPr>
              <a:t>De Haas, Hein. </a:t>
            </a:r>
            <a:r>
              <a:rPr lang="en-GB" sz="1500" i="1" dirty="0">
                <a:latin typeface="Times New Roman" panose="02020603050405020304" pitchFamily="18" charset="0"/>
                <a:cs typeface="Times New Roman" panose="02020603050405020304" pitchFamily="18" charset="0"/>
              </a:rPr>
              <a:t>How migration really works: A factful guide to the most divisive issue in politics</a:t>
            </a:r>
            <a:r>
              <a:rPr lang="en-GB" sz="1500" dirty="0">
                <a:latin typeface="Times New Roman" panose="02020603050405020304" pitchFamily="18" charset="0"/>
                <a:cs typeface="Times New Roman" panose="02020603050405020304" pitchFamily="18" charset="0"/>
              </a:rPr>
              <a:t>. Random House, 2023.</a:t>
            </a:r>
            <a:endParaRPr lang="en-US" sz="1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8805563"/>
      </p:ext>
    </p:extLst>
  </p:cSld>
  <p:clrMapOvr>
    <a:masterClrMapping/>
  </p:clrMapOvr>
</p:sld>
</file>

<file path=ppt/theme/theme1.xml><?xml version="1.0" encoding="utf-8"?>
<a:theme xmlns:a="http://schemas.openxmlformats.org/drawingml/2006/main" name="DappledVTI">
  <a:themeElements>
    <a:clrScheme name="Custom 81">
      <a:dk1>
        <a:sysClr val="windowText" lastClr="000000"/>
      </a:dk1>
      <a:lt1>
        <a:sysClr val="window" lastClr="FFFFFF"/>
      </a:lt1>
      <a:dk2>
        <a:srgbClr val="21363B"/>
      </a:dk2>
      <a:lt2>
        <a:srgbClr val="F4F2F0"/>
      </a:lt2>
      <a:accent1>
        <a:srgbClr val="758468"/>
      </a:accent1>
      <a:accent2>
        <a:srgbClr val="B5A7AC"/>
      </a:accent2>
      <a:accent3>
        <a:srgbClr val="CC9C6F"/>
      </a:accent3>
      <a:accent4>
        <a:srgbClr val="767640"/>
      </a:accent4>
      <a:accent5>
        <a:srgbClr val="A5B295"/>
      </a:accent5>
      <a:accent6>
        <a:srgbClr val="C19DA7"/>
      </a:accent6>
      <a:hlink>
        <a:srgbClr val="D13D6E"/>
      </a:hlink>
      <a:folHlink>
        <a:srgbClr val="6C9D92"/>
      </a:folHlink>
    </a:clrScheme>
    <a:fontScheme name="Custom 67">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ppledVTI" id="{204FEFAB-F02B-4FE8-B509-C50A618B972D}" vid="{7EAEADA8-5A8E-45B2-B0E4-448EC7E7A94F}"/>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D253185B-FF43-1C40-B168-D974AEBC4BD5}">
  <we:reference id="3e0fcce7-415c-4081-926c-b4e449c650e4" version="1.1.0.2" store="EXCatalog" storeType="EXCatalog"/>
  <we:alternateReferences>
    <we:reference id="WA200004709" version="1.1.0.2" store="en-GB"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969</TotalTime>
  <Words>1990</Words>
  <Application>Microsoft Macintosh PowerPoint</Application>
  <PresentationFormat>Widescreen</PresentationFormat>
  <Paragraphs>52</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Avenir Next LT Pro</vt:lpstr>
      <vt:lpstr>AvenirNext LT Pro Medium</vt:lpstr>
      <vt:lpstr>Sabon Next LT</vt:lpstr>
      <vt:lpstr>Times New Roman</vt:lpstr>
      <vt:lpstr>DappledVTI</vt:lpstr>
      <vt:lpstr>Race Objects: Week 10  “Who Belongs Here?: Race and Migration in the UK” </vt:lpstr>
      <vt:lpstr>PowerPoint Presentation</vt:lpstr>
      <vt:lpstr>PowerPoint Presentation</vt:lpstr>
      <vt:lpstr>"Noah Curses Ham and Canaan"</vt:lpstr>
      <vt:lpstr>PowerPoint Presentation</vt:lpstr>
      <vt:lpstr>PowerPoint Presentation</vt:lpstr>
      <vt:lpstr>PowerPoint Presentation</vt:lpstr>
      <vt:lpstr>Vevox Poll</vt:lpstr>
      <vt:lpstr>How Migration Really Works</vt:lpstr>
      <vt:lpstr>PowerPoint Presentation</vt:lpstr>
      <vt:lpstr>“Understanding the Contemporary Race–Migration Nexus” </vt:lpstr>
      <vt:lpstr>PowerPoint Presentation</vt:lpstr>
      <vt:lpstr>PowerPoint Presentation</vt:lpstr>
      <vt:lpstr>“A Guide to Being Black”</vt:lpstr>
      <vt:lpstr>“My Name is My Name”</vt:lpstr>
      <vt:lpstr>“Airports and Auditions”</vt:lpstr>
      <vt:lpstr>“Wearing Where You’re at: Immigration and UK Fashion”</vt:lpstr>
      <vt:lpstr>PowerPoint Presentation</vt:lpstr>
      <vt:lpstr>“Shade”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Mahzabeen, Bushra</dc:creator>
  <cp:lastModifiedBy>Mahzabeen, Bushra</cp:lastModifiedBy>
  <cp:revision>70</cp:revision>
  <dcterms:created xsi:type="dcterms:W3CDTF">2026-02-10T10:27:09Z</dcterms:created>
  <dcterms:modified xsi:type="dcterms:W3CDTF">2026-03-12T09:48:28Z</dcterms:modified>
</cp:coreProperties>
</file>