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67" r:id="rId4"/>
    <p:sldId id="259" r:id="rId5"/>
    <p:sldId id="260" r:id="rId6"/>
    <p:sldId id="261" r:id="rId7"/>
    <p:sldId id="262" r:id="rId8"/>
    <p:sldId id="263" r:id="rId9"/>
    <p:sldId id="264" r:id="rId10"/>
    <p:sldId id="265" r:id="rId11"/>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CDB797-C204-4034-3EA5-88A7F3B6C121}" v="9" dt="2026-01-31T11:59:39.698"/>
    <p1510:client id="{E2817544-378C-6028-2F01-998BB6FBC3FD}" v="6" dt="2026-01-31T13:55:56.305"/>
    <p1510:client id="{F9233910-AFDE-0624-B13E-D2F0F401485A}" v="212" dt="2026-01-31T13:51:52.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2"/>
  </p:normalViewPr>
  <p:slideViewPr>
    <p:cSldViewPr snapToGrid="0">
      <p:cViewPr varScale="1">
        <p:scale>
          <a:sx n="99" d="100"/>
          <a:sy n="99" d="100"/>
        </p:scale>
        <p:origin x="96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txBody>
            <a:bodyPr/>
            <a:lstStyle/>
            <a:p>
              <a:endParaRPr lang="en-US"/>
            </a:p>
          </p:txBody>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txBody>
            <a:bodyPr/>
            <a:lstStyle/>
            <a:p>
              <a:endParaRPr lang="en-US"/>
            </a:p>
          </p:txBody>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txBody>
            <a:bodyPr/>
            <a:lstStyle/>
            <a:p>
              <a:endParaRPr lang="en-US"/>
            </a:p>
          </p:txBody>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txBody>
            <a:bodyPr/>
            <a:lstStyle/>
            <a:p>
              <a:endParaRPr lang="en-US"/>
            </a:p>
          </p:txBody>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txBody>
            <a:bodyPr/>
            <a:lstStyle/>
            <a:p>
              <a:endParaRPr lang="en-US"/>
            </a:p>
          </p:txBody>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txBody>
            <a:bodyPr/>
            <a:lstStyle/>
            <a:p>
              <a:endParaRPr lang="en-US"/>
            </a:p>
          </p:txBody>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dirty="0"/>
              <a:t>Click to edit Master title style</a:t>
            </a:r>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47283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dirty="0"/>
              <a:t>Click to edit Master title style</a:t>
            </a:r>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73404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dirty="0"/>
              <a:t>Click to edit Master title style</a:t>
            </a:r>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052271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9314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dirty="0"/>
              <a:t>Click to edit Master title style</a:t>
            </a:r>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20176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dirty="0"/>
              <a:t>Click to edit Master title style</a:t>
            </a:r>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89707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dirty="0"/>
              <a:t>Click to edit Master title style</a:t>
            </a:r>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dirty="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21593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21401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6951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44590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dirty="0"/>
              <a:t>Click to edit Master title style</a:t>
            </a:r>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81777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dirty="0"/>
              <a:t>Click to edit Master title style</a:t>
            </a:r>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75248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15500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75213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09032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dirty="0"/>
              <a:t>Click to edit Master title style</a:t>
            </a:r>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46329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dirty="0"/>
              <a:t>Click to edit Master title style</a:t>
            </a:r>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1830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txBody>
            <a:bodyPr/>
            <a:lstStyle/>
            <a:p>
              <a:endParaRPr lang="en-US"/>
            </a:p>
          </p:txBody>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txBody>
            <a:bodyPr/>
            <a:lstStyle/>
            <a:p>
              <a:endParaRPr lang="en-US"/>
            </a:p>
          </p:txBody>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txBody>
            <a:bodyPr/>
            <a:lstStyle/>
            <a:p>
              <a:endParaRPr lang="en-US"/>
            </a:p>
          </p:txBody>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txBody>
            <a:bodyPr/>
            <a:lstStyle/>
            <a:p>
              <a:endParaRPr lang="en-US"/>
            </a:p>
          </p:txBody>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txBody>
            <a:bodyPr/>
            <a:lstStyle/>
            <a:p>
              <a:endParaRPr lang="en-US"/>
            </a:p>
          </p:txBody>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txBody>
            <a:bodyPr/>
            <a:lstStyle/>
            <a:p>
              <a:endParaRPr lang="en-US"/>
            </a:p>
          </p:txBody>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2/1/26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84698710"/>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3158892"/>
          </a:xfrm>
        </p:spPr>
        <p:txBody>
          <a:bodyPr>
            <a:normAutofit fontScale="90000"/>
          </a:bodyPr>
          <a:lstStyle/>
          <a:p>
            <a:br>
              <a:rPr lang="en-GB" dirty="0">
                <a:ea typeface="+mj-lt"/>
                <a:cs typeface="+mj-lt"/>
              </a:rPr>
            </a:br>
            <a:br>
              <a:rPr lang="en-GB" dirty="0">
                <a:ea typeface="+mj-lt"/>
                <a:cs typeface="+mj-lt"/>
              </a:rPr>
            </a:br>
            <a:r>
              <a:rPr lang="en-GB" dirty="0">
                <a:ea typeface="+mj-lt"/>
                <a:cs typeface="+mj-lt"/>
              </a:rPr>
              <a:t>Civilization in Transit: Rethinking the Human in Mohsin Hamid’s </a:t>
            </a:r>
            <a:r>
              <a:rPr lang="en-GB" i="1" dirty="0">
                <a:ea typeface="+mj-lt"/>
                <a:cs typeface="+mj-lt"/>
              </a:rPr>
              <a:t>Exit West</a:t>
            </a:r>
            <a:endParaRPr lang="en-US" dirty="0"/>
          </a:p>
        </p:txBody>
      </p:sp>
      <p:sp>
        <p:nvSpPr>
          <p:cNvPr id="3" name="Subtitle 2"/>
          <p:cNvSpPr>
            <a:spLocks noGrp="1"/>
          </p:cNvSpPr>
          <p:nvPr>
            <p:ph type="subTitle" idx="1"/>
          </p:nvPr>
        </p:nvSpPr>
        <p:spPr>
          <a:xfrm>
            <a:off x="1524000" y="4865842"/>
            <a:ext cx="9144000" cy="391958"/>
          </a:xfrm>
        </p:spPr>
        <p:txBody>
          <a:bodyPr>
            <a:normAutofit lnSpcReduction="10000"/>
          </a:bodyPr>
          <a:lstStyle/>
          <a:p>
            <a:endParaRPr lang="en-GB" dirty="0"/>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436D3-F3AD-1993-CBED-DCCDE20156DB}"/>
              </a:ext>
            </a:extLst>
          </p:cNvPr>
          <p:cNvSpPr>
            <a:spLocks noGrp="1"/>
          </p:cNvSpPr>
          <p:nvPr>
            <p:ph type="title"/>
          </p:nvPr>
        </p:nvSpPr>
        <p:spPr/>
        <p:txBody>
          <a:bodyPr/>
          <a:lstStyle/>
          <a:p>
            <a:r>
              <a:rPr lang="en-GB" dirty="0"/>
              <a:t>Questions for further discussions</a:t>
            </a:r>
            <a:endParaRPr lang="en-US" dirty="0"/>
          </a:p>
        </p:txBody>
      </p:sp>
      <p:sp>
        <p:nvSpPr>
          <p:cNvPr id="3" name="Content Placeholder 2">
            <a:extLst>
              <a:ext uri="{FF2B5EF4-FFF2-40B4-BE49-F238E27FC236}">
                <a16:creationId xmlns:a16="http://schemas.microsoft.com/office/drawing/2014/main" id="{5AD05DD0-B543-D8B9-BE48-570B771429A2}"/>
              </a:ext>
            </a:extLst>
          </p:cNvPr>
          <p:cNvSpPr>
            <a:spLocks noGrp="1"/>
          </p:cNvSpPr>
          <p:nvPr>
            <p:ph idx="1"/>
          </p:nvPr>
        </p:nvSpPr>
        <p:spPr/>
        <p:txBody>
          <a:bodyPr vert="horz" lIns="91440" tIns="45720" rIns="91440" bIns="45720" rtlCol="0" anchor="t">
            <a:normAutofit/>
          </a:bodyPr>
          <a:lstStyle/>
          <a:p>
            <a:endParaRPr lang="en-GB" dirty="0">
              <a:ea typeface="+mn-lt"/>
              <a:cs typeface="+mn-lt"/>
            </a:endParaRPr>
          </a:p>
          <a:p>
            <a:r>
              <a:rPr lang="en-GB" dirty="0">
                <a:ea typeface="+mn-lt"/>
                <a:cs typeface="+mn-lt"/>
              </a:rPr>
              <a:t>Can civilization exist without borders?</a:t>
            </a:r>
            <a:endParaRPr lang="en-GB" dirty="0"/>
          </a:p>
          <a:p>
            <a:r>
              <a:rPr lang="en-GB" dirty="0">
                <a:ea typeface="+mn-lt"/>
                <a:cs typeface="+mn-lt"/>
              </a:rPr>
              <a:t>How does mobility disrupt racial hierarchy?</a:t>
            </a:r>
            <a:endParaRPr lang="en-GB" dirty="0"/>
          </a:p>
          <a:p>
            <a:r>
              <a:rPr lang="en-GB" dirty="0">
                <a:ea typeface="+mn-lt"/>
                <a:cs typeface="+mn-lt"/>
              </a:rPr>
              <a:t>What does </a:t>
            </a:r>
            <a:r>
              <a:rPr lang="en-GB" i="1" dirty="0">
                <a:ea typeface="+mn-lt"/>
                <a:cs typeface="+mn-lt"/>
              </a:rPr>
              <a:t>Exit West</a:t>
            </a:r>
            <a:r>
              <a:rPr lang="en-GB">
                <a:ea typeface="+mn-lt"/>
                <a:cs typeface="+mn-lt"/>
              </a:rPr>
              <a:t> ask us to mourn?</a:t>
            </a:r>
            <a:endParaRPr lang="en-GB" dirty="0">
              <a:ea typeface="+mn-lt"/>
              <a:cs typeface="+mn-lt"/>
            </a:endParaRPr>
          </a:p>
          <a:p>
            <a:endParaRPr lang="en-GB" dirty="0"/>
          </a:p>
          <a:p>
            <a:pPr marL="0" indent="0" algn="ctr">
              <a:buNone/>
            </a:pPr>
            <a:r>
              <a:rPr lang="en-GB" sz="4800" b="1" dirty="0"/>
              <a:t>Thank you!</a:t>
            </a:r>
          </a:p>
          <a:p>
            <a:endParaRPr lang="en-GB" dirty="0"/>
          </a:p>
        </p:txBody>
      </p:sp>
    </p:spTree>
    <p:extLst>
      <p:ext uri="{BB962C8B-B14F-4D97-AF65-F5344CB8AC3E}">
        <p14:creationId xmlns:p14="http://schemas.microsoft.com/office/powerpoint/2010/main" val="3461328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7DEC8-BAC9-11C4-5E84-2E01EB0FC40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7BEE525-A0EF-E7F8-C40B-963166A27662}"/>
              </a:ext>
            </a:extLst>
          </p:cNvPr>
          <p:cNvSpPr>
            <a:spLocks noGrp="1"/>
          </p:cNvSpPr>
          <p:nvPr>
            <p:ph idx="1"/>
          </p:nvPr>
        </p:nvSpPr>
        <p:spPr/>
        <p:txBody>
          <a:bodyPr vert="horz" lIns="91440" tIns="45720" rIns="91440" bIns="45720" rtlCol="0" anchor="t">
            <a:normAutofit/>
          </a:bodyPr>
          <a:lstStyle/>
          <a:p>
            <a:r>
              <a:rPr lang="en-GB">
                <a:ea typeface="+mn-lt"/>
                <a:cs typeface="+mn-lt"/>
              </a:rPr>
              <a:t>How has “civilization” historically functioned as a racial object, and how does </a:t>
            </a:r>
            <a:r>
              <a:rPr lang="en-GB" i="1">
                <a:ea typeface="+mn-lt"/>
                <a:cs typeface="+mn-lt"/>
              </a:rPr>
              <a:t>Exit West</a:t>
            </a:r>
            <a:r>
              <a:rPr lang="en-GB">
                <a:ea typeface="+mn-lt"/>
                <a:cs typeface="+mn-lt"/>
              </a:rPr>
              <a:t> unsettle this logic by rethinking the human through mobility?</a:t>
            </a:r>
            <a:endParaRPr lang="en-GB"/>
          </a:p>
          <a:p>
            <a:pPr marL="0" indent="0">
              <a:buNone/>
            </a:pPr>
            <a:endParaRPr lang="en-GB">
              <a:ea typeface="+mn-lt"/>
              <a:cs typeface="+mn-lt"/>
            </a:endParaRPr>
          </a:p>
          <a:p>
            <a:r>
              <a:rPr lang="en-GB">
                <a:ea typeface="+mn-lt"/>
                <a:cs typeface="+mn-lt"/>
              </a:rPr>
              <a:t>Civilization as bounded, hierarchical, and exclusionary</a:t>
            </a:r>
            <a:endParaRPr lang="en-GB"/>
          </a:p>
          <a:p>
            <a:r>
              <a:rPr lang="en-GB">
                <a:ea typeface="+mn-lt"/>
                <a:cs typeface="+mn-lt"/>
              </a:rPr>
              <a:t>Migration as a stress test for civilizational thinking</a:t>
            </a:r>
            <a:endParaRPr lang="en-GB"/>
          </a:p>
          <a:p>
            <a:endParaRPr lang="en-GB"/>
          </a:p>
        </p:txBody>
      </p:sp>
    </p:spTree>
    <p:extLst>
      <p:ext uri="{BB962C8B-B14F-4D97-AF65-F5344CB8AC3E}">
        <p14:creationId xmlns:p14="http://schemas.microsoft.com/office/powerpoint/2010/main" val="3431697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9BA9A-176C-3E80-8F49-4503EC2292C9}"/>
              </a:ext>
            </a:extLst>
          </p:cNvPr>
          <p:cNvSpPr>
            <a:spLocks noGrp="1"/>
          </p:cNvSpPr>
          <p:nvPr>
            <p:ph type="title"/>
          </p:nvPr>
        </p:nvSpPr>
        <p:spPr/>
        <p:txBody>
          <a:bodyPr/>
          <a:lstStyle/>
          <a:p>
            <a:r>
              <a:rPr lang="en-GB" dirty="0"/>
              <a:t>Civilization as a Racial Object (Gobineau ↔ Exit West)</a:t>
            </a:r>
            <a:endParaRPr lang="en-US" dirty="0"/>
          </a:p>
        </p:txBody>
      </p:sp>
      <p:sp>
        <p:nvSpPr>
          <p:cNvPr id="3" name="Content Placeholder 2">
            <a:extLst>
              <a:ext uri="{FF2B5EF4-FFF2-40B4-BE49-F238E27FC236}">
                <a16:creationId xmlns:a16="http://schemas.microsoft.com/office/drawing/2014/main" id="{4893116F-AF73-3D00-3D41-4B4E949E3C73}"/>
              </a:ext>
            </a:extLst>
          </p:cNvPr>
          <p:cNvSpPr>
            <a:spLocks noGrp="1"/>
          </p:cNvSpPr>
          <p:nvPr>
            <p:ph idx="1"/>
          </p:nvPr>
        </p:nvSpPr>
        <p:spPr/>
        <p:txBody>
          <a:bodyPr/>
          <a:lstStyle/>
          <a:p>
            <a:r>
              <a:rPr lang="en-GB" dirty="0">
                <a:ea typeface="+mn-lt"/>
                <a:cs typeface="+mn-lt"/>
              </a:rPr>
              <a:t>“Every assemblage of men, however ingenious the network of social relations that protects it, acquires on the very day of its birth, hidden among the elements of its life, the seed of an inevitable death.” (pages 19–20)</a:t>
            </a:r>
          </a:p>
          <a:p>
            <a:pPr>
              <a:buClr>
                <a:srgbClr val="1287C3"/>
              </a:buClr>
            </a:pPr>
            <a:r>
              <a:rPr lang="en-GB" b="1" dirty="0">
                <a:ea typeface="+mn-lt"/>
                <a:cs typeface="+mn-lt"/>
              </a:rPr>
              <a:t>Civilization imagined as an organic body</a:t>
            </a:r>
            <a:endParaRPr lang="en-GB" dirty="0"/>
          </a:p>
          <a:p>
            <a:pPr marL="0" indent="0">
              <a:buClr>
                <a:srgbClr val="1287C3"/>
              </a:buClr>
              <a:buNone/>
            </a:pPr>
            <a:r>
              <a:rPr lang="en-GB" b="1" dirty="0">
                <a:ea typeface="+mn-lt"/>
                <a:cs typeface="+mn-lt"/>
              </a:rPr>
              <a:t>Exit West</a:t>
            </a:r>
            <a:endParaRPr lang="en-GB" dirty="0"/>
          </a:p>
          <a:p>
            <a:pPr>
              <a:buClr>
                <a:srgbClr val="1287C3"/>
              </a:buClr>
            </a:pPr>
            <a:r>
              <a:rPr lang="en-GB" dirty="0">
                <a:ea typeface="+mn-lt"/>
                <a:cs typeface="+mn-lt"/>
              </a:rPr>
              <a:t>What happens when people move faster than civilizations?</a:t>
            </a:r>
            <a:endParaRPr lang="en-GB" dirty="0"/>
          </a:p>
          <a:p>
            <a:pPr>
              <a:buClr>
                <a:srgbClr val="1287C3"/>
              </a:buClr>
            </a:pPr>
            <a:endParaRPr lang="en-GB" dirty="0"/>
          </a:p>
        </p:txBody>
      </p:sp>
    </p:spTree>
    <p:extLst>
      <p:ext uri="{BB962C8B-B14F-4D97-AF65-F5344CB8AC3E}">
        <p14:creationId xmlns:p14="http://schemas.microsoft.com/office/powerpoint/2010/main" val="456314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60663-DB9B-C836-4AE2-4803E038443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32610C9-1533-22EC-8B89-83C1A4EA0B4B}"/>
              </a:ext>
            </a:extLst>
          </p:cNvPr>
          <p:cNvSpPr>
            <a:spLocks noGrp="1"/>
          </p:cNvSpPr>
          <p:nvPr>
            <p:ph idx="1"/>
          </p:nvPr>
        </p:nvSpPr>
        <p:spPr/>
        <p:txBody>
          <a:bodyPr vert="horz" lIns="91440" tIns="45720" rIns="91440" bIns="45720" rtlCol="0" anchor="t">
            <a:normAutofit fontScale="92500" lnSpcReduction="10000"/>
          </a:bodyPr>
          <a:lstStyle/>
          <a:p>
            <a:r>
              <a:rPr lang="en-GB" dirty="0">
                <a:ea typeface="+mn-lt"/>
                <a:cs typeface="+mn-lt"/>
              </a:rPr>
              <a:t>“Peoples are numbered, however great the number may be; for all those who held dominion before us have now fallen out of the race.”(Gobineau, p. 21)</a:t>
            </a:r>
            <a:endParaRPr lang="en-GB" dirty="0"/>
          </a:p>
          <a:p>
            <a:r>
              <a:rPr lang="en-GB" dirty="0">
                <a:ea typeface="+mn-lt"/>
                <a:cs typeface="+mn-lt"/>
              </a:rPr>
              <a:t>History as racial succession</a:t>
            </a:r>
            <a:endParaRPr lang="en-GB" dirty="0"/>
          </a:p>
          <a:p>
            <a:r>
              <a:rPr lang="en-GB" dirty="0">
                <a:ea typeface="+mn-lt"/>
                <a:cs typeface="+mn-lt"/>
              </a:rPr>
              <a:t>Peoples treated as replaceable units</a:t>
            </a:r>
            <a:endParaRPr lang="en-GB" dirty="0"/>
          </a:p>
          <a:p>
            <a:pPr marL="0" indent="0">
              <a:buNone/>
            </a:pPr>
            <a:r>
              <a:rPr lang="en-GB" b="1" i="1" dirty="0">
                <a:ea typeface="+mn-lt"/>
                <a:cs typeface="+mn-lt"/>
              </a:rPr>
              <a:t>Exit West</a:t>
            </a:r>
            <a:endParaRPr lang="en-GB" dirty="0"/>
          </a:p>
          <a:p>
            <a:r>
              <a:rPr lang="en-GB" dirty="0">
                <a:ea typeface="+mn-lt"/>
                <a:cs typeface="+mn-lt"/>
              </a:rPr>
              <a:t>No civilizational succession</a:t>
            </a:r>
            <a:endParaRPr lang="en-GB" dirty="0"/>
          </a:p>
          <a:p>
            <a:r>
              <a:rPr lang="en-GB" dirty="0">
                <a:ea typeface="+mn-lt"/>
                <a:cs typeface="+mn-lt"/>
              </a:rPr>
              <a:t>Overlapping, co-present lives</a:t>
            </a:r>
            <a:endParaRPr lang="en-GB" dirty="0"/>
          </a:p>
          <a:p>
            <a:endParaRPr lang="en-GB" dirty="0"/>
          </a:p>
        </p:txBody>
      </p:sp>
    </p:spTree>
    <p:extLst>
      <p:ext uri="{BB962C8B-B14F-4D97-AF65-F5344CB8AC3E}">
        <p14:creationId xmlns:p14="http://schemas.microsoft.com/office/powerpoint/2010/main" val="2789916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5BAD-45EB-9363-9A53-64B5B76D12BA}"/>
              </a:ext>
            </a:extLst>
          </p:cNvPr>
          <p:cNvSpPr>
            <a:spLocks noGrp="1"/>
          </p:cNvSpPr>
          <p:nvPr>
            <p:ph type="title"/>
          </p:nvPr>
        </p:nvSpPr>
        <p:spPr/>
        <p:txBody>
          <a:bodyPr/>
          <a:lstStyle/>
          <a:p>
            <a:r>
              <a:rPr lang="en-GB" dirty="0">
                <a:ea typeface="+mj-lt"/>
                <a:cs typeface="+mj-lt"/>
              </a:rPr>
              <a:t>Borders and Mobility (Mbembe ↔ Exit West)</a:t>
            </a:r>
            <a:endParaRPr lang="en-US" dirty="0"/>
          </a:p>
        </p:txBody>
      </p:sp>
      <p:sp>
        <p:nvSpPr>
          <p:cNvPr id="3" name="Content Placeholder 2">
            <a:extLst>
              <a:ext uri="{FF2B5EF4-FFF2-40B4-BE49-F238E27FC236}">
                <a16:creationId xmlns:a16="http://schemas.microsoft.com/office/drawing/2014/main" id="{F5CB0875-34C9-1698-4160-85F3DD0A83FA}"/>
              </a:ext>
            </a:extLst>
          </p:cNvPr>
          <p:cNvSpPr>
            <a:spLocks noGrp="1"/>
          </p:cNvSpPr>
          <p:nvPr>
            <p:ph idx="1"/>
          </p:nvPr>
        </p:nvSpPr>
        <p:spPr/>
        <p:txBody>
          <a:bodyPr vert="horz" lIns="91440" tIns="45720" rIns="91440" bIns="45720" rtlCol="0" anchor="t">
            <a:normAutofit fontScale="77500" lnSpcReduction="20000"/>
          </a:bodyPr>
          <a:lstStyle/>
          <a:p>
            <a:pPr marL="0" indent="0">
              <a:buNone/>
            </a:pPr>
            <a:r>
              <a:rPr lang="en-GB" sz="2000" dirty="0">
                <a:ea typeface="+mn-lt"/>
                <a:cs typeface="+mn-lt"/>
              </a:rPr>
              <a:t>“Within that configuration, a borderless world would be a world of free movement of: capital, goods, services and persons. Such movement, such freedom of movement would not be restricted to the core economically rich countries or states, which is the case as we speak. The Schengen system, for instance, is limited to the core European countries. In fact, if you have an American passport, you can basically go wherever you want. The world belongs to you.”</a:t>
            </a:r>
            <a:endParaRPr lang="en-US" dirty="0"/>
          </a:p>
          <a:p>
            <a:pPr marL="0" indent="0">
              <a:buNone/>
            </a:pPr>
            <a:endParaRPr lang="en-GB" sz="2000" dirty="0">
              <a:highlight>
                <a:srgbClr val="FFFFFF"/>
              </a:highlight>
              <a:latin typeface="Corbel" panose="020B0503020204020204"/>
              <a:ea typeface="+mn-lt"/>
              <a:cs typeface="+mn-lt"/>
            </a:endParaRPr>
          </a:p>
          <a:p>
            <a:r>
              <a:rPr lang="en-GB" sz="2000" dirty="0">
                <a:ea typeface="+mn-lt"/>
                <a:cs typeface="+mn-lt"/>
              </a:rPr>
              <a:t>Mobility is unevenly distributed</a:t>
            </a:r>
            <a:endParaRPr lang="en-GB" sz="2000"/>
          </a:p>
          <a:p>
            <a:r>
              <a:rPr lang="en-GB" sz="2000" dirty="0">
                <a:ea typeface="+mn-lt"/>
                <a:cs typeface="+mn-lt"/>
              </a:rPr>
              <a:t>Borders </a:t>
            </a:r>
            <a:r>
              <a:rPr lang="en-GB" sz="2000" err="1">
                <a:ea typeface="+mn-lt"/>
                <a:cs typeface="+mn-lt"/>
              </a:rPr>
              <a:t>racialise</a:t>
            </a:r>
            <a:r>
              <a:rPr lang="en-GB" sz="2000" dirty="0">
                <a:ea typeface="+mn-lt"/>
                <a:cs typeface="+mn-lt"/>
              </a:rPr>
              <a:t> movement</a:t>
            </a:r>
            <a:endParaRPr lang="en-GB" sz="2000" dirty="0"/>
          </a:p>
          <a:p>
            <a:pPr marL="0" indent="0">
              <a:buNone/>
            </a:pPr>
            <a:r>
              <a:rPr lang="en-GB" sz="2000" b="1" i="1" dirty="0">
                <a:ea typeface="+mn-lt"/>
                <a:cs typeface="+mn-lt"/>
              </a:rPr>
              <a:t>Exit West</a:t>
            </a:r>
            <a:r>
              <a:rPr lang="en-GB" sz="2000" dirty="0">
                <a:ea typeface="+mn-lt"/>
                <a:cs typeface="+mn-lt"/>
              </a:rPr>
              <a:t>:</a:t>
            </a:r>
            <a:endParaRPr lang="en-GB" sz="2000"/>
          </a:p>
          <a:p>
            <a:r>
              <a:rPr lang="en-GB" sz="2000" dirty="0">
                <a:ea typeface="+mn-lt"/>
                <a:cs typeface="+mn-lt"/>
              </a:rPr>
              <a:t>Magical doors erase distance</a:t>
            </a:r>
            <a:endParaRPr lang="en-GB" sz="2000"/>
          </a:p>
          <a:p>
            <a:r>
              <a:rPr lang="en-GB" sz="2000" dirty="0">
                <a:ea typeface="+mn-lt"/>
                <a:cs typeface="+mn-lt"/>
              </a:rPr>
              <a:t>Borders persist socially and politically</a:t>
            </a:r>
            <a:endParaRPr lang="en-GB" sz="2000" dirty="0"/>
          </a:p>
          <a:p>
            <a:endParaRPr lang="en-GB" dirty="0"/>
          </a:p>
        </p:txBody>
      </p:sp>
    </p:spTree>
    <p:extLst>
      <p:ext uri="{BB962C8B-B14F-4D97-AF65-F5344CB8AC3E}">
        <p14:creationId xmlns:p14="http://schemas.microsoft.com/office/powerpoint/2010/main" val="2967047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F5D04-661F-78E6-8D47-0E7ADBC94B32}"/>
              </a:ext>
            </a:extLst>
          </p:cNvPr>
          <p:cNvSpPr>
            <a:spLocks noGrp="1"/>
          </p:cNvSpPr>
          <p:nvPr>
            <p:ph type="title"/>
          </p:nvPr>
        </p:nvSpPr>
        <p:spPr/>
        <p:txBody>
          <a:bodyPr/>
          <a:lstStyle/>
          <a:p>
            <a:r>
              <a:rPr lang="en-GB" dirty="0">
                <a:ea typeface="+mj-lt"/>
                <a:cs typeface="+mj-lt"/>
              </a:rPr>
              <a:t>Violence Inside Civilization</a:t>
            </a:r>
            <a:endParaRPr lang="en-US" dirty="0"/>
          </a:p>
        </p:txBody>
      </p:sp>
      <p:sp>
        <p:nvSpPr>
          <p:cNvPr id="3" name="Content Placeholder 2">
            <a:extLst>
              <a:ext uri="{FF2B5EF4-FFF2-40B4-BE49-F238E27FC236}">
                <a16:creationId xmlns:a16="http://schemas.microsoft.com/office/drawing/2014/main" id="{534AC09C-01F9-69C3-C57D-91EA4067D6A6}"/>
              </a:ext>
            </a:extLst>
          </p:cNvPr>
          <p:cNvSpPr>
            <a:spLocks noGrp="1"/>
          </p:cNvSpPr>
          <p:nvPr>
            <p:ph idx="1"/>
          </p:nvPr>
        </p:nvSpPr>
        <p:spPr/>
        <p:txBody>
          <a:bodyPr vert="horz" lIns="91440" tIns="45720" rIns="91440" bIns="45720" rtlCol="0" anchor="t">
            <a:normAutofit/>
          </a:bodyPr>
          <a:lstStyle/>
          <a:p>
            <a:pPr marL="0" indent="0">
              <a:buNone/>
            </a:pPr>
            <a:endParaRPr lang="en-GB" dirty="0">
              <a:ea typeface="+mn-lt"/>
              <a:cs typeface="+mn-lt"/>
            </a:endParaRPr>
          </a:p>
          <a:p>
            <a:pPr marL="0" indent="0">
              <a:buNone/>
            </a:pPr>
            <a:r>
              <a:rPr lang="en-GB" dirty="0">
                <a:ea typeface="+mn-lt"/>
                <a:cs typeface="+mn-lt"/>
              </a:rPr>
              <a:t>“They massacred their fellow-citizens on their altars… This did not prevent their being a powerful, industrious, and wealthy people” (Gobineau, p. 25)</a:t>
            </a:r>
            <a:endParaRPr lang="en-GB"/>
          </a:p>
          <a:p>
            <a:pPr marL="0" indent="0">
              <a:buNone/>
            </a:pPr>
            <a:endParaRPr lang="en-GB" dirty="0">
              <a:ea typeface="+mn-lt"/>
              <a:cs typeface="+mn-lt"/>
            </a:endParaRPr>
          </a:p>
          <a:p>
            <a:r>
              <a:rPr lang="en-GB" dirty="0">
                <a:ea typeface="+mn-lt"/>
                <a:cs typeface="+mn-lt"/>
              </a:rPr>
              <a:t>Violence does not negate civilization</a:t>
            </a:r>
            <a:endParaRPr lang="en-GB" dirty="0"/>
          </a:p>
          <a:p>
            <a:r>
              <a:rPr lang="en-GB" dirty="0">
                <a:ea typeface="+mn-lt"/>
                <a:cs typeface="+mn-lt"/>
              </a:rPr>
              <a:t>Civilization thrives through managed brutality</a:t>
            </a:r>
            <a:endParaRPr lang="en-GB" dirty="0"/>
          </a:p>
          <a:p>
            <a:endParaRPr lang="en-GB" dirty="0"/>
          </a:p>
        </p:txBody>
      </p:sp>
    </p:spTree>
    <p:extLst>
      <p:ext uri="{BB962C8B-B14F-4D97-AF65-F5344CB8AC3E}">
        <p14:creationId xmlns:p14="http://schemas.microsoft.com/office/powerpoint/2010/main" val="4005714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ACEBB-4E62-4666-E7F1-35C3B7BDE1EF}"/>
              </a:ext>
            </a:extLst>
          </p:cNvPr>
          <p:cNvSpPr>
            <a:spLocks noGrp="1"/>
          </p:cNvSpPr>
          <p:nvPr>
            <p:ph type="title"/>
          </p:nvPr>
        </p:nvSpPr>
        <p:spPr/>
        <p:txBody>
          <a:bodyPr/>
          <a:lstStyle/>
          <a:p>
            <a:r>
              <a:rPr lang="en-GB" dirty="0">
                <a:ea typeface="+mj-lt"/>
                <a:cs typeface="+mj-lt"/>
              </a:rPr>
              <a:t>Rethinking the Human</a:t>
            </a:r>
            <a:endParaRPr lang="en-US" dirty="0"/>
          </a:p>
        </p:txBody>
      </p:sp>
      <p:sp>
        <p:nvSpPr>
          <p:cNvPr id="3" name="Content Placeholder 2">
            <a:extLst>
              <a:ext uri="{FF2B5EF4-FFF2-40B4-BE49-F238E27FC236}">
                <a16:creationId xmlns:a16="http://schemas.microsoft.com/office/drawing/2014/main" id="{E4E1E914-8649-2527-DF69-F83C608AC068}"/>
              </a:ext>
            </a:extLst>
          </p:cNvPr>
          <p:cNvSpPr>
            <a:spLocks noGrp="1"/>
          </p:cNvSpPr>
          <p:nvPr>
            <p:ph idx="1"/>
          </p:nvPr>
        </p:nvSpPr>
        <p:spPr/>
        <p:txBody>
          <a:bodyPr vert="horz" lIns="91440" tIns="45720" rIns="91440" bIns="45720" rtlCol="0" anchor="t">
            <a:normAutofit/>
          </a:bodyPr>
          <a:lstStyle/>
          <a:p>
            <a:pPr marL="0" indent="0">
              <a:buNone/>
            </a:pPr>
            <a:endParaRPr lang="en-GB" b="1" i="1" dirty="0">
              <a:ea typeface="+mn-lt"/>
              <a:cs typeface="+mn-lt"/>
            </a:endParaRPr>
          </a:p>
          <a:p>
            <a:pPr marL="0" indent="0">
              <a:buNone/>
            </a:pPr>
            <a:r>
              <a:rPr lang="en-GB" b="1" i="1" dirty="0">
                <a:ea typeface="+mn-lt"/>
                <a:cs typeface="+mn-lt"/>
              </a:rPr>
              <a:t>Exit West</a:t>
            </a:r>
            <a:r>
              <a:rPr lang="en-GB" dirty="0">
                <a:ea typeface="+mn-lt"/>
                <a:cs typeface="+mn-lt"/>
              </a:rPr>
              <a:t> redefines the human as:</a:t>
            </a:r>
            <a:endParaRPr lang="en-GB" dirty="0"/>
          </a:p>
          <a:p>
            <a:r>
              <a:rPr lang="en-GB" dirty="0">
                <a:ea typeface="+mn-lt"/>
                <a:cs typeface="+mn-lt"/>
              </a:rPr>
              <a:t>Mobile rather than rooted</a:t>
            </a:r>
            <a:endParaRPr lang="en-GB" dirty="0"/>
          </a:p>
          <a:p>
            <a:r>
              <a:rPr lang="en-GB" dirty="0">
                <a:ea typeface="+mn-lt"/>
                <a:cs typeface="+mn-lt"/>
              </a:rPr>
              <a:t>Relational rather than civilizational</a:t>
            </a:r>
            <a:endParaRPr lang="en-GB" dirty="0"/>
          </a:p>
          <a:p>
            <a:r>
              <a:rPr lang="en-GB" dirty="0">
                <a:ea typeface="+mn-lt"/>
                <a:cs typeface="+mn-lt"/>
              </a:rPr>
              <a:t>Vulnerable rather than triumphant</a:t>
            </a:r>
            <a:endParaRPr lang="en-GB" dirty="0"/>
          </a:p>
          <a:p>
            <a:endParaRPr lang="en-GB" dirty="0">
              <a:ea typeface="+mn-lt"/>
              <a:cs typeface="+mn-lt"/>
            </a:endParaRPr>
          </a:p>
          <a:p>
            <a:pPr marL="0" indent="0">
              <a:buNone/>
            </a:pPr>
            <a:r>
              <a:rPr lang="en-GB" b="1">
                <a:ea typeface="+mn-lt"/>
                <a:cs typeface="+mn-lt"/>
              </a:rPr>
              <a:t>Against Gobineau:</a:t>
            </a:r>
            <a:endParaRPr lang="en-GB"/>
          </a:p>
          <a:p>
            <a:r>
              <a:rPr lang="en-GB" dirty="0">
                <a:ea typeface="+mn-lt"/>
                <a:cs typeface="+mn-lt"/>
              </a:rPr>
              <a:t>Not “falling out of the race,” but persisting through relation</a:t>
            </a:r>
            <a:endParaRPr lang="en-GB" dirty="0"/>
          </a:p>
          <a:p>
            <a:endParaRPr lang="en-GB" dirty="0"/>
          </a:p>
        </p:txBody>
      </p:sp>
    </p:spTree>
    <p:extLst>
      <p:ext uri="{BB962C8B-B14F-4D97-AF65-F5344CB8AC3E}">
        <p14:creationId xmlns:p14="http://schemas.microsoft.com/office/powerpoint/2010/main" val="1427820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43A64-2AD6-D2D4-5944-62B0F87ACC34}"/>
              </a:ext>
            </a:extLst>
          </p:cNvPr>
          <p:cNvSpPr>
            <a:spLocks noGrp="1"/>
          </p:cNvSpPr>
          <p:nvPr>
            <p:ph type="title"/>
          </p:nvPr>
        </p:nvSpPr>
        <p:spPr/>
        <p:txBody>
          <a:bodyPr/>
          <a:lstStyle/>
          <a:p>
            <a:r>
              <a:rPr lang="en-GB" dirty="0">
                <a:ea typeface="+mj-lt"/>
                <a:cs typeface="+mj-lt"/>
              </a:rPr>
              <a:t>Race Objects in the Novel</a:t>
            </a:r>
            <a:endParaRPr lang="en-US" dirty="0"/>
          </a:p>
        </p:txBody>
      </p:sp>
      <p:sp>
        <p:nvSpPr>
          <p:cNvPr id="3" name="Content Placeholder 2">
            <a:extLst>
              <a:ext uri="{FF2B5EF4-FFF2-40B4-BE49-F238E27FC236}">
                <a16:creationId xmlns:a16="http://schemas.microsoft.com/office/drawing/2014/main" id="{1174E183-F2E0-4B5B-A6BD-260C43EBF6EA}"/>
              </a:ext>
            </a:extLst>
          </p:cNvPr>
          <p:cNvSpPr>
            <a:spLocks noGrp="1"/>
          </p:cNvSpPr>
          <p:nvPr>
            <p:ph idx="1"/>
          </p:nvPr>
        </p:nvSpPr>
        <p:spPr/>
        <p:txBody>
          <a:bodyPr vert="horz" lIns="91440" tIns="45720" rIns="91440" bIns="45720" rtlCol="0" anchor="t">
            <a:normAutofit/>
          </a:bodyPr>
          <a:lstStyle/>
          <a:p>
            <a:r>
              <a:rPr lang="en-GB" dirty="0">
                <a:ea typeface="+mn-lt"/>
                <a:cs typeface="+mn-lt"/>
              </a:rPr>
              <a:t>Borders</a:t>
            </a:r>
            <a:endParaRPr lang="en-GB" dirty="0"/>
          </a:p>
          <a:p>
            <a:r>
              <a:rPr lang="en-GB" dirty="0">
                <a:ea typeface="+mn-lt"/>
                <a:cs typeface="+mn-lt"/>
              </a:rPr>
              <a:t>Camps</a:t>
            </a:r>
            <a:endParaRPr lang="en-GB" dirty="0"/>
          </a:p>
          <a:p>
            <a:r>
              <a:rPr lang="en-GB" dirty="0">
                <a:ea typeface="+mn-lt"/>
                <a:cs typeface="+mn-lt"/>
              </a:rPr>
              <a:t>Documents</a:t>
            </a:r>
            <a:endParaRPr lang="en-GB" dirty="0"/>
          </a:p>
          <a:p>
            <a:r>
              <a:rPr lang="en-GB" dirty="0">
                <a:ea typeface="+mn-lt"/>
                <a:cs typeface="+mn-lt"/>
              </a:rPr>
              <a:t>Queues</a:t>
            </a:r>
            <a:endParaRPr lang="en-GB" dirty="0"/>
          </a:p>
          <a:p>
            <a:r>
              <a:rPr lang="en-GB" dirty="0">
                <a:ea typeface="+mn-lt"/>
                <a:cs typeface="+mn-lt"/>
              </a:rPr>
              <a:t>Doors</a:t>
            </a:r>
            <a:endParaRPr lang="en-GB" dirty="0"/>
          </a:p>
          <a:p>
            <a:r>
              <a:rPr lang="en-GB" dirty="0">
                <a:ea typeface="+mn-lt"/>
                <a:cs typeface="+mn-lt"/>
              </a:rPr>
              <a:t>These objects organise humanity unevenly</a:t>
            </a:r>
            <a:endParaRPr lang="en-GB" dirty="0"/>
          </a:p>
          <a:p>
            <a:endParaRPr lang="en-GB" dirty="0"/>
          </a:p>
        </p:txBody>
      </p:sp>
    </p:spTree>
    <p:extLst>
      <p:ext uri="{BB962C8B-B14F-4D97-AF65-F5344CB8AC3E}">
        <p14:creationId xmlns:p14="http://schemas.microsoft.com/office/powerpoint/2010/main" val="3923794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D2407-C3D8-B32C-84F8-E2073D6DEDAE}"/>
              </a:ext>
            </a:extLst>
          </p:cNvPr>
          <p:cNvSpPr>
            <a:spLocks noGrp="1"/>
          </p:cNvSpPr>
          <p:nvPr>
            <p:ph type="title"/>
          </p:nvPr>
        </p:nvSpPr>
        <p:spPr/>
        <p:txBody>
          <a:bodyPr>
            <a:normAutofit fontScale="90000"/>
          </a:bodyPr>
          <a:lstStyle/>
          <a:p>
            <a:br>
              <a:rPr lang="en-GB" dirty="0"/>
            </a:br>
            <a:br>
              <a:rPr lang="en-GB" dirty="0"/>
            </a:br>
            <a:r>
              <a:rPr lang="en-GB" dirty="0"/>
              <a:t>Civilization in Transit</a:t>
            </a:r>
            <a:endParaRPr lang="en-US" dirty="0"/>
          </a:p>
          <a:p>
            <a:pPr marL="285750" indent="-285750">
              <a:buFont typeface="Arial"/>
              <a:buChar char="•"/>
            </a:pPr>
            <a:endParaRPr lang="en-US"/>
          </a:p>
          <a:p>
            <a:endParaRPr lang="en-GB" dirty="0"/>
          </a:p>
        </p:txBody>
      </p:sp>
      <p:sp>
        <p:nvSpPr>
          <p:cNvPr id="3" name="Content Placeholder 2">
            <a:extLst>
              <a:ext uri="{FF2B5EF4-FFF2-40B4-BE49-F238E27FC236}">
                <a16:creationId xmlns:a16="http://schemas.microsoft.com/office/drawing/2014/main" id="{4CE56D08-6014-CE70-8338-00DEF819F72F}"/>
              </a:ext>
            </a:extLst>
          </p:cNvPr>
          <p:cNvSpPr>
            <a:spLocks noGrp="1"/>
          </p:cNvSpPr>
          <p:nvPr>
            <p:ph idx="1"/>
          </p:nvPr>
        </p:nvSpPr>
        <p:spPr/>
        <p:txBody>
          <a:bodyPr vert="horz" lIns="91440" tIns="45720" rIns="91440" bIns="45720" rtlCol="0" anchor="t">
            <a:normAutofit/>
          </a:bodyPr>
          <a:lstStyle/>
          <a:p>
            <a:r>
              <a:rPr lang="en-GB" dirty="0">
                <a:ea typeface="+mn-lt"/>
                <a:cs typeface="+mn-lt"/>
              </a:rPr>
              <a:t>Civilization no longer fixed to territory</a:t>
            </a:r>
            <a:endParaRPr lang="en-GB" dirty="0"/>
          </a:p>
          <a:p>
            <a:r>
              <a:rPr lang="en-GB" dirty="0">
                <a:ea typeface="+mn-lt"/>
                <a:cs typeface="+mn-lt"/>
              </a:rPr>
              <a:t>It fragments, moves, and reassembles</a:t>
            </a:r>
            <a:endParaRPr lang="en-GB" dirty="0"/>
          </a:p>
          <a:p>
            <a:r>
              <a:rPr lang="en-GB" dirty="0">
                <a:ea typeface="+mn-lt"/>
                <a:cs typeface="+mn-lt"/>
              </a:rPr>
              <a:t>Migration is not crisis but condition</a:t>
            </a:r>
            <a:endParaRPr lang="en-GB" dirty="0"/>
          </a:p>
          <a:p>
            <a:endParaRPr lang="en-GB" dirty="0">
              <a:ea typeface="+mn-lt"/>
              <a:cs typeface="+mn-lt"/>
            </a:endParaRPr>
          </a:p>
          <a:p>
            <a:r>
              <a:rPr lang="en-GB" b="1" dirty="0">
                <a:ea typeface="+mn-lt"/>
                <a:cs typeface="+mn-lt"/>
              </a:rPr>
              <a:t>Hamid’s Intervention:</a:t>
            </a:r>
            <a:r>
              <a:rPr lang="en-GB" dirty="0">
                <a:ea typeface="+mn-lt"/>
                <a:cs typeface="+mn-lt"/>
              </a:rPr>
              <a:t> Humanity exceeds civilization</a:t>
            </a:r>
            <a:endParaRPr lang="en-GB" dirty="0"/>
          </a:p>
          <a:p>
            <a:endParaRPr lang="en-GB" dirty="0"/>
          </a:p>
        </p:txBody>
      </p:sp>
    </p:spTree>
    <p:extLst>
      <p:ext uri="{BB962C8B-B14F-4D97-AF65-F5344CB8AC3E}">
        <p14:creationId xmlns:p14="http://schemas.microsoft.com/office/powerpoint/2010/main" val="4082711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457</Words>
  <Application>Microsoft Macintosh PowerPoint</Application>
  <PresentationFormat>Widescreen</PresentationFormat>
  <Paragraphs>59</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Corbel</vt:lpstr>
      <vt:lpstr>Parallax</vt:lpstr>
      <vt:lpstr>  Civilization in Transit: Rethinking the Human in Mohsin Hamid’s Exit West</vt:lpstr>
      <vt:lpstr>PowerPoint Presentation</vt:lpstr>
      <vt:lpstr>Civilization as a Racial Object (Gobineau ↔ Exit West)</vt:lpstr>
      <vt:lpstr>PowerPoint Presentation</vt:lpstr>
      <vt:lpstr>Borders and Mobility (Mbembe ↔ Exit West)</vt:lpstr>
      <vt:lpstr>Violence Inside Civilization</vt:lpstr>
      <vt:lpstr>Rethinking the Human</vt:lpstr>
      <vt:lpstr>Race Objects in the Novel</vt:lpstr>
      <vt:lpstr>  Civilization in Transit  </vt:lpstr>
      <vt:lpstr>Questions for further discussions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MAHZABEEN, BUSHRA (PGR)</cp:lastModifiedBy>
  <cp:revision>110</cp:revision>
  <dcterms:created xsi:type="dcterms:W3CDTF">2026-01-31T11:51:36Z</dcterms:created>
  <dcterms:modified xsi:type="dcterms:W3CDTF">2026-02-01T18:40:09Z</dcterms:modified>
</cp:coreProperties>
</file>