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7" r:id="rId9"/>
    <p:sldId id="268" r:id="rId10"/>
    <p:sldId id="264" r:id="rId11"/>
    <p:sldId id="265" r:id="rId12"/>
    <p:sldId id="269" r:id="rId13"/>
    <p:sldId id="270" r:id="rId14"/>
    <p:sldId id="26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557" autoAdjust="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889475-3B27-41DA-80CE-3D3E38F9D21D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261CB-46FB-46CF-B07C-FA14B5970E7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809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530037-FD4E-45F7-8478-ED2376687A6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80962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530037-FD4E-45F7-8478-ED2376687A6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73339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530037-FD4E-45F7-8478-ED2376687A6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51535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530037-FD4E-45F7-8478-ED2376687A6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86118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530037-FD4E-45F7-8478-ED2376687A6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86169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530037-FD4E-45F7-8478-ED2376687A6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4156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261CB-46FB-46CF-B07C-FA14B5970E7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340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530037-FD4E-45F7-8478-ED2376687A6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2277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530037-FD4E-45F7-8478-ED2376687A6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8326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530037-FD4E-45F7-8478-ED2376687A6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8365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530037-FD4E-45F7-8478-ED2376687A6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8413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530037-FD4E-45F7-8478-ED2376687A6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16618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530037-FD4E-45F7-8478-ED2376687A6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1465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530037-FD4E-45F7-8478-ED2376687A6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7712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F9E75-313F-404B-AD07-F8C91B9587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EAD02E-2288-487F-B706-E60DDF70A2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EDC35-4406-4F52-A1AE-6EDFAB7EA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640BC-77F0-4DB4-B60A-00C0E7369158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1F021D-C06C-4597-A60C-F5CE232F8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0385CA-17C6-48AB-8BE2-222434293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287-7B05-406E-89D3-DD63DD5678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563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77203-014D-4AEB-BF2C-829E9C743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009F8C-0F19-48A5-A545-B31B4CB248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0C563-8762-424A-BCCD-7DFA76418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640BC-77F0-4DB4-B60A-00C0E7369158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08BD39-1885-4C05-B4DA-B60D628D8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AEEDE6-DA2A-4D62-B0D9-C19C6C1AA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287-7B05-406E-89D3-DD63DD5678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770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24275E-8FBF-429B-A911-2B8D3ECE72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15E3C4-0C9D-4052-8D6B-27FD8C306B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02C4F-9876-416C-836B-2363B00D0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640BC-77F0-4DB4-B60A-00C0E7369158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FED4B1-A5BD-49B9-A06B-0894F2C8B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6239E1-7ABB-4E7C-AE19-4B02B79EF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287-7B05-406E-89D3-DD63DD5678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7207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32987-DE64-463D-A0FB-0D33C4603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AD3B5-EA2A-4F8B-9365-DD9194D85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867ADC-F910-4DDB-9F48-513E22937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640BC-77F0-4DB4-B60A-00C0E7369158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66B979-0AA1-419A-8F5F-1D1EC3F0E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A0B62-91F1-4070-AD0C-E642AC5DE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287-7B05-406E-89D3-DD63DD5678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9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B75F9-99B5-42DE-9F51-C0FFA1353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B59ED7-D18B-4C80-A9AE-F883CE0A22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7E9EF0-3843-41E1-83EF-4BD31413F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640BC-77F0-4DB4-B60A-00C0E7369158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421676-C2E6-4061-A499-5CB358235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BDD47E-21A1-45F0-8E22-06212A551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287-7B05-406E-89D3-DD63DD5678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897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3429E-83A6-47DB-A2D9-2770CF478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B152D-8C8E-4DAA-92DA-C38472821B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3E1343-48E6-4AEF-83CF-6F3F593CCE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529CDD-25D5-41AE-8644-95E0667CC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640BC-77F0-4DB4-B60A-00C0E7369158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AC34F7-3B36-4EE0-9456-1CEE3029C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EFC430-616F-4CC0-B9D4-2A06521F9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287-7B05-406E-89D3-DD63DD5678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1086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7C9B3-441E-4D71-823E-FEC1A3D5D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4FFE9A-D852-4CD5-B2E7-3E0E192A67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0BEC36-7329-471A-A22B-BBE7BB4964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414520-CC4F-4BD0-81B1-E28C52137D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86F39F-07DF-401B-9BB3-FA03077151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F2B3B8-F25E-48DD-A95E-36BCAE8A3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640BC-77F0-4DB4-B60A-00C0E7369158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B666EC-527C-4368-9A1D-4F6A9BB46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45F404-ACB1-444E-91E3-DB226CC4C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287-7B05-406E-89D3-DD63DD5678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510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73E0C-6C60-467E-A440-23CE974A0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EFEAA4-12EA-4D83-A59C-C60A3FAC1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640BC-77F0-4DB4-B60A-00C0E7369158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8DD0F2-B273-42D0-8EC2-3AB59A952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138245-4678-40B1-9BFD-5254D50D4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287-7B05-406E-89D3-DD63DD5678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486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64C8BA-4655-42AA-A78B-A801AFE65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640BC-77F0-4DB4-B60A-00C0E7369158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0172E3-F807-4393-9619-7E76BDDA0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43601F-D190-4612-9ABC-A8A8BFDF4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287-7B05-406E-89D3-DD63DD5678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460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D9C54-C8E0-4812-A36F-37CA6E244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6978B5-F0E9-4CB8-A791-80A2FDA10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350CE9-35A8-4D88-BF15-2ACC7228C8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3D3CD0-AC12-414A-A031-D4D8B1729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640BC-77F0-4DB4-B60A-00C0E7369158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95C11B-8067-4BFD-B2A7-0354295AA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94DFDB-CC95-4C58-9C8B-7C12ADDEA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287-7B05-406E-89D3-DD63DD5678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269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BA0F3-E7FF-4CA9-8D8B-D546D88F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CE881C-BC80-4204-A164-E8CB92D8B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91AB73-5A69-4CDD-AC43-7C83084BD9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BFC007-F510-4E04-9628-16F325088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640BC-77F0-4DB4-B60A-00C0E7369158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D96354-FA8E-4413-BB2E-0F000CF25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F509B8-4C56-4539-91F2-8BE06AF18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287-7B05-406E-89D3-DD63DD5678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603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D140FE-1E93-43A3-88E7-A317C22EF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FB3E27-5486-46EC-9CFF-6E12943A20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D41AFA-B71B-403D-BD8E-0EF8965BC4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640BC-77F0-4DB4-B60A-00C0E7369158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68E7F8-E230-49A4-A889-0B0B46E823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2DEFD3-FE2A-4871-BAED-342EB91056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6D287-7B05-406E-89D3-DD63DD5678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6739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A0EAF-B7BC-42E5-B841-829D0CF05B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970158"/>
          </a:xfrm>
        </p:spPr>
        <p:txBody>
          <a:bodyPr/>
          <a:lstStyle/>
          <a:p>
            <a:r>
              <a:rPr lang="en-GB" dirty="0"/>
              <a:t>The Old Country and the New: Anne Bradstreet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A8548A-2923-4FCA-94E6-A1AECE9FB0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Literature and Revolution: Week 3</a:t>
            </a:r>
          </a:p>
          <a:p>
            <a:r>
              <a:rPr lang="en-GB" sz="3200" dirty="0"/>
              <a:t>J.West.1@warwick.ac.uk</a:t>
            </a:r>
          </a:p>
        </p:txBody>
      </p:sp>
    </p:spTree>
    <p:extLst>
      <p:ext uri="{BB962C8B-B14F-4D97-AF65-F5344CB8AC3E}">
        <p14:creationId xmlns:p14="http://schemas.microsoft.com/office/powerpoint/2010/main" val="35229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474"/>
    </mc:Choice>
    <mc:Fallback xmlns="">
      <p:transition spd="slow" advTm="9447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01F1E-B1AE-49F4-A4AC-6CBDEDD8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“The Four Monarchies”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6E418-8E79-4A9A-9A93-B0B343015C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Assyrian</a:t>
            </a:r>
          </a:p>
          <a:p>
            <a:pPr lvl="1"/>
            <a:r>
              <a:rPr lang="en-GB" dirty="0" err="1"/>
              <a:t>Nimrod</a:t>
            </a:r>
            <a:endParaRPr lang="en-GB" dirty="0"/>
          </a:p>
          <a:p>
            <a:pPr lvl="1"/>
            <a:r>
              <a:rPr lang="en-GB" dirty="0" err="1"/>
              <a:t>Belus</a:t>
            </a:r>
            <a:endParaRPr lang="en-GB" dirty="0"/>
          </a:p>
          <a:p>
            <a:pPr lvl="1"/>
            <a:r>
              <a:rPr lang="en-GB" dirty="0" err="1"/>
              <a:t>Ninus</a:t>
            </a:r>
            <a:endParaRPr lang="en-GB" dirty="0"/>
          </a:p>
          <a:p>
            <a:pPr lvl="1"/>
            <a:r>
              <a:rPr lang="en-GB" dirty="0" err="1"/>
              <a:t>Semiramis</a:t>
            </a:r>
            <a:endParaRPr lang="en-GB" dirty="0"/>
          </a:p>
          <a:p>
            <a:r>
              <a:rPr lang="en-GB" dirty="0"/>
              <a:t>Roman</a:t>
            </a:r>
          </a:p>
          <a:p>
            <a:pPr lvl="1"/>
            <a:r>
              <a:rPr lang="en-GB" dirty="0"/>
              <a:t>Romulus</a:t>
            </a:r>
          </a:p>
          <a:p>
            <a:pPr lvl="1"/>
            <a:r>
              <a:rPr lang="en-GB" dirty="0" err="1"/>
              <a:t>Numa</a:t>
            </a:r>
            <a:endParaRPr lang="en-GB" dirty="0"/>
          </a:p>
          <a:p>
            <a:pPr lvl="1"/>
            <a:r>
              <a:rPr lang="en-GB" dirty="0" err="1"/>
              <a:t>Ancus</a:t>
            </a:r>
            <a:r>
              <a:rPr lang="en-GB" dirty="0"/>
              <a:t> Martius</a:t>
            </a:r>
          </a:p>
        </p:txBody>
      </p:sp>
    </p:spTree>
    <p:extLst>
      <p:ext uri="{BB962C8B-B14F-4D97-AF65-F5344CB8AC3E}">
        <p14:creationId xmlns:p14="http://schemas.microsoft.com/office/powerpoint/2010/main" val="191557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621"/>
    </mc:Choice>
    <mc:Fallback xmlns="">
      <p:transition spd="slow" advTm="22462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460D5-B8E5-4663-AF51-F6A24CC68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 dirty="0"/>
              <a:t>“The Four Monarchies”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7F2BD-FA7C-40CB-8BC8-4615749BD8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“Thus king and kingdoms have their times and dates,</a:t>
            </a:r>
          </a:p>
          <a:p>
            <a:pPr marL="0" indent="0">
              <a:buNone/>
            </a:pPr>
            <a:r>
              <a:rPr lang="en-GB" dirty="0"/>
              <a:t>Their standings, </a:t>
            </a:r>
            <a:r>
              <a:rPr lang="en-GB" dirty="0" err="1"/>
              <a:t>overturnings</a:t>
            </a:r>
            <a:r>
              <a:rPr lang="en-GB" dirty="0"/>
              <a:t>, bounds, and fates;</a:t>
            </a:r>
          </a:p>
          <a:p>
            <a:pPr marL="0" indent="0">
              <a:buNone/>
            </a:pPr>
            <a:r>
              <a:rPr lang="en-GB" dirty="0"/>
              <a:t>Now up, now down, now chief, and then brought under,</a:t>
            </a:r>
          </a:p>
          <a:p>
            <a:pPr marL="0" indent="0">
              <a:buNone/>
            </a:pPr>
            <a:r>
              <a:rPr lang="en-GB" dirty="0"/>
              <a:t>The heavens thus rule, to fill the world with wonder.</a:t>
            </a:r>
          </a:p>
          <a:p>
            <a:pPr marL="0" indent="0">
              <a:buNone/>
            </a:pPr>
            <a:r>
              <a:rPr lang="en-GB" dirty="0"/>
              <a:t>…</a:t>
            </a:r>
          </a:p>
          <a:p>
            <a:pPr marL="0" indent="0">
              <a:buNone/>
            </a:pPr>
            <a:r>
              <a:rPr lang="en-GB" dirty="0"/>
              <a:t>Yet shall this lion, bear, this leopard, ram,</a:t>
            </a:r>
          </a:p>
          <a:p>
            <a:pPr marL="0" indent="0">
              <a:buNone/>
            </a:pPr>
            <a:r>
              <a:rPr lang="en-GB" dirty="0"/>
              <a:t>All trembling stand before the powerful Lamb.”</a:t>
            </a:r>
          </a:p>
        </p:txBody>
      </p:sp>
    </p:spTree>
    <p:extLst>
      <p:ext uri="{BB962C8B-B14F-4D97-AF65-F5344CB8AC3E}">
        <p14:creationId xmlns:p14="http://schemas.microsoft.com/office/powerpoint/2010/main" val="194107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995"/>
    </mc:Choice>
    <mc:Fallback xmlns="">
      <p:transition spd="slow" advTm="133995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CE331-AC47-4FB8-9D9E-C6EDD14D4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“The Prologue”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8D9C4-147E-42F4-8CE7-1AEBB4F86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685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“From schoolboy’s tongue no </a:t>
            </a:r>
            <a:r>
              <a:rPr lang="en-GB" dirty="0" err="1"/>
              <a:t>rhet’ric</a:t>
            </a:r>
            <a:r>
              <a:rPr lang="en-GB" dirty="0"/>
              <a:t> we expect,</a:t>
            </a:r>
          </a:p>
          <a:p>
            <a:pPr marL="0" indent="0">
              <a:buNone/>
            </a:pPr>
            <a:r>
              <a:rPr lang="en-GB" dirty="0"/>
              <a:t>Nor yet a sweet consort from broken strings,</a:t>
            </a:r>
          </a:p>
          <a:p>
            <a:pPr marL="0" indent="0">
              <a:buNone/>
            </a:pPr>
            <a:r>
              <a:rPr lang="en-GB" dirty="0"/>
              <a:t>Nor perfect beauty where’s a main defect:</a:t>
            </a:r>
          </a:p>
          <a:p>
            <a:pPr marL="0" indent="0">
              <a:buNone/>
            </a:pPr>
            <a:r>
              <a:rPr lang="en-GB" dirty="0"/>
              <a:t>My foolish, broken, blemished Muse so sings,</a:t>
            </a:r>
          </a:p>
          <a:p>
            <a:pPr marL="0" indent="0">
              <a:buNone/>
            </a:pPr>
            <a:r>
              <a:rPr lang="en-GB" dirty="0"/>
              <a:t>And this to mend, alas, no art is able,</a:t>
            </a:r>
          </a:p>
          <a:p>
            <a:pPr marL="0" indent="0">
              <a:buNone/>
            </a:pPr>
            <a:r>
              <a:rPr lang="en-GB" dirty="0" err="1"/>
              <a:t>’Cause</a:t>
            </a:r>
            <a:r>
              <a:rPr lang="en-GB" dirty="0"/>
              <a:t> nature made it so irreparable”</a:t>
            </a:r>
          </a:p>
        </p:txBody>
      </p:sp>
    </p:spTree>
    <p:extLst>
      <p:ext uri="{BB962C8B-B14F-4D97-AF65-F5344CB8AC3E}">
        <p14:creationId xmlns:p14="http://schemas.microsoft.com/office/powerpoint/2010/main" val="14571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961"/>
    </mc:Choice>
    <mc:Fallback xmlns="">
      <p:transition spd="slow" advTm="18196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E2DC6-B0A0-42C8-89DA-62B340A53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 dirty="0"/>
              <a:t>Bradstreet’s Gendered Religious Voice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BD57D-1E75-4C8A-9077-A6CB7C462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“Bradstreet suggests that the alterity of the female poet entails no deficiency. Her self-deprecation simultaneously marks her identity and expresses her estrangement. She may be in a troubled relation to the Muses, but this clarifies her status as a Reformed poet and bears fruit in her poetics, as it causes her to make a self-conscious departure from generic convention.”</a:t>
            </a:r>
          </a:p>
          <a:p>
            <a:pPr marL="0" indent="0" algn="r">
              <a:buNone/>
            </a:pPr>
            <a:r>
              <a:rPr lang="en-GB" sz="2000" dirty="0"/>
              <a:t>	Charlotte Gordon, “The First Shall Be Last”: Apology and Redemption in the Work of the 		First New England Poets, Anne Bradstreet and Edward Taylor” </a:t>
            </a:r>
            <a:r>
              <a:rPr lang="en-GB" sz="2000" i="1" dirty="0"/>
              <a:t>The Cambridge Companion to American Poets</a:t>
            </a:r>
            <a:r>
              <a:rPr lang="en-GB" sz="2000" dirty="0"/>
              <a:t> ed. Mark Richardson (CUP, 2015).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300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928"/>
    </mc:Choice>
    <mc:Fallback xmlns="">
      <p:transition spd="slow" advTm="86928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5E43F-B604-496C-B268-BFCF5AD3A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 dirty="0"/>
              <a:t>“Dialogue Between Old England and New”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2C31D-E6A4-443A-B321-0CE069E92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Look up the following early modern genres or forms: mother’s legacy; poetic dialogue; prophecy. In what ways do you think Bradstreet is adapting the conventions of these genres or forms in this poem?</a:t>
            </a:r>
          </a:p>
          <a:p>
            <a:r>
              <a:rPr lang="en-GB" dirty="0"/>
              <a:t>How does this poem present the mother / daughter relationship?</a:t>
            </a:r>
          </a:p>
          <a:p>
            <a:r>
              <a:rPr lang="en-GB" dirty="0"/>
              <a:t>How does Bradstreet map this familial relationship onto her presentation of politics and history?</a:t>
            </a:r>
          </a:p>
          <a:p>
            <a:r>
              <a:rPr lang="en-GB" dirty="0"/>
              <a:t>What is the significance of the turn to prophecy in the concluding lines of the poem? </a:t>
            </a:r>
          </a:p>
        </p:txBody>
      </p:sp>
    </p:spTree>
    <p:extLst>
      <p:ext uri="{BB962C8B-B14F-4D97-AF65-F5344CB8AC3E}">
        <p14:creationId xmlns:p14="http://schemas.microsoft.com/office/powerpoint/2010/main" val="165778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924"/>
    </mc:Choice>
    <mc:Fallback xmlns="">
      <p:transition spd="slow" advTm="23092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3B541-7437-4B58-97AB-9D62DB054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 dirty="0"/>
              <a:t>Week 3 – Mini-Lecture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95663-24D4-4D52-A760-20FC9198A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Bradstreet and the American Colonies</a:t>
            </a:r>
          </a:p>
          <a:p>
            <a:endParaRPr lang="en-GB" dirty="0"/>
          </a:p>
          <a:p>
            <a:r>
              <a:rPr lang="en-GB" i="1" dirty="0"/>
              <a:t>The Tenth Muse</a:t>
            </a:r>
            <a:r>
              <a:rPr lang="en-GB" dirty="0"/>
              <a:t>: Publication and Protestantism at Home and Abroad</a:t>
            </a:r>
          </a:p>
          <a:p>
            <a:endParaRPr lang="en-GB" dirty="0"/>
          </a:p>
          <a:p>
            <a:r>
              <a:rPr lang="en-GB" dirty="0"/>
              <a:t>Gender and Poetry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8930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700"/>
    </mc:Choice>
    <mc:Fallback xmlns="">
      <p:transition spd="slow" advTm="347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9D6BA-B410-46ED-B22B-3B273B187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 dirty="0"/>
              <a:t>“Religion, like a </a:t>
            </a:r>
            <a:r>
              <a:rPr lang="en-GB" b="1" u="sng" dirty="0" err="1"/>
              <a:t>pilgrime</a:t>
            </a:r>
            <a:r>
              <a:rPr lang="en-GB" b="1" u="sng" dirty="0"/>
              <a:t>, westward bent”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EA18E-DDD9-4E4B-8E72-4F127CFE0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3100" y="1911350"/>
            <a:ext cx="830580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“Religion, like a </a:t>
            </a:r>
            <a:r>
              <a:rPr lang="en-GB" dirty="0" err="1"/>
              <a:t>pilgrime</a:t>
            </a:r>
            <a:r>
              <a:rPr lang="en-GB" dirty="0"/>
              <a:t>, westward bent,</a:t>
            </a:r>
          </a:p>
          <a:p>
            <a:pPr marL="0" indent="0">
              <a:buNone/>
            </a:pPr>
            <a:r>
              <a:rPr lang="en-GB" dirty="0"/>
              <a:t>Knocking at all </a:t>
            </a:r>
            <a:r>
              <a:rPr lang="en-GB" dirty="0" err="1"/>
              <a:t>doores</a:t>
            </a:r>
            <a:r>
              <a:rPr lang="en-GB" dirty="0"/>
              <a:t>, ever as she went.</a:t>
            </a:r>
          </a:p>
          <a:p>
            <a:pPr marL="0" indent="0">
              <a:buNone/>
            </a:pPr>
            <a:r>
              <a:rPr lang="en-GB" dirty="0"/>
              <a:t>[…]</a:t>
            </a:r>
          </a:p>
          <a:p>
            <a:pPr marL="0" indent="0">
              <a:buNone/>
            </a:pPr>
            <a:r>
              <a:rPr lang="en-GB" dirty="0"/>
              <a:t>When Seine shall swallow Tiber, and the Thames</a:t>
            </a:r>
          </a:p>
          <a:p>
            <a:pPr marL="0" indent="0">
              <a:buNone/>
            </a:pPr>
            <a:r>
              <a:rPr lang="en-GB" dirty="0"/>
              <a:t>By letting in them both, pollutes her streams:</a:t>
            </a:r>
          </a:p>
          <a:p>
            <a:pPr marL="0" indent="0">
              <a:buNone/>
            </a:pPr>
            <a:r>
              <a:rPr lang="en-GB" dirty="0"/>
              <a:t>When </a:t>
            </a:r>
            <a:r>
              <a:rPr lang="en-GB" dirty="0" err="1"/>
              <a:t>Italie</a:t>
            </a:r>
            <a:r>
              <a:rPr lang="en-GB" dirty="0"/>
              <a:t> of us shall have her will,</a:t>
            </a:r>
          </a:p>
          <a:p>
            <a:pPr marL="0" indent="0">
              <a:buNone/>
            </a:pPr>
            <a:r>
              <a:rPr lang="en-GB" dirty="0"/>
              <a:t>And all her calendar of </a:t>
            </a:r>
            <a:r>
              <a:rPr lang="en-GB" dirty="0" err="1"/>
              <a:t>sinnes</a:t>
            </a:r>
            <a:r>
              <a:rPr lang="en-GB" dirty="0"/>
              <a:t> </a:t>
            </a:r>
            <a:r>
              <a:rPr lang="en-GB" dirty="0" err="1"/>
              <a:t>fulfill</a:t>
            </a:r>
            <a:r>
              <a:rPr lang="en-GB" dirty="0"/>
              <a:t>;</a:t>
            </a:r>
          </a:p>
          <a:p>
            <a:pPr marL="0" indent="0">
              <a:buNone/>
            </a:pPr>
            <a:r>
              <a:rPr lang="en-GB" dirty="0"/>
              <a:t>Whereby one may foretell, what </a:t>
            </a:r>
            <a:r>
              <a:rPr lang="en-GB" dirty="0" err="1"/>
              <a:t>sinnes</a:t>
            </a:r>
            <a:r>
              <a:rPr lang="en-GB" dirty="0"/>
              <a:t> next </a:t>
            </a:r>
            <a:r>
              <a:rPr lang="en-GB" dirty="0" err="1"/>
              <a:t>yeare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Shall both in France and England domineer:</a:t>
            </a:r>
          </a:p>
          <a:p>
            <a:pPr marL="0" indent="0">
              <a:buNone/>
            </a:pPr>
            <a:r>
              <a:rPr lang="en-GB" dirty="0"/>
              <a:t>Then shall Religion to America flee:</a:t>
            </a:r>
          </a:p>
          <a:p>
            <a:pPr marL="0" indent="0">
              <a:buNone/>
            </a:pPr>
            <a:r>
              <a:rPr lang="en-GB" dirty="0"/>
              <a:t>They have their times of Gospel, </a:t>
            </a:r>
            <a:r>
              <a:rPr lang="en-GB" dirty="0" err="1"/>
              <a:t>ev'n</a:t>
            </a:r>
            <a:r>
              <a:rPr lang="en-GB" dirty="0"/>
              <a:t> as we.”</a:t>
            </a:r>
          </a:p>
          <a:p>
            <a:pPr marL="0" indent="0">
              <a:buNone/>
            </a:pPr>
            <a:r>
              <a:rPr lang="en-GB" dirty="0"/>
              <a:t>			George Herbert, “The Church Militant”</a:t>
            </a:r>
          </a:p>
        </p:txBody>
      </p:sp>
    </p:spTree>
    <p:extLst>
      <p:ext uri="{BB962C8B-B14F-4D97-AF65-F5344CB8AC3E}">
        <p14:creationId xmlns:p14="http://schemas.microsoft.com/office/powerpoint/2010/main" val="77426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613"/>
    </mc:Choice>
    <mc:Fallback xmlns="">
      <p:transition spd="slow" advTm="230613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541EF-7724-4509-9489-F90F0D9B2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901583"/>
          </a:xfrm>
        </p:spPr>
        <p:txBody>
          <a:bodyPr>
            <a:normAutofit/>
          </a:bodyPr>
          <a:lstStyle/>
          <a:p>
            <a:pPr algn="ctr"/>
            <a:r>
              <a:rPr lang="en-GB" b="1" u="sng" dirty="0"/>
              <a:t>Anne Bradstreet</a:t>
            </a:r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675FD55B-263E-4F08-90F2-1B0AB75A0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613044"/>
            <a:ext cx="7200901" cy="4610776"/>
          </a:xfrm>
        </p:spPr>
        <p:txBody>
          <a:bodyPr>
            <a:normAutofit/>
          </a:bodyPr>
          <a:lstStyle/>
          <a:p>
            <a:r>
              <a:rPr lang="en-US" sz="2400" dirty="0"/>
              <a:t>Born Anne Dudley, 1611/12, probably in Northampton.</a:t>
            </a:r>
          </a:p>
          <a:p>
            <a:r>
              <a:rPr lang="en-US" sz="2400" dirty="0"/>
              <a:t>She is the eldest daughter of Thomas Dudley, whom Anne praised for his devotion to public service and religion.</a:t>
            </a:r>
          </a:p>
          <a:p>
            <a:r>
              <a:rPr lang="en-GB" sz="2400" dirty="0"/>
              <a:t>Her father and mother moved to Boston c. 1625. Her father </a:t>
            </a:r>
            <a:r>
              <a:rPr lang="en-US" sz="2400" dirty="0"/>
              <a:t>became the Governor of the Massachusetts Bay Colony.</a:t>
            </a:r>
          </a:p>
          <a:p>
            <a:r>
              <a:rPr lang="en-US" sz="2400" dirty="0"/>
              <a:t>In 1628, Anne married Simon Bradstreet, the son of a local Puritan minister. Together, they travel to Boston in 1630 on board John Winthrop’s ship, the </a:t>
            </a:r>
            <a:r>
              <a:rPr lang="en-US" sz="2400" i="1" dirty="0" err="1"/>
              <a:t>Arbella</a:t>
            </a:r>
            <a:r>
              <a:rPr lang="en-US" sz="2400" dirty="0"/>
              <a:t>. The decision to emigrate was apparently Anne’s.</a:t>
            </a:r>
          </a:p>
        </p:txBody>
      </p:sp>
      <p:pic>
        <p:nvPicPr>
          <p:cNvPr id="5" name="Content Placeholder 4" descr="An old photo of a person&#10;&#10;Description automatically generated">
            <a:extLst>
              <a:ext uri="{FF2B5EF4-FFF2-40B4-BE49-F238E27FC236}">
                <a16:creationId xmlns:a16="http://schemas.microsoft.com/office/drawing/2014/main" id="{3835569B-31BA-40AC-B753-A437816740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97"/>
          <a:stretch/>
        </p:blipFill>
        <p:spPr>
          <a:xfrm>
            <a:off x="7556408" y="10"/>
            <a:ext cx="463559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6558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154"/>
    </mc:Choice>
    <mc:Fallback xmlns="">
      <p:transition spd="slow" advTm="82154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BB5B0CC-8C86-497C-BD21-E9E6D1CF70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2647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90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5352"/>
    </mc:Choice>
    <mc:Fallback xmlns="">
      <p:transition spd="slow" advTm="305352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C2608-E812-47E6-8F79-F4C85321A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 dirty="0"/>
              <a:t>John Cotton (1585-1652)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B2F19-62FE-48D7-B4C6-9CEEB7E380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292119" cy="4351338"/>
          </a:xfrm>
        </p:spPr>
        <p:txBody>
          <a:bodyPr>
            <a:normAutofit/>
          </a:bodyPr>
          <a:lstStyle/>
          <a:p>
            <a:r>
              <a:rPr lang="en-GB" dirty="0"/>
              <a:t>Works in Boston, Lincolnshire in a Puritan church. Preaches the farewell sermon in Southampton for the Winthrop’s fleet, which the </a:t>
            </a:r>
            <a:r>
              <a:rPr lang="en-GB" dirty="0" err="1"/>
              <a:t>Bradstreets</a:t>
            </a:r>
            <a:r>
              <a:rPr lang="en-GB" dirty="0"/>
              <a:t> were on.</a:t>
            </a:r>
          </a:p>
          <a:p>
            <a:r>
              <a:rPr lang="en-GB" dirty="0"/>
              <a:t>Emigrates to America in 1633 and quickly establishes himself as a leading figure in the church community in New England.</a:t>
            </a:r>
          </a:p>
          <a:p>
            <a:r>
              <a:rPr lang="en-GB" dirty="0"/>
              <a:t>In 1650 he defends the execution of Charles I in a sermon on Revelation 15:3: “And they sung the song of Moses the servant of God, and the song of the Lamb, saying, Great and </a:t>
            </a:r>
            <a:r>
              <a:rPr lang="en-GB" dirty="0" err="1"/>
              <a:t>marvelous</a:t>
            </a:r>
            <a:r>
              <a:rPr lang="en-GB" dirty="0"/>
              <a:t> are thy works, Lord God Almighty: just and true are thy ways, King of Saints.”</a:t>
            </a:r>
          </a:p>
        </p:txBody>
      </p:sp>
    </p:spTree>
    <p:extLst>
      <p:ext uri="{BB962C8B-B14F-4D97-AF65-F5344CB8AC3E}">
        <p14:creationId xmlns:p14="http://schemas.microsoft.com/office/powerpoint/2010/main" val="182048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444"/>
    </mc:Choice>
    <mc:Fallback xmlns="">
      <p:transition spd="slow" advTm="185444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A34F6-7208-45C5-B647-3247C6718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4579" y="629266"/>
            <a:ext cx="6422849" cy="1676603"/>
          </a:xfrm>
        </p:spPr>
        <p:txBody>
          <a:bodyPr>
            <a:normAutofit/>
          </a:bodyPr>
          <a:lstStyle/>
          <a:p>
            <a:pPr algn="ctr"/>
            <a:r>
              <a:rPr lang="en-GB" b="1" i="1" dirty="0"/>
              <a:t>The Tenth Muse </a:t>
            </a:r>
            <a:r>
              <a:rPr lang="en-GB" b="1" dirty="0"/>
              <a:t>(1650)</a:t>
            </a:r>
          </a:p>
        </p:txBody>
      </p:sp>
      <p:pic>
        <p:nvPicPr>
          <p:cNvPr id="4" name="Content Placeholder 3" descr="A close up of text on a black background&#10;&#10;Description automatically generated">
            <a:extLst>
              <a:ext uri="{FF2B5EF4-FFF2-40B4-BE49-F238E27FC236}">
                <a16:creationId xmlns:a16="http://schemas.microsoft.com/office/drawing/2014/main" id="{1B339C9F-2689-438A-A66E-9D74EA668A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" b="4305"/>
          <a:stretch/>
        </p:blipFill>
        <p:spPr>
          <a:xfrm>
            <a:off x="649224" y="722376"/>
            <a:ext cx="3337560" cy="5413248"/>
          </a:xfrm>
          <a:prstGeom prst="rect">
            <a:avLst/>
          </a:prstGeom>
          <a:effectLst/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1F88443-D737-461C-AD2D-04557889D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4581" y="2438400"/>
            <a:ext cx="6422848" cy="3140467"/>
          </a:xfrm>
        </p:spPr>
        <p:txBody>
          <a:bodyPr>
            <a:normAutofit/>
          </a:bodyPr>
          <a:lstStyle/>
          <a:p>
            <a:r>
              <a:rPr lang="en-US" sz="2000" dirty="0"/>
              <a:t>Printed in London in 1650.</a:t>
            </a:r>
          </a:p>
          <a:p>
            <a:r>
              <a:rPr lang="en-US" sz="2000" dirty="0"/>
              <a:t>“I fear the displeasure of no person in the publishing of these poems but the author, without whose knowledge, and contrary to her expectation, I have presumed to bring to public view, what she resolved should (in such a manner) never see the sun; but I found that divers had gotten some scattered papers, affected them well, were likely to have sent forth broken pieces, to the author’s prejudice, which I thought to prevent” (‘Epistle’ probably written by Bradstreet’s brother-in-law John Woodbridge).</a:t>
            </a:r>
          </a:p>
        </p:txBody>
      </p:sp>
    </p:spTree>
    <p:extLst>
      <p:ext uri="{BB962C8B-B14F-4D97-AF65-F5344CB8AC3E}">
        <p14:creationId xmlns:p14="http://schemas.microsoft.com/office/powerpoint/2010/main" val="253212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953"/>
    </mc:Choice>
    <mc:Fallback xmlns="">
      <p:transition spd="slow" advTm="300953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62764-AA54-4334-BA80-BCA589802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 dirty="0"/>
              <a:t>“An Elegy Upon…Sir Philip Sidney”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0C2C85-90DB-4A0C-9EE0-835F0B7D7A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“O brave Achilles, I wish some Homer would</a:t>
            </a:r>
          </a:p>
          <a:p>
            <a:pPr marL="0" indent="0">
              <a:buNone/>
            </a:pPr>
            <a:r>
              <a:rPr lang="en-GB" dirty="0"/>
              <a:t>Engrave in marble with characters of gold</a:t>
            </a:r>
          </a:p>
          <a:p>
            <a:pPr marL="0" indent="0">
              <a:buNone/>
            </a:pPr>
            <a:r>
              <a:rPr lang="en-GB" dirty="0"/>
              <a:t>The valiant feats thou didst on Flanders’ coast,</a:t>
            </a:r>
          </a:p>
          <a:p>
            <a:pPr marL="0" indent="0">
              <a:buNone/>
            </a:pPr>
            <a:r>
              <a:rPr lang="en-GB" dirty="0"/>
              <a:t>Which at this day fair </a:t>
            </a:r>
            <a:r>
              <a:rPr lang="en-GB" dirty="0" err="1"/>
              <a:t>Belgia</a:t>
            </a:r>
            <a:r>
              <a:rPr lang="en-GB" dirty="0"/>
              <a:t> may boast.</a:t>
            </a:r>
          </a:p>
          <a:p>
            <a:pPr marL="0" indent="0">
              <a:buNone/>
            </a:pPr>
            <a:r>
              <a:rPr lang="en-GB" dirty="0"/>
              <a:t>[…]</a:t>
            </a:r>
          </a:p>
          <a:p>
            <a:pPr marL="0" indent="0">
              <a:buNone/>
            </a:pPr>
            <a:r>
              <a:rPr lang="en-GB" dirty="0"/>
              <a:t>Thus man is born to die, and dead is he,</a:t>
            </a:r>
          </a:p>
          <a:p>
            <a:pPr marL="0" indent="0">
              <a:buNone/>
            </a:pPr>
            <a:r>
              <a:rPr lang="en-GB" dirty="0"/>
              <a:t>Brave Hector by the walls of Troy we see.”</a:t>
            </a:r>
          </a:p>
        </p:txBody>
      </p:sp>
    </p:spTree>
    <p:extLst>
      <p:ext uri="{BB962C8B-B14F-4D97-AF65-F5344CB8AC3E}">
        <p14:creationId xmlns:p14="http://schemas.microsoft.com/office/powerpoint/2010/main" val="1492796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291"/>
    </mc:Choice>
    <mc:Fallback xmlns="">
      <p:transition spd="slow" advTm="15529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0122A-C383-4651-B316-9E91D002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 dirty="0"/>
              <a:t>“In Honour of that High and Mighty Princess, Queen Elizabeth”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6EDD2-B0CA-4FF2-B318-D00C363B6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“Full fraught with honour, riches, and with days:</a:t>
            </a:r>
          </a:p>
          <a:p>
            <a:pPr marL="0" indent="0">
              <a:buNone/>
            </a:pPr>
            <a:r>
              <a:rPr lang="en-GB" dirty="0"/>
              <a:t>She set, she set, like Titan in his rays.</a:t>
            </a:r>
          </a:p>
          <a:p>
            <a:pPr marL="0" indent="0">
              <a:buNone/>
            </a:pPr>
            <a:r>
              <a:rPr lang="en-GB" dirty="0"/>
              <a:t>No more shall rise or set such glorious sun</a:t>
            </a:r>
          </a:p>
          <a:p>
            <a:pPr marL="0" indent="0">
              <a:buNone/>
            </a:pPr>
            <a:r>
              <a:rPr lang="en-GB" dirty="0"/>
              <a:t>Until the heavens great revolution:</a:t>
            </a:r>
          </a:p>
          <a:p>
            <a:pPr marL="0" indent="0">
              <a:buNone/>
            </a:pPr>
            <a:r>
              <a:rPr lang="en-GB" dirty="0"/>
              <a:t>If then new things, their old form must retain,</a:t>
            </a:r>
          </a:p>
          <a:p>
            <a:pPr marL="0" indent="0">
              <a:buNone/>
            </a:pPr>
            <a:r>
              <a:rPr lang="en-GB" dirty="0"/>
              <a:t>Eliza shall rule Albion once again.”</a:t>
            </a:r>
          </a:p>
        </p:txBody>
      </p:sp>
    </p:spTree>
    <p:extLst>
      <p:ext uri="{BB962C8B-B14F-4D97-AF65-F5344CB8AC3E}">
        <p14:creationId xmlns:p14="http://schemas.microsoft.com/office/powerpoint/2010/main" val="356119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704"/>
    </mc:Choice>
    <mc:Fallback xmlns="">
      <p:transition spd="slow" advTm="242704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2136</TotalTime>
  <Words>987</Words>
  <Application>Microsoft Office PowerPoint</Application>
  <PresentationFormat>Widescreen</PresentationFormat>
  <Paragraphs>96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The Old Country and the New: Anne Bradstreet</vt:lpstr>
      <vt:lpstr>Week 3 – Mini-Lecture Outline</vt:lpstr>
      <vt:lpstr>“Religion, like a pilgrime, westward bent”</vt:lpstr>
      <vt:lpstr>Anne Bradstreet</vt:lpstr>
      <vt:lpstr>PowerPoint Presentation</vt:lpstr>
      <vt:lpstr>John Cotton (1585-1652)</vt:lpstr>
      <vt:lpstr>The Tenth Muse (1650)</vt:lpstr>
      <vt:lpstr>“An Elegy Upon…Sir Philip Sidney”</vt:lpstr>
      <vt:lpstr>“In Honour of that High and Mighty Princess, Queen Elizabeth” </vt:lpstr>
      <vt:lpstr>“The Four Monarchies”</vt:lpstr>
      <vt:lpstr>“The Four Monarchies”</vt:lpstr>
      <vt:lpstr>“The Prologue”</vt:lpstr>
      <vt:lpstr>Bradstreet’s Gendered Religious Voice</vt:lpstr>
      <vt:lpstr>“Dialogue Between Old England and New”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Old Country and the New: Anne Bradstreet</dc:title>
  <dc:creator>West, John</dc:creator>
  <cp:lastModifiedBy>West, John</cp:lastModifiedBy>
  <cp:revision>15</cp:revision>
  <dcterms:created xsi:type="dcterms:W3CDTF">2021-01-22T14:52:01Z</dcterms:created>
  <dcterms:modified xsi:type="dcterms:W3CDTF">2025-01-22T13:44:28Z</dcterms:modified>
</cp:coreProperties>
</file>