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0"/>
  </p:notesMasterIdLst>
  <p:sldIdLst>
    <p:sldId id="257" r:id="rId6"/>
    <p:sldId id="259" r:id="rId7"/>
    <p:sldId id="260" r:id="rId8"/>
    <p:sldId id="278" r:id="rId9"/>
    <p:sldId id="262" r:id="rId10"/>
    <p:sldId id="263" r:id="rId11"/>
    <p:sldId id="264" r:id="rId12"/>
    <p:sldId id="266" r:id="rId13"/>
    <p:sldId id="267" r:id="rId14"/>
    <p:sldId id="268" r:id="rId15"/>
    <p:sldId id="279" r:id="rId16"/>
    <p:sldId id="273" r:id="rId17"/>
    <p:sldId id="276" r:id="rId18"/>
    <p:sldId id="269" r:id="rId19"/>
    <p:sldId id="270" r:id="rId20"/>
    <p:sldId id="265" r:id="rId21"/>
    <p:sldId id="282" r:id="rId22"/>
    <p:sldId id="271" r:id="rId23"/>
    <p:sldId id="280" r:id="rId24"/>
    <p:sldId id="277" r:id="rId25"/>
    <p:sldId id="275" r:id="rId26"/>
    <p:sldId id="272" r:id="rId27"/>
    <p:sldId id="281" r:id="rId28"/>
    <p:sldId id="27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1" d="100"/>
          <a:sy n="71" d="100"/>
        </p:scale>
        <p:origin x="4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5507A4-9DC4-404E-B535-066646204468}" type="datetimeFigureOut">
              <a:rPr lang="en-GB" smtClean="0"/>
              <a:t>03/10/2026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AD90B5-380B-4306-A4A7-3A981E4F1A91}" type="slidenum">
              <a:rPr lang="en-GB" smtClean="0"/>
              <a:t>‹#›</a:t>
            </a:fld>
            <a:endParaRPr lang="en-GB"/>
          </a:p>
        </p:txBody>
      </p:sp>
    </p:spTree>
    <p:extLst>
      <p:ext uri="{BB962C8B-B14F-4D97-AF65-F5344CB8AC3E}">
        <p14:creationId xmlns:p14="http://schemas.microsoft.com/office/powerpoint/2010/main" val="1446456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Introductory lecture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C4909C-2C80-4C8C-B764-E4AB0318635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5383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Outline of lecture: Housekeeping (module website; formative assessment; summative assessment, including different wordcount for different year groups; deadlines). Contexts to cover broad overview of how the period has been discussed and why it’s interesting. Aims to cover questions we want to address.</a:t>
            </a:r>
          </a:p>
          <a:p>
            <a:r>
              <a:rPr lang="en-GB" dirty="0"/>
              <a:t>Second two parts start to home in on the first week’s reading firstly by providing a sense of the context of the 1630s and the early 1640s and then by turning to Brome’s play and why looking at it is an interesting window on the political debates of the period.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C4909C-2C80-4C8C-B764-E4AB0318635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395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C4909C-2C80-4C8C-B764-E4AB0318635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1197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39F92-E9C5-A465-C2E2-7352C182D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266DB3-2A94-1286-65F1-051ED0A994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3F7676-FE8E-7932-31E6-4635B6FD233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81EE596-30DE-6B59-F0DE-8B3C8C0F66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C4909C-2C80-4C8C-B764-E4AB0318635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303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Constitutional issues: Personal Rule in 1630s; Parliament’s increasing confidence to assert its power. Religious issues: church innovations in the 1630s led by Laud; perception that Charles’s court was too close to Catholicism, especially because of the power of his Catholic wife.</a:t>
            </a:r>
          </a:p>
          <a:p>
            <a:r>
              <a:rPr lang="en-GB" dirty="0"/>
              <a:t>This is a bare and straightforward timeline that is designed to help orientate our contextualising of the module set texts.</a:t>
            </a:r>
          </a:p>
        </p:txBody>
      </p:sp>
      <p:sp>
        <p:nvSpPr>
          <p:cNvPr id="4" name="Slide Number Placeholder 3"/>
          <p:cNvSpPr>
            <a:spLocks noGrp="1"/>
          </p:cNvSpPr>
          <p:nvPr>
            <p:ph type="sldNum" sz="quarter" idx="5"/>
          </p:nvPr>
        </p:nvSpPr>
        <p:spPr/>
        <p:txBody>
          <a:bodyPr/>
          <a:lstStyle/>
          <a:p>
            <a:fld id="{1B4BD386-A75E-4CB7-9DB9-810AC56CEB9B}" type="slidenum">
              <a:rPr lang="en-GB" smtClean="0"/>
              <a:t>5</a:t>
            </a:fld>
            <a:endParaRPr lang="en-GB"/>
          </a:p>
        </p:txBody>
      </p:sp>
    </p:spTree>
    <p:extLst>
      <p:ext uri="{BB962C8B-B14F-4D97-AF65-F5344CB8AC3E}">
        <p14:creationId xmlns:p14="http://schemas.microsoft.com/office/powerpoint/2010/main" val="1490392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EBB3C-07E6-F7CE-2F9A-E8E50B569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0739F-C4FB-13D5-ACFA-247211440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7CE30-7024-B206-6862-ECCAC03977BF}"/>
              </a:ext>
            </a:extLst>
          </p:cNvPr>
          <p:cNvSpPr>
            <a:spLocks noGrp="1"/>
          </p:cNvSpPr>
          <p:nvPr>
            <p:ph type="body" idx="1"/>
          </p:nvPr>
        </p:nvSpPr>
        <p:spPr/>
        <p:txBody>
          <a:bodyPr/>
          <a:lstStyle/>
          <a:p>
            <a:r>
              <a:rPr lang="en-GB" dirty="0"/>
              <a:t>So, this is where our primary texts sit within that bare chronological outline.</a:t>
            </a:r>
          </a:p>
          <a:p>
            <a:r>
              <a:rPr lang="en-GB" dirty="0"/>
              <a:t>Point is that social, political and religious change leads to generic and formal innovations that might have been impossible prior to 1642.</a:t>
            </a:r>
          </a:p>
        </p:txBody>
      </p:sp>
      <p:sp>
        <p:nvSpPr>
          <p:cNvPr id="4" name="Slide Number Placeholder 3">
            <a:extLst>
              <a:ext uri="{FF2B5EF4-FFF2-40B4-BE49-F238E27FC236}">
                <a16:creationId xmlns:a16="http://schemas.microsoft.com/office/drawing/2014/main" id="{CDC8E18E-871C-9E07-27F5-CDBE4C76B995}"/>
              </a:ext>
            </a:extLst>
          </p:cNvPr>
          <p:cNvSpPr>
            <a:spLocks noGrp="1"/>
          </p:cNvSpPr>
          <p:nvPr>
            <p:ph type="sldNum" sz="quarter" idx="5"/>
          </p:nvPr>
        </p:nvSpPr>
        <p:spPr/>
        <p:txBody>
          <a:bodyPr/>
          <a:lstStyle/>
          <a:p>
            <a:fld id="{1B4BD386-A75E-4CB7-9DB9-810AC56CEB9B}" type="slidenum">
              <a:rPr lang="en-GB" smtClean="0"/>
              <a:t>6</a:t>
            </a:fld>
            <a:endParaRPr lang="en-GB"/>
          </a:p>
        </p:txBody>
      </p:sp>
    </p:spTree>
    <p:extLst>
      <p:ext uri="{BB962C8B-B14F-4D97-AF65-F5344CB8AC3E}">
        <p14:creationId xmlns:p14="http://schemas.microsoft.com/office/powerpoint/2010/main" val="591222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4BD386-A75E-4CB7-9DB9-810AC56CEB9B}" type="slidenum">
              <a:rPr lang="en-GB" smtClean="0"/>
              <a:t>7</a:t>
            </a:fld>
            <a:endParaRPr lang="en-GB"/>
          </a:p>
        </p:txBody>
      </p:sp>
    </p:spTree>
    <p:extLst>
      <p:ext uri="{BB962C8B-B14F-4D97-AF65-F5344CB8AC3E}">
        <p14:creationId xmlns:p14="http://schemas.microsoft.com/office/powerpoint/2010/main" val="1718103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Dryden arguing that the period of Civil War and so-called ‘Interregnum’ was a period of cultural backwardness and barbarism; he insists that cultural regeneration and royal restoration must go hand in hand.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4BD386-A75E-4CB7-9DB9-810AC56CEB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1471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Critical history of the period – origins of democracy? Old view but some modern proponents (Zaret) – history from below (Hill) sought to retrieve neglected voices – influence of this history from below on literary criticism on the 1990s – present – potential ways of nuancing this approach (e.g. McDowell – the elite education of the radical writers). </a:t>
            </a:r>
          </a:p>
        </p:txBody>
      </p:sp>
      <p:sp>
        <p:nvSpPr>
          <p:cNvPr id="4" name="Slide Number Placeholder 3"/>
          <p:cNvSpPr>
            <a:spLocks noGrp="1"/>
          </p:cNvSpPr>
          <p:nvPr>
            <p:ph type="sldNum" sz="quarter" idx="5"/>
          </p:nvPr>
        </p:nvSpPr>
        <p:spPr/>
        <p:txBody>
          <a:bodyPr/>
          <a:lstStyle/>
          <a:p>
            <a:fld id="{1B4BD386-A75E-4CB7-9DB9-810AC56CEB9B}" type="slidenum">
              <a:rPr lang="en-GB" smtClean="0"/>
              <a:t>9</a:t>
            </a:fld>
            <a:endParaRPr lang="en-GB"/>
          </a:p>
        </p:txBody>
      </p:sp>
    </p:spTree>
    <p:extLst>
      <p:ext uri="{BB962C8B-B14F-4D97-AF65-F5344CB8AC3E}">
        <p14:creationId xmlns:p14="http://schemas.microsoft.com/office/powerpoint/2010/main" val="639362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4BD386-A75E-4CB7-9DB9-810AC56CEB9B}" type="slidenum">
              <a:rPr lang="en-GB" smtClean="0"/>
              <a:t>10</a:t>
            </a:fld>
            <a:endParaRPr lang="en-GB"/>
          </a:p>
        </p:txBody>
      </p:sp>
    </p:spTree>
    <p:extLst>
      <p:ext uri="{BB962C8B-B14F-4D97-AF65-F5344CB8AC3E}">
        <p14:creationId xmlns:p14="http://schemas.microsoft.com/office/powerpoint/2010/main" val="2299050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04A5-0E35-5CC1-6A68-292D605CB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93399-9470-0B42-3313-159404B06D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E4C21-5D22-E99D-00E2-A065246A59A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9FB5CA9-CF17-62B5-5F94-2F2DB0EB3D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C4909C-2C80-4C8C-B764-E4AB0318635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2345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Look at portrait: illustrates the shaping of many masques.</a:t>
            </a:r>
          </a:p>
          <a:p>
            <a:r>
              <a:rPr lang="en-GB" sz="1200" kern="1200" dirty="0">
                <a:solidFill>
                  <a:schemeClr val="tx1"/>
                </a:solidFill>
                <a:effectLst/>
                <a:latin typeface="+mn-lt"/>
                <a:ea typeface="+mn-ea"/>
                <a:cs typeface="+mn-cs"/>
              </a:rPr>
              <a:t>Mythological basis (here Apollo and Diana)</a:t>
            </a:r>
          </a:p>
          <a:p>
            <a:r>
              <a:rPr lang="en-GB" sz="1200" kern="1200" dirty="0">
                <a:solidFill>
                  <a:schemeClr val="tx1"/>
                </a:solidFill>
                <a:effectLst/>
                <a:latin typeface="+mn-lt"/>
                <a:ea typeface="+mn-ea"/>
                <a:cs typeface="+mn-cs"/>
              </a:rPr>
              <a:t>inserts major royal actors into the key parts (here, Charles and his wife HM are the deities); they therefore appear as forces of divine power.</a:t>
            </a:r>
          </a:p>
          <a:p>
            <a:r>
              <a:rPr lang="en-GB" sz="1200" kern="1200" dirty="0">
                <a:solidFill>
                  <a:schemeClr val="tx1"/>
                </a:solidFill>
                <a:effectLst/>
                <a:latin typeface="+mn-lt"/>
                <a:ea typeface="+mn-ea"/>
                <a:cs typeface="+mn-cs"/>
              </a:rPr>
              <a:t>Power dynamics illustrated in the positions of the people: monarchs above, courtiers below.</a:t>
            </a:r>
          </a:p>
          <a:p>
            <a:r>
              <a:rPr lang="en-GB" sz="1200" kern="1200" dirty="0">
                <a:solidFill>
                  <a:schemeClr val="tx1"/>
                </a:solidFill>
                <a:effectLst/>
                <a:latin typeface="+mn-lt"/>
                <a:ea typeface="+mn-ea"/>
                <a:cs typeface="+mn-cs"/>
              </a:rPr>
              <a:t>Force of unrest being </a:t>
            </a:r>
            <a:r>
              <a:rPr lang="en-GB" sz="1200" kern="1200" dirty="0" err="1">
                <a:solidFill>
                  <a:schemeClr val="tx1"/>
                </a:solidFill>
                <a:effectLst/>
                <a:latin typeface="+mn-lt"/>
                <a:ea typeface="+mn-ea"/>
                <a:cs typeface="+mn-cs"/>
              </a:rPr>
              <a:t>cojoled</a:t>
            </a:r>
            <a:r>
              <a:rPr lang="en-GB" sz="1200" kern="1200" dirty="0">
                <a:solidFill>
                  <a:schemeClr val="tx1"/>
                </a:solidFill>
                <a:effectLst/>
                <a:latin typeface="+mn-lt"/>
                <a:ea typeface="+mn-ea"/>
                <a:cs typeface="+mn-cs"/>
              </a:rPr>
              <a:t> out into the corner of the painting: masques are frequently dramatizing the banishing of forces of evil by (usually royal) forces of good. Antimasque and masque.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C4909C-2C80-4C8C-B764-E4AB0318635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9110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Compare it to this – this is an image from 1645. Front cover of the poem The World Turned Upside Down by John Taylor (so-called ‘Water Poet’ – see monograph by Bernard Capp).</a:t>
            </a:r>
          </a:p>
          <a:p>
            <a:r>
              <a:rPr lang="en-GB" sz="1200" kern="1200" dirty="0">
                <a:solidFill>
                  <a:schemeClr val="tx1"/>
                </a:solidFill>
                <a:effectLst/>
                <a:latin typeface="+mn-lt"/>
                <a:ea typeface="+mn-ea"/>
                <a:cs typeface="+mn-cs"/>
              </a:rPr>
              <a:t>A body turned on its head; a world where everything is in reverse.</a:t>
            </a:r>
          </a:p>
          <a:p>
            <a:r>
              <a:rPr lang="en-GB" sz="1200" kern="1200" dirty="0">
                <a:solidFill>
                  <a:schemeClr val="tx1"/>
                </a:solidFill>
                <a:effectLst/>
                <a:latin typeface="+mn-lt"/>
                <a:ea typeface="+mn-ea"/>
                <a:cs typeface="+mn-cs"/>
              </a:rPr>
              <a:t>Contention - could this image have existed prior to the 1640s? Could it have existed in a society where the king and queen were at the top of a cultural and ideological hierarchy? A conflict between the crown and Parliament creates new ways of imagining the world.</a:t>
            </a:r>
          </a:p>
          <a:p>
            <a:r>
              <a:rPr lang="en-GB" sz="1200" kern="1200" dirty="0">
                <a:solidFill>
                  <a:schemeClr val="tx1"/>
                </a:solidFill>
                <a:effectLst/>
                <a:latin typeface="+mn-lt"/>
                <a:ea typeface="+mn-ea"/>
                <a:cs typeface="+mn-cs"/>
              </a:rPr>
              <a:t>But what made that change happen?</a:t>
            </a:r>
          </a:p>
        </p:txBody>
      </p:sp>
      <p:sp>
        <p:nvSpPr>
          <p:cNvPr id="4" name="Slide Number Placeholder 3"/>
          <p:cNvSpPr>
            <a:spLocks noGrp="1"/>
          </p:cNvSpPr>
          <p:nvPr>
            <p:ph type="sldNum" sz="quarter" idx="5"/>
          </p:nvPr>
        </p:nvSpPr>
        <p:spPr/>
        <p:txBody>
          <a:bodyPr/>
          <a:lstStyle/>
          <a:p>
            <a:fld id="{CCAD90B5-380B-4306-A4A7-3A981E4F1A91}" type="slidenum">
              <a:rPr lang="en-GB" smtClean="0"/>
              <a:t>13</a:t>
            </a:fld>
            <a:endParaRPr lang="en-GB"/>
          </a:p>
        </p:txBody>
      </p:sp>
    </p:spTree>
    <p:extLst>
      <p:ext uri="{BB962C8B-B14F-4D97-AF65-F5344CB8AC3E}">
        <p14:creationId xmlns:p14="http://schemas.microsoft.com/office/powerpoint/2010/main" val="4199501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6086F5-4837-41AF-A7B0-9B38CE35884E}" type="slidenum">
              <a:rPr lang="en-GB" smtClean="0"/>
              <a:t>14</a:t>
            </a:fld>
            <a:endParaRPr lang="en-GB"/>
          </a:p>
        </p:txBody>
      </p:sp>
    </p:spTree>
    <p:extLst>
      <p:ext uri="{BB962C8B-B14F-4D97-AF65-F5344CB8AC3E}">
        <p14:creationId xmlns:p14="http://schemas.microsoft.com/office/powerpoint/2010/main" val="135194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Prayer book riots in 1638.</a:t>
            </a:r>
          </a:p>
        </p:txBody>
      </p:sp>
      <p:sp>
        <p:nvSpPr>
          <p:cNvPr id="4" name="Slide Number Placeholder 3"/>
          <p:cNvSpPr>
            <a:spLocks noGrp="1"/>
          </p:cNvSpPr>
          <p:nvPr>
            <p:ph type="sldNum" sz="quarter" idx="5"/>
          </p:nvPr>
        </p:nvSpPr>
        <p:spPr/>
        <p:txBody>
          <a:bodyPr/>
          <a:lstStyle/>
          <a:p>
            <a:fld id="{C26086F5-4837-41AF-A7B0-9B38CE35884E}" type="slidenum">
              <a:rPr lang="en-GB" smtClean="0"/>
              <a:t>15</a:t>
            </a:fld>
            <a:endParaRPr lang="en-GB"/>
          </a:p>
        </p:txBody>
      </p:sp>
    </p:spTree>
    <p:extLst>
      <p:ext uri="{BB962C8B-B14F-4D97-AF65-F5344CB8AC3E}">
        <p14:creationId xmlns:p14="http://schemas.microsoft.com/office/powerpoint/2010/main" val="2095875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6086F5-4837-41AF-A7B0-9B38CE35884E}" type="slidenum">
              <a:rPr lang="en-GB" smtClean="0"/>
              <a:t>16</a:t>
            </a:fld>
            <a:endParaRPr lang="en-GB"/>
          </a:p>
        </p:txBody>
      </p:sp>
    </p:spTree>
    <p:extLst>
      <p:ext uri="{BB962C8B-B14F-4D97-AF65-F5344CB8AC3E}">
        <p14:creationId xmlns:p14="http://schemas.microsoft.com/office/powerpoint/2010/main" val="770782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83B7E-7679-43F6-6E87-D18686F07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1393ED-F651-99F3-AD30-619398BD7B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1F433B-2876-3A45-FDDC-4DAB00AC7E6C}"/>
              </a:ext>
            </a:extLst>
          </p:cNvPr>
          <p:cNvSpPr>
            <a:spLocks noGrp="1"/>
          </p:cNvSpPr>
          <p:nvPr>
            <p:ph type="body" idx="1"/>
          </p:nvPr>
        </p:nvSpPr>
        <p:spPr/>
        <p:txBody>
          <a:bodyPr/>
          <a:lstStyle/>
          <a:p>
            <a:r>
              <a:rPr lang="en-GB" dirty="0"/>
              <a:t>Now turn to Brome and to this week’s play.</a:t>
            </a:r>
          </a:p>
        </p:txBody>
      </p:sp>
      <p:sp>
        <p:nvSpPr>
          <p:cNvPr id="4" name="Slide Number Placeholder 3">
            <a:extLst>
              <a:ext uri="{FF2B5EF4-FFF2-40B4-BE49-F238E27FC236}">
                <a16:creationId xmlns:a16="http://schemas.microsoft.com/office/drawing/2014/main" id="{76C7B027-7639-A370-9081-EACAEE4B4E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C4909C-2C80-4C8C-B764-E4AB0318635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638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8B0C523-0E68-4129-9495-170119AA4289}" type="slidenum">
              <a:rPr lang="en-GB" smtClean="0"/>
              <a:t>18</a:t>
            </a:fld>
            <a:endParaRPr lang="en-GB"/>
          </a:p>
        </p:txBody>
      </p:sp>
    </p:spTree>
    <p:extLst>
      <p:ext uri="{BB962C8B-B14F-4D97-AF65-F5344CB8AC3E}">
        <p14:creationId xmlns:p14="http://schemas.microsoft.com/office/powerpoint/2010/main" val="2977081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FA9B7-F1AD-4DF9-C207-43EBB0D4D1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E26354-0CEC-2260-93A6-FC14B53DE7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AC6CF4-2AB9-BBC9-A933-58BA96065021}"/>
              </a:ext>
            </a:extLst>
          </p:cNvPr>
          <p:cNvSpPr>
            <a:spLocks noGrp="1"/>
          </p:cNvSpPr>
          <p:nvPr>
            <p:ph type="body" idx="1"/>
          </p:nvPr>
        </p:nvSpPr>
        <p:spPr/>
        <p:txBody>
          <a:bodyPr/>
          <a:lstStyle/>
          <a:p>
            <a:r>
              <a:rPr lang="en-GB" dirty="0"/>
              <a:t>So, this is where our primary texts sit within that bare chronological outline.</a:t>
            </a:r>
          </a:p>
        </p:txBody>
      </p:sp>
      <p:sp>
        <p:nvSpPr>
          <p:cNvPr id="4" name="Slide Number Placeholder 3">
            <a:extLst>
              <a:ext uri="{FF2B5EF4-FFF2-40B4-BE49-F238E27FC236}">
                <a16:creationId xmlns:a16="http://schemas.microsoft.com/office/drawing/2014/main" id="{77402CAA-0C78-BA05-7B1B-F5CB5E01AAE2}"/>
              </a:ext>
            </a:extLst>
          </p:cNvPr>
          <p:cNvSpPr>
            <a:spLocks noGrp="1"/>
          </p:cNvSpPr>
          <p:nvPr>
            <p:ph type="sldNum" sz="quarter" idx="5"/>
          </p:nvPr>
        </p:nvSpPr>
        <p:spPr/>
        <p:txBody>
          <a:bodyPr/>
          <a:lstStyle/>
          <a:p>
            <a:fld id="{1B4BD386-A75E-4CB7-9DB9-810AC56CEB9B}" type="slidenum">
              <a:rPr lang="en-GB" smtClean="0"/>
              <a:t>19</a:t>
            </a:fld>
            <a:endParaRPr lang="en-GB"/>
          </a:p>
        </p:txBody>
      </p:sp>
    </p:spTree>
    <p:extLst>
      <p:ext uri="{BB962C8B-B14F-4D97-AF65-F5344CB8AC3E}">
        <p14:creationId xmlns:p14="http://schemas.microsoft.com/office/powerpoint/2010/main" val="2571363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8B0C523-0E68-4129-9495-170119AA4289}" type="slidenum">
              <a:rPr lang="en-GB" smtClean="0"/>
              <a:t>21</a:t>
            </a:fld>
            <a:endParaRPr lang="en-GB"/>
          </a:p>
        </p:txBody>
      </p:sp>
    </p:spTree>
    <p:extLst>
      <p:ext uri="{BB962C8B-B14F-4D97-AF65-F5344CB8AC3E}">
        <p14:creationId xmlns:p14="http://schemas.microsoft.com/office/powerpoint/2010/main" val="4109267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1651 pamphlet – beggars as scary religious radicals sweeping over the country</a:t>
            </a:r>
          </a:p>
        </p:txBody>
      </p:sp>
      <p:sp>
        <p:nvSpPr>
          <p:cNvPr id="4" name="Slide Number Placeholder 3"/>
          <p:cNvSpPr>
            <a:spLocks noGrp="1"/>
          </p:cNvSpPr>
          <p:nvPr>
            <p:ph type="sldNum" sz="quarter" idx="5"/>
          </p:nvPr>
        </p:nvSpPr>
        <p:spPr/>
        <p:txBody>
          <a:bodyPr/>
          <a:lstStyle/>
          <a:p>
            <a:fld id="{D8B0C523-0E68-4129-9495-170119AA4289}" type="slidenum">
              <a:rPr lang="en-GB" smtClean="0"/>
              <a:t>22</a:t>
            </a:fld>
            <a:endParaRPr lang="en-GB"/>
          </a:p>
        </p:txBody>
      </p:sp>
    </p:spTree>
    <p:extLst>
      <p:ext uri="{BB962C8B-B14F-4D97-AF65-F5344CB8AC3E}">
        <p14:creationId xmlns:p14="http://schemas.microsoft.com/office/powerpoint/2010/main" val="1929557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the typographical similarities between the title pages – was the print publication of the play an attempt to capitalise on the pamphlet? </a:t>
            </a:r>
          </a:p>
        </p:txBody>
      </p:sp>
      <p:sp>
        <p:nvSpPr>
          <p:cNvPr id="4" name="Slide Number Placeholder 3"/>
          <p:cNvSpPr>
            <a:spLocks noGrp="1"/>
          </p:cNvSpPr>
          <p:nvPr>
            <p:ph type="sldNum" sz="quarter" idx="5"/>
          </p:nvPr>
        </p:nvSpPr>
        <p:spPr/>
        <p:txBody>
          <a:bodyPr/>
          <a:lstStyle/>
          <a:p>
            <a:fld id="{CCAD90B5-380B-4306-A4A7-3A981E4F1A91}" type="slidenum">
              <a:rPr lang="en-GB" smtClean="0"/>
              <a:t>23</a:t>
            </a:fld>
            <a:endParaRPr lang="en-GB"/>
          </a:p>
        </p:txBody>
      </p:sp>
    </p:spTree>
    <p:extLst>
      <p:ext uri="{BB962C8B-B14F-4D97-AF65-F5344CB8AC3E}">
        <p14:creationId xmlns:p14="http://schemas.microsoft.com/office/powerpoint/2010/main" val="37328941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Printing early c17 drama in the period when the theatres were closed was a way of trying to keep hold of some imagined antebellum golden age when pleasure, entertainment, and joy were present. Does the play’s emphasis on joy and laughter (e.g. the daughters in Act 2) become a kind of resistance to what royalists would have perceived as </a:t>
            </a:r>
            <a:r>
              <a:rPr lang="en-GB"/>
              <a:t>puritan philistinism?</a:t>
            </a:r>
            <a:endParaRPr lang="en-GB" dirty="0"/>
          </a:p>
        </p:txBody>
      </p:sp>
      <p:sp>
        <p:nvSpPr>
          <p:cNvPr id="4" name="Slide Number Placeholder 3"/>
          <p:cNvSpPr>
            <a:spLocks noGrp="1"/>
          </p:cNvSpPr>
          <p:nvPr>
            <p:ph type="sldNum" sz="quarter" idx="5"/>
          </p:nvPr>
        </p:nvSpPr>
        <p:spPr/>
        <p:txBody>
          <a:bodyPr/>
          <a:lstStyle/>
          <a:p>
            <a:fld id="{D8B0C523-0E68-4129-9495-170119AA4289}" type="slidenum">
              <a:rPr lang="en-GB" smtClean="0"/>
              <a:t>24</a:t>
            </a:fld>
            <a:endParaRPr lang="en-GB"/>
          </a:p>
        </p:txBody>
      </p:sp>
    </p:spTree>
    <p:extLst>
      <p:ext uri="{BB962C8B-B14F-4D97-AF65-F5344CB8AC3E}">
        <p14:creationId xmlns:p14="http://schemas.microsoft.com/office/powerpoint/2010/main" val="289149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DFC3B-CB5A-B748-C652-342C374F32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C4895C0-3164-4F89-7EB2-DA146F7087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F5F1758-D5DF-DC92-AB17-597421198CA5}"/>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5" name="Footer Placeholder 4">
            <a:extLst>
              <a:ext uri="{FF2B5EF4-FFF2-40B4-BE49-F238E27FC236}">
                <a16:creationId xmlns:a16="http://schemas.microsoft.com/office/drawing/2014/main" id="{AF0E4009-EE31-7794-DA65-60F9F29D5B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B15F27-D801-3713-B2D1-C8FB27A54FC6}"/>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2667297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77299-6DB9-9900-CF8A-BB8A24A69F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E931CC-F147-F500-172A-717DBBE673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838A76-CC94-46EF-6AA0-3618D687FF54}"/>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5" name="Footer Placeholder 4">
            <a:extLst>
              <a:ext uri="{FF2B5EF4-FFF2-40B4-BE49-F238E27FC236}">
                <a16:creationId xmlns:a16="http://schemas.microsoft.com/office/drawing/2014/main" id="{B441B3A5-CBB5-5228-9458-B515EE0F7B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2E2828-031C-347A-6039-1135C428B6AB}"/>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945885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317C2-D2E7-67B6-E00B-E5A23BABC2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84587D9-DFB0-C04F-3FB5-0240E83917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C1647E-9631-8234-6456-396E76586769}"/>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5" name="Footer Placeholder 4">
            <a:extLst>
              <a:ext uri="{FF2B5EF4-FFF2-40B4-BE49-F238E27FC236}">
                <a16:creationId xmlns:a16="http://schemas.microsoft.com/office/drawing/2014/main" id="{C9948CE3-618F-0CAB-337E-871EC163F1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9F4D3A-7D63-1A7E-B42E-9445C3969324}"/>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5747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657BC-D25C-3DC2-EE28-54D2C6E808D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6133D1-442B-8EE8-B3DF-F191777121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17B6BCD-5240-4073-0707-E4B0224AB6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AED93E3-9DC5-46B3-D45D-A0CAF1475BAF}"/>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6" name="Footer Placeholder 5">
            <a:extLst>
              <a:ext uri="{FF2B5EF4-FFF2-40B4-BE49-F238E27FC236}">
                <a16:creationId xmlns:a16="http://schemas.microsoft.com/office/drawing/2014/main" id="{D48B4536-D1F9-F64B-181E-18FA61FEB8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F632C7-7882-87A3-FFF6-DAB50404B8F5}"/>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3799174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60BEF-0A1F-2E7C-7A27-B02EBB662D0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D3EFB6C-7459-878A-A95A-E46BF63D67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E2A8D8-FDB5-E498-3CD1-47A875DAF2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9A0108B-CFF1-E731-3EB1-88C33C3F46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376AE8-9448-B218-E25D-C4B59B523B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79E48E3-3387-BFDF-E7DA-BAA6794D108B}"/>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8" name="Footer Placeholder 7">
            <a:extLst>
              <a:ext uri="{FF2B5EF4-FFF2-40B4-BE49-F238E27FC236}">
                <a16:creationId xmlns:a16="http://schemas.microsoft.com/office/drawing/2014/main" id="{3E599EC6-AC5E-9AF4-7349-5FDB8EC35C9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1EABEB-BC9C-7C63-4C11-9BF96AD50AC9}"/>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2688311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D9474-FB30-1D44-B9A4-0F279E454B2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557528-280C-CCC5-646B-5A45B38AB379}"/>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4" name="Footer Placeholder 3">
            <a:extLst>
              <a:ext uri="{FF2B5EF4-FFF2-40B4-BE49-F238E27FC236}">
                <a16:creationId xmlns:a16="http://schemas.microsoft.com/office/drawing/2014/main" id="{1A3EF8E5-D5F4-5102-7018-49061FDE12D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C129B1-CD7B-40F6-580E-72B617C968E6}"/>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2567200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3D20B-76D8-5195-9C07-CA10B27CC1F5}"/>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3" name="Footer Placeholder 2">
            <a:extLst>
              <a:ext uri="{FF2B5EF4-FFF2-40B4-BE49-F238E27FC236}">
                <a16:creationId xmlns:a16="http://schemas.microsoft.com/office/drawing/2014/main" id="{AD6C431F-A3C4-1681-9B49-D715845C360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615031C-6034-A561-8CA9-C8414818E87A}"/>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1564410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07D31-4ECB-E4B5-F647-A4C6D9FAEE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AA41151-B096-859B-6C17-3E017560D0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D43B739-ECBC-E29A-071B-DE45E28BCA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97C368-999B-40A9-9AE8-1AE4C16EDF9B}"/>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6" name="Footer Placeholder 5">
            <a:extLst>
              <a:ext uri="{FF2B5EF4-FFF2-40B4-BE49-F238E27FC236}">
                <a16:creationId xmlns:a16="http://schemas.microsoft.com/office/drawing/2014/main" id="{D12835A7-D961-8F29-6B0C-E0FFA9A89F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796B0B-D0C6-BE8F-FD14-146E11B0119D}"/>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2550296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1F74-FF93-F43B-A441-C6B66ED598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49A5089-5293-D043-4C4C-DFD0BD3219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0CD28A7-66ED-1129-574E-C02D390EC6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62AF7A-D239-205D-D07B-BEC39F9C5DC5}"/>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6" name="Footer Placeholder 5">
            <a:extLst>
              <a:ext uri="{FF2B5EF4-FFF2-40B4-BE49-F238E27FC236}">
                <a16:creationId xmlns:a16="http://schemas.microsoft.com/office/drawing/2014/main" id="{BE92F971-70CA-E5E1-B92C-136EAFE19E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D60A4B-8E57-E0E9-EC91-4F6ADA4A3A13}"/>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2653166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E8C3-D4FB-4E60-7BF1-C33720C39BC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9FC1F9-DD1B-3F35-E94F-0435C0D85D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D5295E-ECF1-F4B4-8781-4128BE88D6EF}"/>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5" name="Footer Placeholder 4">
            <a:extLst>
              <a:ext uri="{FF2B5EF4-FFF2-40B4-BE49-F238E27FC236}">
                <a16:creationId xmlns:a16="http://schemas.microsoft.com/office/drawing/2014/main" id="{C0197FBB-9F6E-FB4E-515B-FACA1DA3A3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BD7AE3-A8A0-702F-B8EA-D9ED943BAE1A}"/>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4008147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5D219B-C4C4-2005-D616-BA07917E8A1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C46152-2DD6-9EB2-0A94-8BC54BF40F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6B362F-7158-B4BB-B4A0-45478ABA08F9}"/>
              </a:ext>
            </a:extLst>
          </p:cNvPr>
          <p:cNvSpPr>
            <a:spLocks noGrp="1"/>
          </p:cNvSpPr>
          <p:nvPr>
            <p:ph type="dt" sz="half" idx="10"/>
          </p:nvPr>
        </p:nvSpPr>
        <p:spPr/>
        <p:txBody>
          <a:bodyPr/>
          <a:lstStyle/>
          <a:p>
            <a:fld id="{6B1C9710-90A6-4EFE-B85C-0D504AF18B3C}" type="datetimeFigureOut">
              <a:rPr lang="en-GB" smtClean="0"/>
              <a:t>03/10/2026</a:t>
            </a:fld>
            <a:endParaRPr lang="en-GB"/>
          </a:p>
        </p:txBody>
      </p:sp>
      <p:sp>
        <p:nvSpPr>
          <p:cNvPr id="5" name="Footer Placeholder 4">
            <a:extLst>
              <a:ext uri="{FF2B5EF4-FFF2-40B4-BE49-F238E27FC236}">
                <a16:creationId xmlns:a16="http://schemas.microsoft.com/office/drawing/2014/main" id="{302B58CD-A98D-5825-5681-0B58FD6256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C4CFFF-6120-44A5-9A02-CC820849F406}"/>
              </a:ext>
            </a:extLst>
          </p:cNvPr>
          <p:cNvSpPr>
            <a:spLocks noGrp="1"/>
          </p:cNvSpPr>
          <p:nvPr>
            <p:ph type="sldNum" sz="quarter" idx="12"/>
          </p:nvPr>
        </p:nvSpPr>
        <p:spPr/>
        <p:txBody>
          <a:bodyPr/>
          <a:lstStyle/>
          <a:p>
            <a:fld id="{17319651-5234-41B0-B7A5-117774CF37A5}" type="slidenum">
              <a:rPr lang="en-GB" smtClean="0"/>
              <a:t>‹#›</a:t>
            </a:fld>
            <a:endParaRPr lang="en-GB"/>
          </a:p>
        </p:txBody>
      </p:sp>
    </p:spTree>
    <p:extLst>
      <p:ext uri="{BB962C8B-B14F-4D97-AF65-F5344CB8AC3E}">
        <p14:creationId xmlns:p14="http://schemas.microsoft.com/office/powerpoint/2010/main" val="3701522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D9957-FFDE-4E66-AB05-48C9FE83C0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169E77F-022C-433B-A526-ABF4BB969F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FDF7CF1-258B-4F0B-8F56-2F2EC07D8F3A}"/>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5" name="Footer Placeholder 4">
            <a:extLst>
              <a:ext uri="{FF2B5EF4-FFF2-40B4-BE49-F238E27FC236}">
                <a16:creationId xmlns:a16="http://schemas.microsoft.com/office/drawing/2014/main" id="{0DDB00AA-B764-4F0D-9243-6AD4C9EE01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C63749-6044-4095-A8A3-077349A16D0C}"/>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3106968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CFD35-2987-4E49-8E1A-68D0777E6CD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C75F67-C51D-40D2-A469-EFCE7663F7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0059C8-F0E2-422D-B016-E89CA6D2D39C}"/>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5" name="Footer Placeholder 4">
            <a:extLst>
              <a:ext uri="{FF2B5EF4-FFF2-40B4-BE49-F238E27FC236}">
                <a16:creationId xmlns:a16="http://schemas.microsoft.com/office/drawing/2014/main" id="{794EEC76-BB61-4158-9DC1-94093E46438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76D94E-4B81-4759-81D6-93172FD128DE}"/>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1506939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930E-AD98-42FC-A2B4-AEA3C20C0B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C8DB6B-ACEE-4E14-B51E-3917CD67F9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59FB60-2D70-4764-AFC3-960426A017D3}"/>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5" name="Footer Placeholder 4">
            <a:extLst>
              <a:ext uri="{FF2B5EF4-FFF2-40B4-BE49-F238E27FC236}">
                <a16:creationId xmlns:a16="http://schemas.microsoft.com/office/drawing/2014/main" id="{833C11AF-666D-4FF0-B0B3-6F1F8E6A7A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9118A5-0AC0-4316-95F4-1DDE69F7DF01}"/>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481078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F5CFA-8349-4E80-9DA7-E28ABC18CE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DD205D-D23E-458F-B128-C821E84BBD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E773636-C359-4964-A0F1-B01C5020B6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DEB1B88-A80B-480E-9851-AE9C753501FB}"/>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6" name="Footer Placeholder 5">
            <a:extLst>
              <a:ext uri="{FF2B5EF4-FFF2-40B4-BE49-F238E27FC236}">
                <a16:creationId xmlns:a16="http://schemas.microsoft.com/office/drawing/2014/main" id="{EFEB66AE-759C-4F16-BA32-3B6085D8A7A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A72C98-A9FC-4992-BBF1-EEB235C8D819}"/>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3176949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651FD-3B51-451F-B705-43F14D6ADE9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EE3A75-1482-4189-98E6-5477BB6F7F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43CE03-59E0-42F4-A83F-E7E44B1E29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A3BF0A-C3C8-4B2D-92C8-34E1A33A32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626C08-1EC9-49EF-A2BB-8F0C3A8EA0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AD664A6-5507-4F17-86D2-4DD3A296A0DE}"/>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8" name="Footer Placeholder 7">
            <a:extLst>
              <a:ext uri="{FF2B5EF4-FFF2-40B4-BE49-F238E27FC236}">
                <a16:creationId xmlns:a16="http://schemas.microsoft.com/office/drawing/2014/main" id="{7FEA54B3-B7E8-4671-BD30-067288B8BCA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3F57EEE-C43D-42E6-B084-4BF05E5782FA}"/>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35223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BB313-1E4A-4A26-9BC1-983597B92F1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FFAE906-0F5A-48EE-B8AD-D83D248134C2}"/>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4" name="Footer Placeholder 3">
            <a:extLst>
              <a:ext uri="{FF2B5EF4-FFF2-40B4-BE49-F238E27FC236}">
                <a16:creationId xmlns:a16="http://schemas.microsoft.com/office/drawing/2014/main" id="{BB77E216-DB51-4288-B149-FA650F12F27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863031C-E8E0-4D65-952A-B1FC6F8E4BDF}"/>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32638205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99FBFD-96CF-4D29-BF68-B5899621D94B}"/>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3" name="Footer Placeholder 2">
            <a:extLst>
              <a:ext uri="{FF2B5EF4-FFF2-40B4-BE49-F238E27FC236}">
                <a16:creationId xmlns:a16="http://schemas.microsoft.com/office/drawing/2014/main" id="{FD911D29-47D1-49A3-8461-BFA71B4A548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9FC1C06-1566-450C-B555-289E00CB9138}"/>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10687922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76A0-E40B-4D6B-B13D-3DA9A219C6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5153659-9CC5-4126-ADEB-538FE9AA6C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C0EDDC5-2E39-4E8D-8365-AE95385853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514755-4EAE-4568-986A-F68B63C9AB4F}"/>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6" name="Footer Placeholder 5">
            <a:extLst>
              <a:ext uri="{FF2B5EF4-FFF2-40B4-BE49-F238E27FC236}">
                <a16:creationId xmlns:a16="http://schemas.microsoft.com/office/drawing/2014/main" id="{845F9A0A-823E-443E-8F6A-6847E848C8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80AD69-3583-4A22-BA19-CC0181C8DA98}"/>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14337516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70EA0-0899-4205-AB18-2428B46DF7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8861CAF-9DE2-4151-B046-C1AD7FF55D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55D26CA-9177-4FA2-A3FB-8EE746B45C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3A64DD-31C1-49C4-82F4-210F50E1EE11}"/>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6" name="Footer Placeholder 5">
            <a:extLst>
              <a:ext uri="{FF2B5EF4-FFF2-40B4-BE49-F238E27FC236}">
                <a16:creationId xmlns:a16="http://schemas.microsoft.com/office/drawing/2014/main" id="{D5F6109D-D4C8-45AB-A0DF-CC959EFD64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CEF20A-96C9-45A9-ACCB-F7C7A0ED53C9}"/>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2737814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0B22E-5ED8-4B33-8DC4-CF6130620E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B5C4707-4D07-4A65-BF69-3F6FE76991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15DB01-2B27-4A90-92E3-CC8274C696A4}"/>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5" name="Footer Placeholder 4">
            <a:extLst>
              <a:ext uri="{FF2B5EF4-FFF2-40B4-BE49-F238E27FC236}">
                <a16:creationId xmlns:a16="http://schemas.microsoft.com/office/drawing/2014/main" id="{4FCB8546-1762-4F29-B7F7-EADC9C3EFD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640F58-DB87-4487-BE18-1D535D92EF95}"/>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31376823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C3438E-81BB-4227-BDD4-58125091A53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1A4FA11-A9BA-4853-82A0-374B102842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30D0B7-65DB-4F0F-A371-36C14AFEFE8C}"/>
              </a:ext>
            </a:extLst>
          </p:cNvPr>
          <p:cNvSpPr>
            <a:spLocks noGrp="1"/>
          </p:cNvSpPr>
          <p:nvPr>
            <p:ph type="dt" sz="half" idx="10"/>
          </p:nvPr>
        </p:nvSpPr>
        <p:spPr/>
        <p:txBody>
          <a:bodyPr/>
          <a:lstStyle/>
          <a:p>
            <a:fld id="{4386DEC9-478C-4B85-A79F-3E9FAB7ABF67}" type="datetimeFigureOut">
              <a:rPr lang="en-GB" smtClean="0"/>
              <a:t>03/10/2026</a:t>
            </a:fld>
            <a:endParaRPr lang="en-GB"/>
          </a:p>
        </p:txBody>
      </p:sp>
      <p:sp>
        <p:nvSpPr>
          <p:cNvPr id="5" name="Footer Placeholder 4">
            <a:extLst>
              <a:ext uri="{FF2B5EF4-FFF2-40B4-BE49-F238E27FC236}">
                <a16:creationId xmlns:a16="http://schemas.microsoft.com/office/drawing/2014/main" id="{60589BF4-8A26-4A74-A10E-493FD748CE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920690-C0E6-4AB2-8F4E-6F08495E9CE0}"/>
              </a:ext>
            </a:extLst>
          </p:cNvPr>
          <p:cNvSpPr>
            <a:spLocks noGrp="1"/>
          </p:cNvSpPr>
          <p:nvPr>
            <p:ph type="sldNum" sz="quarter" idx="12"/>
          </p:nvPr>
        </p:nvSpPr>
        <p:spPr/>
        <p:txBody>
          <a:bodyPr/>
          <a:lstStyle/>
          <a:p>
            <a:fld id="{69FBC868-267E-4694-9AD6-61C7CD706A53}" type="slidenum">
              <a:rPr lang="en-GB" smtClean="0"/>
              <a:t>‹#›</a:t>
            </a:fld>
            <a:endParaRPr lang="en-GB"/>
          </a:p>
        </p:txBody>
      </p:sp>
    </p:spTree>
    <p:extLst>
      <p:ext uri="{BB962C8B-B14F-4D97-AF65-F5344CB8AC3E}">
        <p14:creationId xmlns:p14="http://schemas.microsoft.com/office/powerpoint/2010/main" val="2463069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531B5C-7073-3530-B5D9-3CBA8F3983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D09291C-AF57-4B99-0B6D-32B8A48E25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546159-305B-36B9-7D6A-DDA622827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1C9710-90A6-4EFE-B85C-0D504AF18B3C}" type="datetimeFigureOut">
              <a:rPr lang="en-GB" smtClean="0"/>
              <a:t>03/10/2026</a:t>
            </a:fld>
            <a:endParaRPr lang="en-GB"/>
          </a:p>
        </p:txBody>
      </p:sp>
      <p:sp>
        <p:nvSpPr>
          <p:cNvPr id="5" name="Footer Placeholder 4">
            <a:extLst>
              <a:ext uri="{FF2B5EF4-FFF2-40B4-BE49-F238E27FC236}">
                <a16:creationId xmlns:a16="http://schemas.microsoft.com/office/drawing/2014/main" id="{13C3FF5F-65D7-7A09-1A3A-A05DE8B5D1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A2E3F83-69B5-6982-01DB-35B98113A1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319651-5234-41B0-B7A5-117774CF37A5}" type="slidenum">
              <a:rPr lang="en-GB" smtClean="0"/>
              <a:t>‹#›</a:t>
            </a:fld>
            <a:endParaRPr lang="en-GB"/>
          </a:p>
        </p:txBody>
      </p:sp>
    </p:spTree>
    <p:extLst>
      <p:ext uri="{BB962C8B-B14F-4D97-AF65-F5344CB8AC3E}">
        <p14:creationId xmlns:p14="http://schemas.microsoft.com/office/powerpoint/2010/main" val="150714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983C39-E9E0-4488-B4EE-7E13C13490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F75B371-9C5B-4FFB-9D5D-FB967120C7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22DEA4-EF5C-4966-BA8A-13AD05CF30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86DEC9-478C-4B85-A79F-3E9FAB7ABF67}" type="datetimeFigureOut">
              <a:rPr lang="en-GB" smtClean="0"/>
              <a:t>03/10/2026</a:t>
            </a:fld>
            <a:endParaRPr lang="en-GB"/>
          </a:p>
        </p:txBody>
      </p:sp>
      <p:sp>
        <p:nvSpPr>
          <p:cNvPr id="5" name="Footer Placeholder 4">
            <a:extLst>
              <a:ext uri="{FF2B5EF4-FFF2-40B4-BE49-F238E27FC236}">
                <a16:creationId xmlns:a16="http://schemas.microsoft.com/office/drawing/2014/main" id="{D50623A2-30C3-4B90-95A9-E7DD644B01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8C74AB3-BB25-49EA-B3DB-9E6B5098C7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FBC868-267E-4694-9AD6-61C7CD706A53}" type="slidenum">
              <a:rPr lang="en-GB" smtClean="0"/>
              <a:t>‹#›</a:t>
            </a:fld>
            <a:endParaRPr lang="en-GB"/>
          </a:p>
        </p:txBody>
      </p:sp>
    </p:spTree>
    <p:extLst>
      <p:ext uri="{BB962C8B-B14F-4D97-AF65-F5344CB8AC3E}">
        <p14:creationId xmlns:p14="http://schemas.microsoft.com/office/powerpoint/2010/main" val="414366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arwick.ac.uk/fac/arts/english/currentstudents/undergraduates/modules/literatureandrevolutio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encore.lib.warwick.ac.uk/iii/encore/record/C__Rb2672281__SKnoppers%2C%20Laura__P0%2C4__Orightresult__U__X3?lang=eng&amp;suite=cobalt"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dhi.ac.uk/brom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9">
            <a:extLst>
              <a:ext uri="{FF2B5EF4-FFF2-40B4-BE49-F238E27FC236}">
                <a16:creationId xmlns:a16="http://schemas.microsoft.com/office/drawing/2014/main" id="{1FBD4BA0-5E13-4403-B4A7-40DF3A0185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3" name="Group 11">
            <a:extLst>
              <a:ext uri="{FF2B5EF4-FFF2-40B4-BE49-F238E27FC236}">
                <a16:creationId xmlns:a16="http://schemas.microsoft.com/office/drawing/2014/main" id="{622F0806-F5D8-4CCD-A924-6CC3D7BB26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3" name="Freeform 5">
              <a:extLst>
                <a:ext uri="{FF2B5EF4-FFF2-40B4-BE49-F238E27FC236}">
                  <a16:creationId xmlns:a16="http://schemas.microsoft.com/office/drawing/2014/main" id="{C48C9CA8-31F2-4E7F-B5F8-52BB1996D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6">
              <a:extLst>
                <a:ext uri="{FF2B5EF4-FFF2-40B4-BE49-F238E27FC236}">
                  <a16:creationId xmlns:a16="http://schemas.microsoft.com/office/drawing/2014/main" id="{C590ED89-E9C6-402B-8700-DCDA669522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7">
              <a:extLst>
                <a:ext uri="{FF2B5EF4-FFF2-40B4-BE49-F238E27FC236}">
                  <a16:creationId xmlns:a16="http://schemas.microsoft.com/office/drawing/2014/main" id="{1A6861F9-7385-40F8-BA83-B8DFF7F33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8">
              <a:extLst>
                <a:ext uri="{FF2B5EF4-FFF2-40B4-BE49-F238E27FC236}">
                  <a16:creationId xmlns:a16="http://schemas.microsoft.com/office/drawing/2014/main" id="{D41F8744-72EA-46E8-ABFE-852031D4A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9">
              <a:extLst>
                <a:ext uri="{FF2B5EF4-FFF2-40B4-BE49-F238E27FC236}">
                  <a16:creationId xmlns:a16="http://schemas.microsoft.com/office/drawing/2014/main" id="{9F0E0968-3DB0-43C4-8318-A6D9119D4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10">
              <a:extLst>
                <a:ext uri="{FF2B5EF4-FFF2-40B4-BE49-F238E27FC236}">
                  <a16:creationId xmlns:a16="http://schemas.microsoft.com/office/drawing/2014/main" id="{33CE9E31-D43C-454C-BFBE-C030D98E2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1">
              <a:extLst>
                <a:ext uri="{FF2B5EF4-FFF2-40B4-BE49-F238E27FC236}">
                  <a16:creationId xmlns:a16="http://schemas.microsoft.com/office/drawing/2014/main" id="{3927A156-CD49-44E3-BA78-CE0AA02505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12">
              <a:extLst>
                <a:ext uri="{FF2B5EF4-FFF2-40B4-BE49-F238E27FC236}">
                  <a16:creationId xmlns:a16="http://schemas.microsoft.com/office/drawing/2014/main" id="{2B83C26B-3353-4E6D-86D4-9461A7A86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3">
              <a:extLst>
                <a:ext uri="{FF2B5EF4-FFF2-40B4-BE49-F238E27FC236}">
                  <a16:creationId xmlns:a16="http://schemas.microsoft.com/office/drawing/2014/main" id="{2FB70090-1FB7-4335-9B1E-1E7EC6A2FB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14">
              <a:extLst>
                <a:ext uri="{FF2B5EF4-FFF2-40B4-BE49-F238E27FC236}">
                  <a16:creationId xmlns:a16="http://schemas.microsoft.com/office/drawing/2014/main" id="{B862257F-455F-4E18-A480-B22E8EFE1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5">
              <a:extLst>
                <a:ext uri="{FF2B5EF4-FFF2-40B4-BE49-F238E27FC236}">
                  <a16:creationId xmlns:a16="http://schemas.microsoft.com/office/drawing/2014/main" id="{3C9DF0C4-8430-481B-B3E7-B8F79BC0F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16">
              <a:extLst>
                <a:ext uri="{FF2B5EF4-FFF2-40B4-BE49-F238E27FC236}">
                  <a16:creationId xmlns:a16="http://schemas.microsoft.com/office/drawing/2014/main" id="{91D50B8E-D94F-4944-9FD2-08DD35E29B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7">
              <a:extLst>
                <a:ext uri="{FF2B5EF4-FFF2-40B4-BE49-F238E27FC236}">
                  <a16:creationId xmlns:a16="http://schemas.microsoft.com/office/drawing/2014/main" id="{9B0A066C-DC3D-4E53-AC63-00DF45416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18">
              <a:extLst>
                <a:ext uri="{FF2B5EF4-FFF2-40B4-BE49-F238E27FC236}">
                  <a16:creationId xmlns:a16="http://schemas.microsoft.com/office/drawing/2014/main" id="{D2D040EF-76C0-496D-8C72-9DB143C3AD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9">
              <a:extLst>
                <a:ext uri="{FF2B5EF4-FFF2-40B4-BE49-F238E27FC236}">
                  <a16:creationId xmlns:a16="http://schemas.microsoft.com/office/drawing/2014/main" id="{15FC8221-21EA-4D83-809B-108B7E0C5B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20">
              <a:extLst>
                <a:ext uri="{FF2B5EF4-FFF2-40B4-BE49-F238E27FC236}">
                  <a16:creationId xmlns:a16="http://schemas.microsoft.com/office/drawing/2014/main" id="{5A181F7D-35FA-49F3-8BCB-5D7250BA4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188DFD0A-AECC-43FC-B06B-D2A8A2EB9F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1769DE60-D3FA-40D0-96A4-6BEAD0C38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23">
              <a:extLst>
                <a:ext uri="{FF2B5EF4-FFF2-40B4-BE49-F238E27FC236}">
                  <a16:creationId xmlns:a16="http://schemas.microsoft.com/office/drawing/2014/main" id="{18E5EA87-065F-44FB-B99A-484483E31A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5" name="Picture 4">
            <a:extLst>
              <a:ext uri="{FF2B5EF4-FFF2-40B4-BE49-F238E27FC236}">
                <a16:creationId xmlns:a16="http://schemas.microsoft.com/office/drawing/2014/main" id="{91479785-4F3B-4BD7-B166-D4BEAF068741}"/>
              </a:ext>
            </a:extLst>
          </p:cNvPr>
          <p:cNvPicPr>
            <a:picLocks noChangeAspect="1"/>
          </p:cNvPicPr>
          <p:nvPr/>
        </p:nvPicPr>
        <p:blipFill rotWithShape="1">
          <a:blip r:embed="rId3"/>
          <a:srcRect t="28106" r="-1" b="-1"/>
          <a:stretch/>
        </p:blipFill>
        <p:spPr>
          <a:xfrm>
            <a:off x="20" y="10"/>
            <a:ext cx="12188932" cy="5696067"/>
          </a:xfrm>
          <a:custGeom>
            <a:avLst/>
            <a:gdLst>
              <a:gd name="connsiteX0" fmla="*/ 0 w 12188952"/>
              <a:gd name="connsiteY0" fmla="*/ 0 h 5696077"/>
              <a:gd name="connsiteX1" fmla="*/ 12188952 w 12188952"/>
              <a:gd name="connsiteY1" fmla="*/ 0 h 5696077"/>
              <a:gd name="connsiteX2" fmla="*/ 12188952 w 12188952"/>
              <a:gd name="connsiteY2" fmla="*/ 4710335 h 5696077"/>
              <a:gd name="connsiteX3" fmla="*/ 12113803 w 12188952"/>
              <a:gd name="connsiteY3" fmla="*/ 4718295 h 5696077"/>
              <a:gd name="connsiteX4" fmla="*/ 6753597 w 12188952"/>
              <a:gd name="connsiteY4" fmla="*/ 5041852 h 5696077"/>
              <a:gd name="connsiteX5" fmla="*/ 400746 w 12188952"/>
              <a:gd name="connsiteY5" fmla="*/ 4870509 h 5696077"/>
              <a:gd name="connsiteX6" fmla="*/ 3700 w 12188952"/>
              <a:gd name="connsiteY6" fmla="*/ 4833875 h 5696077"/>
              <a:gd name="connsiteX7" fmla="*/ 3700 w 12188952"/>
              <a:gd name="connsiteY7" fmla="*/ 5696077 h 5696077"/>
              <a:gd name="connsiteX8" fmla="*/ 0 w 12188952"/>
              <a:gd name="connsiteY8" fmla="*/ 5696077 h 569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8952" h="5696077">
                <a:moveTo>
                  <a:pt x="0" y="0"/>
                </a:moveTo>
                <a:lnTo>
                  <a:pt x="12188952" y="0"/>
                </a:lnTo>
                <a:lnTo>
                  <a:pt x="12188952" y="4710335"/>
                </a:lnTo>
                <a:lnTo>
                  <a:pt x="12113803" y="4718295"/>
                </a:lnTo>
                <a:cubicBezTo>
                  <a:pt x="10139508" y="4916244"/>
                  <a:pt x="8237152" y="5009247"/>
                  <a:pt x="6753597" y="5041852"/>
                </a:cubicBezTo>
                <a:cubicBezTo>
                  <a:pt x="4940362" y="5081701"/>
                  <a:pt x="2657278" y="5062371"/>
                  <a:pt x="400746" y="4870509"/>
                </a:cubicBezTo>
                <a:lnTo>
                  <a:pt x="3700" y="4833875"/>
                </a:lnTo>
                <a:lnTo>
                  <a:pt x="3700" y="5696077"/>
                </a:lnTo>
                <a:lnTo>
                  <a:pt x="0" y="5696077"/>
                </a:lnTo>
                <a:close/>
              </a:path>
            </a:pathLst>
          </a:custGeom>
        </p:spPr>
      </p:pic>
      <p:sp>
        <p:nvSpPr>
          <p:cNvPr id="2" name="Title 1">
            <a:extLst>
              <a:ext uri="{FF2B5EF4-FFF2-40B4-BE49-F238E27FC236}">
                <a16:creationId xmlns:a16="http://schemas.microsoft.com/office/drawing/2014/main" id="{04F10763-DB4E-497C-AD68-15D80CB9501B}"/>
              </a:ext>
            </a:extLst>
          </p:cNvPr>
          <p:cNvSpPr>
            <a:spLocks noGrp="1"/>
          </p:cNvSpPr>
          <p:nvPr>
            <p:ph type="ctrTitle"/>
          </p:nvPr>
        </p:nvSpPr>
        <p:spPr>
          <a:xfrm>
            <a:off x="1393304" y="5139529"/>
            <a:ext cx="9436608" cy="786384"/>
          </a:xfrm>
        </p:spPr>
        <p:txBody>
          <a:bodyPr anchor="ctr">
            <a:normAutofit/>
          </a:bodyPr>
          <a:lstStyle/>
          <a:p>
            <a:r>
              <a:rPr lang="en-GB" sz="4800" b="1" dirty="0">
                <a:solidFill>
                  <a:schemeClr val="bg1"/>
                </a:solidFill>
              </a:rPr>
              <a:t>Literature and Revolution 1640-1660</a:t>
            </a:r>
          </a:p>
        </p:txBody>
      </p:sp>
      <p:sp>
        <p:nvSpPr>
          <p:cNvPr id="3" name="Subtitle 2">
            <a:extLst>
              <a:ext uri="{FF2B5EF4-FFF2-40B4-BE49-F238E27FC236}">
                <a16:creationId xmlns:a16="http://schemas.microsoft.com/office/drawing/2014/main" id="{31D0411F-3300-40C0-BD6B-89AAD4CBA032}"/>
              </a:ext>
            </a:extLst>
          </p:cNvPr>
          <p:cNvSpPr>
            <a:spLocks noGrp="1"/>
          </p:cNvSpPr>
          <p:nvPr>
            <p:ph type="subTitle" idx="1"/>
          </p:nvPr>
        </p:nvSpPr>
        <p:spPr>
          <a:xfrm>
            <a:off x="866794" y="5825297"/>
            <a:ext cx="10273727" cy="402336"/>
          </a:xfrm>
        </p:spPr>
        <p:txBody>
          <a:bodyPr>
            <a:noAutofit/>
          </a:bodyPr>
          <a:lstStyle/>
          <a:p>
            <a:r>
              <a:rPr lang="en-GB" sz="2800" b="1" dirty="0">
                <a:solidFill>
                  <a:schemeClr val="bg1"/>
                </a:solidFill>
              </a:rPr>
              <a:t>Week 1: England on the Edge</a:t>
            </a:r>
          </a:p>
          <a:p>
            <a:r>
              <a:rPr lang="en-GB" sz="2800" dirty="0">
                <a:solidFill>
                  <a:schemeClr val="bg1"/>
                </a:solidFill>
              </a:rPr>
              <a:t>Richard Brome, </a:t>
            </a:r>
            <a:r>
              <a:rPr lang="en-GB" sz="2800" i="1" dirty="0">
                <a:solidFill>
                  <a:schemeClr val="bg1"/>
                </a:solidFill>
              </a:rPr>
              <a:t>A Jovial Crew </a:t>
            </a:r>
            <a:r>
              <a:rPr lang="en-GB" sz="2800" dirty="0">
                <a:solidFill>
                  <a:schemeClr val="bg1"/>
                </a:solidFill>
              </a:rPr>
              <a:t>(1641)</a:t>
            </a:r>
          </a:p>
        </p:txBody>
      </p:sp>
    </p:spTree>
    <p:extLst>
      <p:ext uri="{BB962C8B-B14F-4D97-AF65-F5344CB8AC3E}">
        <p14:creationId xmlns:p14="http://schemas.microsoft.com/office/powerpoint/2010/main" val="358498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6A49-2847-43B4-BB4B-11D3AA5BD1FE}"/>
              </a:ext>
            </a:extLst>
          </p:cNvPr>
          <p:cNvSpPr>
            <a:spLocks noGrp="1"/>
          </p:cNvSpPr>
          <p:nvPr>
            <p:ph type="title"/>
          </p:nvPr>
        </p:nvSpPr>
        <p:spPr/>
        <p:txBody>
          <a:bodyPr/>
          <a:lstStyle/>
          <a:p>
            <a:pPr algn="ctr"/>
            <a:r>
              <a:rPr lang="en-GB" b="1" u="sng" dirty="0"/>
              <a:t>Week 1 Lecture</a:t>
            </a:r>
          </a:p>
        </p:txBody>
      </p:sp>
      <p:sp>
        <p:nvSpPr>
          <p:cNvPr id="3" name="Content Placeholder 2">
            <a:extLst>
              <a:ext uri="{FF2B5EF4-FFF2-40B4-BE49-F238E27FC236}">
                <a16:creationId xmlns:a16="http://schemas.microsoft.com/office/drawing/2014/main" id="{B0F9DA86-DB13-4D2F-894B-A42AE472B2D3}"/>
              </a:ext>
            </a:extLst>
          </p:cNvPr>
          <p:cNvSpPr>
            <a:spLocks noGrp="1"/>
          </p:cNvSpPr>
          <p:nvPr>
            <p:ph idx="1"/>
          </p:nvPr>
        </p:nvSpPr>
        <p:spPr/>
        <p:txBody>
          <a:bodyPr>
            <a:normAutofit fontScale="85000" lnSpcReduction="20000"/>
          </a:bodyPr>
          <a:lstStyle/>
          <a:p>
            <a:pPr marL="514350" indent="-514350">
              <a:buAutoNum type="arabicParenR"/>
            </a:pPr>
            <a:r>
              <a:rPr lang="en-GB" dirty="0"/>
              <a:t>About the Module</a:t>
            </a:r>
          </a:p>
          <a:p>
            <a:pPr marL="914400" lvl="1" indent="-457200">
              <a:buAutoNum type="alphaLcPeriod"/>
            </a:pPr>
            <a:r>
              <a:rPr lang="en-GB" dirty="0"/>
              <a:t>Housekeeping</a:t>
            </a:r>
          </a:p>
          <a:p>
            <a:pPr marL="914400" lvl="1" indent="-457200">
              <a:buAutoNum type="alphaLcPeriod"/>
            </a:pPr>
            <a:r>
              <a:rPr lang="en-GB" dirty="0"/>
              <a:t>Historical and Critical Contexts</a:t>
            </a:r>
          </a:p>
          <a:p>
            <a:pPr marL="914400" lvl="1" indent="-457200">
              <a:buAutoNum type="alphaLcPeriod"/>
            </a:pPr>
            <a:r>
              <a:rPr lang="en-GB" dirty="0"/>
              <a:t>Aims</a:t>
            </a:r>
          </a:p>
          <a:p>
            <a:pPr marL="457200" lvl="1" indent="0">
              <a:buNone/>
            </a:pPr>
            <a:endParaRPr lang="en-GB" dirty="0"/>
          </a:p>
          <a:p>
            <a:pPr marL="0" indent="0">
              <a:buNone/>
            </a:pPr>
            <a:r>
              <a:rPr lang="en-GB" dirty="0"/>
              <a:t>2) The Political Context: Britain in 1640-1641</a:t>
            </a:r>
          </a:p>
          <a:p>
            <a:pPr marL="914400" lvl="1" indent="-457200">
              <a:buAutoNum type="alphaLcPeriod"/>
            </a:pPr>
            <a:r>
              <a:rPr lang="en-GB" dirty="0"/>
              <a:t>How do you get from the 1630s to a man with legs for arms?</a:t>
            </a:r>
          </a:p>
          <a:p>
            <a:pPr marL="914400" lvl="1" indent="-457200">
              <a:buAutoNum type="alphaLcPeriod"/>
            </a:pPr>
            <a:r>
              <a:rPr lang="en-GB" dirty="0"/>
              <a:t>Three Problems</a:t>
            </a:r>
          </a:p>
          <a:p>
            <a:pPr marL="914400" lvl="1" indent="-457200">
              <a:buAutoNum type="alphaLcPeriod"/>
            </a:pPr>
            <a:r>
              <a:rPr lang="en-GB" dirty="0"/>
              <a:t>Politics in Parliament and Politics on the Street</a:t>
            </a:r>
          </a:p>
          <a:p>
            <a:pPr marL="457200" lvl="1" indent="0">
              <a:buNone/>
            </a:pPr>
            <a:endParaRPr lang="en-GB" dirty="0"/>
          </a:p>
          <a:p>
            <a:pPr marL="0" indent="0">
              <a:buNone/>
            </a:pPr>
            <a:r>
              <a:rPr lang="en-GB" dirty="0"/>
              <a:t>3) Brome, </a:t>
            </a:r>
            <a:r>
              <a:rPr lang="en-GB" i="1" dirty="0"/>
              <a:t>A Jovial Crew </a:t>
            </a:r>
            <a:r>
              <a:rPr lang="en-GB" dirty="0"/>
              <a:t>(1641)</a:t>
            </a:r>
          </a:p>
          <a:p>
            <a:pPr marL="914400" lvl="1" indent="-457200">
              <a:buAutoNum type="alphaLcPeriod"/>
            </a:pPr>
            <a:r>
              <a:rPr lang="en-GB" dirty="0"/>
              <a:t>Background, Performance and Publication</a:t>
            </a:r>
          </a:p>
          <a:p>
            <a:pPr marL="914400" lvl="1" indent="-457200">
              <a:buAutoNum type="alphaLcPeriod"/>
            </a:pPr>
            <a:r>
              <a:rPr lang="en-GB" i="1" dirty="0"/>
              <a:t>A Jovial Crew </a:t>
            </a:r>
            <a:r>
              <a:rPr lang="en-GB" dirty="0"/>
              <a:t>in 1641: Escapist Fantasy or Political Critique?</a:t>
            </a:r>
          </a:p>
          <a:p>
            <a:pPr marL="914400" lvl="1" indent="-457200">
              <a:buAutoNum type="alphaLcPeriod"/>
            </a:pPr>
            <a:r>
              <a:rPr lang="en-GB" i="1" dirty="0"/>
              <a:t>A Jovial Crew </a:t>
            </a:r>
            <a:r>
              <a:rPr lang="en-GB" dirty="0"/>
              <a:t>in 1652: Printed Drama and the Preservation of the Pre-Civil War Past</a:t>
            </a:r>
          </a:p>
        </p:txBody>
      </p:sp>
    </p:spTree>
    <p:extLst>
      <p:ext uri="{BB962C8B-B14F-4D97-AF65-F5344CB8AC3E}">
        <p14:creationId xmlns:p14="http://schemas.microsoft.com/office/powerpoint/2010/main" val="1786567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B258A-A262-45C1-9849-F85886154E5D}"/>
              </a:ext>
            </a:extLst>
          </p:cNvPr>
          <p:cNvSpPr>
            <a:spLocks noGrp="1"/>
          </p:cNvSpPr>
          <p:nvPr>
            <p:ph type="title"/>
          </p:nvPr>
        </p:nvSpPr>
        <p:spPr/>
        <p:txBody>
          <a:bodyPr/>
          <a:lstStyle/>
          <a:p>
            <a:pPr algn="ctr"/>
            <a:r>
              <a:rPr lang="en-GB" b="1" u="sng" dirty="0"/>
              <a:t>Module Housekeeping</a:t>
            </a:r>
          </a:p>
        </p:txBody>
      </p:sp>
      <p:sp>
        <p:nvSpPr>
          <p:cNvPr id="3" name="Content Placeholder 2">
            <a:extLst>
              <a:ext uri="{FF2B5EF4-FFF2-40B4-BE49-F238E27FC236}">
                <a16:creationId xmlns:a16="http://schemas.microsoft.com/office/drawing/2014/main" id="{90542E1F-6D43-4691-A174-49BB1A19D4CF}"/>
              </a:ext>
            </a:extLst>
          </p:cNvPr>
          <p:cNvSpPr>
            <a:spLocks noGrp="1"/>
          </p:cNvSpPr>
          <p:nvPr>
            <p:ph idx="1"/>
          </p:nvPr>
        </p:nvSpPr>
        <p:spPr>
          <a:xfrm>
            <a:off x="838200" y="1690688"/>
            <a:ext cx="10515600" cy="4961124"/>
          </a:xfrm>
        </p:spPr>
        <p:txBody>
          <a:bodyPr>
            <a:normAutofit fontScale="77500" lnSpcReduction="20000"/>
          </a:bodyPr>
          <a:lstStyle/>
          <a:p>
            <a:pPr marL="0" indent="0">
              <a:buNone/>
            </a:pPr>
            <a:r>
              <a:rPr lang="en-GB" b="1" u="sng" dirty="0"/>
              <a:t>Module Website: </a:t>
            </a:r>
            <a:r>
              <a:rPr lang="en-GB" dirty="0">
                <a:hlinkClick r:id="rId3"/>
              </a:rPr>
              <a:t>EN2K5/EN3K5 Literature and Revolution, 1640-1660.</a:t>
            </a:r>
            <a:endParaRPr lang="en-GB" dirty="0"/>
          </a:p>
          <a:p>
            <a:pPr marL="0" indent="0">
              <a:buNone/>
            </a:pPr>
            <a:endParaRPr lang="en-GB" dirty="0"/>
          </a:p>
          <a:p>
            <a:pPr marL="0" indent="0">
              <a:buNone/>
            </a:pPr>
            <a:r>
              <a:rPr lang="en-GB" dirty="0"/>
              <a:t>Critical Reading:</a:t>
            </a:r>
          </a:p>
          <a:p>
            <a:pPr marL="0" indent="0">
              <a:buNone/>
            </a:pPr>
            <a:r>
              <a:rPr lang="en-GB" i="1" dirty="0"/>
              <a:t>The Oxford Handbook of Literature and the English Revolution</a:t>
            </a:r>
            <a:r>
              <a:rPr lang="en-GB" dirty="0"/>
              <a:t>: </a:t>
            </a:r>
            <a:r>
              <a:rPr lang="en-GB" dirty="0">
                <a:hlinkClick r:id="rId4"/>
              </a:rPr>
              <a:t>https://encore.lib.warwick.ac.uk/iii/encore/record/C__Rb2672281__SKnoppers%2C%20Laura__P0%2C4__Orightresult__U__X3?lang=eng&amp;suite=cobalt</a:t>
            </a:r>
            <a:endParaRPr lang="en-GB" dirty="0"/>
          </a:p>
          <a:p>
            <a:pPr marL="0" indent="0">
              <a:buNone/>
            </a:pPr>
            <a:endParaRPr lang="en-GB" dirty="0"/>
          </a:p>
          <a:p>
            <a:pPr marL="0" indent="0">
              <a:buNone/>
            </a:pPr>
            <a:r>
              <a:rPr lang="en-GB" b="1" u="sng" dirty="0"/>
              <a:t>Deadlines:</a:t>
            </a:r>
          </a:p>
          <a:p>
            <a:r>
              <a:rPr lang="en-GB" dirty="0"/>
              <a:t>formative commentary (750 words) due in Term 1, Week 5; submitted directly to me either in person or on email.</a:t>
            </a:r>
          </a:p>
          <a:p>
            <a:r>
              <a:rPr lang="en-GB" dirty="0"/>
              <a:t>summative essay due </a:t>
            </a:r>
            <a:r>
              <a:rPr lang="en-GB" b="1" dirty="0"/>
              <a:t>26</a:t>
            </a:r>
            <a:r>
              <a:rPr lang="en-GB" b="1" baseline="30000" dirty="0"/>
              <a:t>th</a:t>
            </a:r>
            <a:r>
              <a:rPr lang="en-GB" b="1" dirty="0"/>
              <a:t> April 2027 (Term 3, Week 1), </a:t>
            </a:r>
            <a:r>
              <a:rPr lang="en-GB" dirty="0"/>
              <a:t>submitted through Tabula. Intermediate students (3000 words); Finalists (4000 words).</a:t>
            </a:r>
          </a:p>
          <a:p>
            <a:r>
              <a:rPr lang="en-GB" dirty="0"/>
              <a:t>Visiting Students: if you are a full-year student, please follow the same assessment pattern as home students. If you are here for part of the year, please submit your 2000-word essays through Tabula by 12 noon on Tuesday of Week 12 (22</a:t>
            </a:r>
            <a:r>
              <a:rPr lang="en-GB" baseline="30000" dirty="0"/>
              <a:t>nd</a:t>
            </a:r>
            <a:r>
              <a:rPr lang="en-GB" dirty="0"/>
              <a:t> December).</a:t>
            </a:r>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3724791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3FAA4-AA43-65B0-F610-A77F471311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3964A0-3353-7521-D18F-D7A3C37872B8}"/>
              </a:ext>
            </a:extLst>
          </p:cNvPr>
          <p:cNvSpPr>
            <a:spLocks noGrp="1"/>
          </p:cNvSpPr>
          <p:nvPr>
            <p:ph type="title"/>
          </p:nvPr>
        </p:nvSpPr>
        <p:spPr/>
        <p:txBody>
          <a:bodyPr/>
          <a:lstStyle/>
          <a:p>
            <a:pPr algn="ctr"/>
            <a:r>
              <a:rPr lang="en-GB" b="1" u="sng" dirty="0"/>
              <a:t>Week 1 Lecture</a:t>
            </a:r>
          </a:p>
        </p:txBody>
      </p:sp>
      <p:sp>
        <p:nvSpPr>
          <p:cNvPr id="3" name="Content Placeholder 2">
            <a:extLst>
              <a:ext uri="{FF2B5EF4-FFF2-40B4-BE49-F238E27FC236}">
                <a16:creationId xmlns:a16="http://schemas.microsoft.com/office/drawing/2014/main" id="{F25762BE-DEC9-C1FC-AF8A-B1C233E44CB7}"/>
              </a:ext>
            </a:extLst>
          </p:cNvPr>
          <p:cNvSpPr>
            <a:spLocks noGrp="1"/>
          </p:cNvSpPr>
          <p:nvPr>
            <p:ph idx="1"/>
          </p:nvPr>
        </p:nvSpPr>
        <p:spPr/>
        <p:txBody>
          <a:bodyPr>
            <a:normAutofit fontScale="85000" lnSpcReduction="20000"/>
          </a:bodyPr>
          <a:lstStyle/>
          <a:p>
            <a:pPr marL="514350" indent="-514350">
              <a:buAutoNum type="arabicParenR"/>
            </a:pPr>
            <a:r>
              <a:rPr lang="en-GB" b="1" dirty="0"/>
              <a:t>About the Module</a:t>
            </a:r>
          </a:p>
          <a:p>
            <a:pPr marL="914400" lvl="1" indent="-457200">
              <a:buAutoNum type="alphaLcPeriod"/>
            </a:pPr>
            <a:r>
              <a:rPr lang="en-GB" b="1" dirty="0"/>
              <a:t>Housekeeping</a:t>
            </a:r>
          </a:p>
          <a:p>
            <a:pPr marL="914400" lvl="1" indent="-457200">
              <a:buAutoNum type="alphaLcPeriod"/>
            </a:pPr>
            <a:r>
              <a:rPr lang="en-GB" b="1" dirty="0"/>
              <a:t>Historical and Critical Contexts</a:t>
            </a:r>
          </a:p>
          <a:p>
            <a:pPr marL="914400" lvl="1" indent="-457200">
              <a:buAutoNum type="alphaLcPeriod"/>
            </a:pPr>
            <a:r>
              <a:rPr lang="en-GB" b="1" dirty="0"/>
              <a:t>Aims</a:t>
            </a:r>
          </a:p>
          <a:p>
            <a:pPr marL="457200" lvl="1" indent="0">
              <a:buNone/>
            </a:pPr>
            <a:endParaRPr lang="en-GB" dirty="0"/>
          </a:p>
          <a:p>
            <a:pPr marL="0" indent="0">
              <a:buNone/>
            </a:pPr>
            <a:r>
              <a:rPr lang="en-GB" dirty="0"/>
              <a:t>2) The Political Context: Britain in 1640-1641</a:t>
            </a:r>
          </a:p>
          <a:p>
            <a:pPr marL="914400" lvl="1" indent="-457200">
              <a:buAutoNum type="alphaLcPeriod"/>
            </a:pPr>
            <a:r>
              <a:rPr lang="en-GB" dirty="0"/>
              <a:t>How do you get from the 1630s to a man with legs for arms?</a:t>
            </a:r>
          </a:p>
          <a:p>
            <a:pPr marL="914400" lvl="1" indent="-457200">
              <a:buAutoNum type="alphaLcPeriod"/>
            </a:pPr>
            <a:r>
              <a:rPr lang="en-GB" dirty="0"/>
              <a:t>Three Problems</a:t>
            </a:r>
          </a:p>
          <a:p>
            <a:pPr marL="914400" lvl="1" indent="-457200">
              <a:buAutoNum type="alphaLcPeriod"/>
            </a:pPr>
            <a:r>
              <a:rPr lang="en-GB" dirty="0"/>
              <a:t>Politics in Parliament and Politics on the Street</a:t>
            </a:r>
          </a:p>
          <a:p>
            <a:pPr marL="457200" lvl="1" indent="0">
              <a:buNone/>
            </a:pPr>
            <a:endParaRPr lang="en-GB" dirty="0"/>
          </a:p>
          <a:p>
            <a:pPr marL="0" indent="0">
              <a:buNone/>
            </a:pPr>
            <a:r>
              <a:rPr lang="en-GB" dirty="0"/>
              <a:t>3) Brome, </a:t>
            </a:r>
            <a:r>
              <a:rPr lang="en-GB" i="1" dirty="0"/>
              <a:t>A Jovial Crew </a:t>
            </a:r>
            <a:r>
              <a:rPr lang="en-GB" dirty="0"/>
              <a:t>(1641)</a:t>
            </a:r>
          </a:p>
          <a:p>
            <a:pPr marL="914400" lvl="1" indent="-457200">
              <a:buAutoNum type="alphaLcPeriod"/>
            </a:pPr>
            <a:r>
              <a:rPr lang="en-GB" dirty="0"/>
              <a:t>Background, Performance and Publication</a:t>
            </a:r>
          </a:p>
          <a:p>
            <a:pPr marL="914400" lvl="1" indent="-457200">
              <a:buAutoNum type="alphaLcPeriod"/>
            </a:pPr>
            <a:r>
              <a:rPr lang="en-GB" i="1" dirty="0"/>
              <a:t>A Jovial Crew </a:t>
            </a:r>
            <a:r>
              <a:rPr lang="en-GB" dirty="0"/>
              <a:t>in 1641: Escapist Fantasy or Political Critique?</a:t>
            </a:r>
          </a:p>
          <a:p>
            <a:pPr marL="914400" lvl="1" indent="-457200">
              <a:buAutoNum type="alphaLcPeriod"/>
            </a:pPr>
            <a:r>
              <a:rPr lang="en-GB" i="1" dirty="0"/>
              <a:t>A Jovial Crew </a:t>
            </a:r>
            <a:r>
              <a:rPr lang="en-GB" dirty="0"/>
              <a:t>in 1652: Printed Drama and the Preservation of the Pre-Civil War Past</a:t>
            </a:r>
          </a:p>
        </p:txBody>
      </p:sp>
    </p:spTree>
    <p:extLst>
      <p:ext uri="{BB962C8B-B14F-4D97-AF65-F5344CB8AC3E}">
        <p14:creationId xmlns:p14="http://schemas.microsoft.com/office/powerpoint/2010/main" val="690802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4D6B86-11D4-4232-A214-C156C32CEA99}"/>
              </a:ext>
            </a:extLst>
          </p:cNvPr>
          <p:cNvSpPr>
            <a:spLocks noGrp="1"/>
          </p:cNvSpPr>
          <p:nvPr>
            <p:ph type="title"/>
          </p:nvPr>
        </p:nvSpPr>
        <p:spPr/>
        <p:txBody>
          <a:bodyPr/>
          <a:lstStyle/>
          <a:p>
            <a:pPr algn="ctr"/>
            <a:r>
              <a:rPr lang="en-GB" b="1" u="sng" dirty="0"/>
              <a:t>The Civil Wars 1640-60: overview of key historical events</a:t>
            </a:r>
          </a:p>
        </p:txBody>
      </p:sp>
      <p:sp>
        <p:nvSpPr>
          <p:cNvPr id="5" name="Content Placeholder 4">
            <a:extLst>
              <a:ext uri="{FF2B5EF4-FFF2-40B4-BE49-F238E27FC236}">
                <a16:creationId xmlns:a16="http://schemas.microsoft.com/office/drawing/2014/main" id="{076205C4-0B29-4DE9-B0BD-3DEE816C90AE}"/>
              </a:ext>
            </a:extLst>
          </p:cNvPr>
          <p:cNvSpPr>
            <a:spLocks noGrp="1"/>
          </p:cNvSpPr>
          <p:nvPr>
            <p:ph idx="1"/>
          </p:nvPr>
        </p:nvSpPr>
        <p:spPr/>
        <p:txBody>
          <a:bodyPr/>
          <a:lstStyle/>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1642-51:</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Civil Wars between Parliamentarians and Royalists</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1649:</a:t>
            </a:r>
            <a:r>
              <a:rPr lang="en-GB" sz="1800" dirty="0">
                <a:latin typeface="Calibri" panose="020F0502020204030204" pitchFamily="34" charset="0"/>
                <a:ea typeface="Calibri" panose="020F0502020204030204" pitchFamily="34" charset="0"/>
                <a:cs typeface="Times New Roman" panose="02020603050405020304" pitchFamily="18" charset="0"/>
              </a:rPr>
              <a:t> execution of the reigning monarch, Charles I</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1649-53:</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latin typeface="Calibri" panose="020F0502020204030204" pitchFamily="34" charset="0"/>
                <a:ea typeface="Calibri" panose="020F0502020204030204" pitchFamily="34" charset="0"/>
                <a:cs typeface="Times New Roman" panose="02020603050405020304" pitchFamily="18" charset="0"/>
              </a:rPr>
              <a:t>a </a:t>
            </a:r>
            <a:r>
              <a:rPr lang="en-GB" sz="1800" dirty="0">
                <a:effectLst/>
                <a:latin typeface="Calibri" panose="020F0502020204030204" pitchFamily="34" charset="0"/>
                <a:ea typeface="Calibri" panose="020F0502020204030204" pitchFamily="34" charset="0"/>
                <a:cs typeface="Times New Roman" panose="02020603050405020304" pitchFamily="18" charset="0"/>
              </a:rPr>
              <a:t>republican government is established and rules in England (Scotland at this point remains an independent nation and crowned the dead king’s son, Charles Stuart, in 1651).</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1653-59:</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 protectoral government </a:t>
            </a:r>
            <a:r>
              <a:rPr lang="en-GB" sz="1800" dirty="0">
                <a:latin typeface="Calibri" panose="020F0502020204030204" pitchFamily="34" charset="0"/>
                <a:ea typeface="Calibri" panose="020F0502020204030204" pitchFamily="34" charset="0"/>
                <a:cs typeface="Times New Roman" panose="02020603050405020304" pitchFamily="18" charset="0"/>
              </a:rPr>
              <a:t>is established, first </a:t>
            </a:r>
            <a:r>
              <a:rPr lang="en-GB" sz="1800" dirty="0">
                <a:effectLst/>
                <a:latin typeface="Calibri" panose="020F0502020204030204" pitchFamily="34" charset="0"/>
                <a:ea typeface="Calibri" panose="020F0502020204030204" pitchFamily="34" charset="0"/>
                <a:cs typeface="Times New Roman" panose="02020603050405020304" pitchFamily="18" charset="0"/>
              </a:rPr>
              <a:t>under Oliver Cromwell (1653-58) and then </a:t>
            </a:r>
            <a:r>
              <a:rPr lang="en-GB" sz="1800" dirty="0">
                <a:latin typeface="Calibri" panose="020F0502020204030204" pitchFamily="34" charset="0"/>
                <a:ea typeface="Calibri" panose="020F0502020204030204" pitchFamily="34" charset="0"/>
                <a:cs typeface="Times New Roman" panose="02020603050405020304" pitchFamily="18" charset="0"/>
              </a:rPr>
              <a:t>his son, Richard Cromwell (until 1659).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1660:</a:t>
            </a:r>
            <a:r>
              <a:rPr lang="en-GB" sz="1800" dirty="0">
                <a:effectLst/>
                <a:latin typeface="Calibri" panose="020F0502020204030204" pitchFamily="34" charset="0"/>
                <a:ea typeface="Calibri" panose="020F0502020204030204" pitchFamily="34" charset="0"/>
                <a:cs typeface="Times New Roman" panose="02020603050405020304" pitchFamily="18" charset="0"/>
              </a:rPr>
              <a:t> after a short period of republican government </a:t>
            </a:r>
            <a:r>
              <a:rPr lang="en-GB" sz="1800" dirty="0">
                <a:latin typeface="Calibri" panose="020F0502020204030204" pitchFamily="34" charset="0"/>
                <a:ea typeface="Calibri" panose="020F0502020204030204" pitchFamily="34" charset="0"/>
                <a:cs typeface="Times New Roman" panose="02020603050405020304" pitchFamily="18" charset="0"/>
              </a:rPr>
              <a:t>from May 1659 to early 1660, the Stuart</a:t>
            </a:r>
            <a:r>
              <a:rPr lang="en-GB" sz="1800" dirty="0">
                <a:effectLst/>
                <a:latin typeface="Calibri" panose="020F0502020204030204" pitchFamily="34" charset="0"/>
                <a:ea typeface="Calibri" panose="020F0502020204030204" pitchFamily="34" charset="0"/>
                <a:cs typeface="Times New Roman" panose="02020603050405020304" pitchFamily="18" charset="0"/>
              </a:rPr>
              <a:t> monarchy is restored in May 1660 and Charles I’s son, Charles II, takes the throne.</a:t>
            </a:r>
          </a:p>
          <a:p>
            <a:endParaRPr lang="en-GB" dirty="0"/>
          </a:p>
        </p:txBody>
      </p:sp>
    </p:spTree>
    <p:extLst>
      <p:ext uri="{BB962C8B-B14F-4D97-AF65-F5344CB8AC3E}">
        <p14:creationId xmlns:p14="http://schemas.microsoft.com/office/powerpoint/2010/main" val="181936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79E91-ACA3-AA63-351E-1D8541E5178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ABADEB-8DCB-9809-B0E9-D8CD5235C9F2}"/>
              </a:ext>
            </a:extLst>
          </p:cNvPr>
          <p:cNvSpPr>
            <a:spLocks noGrp="1"/>
          </p:cNvSpPr>
          <p:nvPr>
            <p:ph type="title"/>
          </p:nvPr>
        </p:nvSpPr>
        <p:spPr>
          <a:xfrm>
            <a:off x="838200" y="365126"/>
            <a:ext cx="10515600" cy="421683"/>
          </a:xfrm>
        </p:spPr>
        <p:txBody>
          <a:bodyPr>
            <a:normAutofit fontScale="90000"/>
          </a:bodyPr>
          <a:lstStyle/>
          <a:p>
            <a:pPr algn="ctr"/>
            <a:r>
              <a:rPr lang="en-GB" b="1" u="sng" dirty="0"/>
              <a:t>The Civil Wars 1640-60: overview of key historical events</a:t>
            </a:r>
          </a:p>
        </p:txBody>
      </p:sp>
      <p:sp>
        <p:nvSpPr>
          <p:cNvPr id="5" name="Content Placeholder 4">
            <a:extLst>
              <a:ext uri="{FF2B5EF4-FFF2-40B4-BE49-F238E27FC236}">
                <a16:creationId xmlns:a16="http://schemas.microsoft.com/office/drawing/2014/main" id="{571D40FF-0FA4-5D07-CF48-B5B736058B4B}"/>
              </a:ext>
            </a:extLst>
          </p:cNvPr>
          <p:cNvSpPr>
            <a:spLocks noGrp="1"/>
          </p:cNvSpPr>
          <p:nvPr>
            <p:ph idx="1"/>
          </p:nvPr>
        </p:nvSpPr>
        <p:spPr>
          <a:xfrm>
            <a:off x="350873" y="1148316"/>
            <a:ext cx="11600121" cy="5603357"/>
          </a:xfrm>
        </p:spPr>
        <p:txBody>
          <a:bodyPr>
            <a:normAutofit fontScale="85000" lnSpcReduction="10000"/>
          </a:bodyPr>
          <a:lstStyle/>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1641/2: Brome, </a:t>
            </a:r>
            <a:r>
              <a:rPr lang="en-GB" sz="1800" b="1" i="1" dirty="0">
                <a:latin typeface="Calibri" panose="020F0502020204030204" pitchFamily="34" charset="0"/>
                <a:ea typeface="Calibri" panose="020F0502020204030204" pitchFamily="34" charset="0"/>
                <a:cs typeface="Times New Roman" panose="02020603050405020304" pitchFamily="18" charset="0"/>
              </a:rPr>
              <a:t>A Jovial Crew </a:t>
            </a:r>
            <a:r>
              <a:rPr lang="en-GB" sz="1800" b="1" dirty="0">
                <a:latin typeface="Calibri" panose="020F0502020204030204" pitchFamily="34" charset="0"/>
                <a:ea typeface="Calibri" panose="020F0502020204030204" pitchFamily="34" charset="0"/>
                <a:cs typeface="Times New Roman" panose="02020603050405020304" pitchFamily="18" charset="0"/>
              </a:rPr>
              <a:t>performed</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1642-51:</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Civil Wars between Parliamentarians and Royalists</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1644: Milton, </a:t>
            </a:r>
            <a:r>
              <a:rPr lang="en-GB" sz="1800" b="1" i="1" dirty="0" err="1">
                <a:latin typeface="Calibri" panose="020F0502020204030204" pitchFamily="34" charset="0"/>
                <a:ea typeface="Calibri" panose="020F0502020204030204" pitchFamily="34" charset="0"/>
                <a:cs typeface="Times New Roman" panose="02020603050405020304" pitchFamily="18" charset="0"/>
              </a:rPr>
              <a:t>Aereopagitica</a:t>
            </a:r>
            <a:endParaRPr lang="en-GB" sz="1800" b="1" i="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1649:</a:t>
            </a:r>
            <a:r>
              <a:rPr lang="en-GB" sz="1800" dirty="0">
                <a:latin typeface="Calibri" panose="020F0502020204030204" pitchFamily="34" charset="0"/>
                <a:ea typeface="Calibri" panose="020F0502020204030204" pitchFamily="34" charset="0"/>
                <a:cs typeface="Times New Roman" panose="02020603050405020304" pitchFamily="18" charset="0"/>
              </a:rPr>
              <a:t> execution of the reigning monarch, Charles I</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1649: publication of Anne Bradstreet’s </a:t>
            </a:r>
            <a:r>
              <a:rPr lang="en-GB" sz="1800" b="1" i="1" dirty="0">
                <a:latin typeface="Calibri" panose="020F0502020204030204" pitchFamily="34" charset="0"/>
                <a:ea typeface="Calibri" panose="020F0502020204030204" pitchFamily="34" charset="0"/>
                <a:cs typeface="Times New Roman" panose="02020603050405020304" pitchFamily="18" charset="0"/>
              </a:rPr>
              <a:t>The Tenth Muse</a:t>
            </a:r>
            <a:r>
              <a:rPr lang="en-GB" sz="1800" b="1" dirty="0">
                <a:latin typeface="Calibri" panose="020F0502020204030204" pitchFamily="34" charset="0"/>
                <a:ea typeface="Calibri" panose="020F0502020204030204" pitchFamily="34" charset="0"/>
                <a:cs typeface="Times New Roman" panose="02020603050405020304" pitchFamily="18" charset="0"/>
              </a:rPr>
              <a:t>; many of the poems on the execution of the king are circulating in manuscript.</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1649-53:</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latin typeface="Calibri" panose="020F0502020204030204" pitchFamily="34" charset="0"/>
                <a:ea typeface="Calibri" panose="020F0502020204030204" pitchFamily="34" charset="0"/>
                <a:cs typeface="Times New Roman" panose="02020603050405020304" pitchFamily="18" charset="0"/>
              </a:rPr>
              <a:t>a </a:t>
            </a:r>
            <a:r>
              <a:rPr lang="en-GB" sz="1800" dirty="0">
                <a:effectLst/>
                <a:latin typeface="Calibri" panose="020F0502020204030204" pitchFamily="34" charset="0"/>
                <a:ea typeface="Calibri" panose="020F0502020204030204" pitchFamily="34" charset="0"/>
                <a:cs typeface="Times New Roman" panose="02020603050405020304" pitchFamily="18" charset="0"/>
              </a:rPr>
              <a:t>republican government is established and rules in England (Scotland at this point remains an independent nation and crowned the dead king’s son, Charles Stuart, in 1651).</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1649: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Coppe</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i="1" dirty="0">
                <a:effectLst/>
                <a:latin typeface="Calibri" panose="020F0502020204030204" pitchFamily="34" charset="0"/>
                <a:ea typeface="Calibri" panose="020F0502020204030204" pitchFamily="34" charset="0"/>
                <a:cs typeface="Times New Roman" panose="02020603050405020304" pitchFamily="18" charset="0"/>
              </a:rPr>
              <a:t>A Fiery Flying Roll</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1650: Winstanley, </a:t>
            </a:r>
            <a:r>
              <a:rPr lang="en-GB" sz="1800" b="1" i="1" dirty="0">
                <a:effectLst/>
                <a:latin typeface="Calibri" panose="020F0502020204030204" pitchFamily="34" charset="0"/>
                <a:ea typeface="Calibri" panose="020F0502020204030204" pitchFamily="34" charset="0"/>
                <a:cs typeface="Times New Roman" panose="02020603050405020304" pitchFamily="18" charset="0"/>
              </a:rPr>
              <a:t>The True Levellers’ Standard</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c. 1651: Marvell, “An Horatian Ode”</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1653-59:</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 protectoral government </a:t>
            </a:r>
            <a:r>
              <a:rPr lang="en-GB" sz="1800" dirty="0">
                <a:latin typeface="Calibri" panose="020F0502020204030204" pitchFamily="34" charset="0"/>
                <a:ea typeface="Calibri" panose="020F0502020204030204" pitchFamily="34" charset="0"/>
                <a:cs typeface="Times New Roman" panose="02020603050405020304" pitchFamily="18" charset="0"/>
              </a:rPr>
              <a:t>is established, first </a:t>
            </a:r>
            <a:r>
              <a:rPr lang="en-GB" sz="1800" dirty="0">
                <a:effectLst/>
                <a:latin typeface="Calibri" panose="020F0502020204030204" pitchFamily="34" charset="0"/>
                <a:ea typeface="Calibri" panose="020F0502020204030204" pitchFamily="34" charset="0"/>
                <a:cs typeface="Times New Roman" panose="02020603050405020304" pitchFamily="18" charset="0"/>
              </a:rPr>
              <a:t>under Oliver Cromwell (1653-58) and then </a:t>
            </a:r>
            <a:r>
              <a:rPr lang="en-GB" sz="1800" dirty="0">
                <a:latin typeface="Calibri" panose="020F0502020204030204" pitchFamily="34" charset="0"/>
                <a:ea typeface="Calibri" panose="020F0502020204030204" pitchFamily="34" charset="0"/>
                <a:cs typeface="Times New Roman" panose="02020603050405020304" pitchFamily="18" charset="0"/>
              </a:rPr>
              <a:t>his son, Richard Cromwell (until 1659).</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1654: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Trapnel</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i="1" dirty="0">
                <a:effectLst/>
                <a:latin typeface="Calibri" panose="020F0502020204030204" pitchFamily="34" charset="0"/>
                <a:ea typeface="Calibri" panose="020F0502020204030204" pitchFamily="34" charset="0"/>
                <a:cs typeface="Times New Roman" panose="02020603050405020304" pitchFamily="18" charset="0"/>
              </a:rPr>
              <a:t>The Cry of a Stone</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1655: Waller’s panegyric on Cromwell and Hutchinson’s verse response</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1660:</a:t>
            </a:r>
            <a:r>
              <a:rPr lang="en-GB" sz="1800" dirty="0">
                <a:effectLst/>
                <a:latin typeface="Calibri" panose="020F0502020204030204" pitchFamily="34" charset="0"/>
                <a:ea typeface="Calibri" panose="020F0502020204030204" pitchFamily="34" charset="0"/>
                <a:cs typeface="Times New Roman" panose="02020603050405020304" pitchFamily="18" charset="0"/>
              </a:rPr>
              <a:t> after a short period of republican government </a:t>
            </a:r>
            <a:r>
              <a:rPr lang="en-GB" sz="1800" dirty="0">
                <a:latin typeface="Calibri" panose="020F0502020204030204" pitchFamily="34" charset="0"/>
                <a:ea typeface="Calibri" panose="020F0502020204030204" pitchFamily="34" charset="0"/>
                <a:cs typeface="Times New Roman" panose="02020603050405020304" pitchFamily="18" charset="0"/>
              </a:rPr>
              <a:t>from May 1659 to early 1660, the Stuart</a:t>
            </a:r>
            <a:r>
              <a:rPr lang="en-GB" sz="1800" dirty="0">
                <a:effectLst/>
                <a:latin typeface="Calibri" panose="020F0502020204030204" pitchFamily="34" charset="0"/>
                <a:ea typeface="Calibri" panose="020F0502020204030204" pitchFamily="34" charset="0"/>
                <a:cs typeface="Times New Roman" panose="02020603050405020304" pitchFamily="18" charset="0"/>
              </a:rPr>
              <a:t> monarchy is restored in May 1660 and Charles I’s son, Charles II, takes the throne.</a:t>
            </a:r>
          </a:p>
          <a:p>
            <a:pPr marL="0" lvl="0" indent="0">
              <a:lnSpc>
                <a:spcPct val="107000"/>
              </a:lnSpc>
              <a:spcAft>
                <a:spcPts val="800"/>
              </a:spcAft>
              <a:buNone/>
            </a:pPr>
            <a:r>
              <a:rPr lang="en-GB" sz="1800" b="1" dirty="0">
                <a:latin typeface="Calibri" panose="020F0502020204030204" pitchFamily="34" charset="0"/>
                <a:ea typeface="Calibri" panose="020F0502020204030204" pitchFamily="34" charset="0"/>
                <a:cs typeface="Times New Roman" panose="02020603050405020304" pitchFamily="18" charset="0"/>
              </a:rPr>
              <a:t>1660: Dryden, </a:t>
            </a:r>
            <a:r>
              <a:rPr lang="en-GB" sz="1800" b="1" i="1" dirty="0">
                <a:latin typeface="Calibri" panose="020F0502020204030204" pitchFamily="34" charset="0"/>
                <a:ea typeface="Calibri" panose="020F0502020204030204" pitchFamily="34" charset="0"/>
                <a:cs typeface="Times New Roman" panose="02020603050405020304" pitchFamily="18" charset="0"/>
              </a:rPr>
              <a:t>Astraea Redux </a:t>
            </a:r>
            <a:r>
              <a:rPr lang="en-GB" sz="1800" b="1" dirty="0">
                <a:latin typeface="Calibri" panose="020F0502020204030204" pitchFamily="34" charset="0"/>
                <a:ea typeface="Calibri" panose="020F0502020204030204" pitchFamily="34" charset="0"/>
                <a:cs typeface="Times New Roman" panose="02020603050405020304" pitchFamily="18" charset="0"/>
              </a:rPr>
              <a:t>and Hutchinson’s </a:t>
            </a:r>
            <a:r>
              <a:rPr lang="en-GB" sz="1800" b="1" i="1" dirty="0">
                <a:latin typeface="Calibri" panose="020F0502020204030204" pitchFamily="34" charset="0"/>
                <a:ea typeface="Calibri" panose="020F0502020204030204" pitchFamily="34" charset="0"/>
                <a:cs typeface="Times New Roman" panose="02020603050405020304" pitchFamily="18" charset="0"/>
              </a:rPr>
              <a:t>Elegies</a:t>
            </a:r>
            <a:r>
              <a:rPr lang="en-GB" sz="1800" b="1" dirty="0">
                <a:latin typeface="Calibri" panose="020F0502020204030204" pitchFamily="34" charset="0"/>
                <a:ea typeface="Calibri" panose="020F0502020204030204" pitchFamily="34" charset="0"/>
                <a:cs typeface="Times New Roman" panose="02020603050405020304" pitchFamily="18" charset="0"/>
              </a:rPr>
              <a:t> (1660 and after)</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813304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BA0BA-B076-4F4A-BF5A-96B9F1FFB1F0}"/>
              </a:ext>
            </a:extLst>
          </p:cNvPr>
          <p:cNvSpPr>
            <a:spLocks noGrp="1"/>
          </p:cNvSpPr>
          <p:nvPr>
            <p:ph type="title"/>
          </p:nvPr>
        </p:nvSpPr>
        <p:spPr/>
        <p:txBody>
          <a:bodyPr/>
          <a:lstStyle/>
          <a:p>
            <a:pPr algn="ctr"/>
            <a:r>
              <a:rPr lang="en-GB" b="1" u="sng" dirty="0"/>
              <a:t>1640-1660: Social and Cultural Changes</a:t>
            </a:r>
          </a:p>
        </p:txBody>
      </p:sp>
      <p:sp>
        <p:nvSpPr>
          <p:cNvPr id="3" name="Content Placeholder 2">
            <a:extLst>
              <a:ext uri="{FF2B5EF4-FFF2-40B4-BE49-F238E27FC236}">
                <a16:creationId xmlns:a16="http://schemas.microsoft.com/office/drawing/2014/main" id="{95985E89-A687-48E3-8D6B-2C50A23A34BB}"/>
              </a:ext>
            </a:extLst>
          </p:cNvPr>
          <p:cNvSpPr>
            <a:spLocks noGrp="1"/>
          </p:cNvSpPr>
          <p:nvPr>
            <p:ph idx="1"/>
          </p:nvPr>
        </p:nvSpPr>
        <p:spPr/>
        <p:txBody>
          <a:bodyPr>
            <a:normAutofit/>
          </a:bodyPr>
          <a:lstStyle/>
          <a:p>
            <a:r>
              <a:rPr lang="en-GB" dirty="0"/>
              <a:t>Public theatres close in 1642 and re-open in 1660.</a:t>
            </a:r>
          </a:p>
          <a:p>
            <a:r>
              <a:rPr lang="en-GB" dirty="0"/>
              <a:t>Lapse in censorship. Licensing Act lapses briefly in 1641.</a:t>
            </a:r>
          </a:p>
          <a:p>
            <a:r>
              <a:rPr lang="en-GB" dirty="0"/>
              <a:t>Widening of print culture.</a:t>
            </a:r>
          </a:p>
          <a:p>
            <a:r>
              <a:rPr lang="en-GB" dirty="0"/>
              <a:t>An expanding literate class of readers.</a:t>
            </a:r>
          </a:p>
          <a:p>
            <a:r>
              <a:rPr lang="en-GB" dirty="0"/>
              <a:t>New meeting spaces emerge where printed literature could be read or heard (e.g. ale houses and coffee houses, churches, in the street).</a:t>
            </a:r>
          </a:p>
          <a:p>
            <a:endParaRPr lang="en-GB" dirty="0"/>
          </a:p>
        </p:txBody>
      </p:sp>
    </p:spTree>
    <p:extLst>
      <p:ext uri="{BB962C8B-B14F-4D97-AF65-F5344CB8AC3E}">
        <p14:creationId xmlns:p14="http://schemas.microsoft.com/office/powerpoint/2010/main" val="1726277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8973805-BEE0-458E-BA7E-851BB60F92CC}"/>
              </a:ext>
            </a:extLst>
          </p:cNvPr>
          <p:cNvSpPr>
            <a:spLocks noGrp="1"/>
          </p:cNvSpPr>
          <p:nvPr>
            <p:ph type="title"/>
          </p:nvPr>
        </p:nvSpPr>
        <p:spPr>
          <a:xfrm>
            <a:off x="838200" y="448721"/>
            <a:ext cx="4707671" cy="1225650"/>
          </a:xfrm>
        </p:spPr>
        <p:txBody>
          <a:bodyPr anchor="b">
            <a:normAutofit/>
          </a:bodyPr>
          <a:lstStyle/>
          <a:p>
            <a:pPr algn="ctr"/>
            <a:r>
              <a:rPr lang="en-GB" sz="3800" b="1" u="sng" dirty="0">
                <a:solidFill>
                  <a:schemeClr val="bg1"/>
                </a:solidFill>
              </a:rPr>
              <a:t>The Civil Wars in Cultural History</a:t>
            </a:r>
          </a:p>
        </p:txBody>
      </p:sp>
      <p:cxnSp>
        <p:nvCxnSpPr>
          <p:cNvPr id="17" name="Straight Connector 1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210E22F-4176-4F1D-A430-2CC263F473FB}"/>
              </a:ext>
            </a:extLst>
          </p:cNvPr>
          <p:cNvSpPr>
            <a:spLocks noGrp="1"/>
          </p:cNvSpPr>
          <p:nvPr>
            <p:ph idx="1"/>
          </p:nvPr>
        </p:nvSpPr>
        <p:spPr>
          <a:xfrm>
            <a:off x="421241" y="1909192"/>
            <a:ext cx="5063042" cy="3647710"/>
          </a:xfrm>
        </p:spPr>
        <p:txBody>
          <a:bodyPr>
            <a:normAutofit lnSpcReduction="10000"/>
          </a:bodyPr>
          <a:lstStyle/>
          <a:p>
            <a:pPr marL="0" indent="0" algn="just">
              <a:buNone/>
            </a:pPr>
            <a:r>
              <a:rPr lang="en-GB" sz="2400" dirty="0">
                <a:solidFill>
                  <a:schemeClr val="bg1"/>
                </a:solidFill>
              </a:rPr>
              <a:t>“And though the fury of a Civil War, and Power, for twenty years together, </a:t>
            </a:r>
            <a:r>
              <a:rPr lang="en-GB" sz="2400" dirty="0" err="1">
                <a:solidFill>
                  <a:schemeClr val="bg1"/>
                </a:solidFill>
              </a:rPr>
              <a:t>abandon'd</a:t>
            </a:r>
            <a:r>
              <a:rPr lang="en-GB" sz="2400" dirty="0">
                <a:solidFill>
                  <a:schemeClr val="bg1"/>
                </a:solidFill>
              </a:rPr>
              <a:t> to a barbarous race of men, Enemies of all good Learning, had buried the Muses under the </a:t>
            </a:r>
            <a:r>
              <a:rPr lang="en-GB" sz="2400" dirty="0" err="1">
                <a:solidFill>
                  <a:schemeClr val="bg1"/>
                </a:solidFill>
              </a:rPr>
              <a:t>ruines</a:t>
            </a:r>
            <a:r>
              <a:rPr lang="en-GB" sz="2400" dirty="0">
                <a:solidFill>
                  <a:schemeClr val="bg1"/>
                </a:solidFill>
              </a:rPr>
              <a:t> of Monarchy; yet with the restoration of our happiness, we see </a:t>
            </a:r>
            <a:r>
              <a:rPr lang="en-GB" sz="2400" dirty="0" err="1">
                <a:solidFill>
                  <a:schemeClr val="bg1"/>
                </a:solidFill>
              </a:rPr>
              <a:t>reviv'd</a:t>
            </a:r>
            <a:r>
              <a:rPr lang="en-GB" sz="2400" dirty="0">
                <a:solidFill>
                  <a:schemeClr val="bg1"/>
                </a:solidFill>
              </a:rPr>
              <a:t> </a:t>
            </a:r>
            <a:r>
              <a:rPr lang="en-GB" sz="2400" dirty="0" err="1">
                <a:solidFill>
                  <a:schemeClr val="bg1"/>
                </a:solidFill>
              </a:rPr>
              <a:t>Poesie</a:t>
            </a:r>
            <a:r>
              <a:rPr lang="en-GB" sz="2400" dirty="0">
                <a:solidFill>
                  <a:schemeClr val="bg1"/>
                </a:solidFill>
              </a:rPr>
              <a:t> lifting up its head, &amp; already shaking off the rubbish which lay so heavy on it.”</a:t>
            </a:r>
          </a:p>
          <a:p>
            <a:pPr marL="0" indent="0" algn="r">
              <a:buNone/>
            </a:pPr>
            <a:r>
              <a:rPr lang="en-GB" sz="2000" dirty="0">
                <a:solidFill>
                  <a:schemeClr val="bg1"/>
                </a:solidFill>
              </a:rPr>
              <a:t>John Dryden, from </a:t>
            </a:r>
            <a:r>
              <a:rPr lang="en-GB" sz="2000" i="1" dirty="0">
                <a:solidFill>
                  <a:schemeClr val="bg1"/>
                </a:solidFill>
              </a:rPr>
              <a:t>An Essay of </a:t>
            </a:r>
            <a:r>
              <a:rPr lang="en-GB" sz="2000" i="1" dirty="0" err="1">
                <a:solidFill>
                  <a:schemeClr val="bg1"/>
                </a:solidFill>
              </a:rPr>
              <a:t>Dramatique</a:t>
            </a:r>
            <a:r>
              <a:rPr lang="en-GB" sz="2000" i="1" dirty="0">
                <a:solidFill>
                  <a:schemeClr val="bg1"/>
                </a:solidFill>
              </a:rPr>
              <a:t> </a:t>
            </a:r>
            <a:r>
              <a:rPr lang="en-GB" sz="2000" i="1" dirty="0" err="1">
                <a:solidFill>
                  <a:schemeClr val="bg1"/>
                </a:solidFill>
              </a:rPr>
              <a:t>Poesie</a:t>
            </a:r>
            <a:r>
              <a:rPr lang="en-GB" sz="2000" i="1" dirty="0">
                <a:solidFill>
                  <a:schemeClr val="bg1"/>
                </a:solidFill>
              </a:rPr>
              <a:t> </a:t>
            </a:r>
            <a:r>
              <a:rPr lang="en-GB" sz="2000" dirty="0">
                <a:solidFill>
                  <a:schemeClr val="bg1"/>
                </a:solidFill>
              </a:rPr>
              <a:t>(1668)</a:t>
            </a:r>
          </a:p>
        </p:txBody>
      </p:sp>
      <p:cxnSp>
        <p:nvCxnSpPr>
          <p:cNvPr id="19" name="Straight Connector 1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An old photo of a person&#10;&#10;Description automatically generated">
            <a:extLst>
              <a:ext uri="{FF2B5EF4-FFF2-40B4-BE49-F238E27FC236}">
                <a16:creationId xmlns:a16="http://schemas.microsoft.com/office/drawing/2014/main" id="{7A4A1D17-35F5-4BE9-8C47-5A648A3259B9}"/>
              </a:ext>
            </a:extLst>
          </p:cNvPr>
          <p:cNvPicPr>
            <a:picLocks noChangeAspect="1"/>
          </p:cNvPicPr>
          <p:nvPr/>
        </p:nvPicPr>
        <p:blipFill rotWithShape="1">
          <a:blip r:embed="rId3"/>
          <a:srcRect r="1" b="2878"/>
          <a:stretch/>
        </p:blipFill>
        <p:spPr>
          <a:xfrm>
            <a:off x="6525453" y="10"/>
            <a:ext cx="5666547" cy="6857990"/>
          </a:xfrm>
          <a:prstGeom prst="rect">
            <a:avLst/>
          </a:prstGeom>
        </p:spPr>
      </p:pic>
    </p:spTree>
    <p:extLst>
      <p:ext uri="{BB962C8B-B14F-4D97-AF65-F5344CB8AC3E}">
        <p14:creationId xmlns:p14="http://schemas.microsoft.com/office/powerpoint/2010/main" val="426958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2B1C3-975A-4217-9449-492523E0F984}"/>
              </a:ext>
            </a:extLst>
          </p:cNvPr>
          <p:cNvSpPr>
            <a:spLocks noGrp="1"/>
          </p:cNvSpPr>
          <p:nvPr>
            <p:ph type="title"/>
          </p:nvPr>
        </p:nvSpPr>
        <p:spPr/>
        <p:txBody>
          <a:bodyPr/>
          <a:lstStyle/>
          <a:p>
            <a:pPr algn="ctr"/>
            <a:r>
              <a:rPr lang="en-GB" b="1" u="sng" dirty="0"/>
              <a:t>The Civil Wars in Cultural History</a:t>
            </a:r>
            <a:endParaRPr lang="en-GB" dirty="0"/>
          </a:p>
        </p:txBody>
      </p:sp>
      <p:pic>
        <p:nvPicPr>
          <p:cNvPr id="4" name="Content Placeholder 3">
            <a:extLst>
              <a:ext uri="{FF2B5EF4-FFF2-40B4-BE49-F238E27FC236}">
                <a16:creationId xmlns:a16="http://schemas.microsoft.com/office/drawing/2014/main" id="{0530898F-C4D4-4D11-BDFB-FE159AD2B4B9}"/>
              </a:ext>
            </a:extLst>
          </p:cNvPr>
          <p:cNvPicPr>
            <a:picLocks noGrp="1" noChangeAspect="1"/>
          </p:cNvPicPr>
          <p:nvPr>
            <p:ph idx="1"/>
          </p:nvPr>
        </p:nvPicPr>
        <p:blipFill>
          <a:blip r:embed="rId3"/>
          <a:stretch>
            <a:fillRect/>
          </a:stretch>
        </p:blipFill>
        <p:spPr>
          <a:xfrm>
            <a:off x="838200" y="2220498"/>
            <a:ext cx="2381250" cy="3695700"/>
          </a:xfrm>
          <a:prstGeom prst="rect">
            <a:avLst/>
          </a:prstGeom>
        </p:spPr>
      </p:pic>
      <p:sp>
        <p:nvSpPr>
          <p:cNvPr id="3" name="TextBox 2">
            <a:extLst>
              <a:ext uri="{FF2B5EF4-FFF2-40B4-BE49-F238E27FC236}">
                <a16:creationId xmlns:a16="http://schemas.microsoft.com/office/drawing/2014/main" id="{E3984F9D-85DA-4222-B5BF-B20082C8BE5C}"/>
              </a:ext>
            </a:extLst>
          </p:cNvPr>
          <p:cNvSpPr txBox="1"/>
          <p:nvPr/>
        </p:nvSpPr>
        <p:spPr>
          <a:xfrm>
            <a:off x="3493971" y="1806191"/>
            <a:ext cx="7859829" cy="341632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“What was new in the seventeenth century was the idea that the world might be permanently turned upside down: that the dream of…the kingdom of heaven might be attainable on earth now.” (Hill, p. 17)</a:t>
            </a:r>
          </a:p>
          <a:p>
            <a:pPr marR="0" lvl="0" algn="l" defTabSz="914400" rtl="0" eaLnBrk="1" fontAlgn="auto" latinLnBrk="0" hangingPunct="1">
              <a:lnSpc>
                <a:spcPct val="100000"/>
              </a:lnSpc>
              <a:spcBef>
                <a:spcPts val="0"/>
              </a:spcBef>
              <a:spcAft>
                <a:spcPts val="0"/>
              </a:spcAft>
              <a:buClrTx/>
              <a:buSzTx/>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Hill’s work </a:t>
            </a:r>
            <a:r>
              <a:rPr lang="en-GB" sz="2400" dirty="0">
                <a:solidFill>
                  <a:prstClr val="black"/>
                </a:solidFill>
                <a:latin typeface="Calibri" panose="020F0502020204030204"/>
              </a:rPr>
              <a:t>was an</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influence on literary critics who have focused on the literature of political and religious radicalism in the mid century (</a:t>
            </a:r>
            <a:r>
              <a:rPr lang="en-GB" sz="2400" dirty="0">
                <a:solidFill>
                  <a:prstClr val="black"/>
                </a:solidFill>
                <a:latin typeface="Calibri" panose="020F0502020204030204"/>
              </a:rPr>
              <a:t>e.g.</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Nigel Smith, David Norbrook, Sharon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Achinstein</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David Loewenstein).</a:t>
            </a:r>
          </a:p>
        </p:txBody>
      </p:sp>
    </p:spTree>
    <p:extLst>
      <p:ext uri="{BB962C8B-B14F-4D97-AF65-F5344CB8AC3E}">
        <p14:creationId xmlns:p14="http://schemas.microsoft.com/office/powerpoint/2010/main" val="2350675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6CB98-98E8-45BE-8503-68D376F09BE8}"/>
              </a:ext>
            </a:extLst>
          </p:cNvPr>
          <p:cNvSpPr>
            <a:spLocks noGrp="1"/>
          </p:cNvSpPr>
          <p:nvPr>
            <p:ph type="title"/>
          </p:nvPr>
        </p:nvSpPr>
        <p:spPr/>
        <p:txBody>
          <a:bodyPr/>
          <a:lstStyle/>
          <a:p>
            <a:pPr algn="ctr"/>
            <a:r>
              <a:rPr lang="en-GB" b="1" u="sng" dirty="0"/>
              <a:t>Key Questions for the Module</a:t>
            </a:r>
          </a:p>
        </p:txBody>
      </p:sp>
      <p:sp>
        <p:nvSpPr>
          <p:cNvPr id="3" name="Content Placeholder 2">
            <a:extLst>
              <a:ext uri="{FF2B5EF4-FFF2-40B4-BE49-F238E27FC236}">
                <a16:creationId xmlns:a16="http://schemas.microsoft.com/office/drawing/2014/main" id="{586951F8-C3D2-477A-B3BA-14B822230C3C}"/>
              </a:ext>
            </a:extLst>
          </p:cNvPr>
          <p:cNvSpPr>
            <a:spLocks noGrp="1"/>
          </p:cNvSpPr>
          <p:nvPr>
            <p:ph idx="1"/>
          </p:nvPr>
        </p:nvSpPr>
        <p:spPr/>
        <p:txBody>
          <a:bodyPr/>
          <a:lstStyle/>
          <a:p>
            <a:r>
              <a:rPr lang="en-GB" dirty="0"/>
              <a:t>In what ways does war and revolution affect writing?</a:t>
            </a:r>
          </a:p>
          <a:p>
            <a:r>
              <a:rPr lang="en-GB" dirty="0"/>
              <a:t>How does revolution instigate generic and formal literary experimentation?</a:t>
            </a:r>
          </a:p>
          <a:p>
            <a:r>
              <a:rPr lang="en-GB" dirty="0"/>
              <a:t>How does the writing produced in a period of conflict articulate different political and religious viewpoints?</a:t>
            </a:r>
          </a:p>
        </p:txBody>
      </p:sp>
    </p:spTree>
    <p:extLst>
      <p:ext uri="{BB962C8B-B14F-4D97-AF65-F5344CB8AC3E}">
        <p14:creationId xmlns:p14="http://schemas.microsoft.com/office/powerpoint/2010/main" val="4076654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4EC2D-47BC-8911-475D-3C41C4A75A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4327AC-09FC-FACB-58D6-AD2C296CF953}"/>
              </a:ext>
            </a:extLst>
          </p:cNvPr>
          <p:cNvSpPr>
            <a:spLocks noGrp="1"/>
          </p:cNvSpPr>
          <p:nvPr>
            <p:ph type="title"/>
          </p:nvPr>
        </p:nvSpPr>
        <p:spPr/>
        <p:txBody>
          <a:bodyPr/>
          <a:lstStyle/>
          <a:p>
            <a:pPr algn="ctr"/>
            <a:r>
              <a:rPr lang="en-GB" b="1" u="sng" dirty="0"/>
              <a:t>Week 1 Lecture</a:t>
            </a:r>
          </a:p>
        </p:txBody>
      </p:sp>
      <p:sp>
        <p:nvSpPr>
          <p:cNvPr id="3" name="Content Placeholder 2">
            <a:extLst>
              <a:ext uri="{FF2B5EF4-FFF2-40B4-BE49-F238E27FC236}">
                <a16:creationId xmlns:a16="http://schemas.microsoft.com/office/drawing/2014/main" id="{C4ECE610-EADF-3FF6-1543-860D4057592C}"/>
              </a:ext>
            </a:extLst>
          </p:cNvPr>
          <p:cNvSpPr>
            <a:spLocks noGrp="1"/>
          </p:cNvSpPr>
          <p:nvPr>
            <p:ph idx="1"/>
          </p:nvPr>
        </p:nvSpPr>
        <p:spPr/>
        <p:txBody>
          <a:bodyPr>
            <a:normAutofit fontScale="85000" lnSpcReduction="20000"/>
          </a:bodyPr>
          <a:lstStyle/>
          <a:p>
            <a:pPr marL="514350" indent="-514350">
              <a:buAutoNum type="arabicParenR"/>
            </a:pPr>
            <a:r>
              <a:rPr lang="en-GB" dirty="0"/>
              <a:t>About the Module</a:t>
            </a:r>
          </a:p>
          <a:p>
            <a:pPr marL="914400" lvl="1" indent="-457200">
              <a:buAutoNum type="alphaLcPeriod"/>
            </a:pPr>
            <a:r>
              <a:rPr lang="en-GB" dirty="0"/>
              <a:t>Housekeeping</a:t>
            </a:r>
          </a:p>
          <a:p>
            <a:pPr marL="914400" lvl="1" indent="-457200">
              <a:buAutoNum type="alphaLcPeriod"/>
            </a:pPr>
            <a:r>
              <a:rPr lang="en-GB" dirty="0"/>
              <a:t>Historical and Critical Contexts</a:t>
            </a:r>
          </a:p>
          <a:p>
            <a:pPr marL="914400" lvl="1" indent="-457200">
              <a:buAutoNum type="alphaLcPeriod"/>
            </a:pPr>
            <a:r>
              <a:rPr lang="en-GB" dirty="0"/>
              <a:t>Aims</a:t>
            </a:r>
          </a:p>
          <a:p>
            <a:pPr marL="457200" lvl="1" indent="0">
              <a:buNone/>
            </a:pPr>
            <a:endParaRPr lang="en-GB" dirty="0"/>
          </a:p>
          <a:p>
            <a:pPr marL="0" indent="0">
              <a:buNone/>
            </a:pPr>
            <a:r>
              <a:rPr lang="en-GB" b="1" dirty="0"/>
              <a:t>2) The Political Context: Britain in 1640-1641</a:t>
            </a:r>
          </a:p>
          <a:p>
            <a:pPr marL="914400" lvl="1" indent="-457200">
              <a:buAutoNum type="alphaLcPeriod"/>
            </a:pPr>
            <a:r>
              <a:rPr lang="en-GB" b="1" dirty="0"/>
              <a:t>How do you get from the 1630s to a man with legs for arms?</a:t>
            </a:r>
          </a:p>
          <a:p>
            <a:pPr marL="914400" lvl="1" indent="-457200">
              <a:buAutoNum type="alphaLcPeriod"/>
            </a:pPr>
            <a:r>
              <a:rPr lang="en-GB" b="1" dirty="0"/>
              <a:t>Three Problems</a:t>
            </a:r>
          </a:p>
          <a:p>
            <a:pPr marL="914400" lvl="1" indent="-457200">
              <a:buAutoNum type="alphaLcPeriod"/>
            </a:pPr>
            <a:r>
              <a:rPr lang="en-GB" b="1" dirty="0"/>
              <a:t>Politics in Parliament and Politics on the Street</a:t>
            </a:r>
          </a:p>
          <a:p>
            <a:pPr marL="457200" lvl="1" indent="0">
              <a:buNone/>
            </a:pPr>
            <a:endParaRPr lang="en-GB" dirty="0"/>
          </a:p>
          <a:p>
            <a:pPr marL="0" indent="0">
              <a:buNone/>
            </a:pPr>
            <a:r>
              <a:rPr lang="en-GB" dirty="0"/>
              <a:t>3) Brome, </a:t>
            </a:r>
            <a:r>
              <a:rPr lang="en-GB" i="1" dirty="0"/>
              <a:t>A Jovial Crew </a:t>
            </a:r>
            <a:r>
              <a:rPr lang="en-GB" dirty="0"/>
              <a:t>(1641)</a:t>
            </a:r>
          </a:p>
          <a:p>
            <a:pPr marL="914400" lvl="1" indent="-457200">
              <a:buAutoNum type="alphaLcPeriod"/>
            </a:pPr>
            <a:r>
              <a:rPr lang="en-GB" dirty="0"/>
              <a:t>Background, Performance and Publication</a:t>
            </a:r>
          </a:p>
          <a:p>
            <a:pPr marL="914400" lvl="1" indent="-457200">
              <a:buAutoNum type="alphaLcPeriod"/>
            </a:pPr>
            <a:r>
              <a:rPr lang="en-GB" i="1" dirty="0"/>
              <a:t>A Jovial Crew </a:t>
            </a:r>
            <a:r>
              <a:rPr lang="en-GB" dirty="0"/>
              <a:t>in 1641: Escapist Fantasy or Political Critique?</a:t>
            </a:r>
          </a:p>
          <a:p>
            <a:pPr marL="914400" lvl="1" indent="-457200">
              <a:buAutoNum type="alphaLcPeriod"/>
            </a:pPr>
            <a:r>
              <a:rPr lang="en-GB" i="1" dirty="0"/>
              <a:t>A Jovial Crew </a:t>
            </a:r>
            <a:r>
              <a:rPr lang="en-GB" dirty="0"/>
              <a:t>in 1652: Printed Drama and the Preservation of the Pre-Civil War Past</a:t>
            </a:r>
          </a:p>
        </p:txBody>
      </p:sp>
    </p:spTree>
    <p:extLst>
      <p:ext uri="{BB962C8B-B14F-4D97-AF65-F5344CB8AC3E}">
        <p14:creationId xmlns:p14="http://schemas.microsoft.com/office/powerpoint/2010/main" val="961416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04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BE4D1110-65A4-4D9F-9517-D71F917D69F3}"/>
              </a:ext>
            </a:extLst>
          </p:cNvPr>
          <p:cNvPicPr>
            <a:picLocks noChangeAspect="1"/>
          </p:cNvPicPr>
          <p:nvPr/>
        </p:nvPicPr>
        <p:blipFill>
          <a:blip r:embed="rId3"/>
          <a:stretch>
            <a:fillRect/>
          </a:stretch>
        </p:blipFill>
        <p:spPr>
          <a:xfrm>
            <a:off x="484162" y="480061"/>
            <a:ext cx="8350190" cy="5897879"/>
          </a:xfrm>
          <a:prstGeom prst="rect">
            <a:avLst/>
          </a:prstGeom>
        </p:spPr>
      </p:pic>
      <p:sp>
        <p:nvSpPr>
          <p:cNvPr id="5" name="Rectangle 4">
            <a:extLst>
              <a:ext uri="{FF2B5EF4-FFF2-40B4-BE49-F238E27FC236}">
                <a16:creationId xmlns:a16="http://schemas.microsoft.com/office/drawing/2014/main" id="{F584E784-495A-499F-9BB1-EEC2F1C00A7B}"/>
              </a:ext>
            </a:extLst>
          </p:cNvPr>
          <p:cNvSpPr/>
          <p:nvPr/>
        </p:nvSpPr>
        <p:spPr>
          <a:xfrm>
            <a:off x="9072858" y="1551410"/>
            <a:ext cx="2519302"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Royal Collection Trust / © Her Majesty Queen Elizabeth II 2019</a:t>
            </a:r>
          </a:p>
        </p:txBody>
      </p:sp>
      <p:sp>
        <p:nvSpPr>
          <p:cNvPr id="6" name="TextBox 5">
            <a:extLst>
              <a:ext uri="{FF2B5EF4-FFF2-40B4-BE49-F238E27FC236}">
                <a16:creationId xmlns:a16="http://schemas.microsoft.com/office/drawing/2014/main" id="{F328F0F0-8F68-4F75-AC2D-0F1B953A6A44}"/>
              </a:ext>
            </a:extLst>
          </p:cNvPr>
          <p:cNvSpPr txBox="1"/>
          <p:nvPr/>
        </p:nvSpPr>
        <p:spPr>
          <a:xfrm>
            <a:off x="9072858" y="779006"/>
            <a:ext cx="251930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prstClr val="black"/>
                </a:solidFill>
                <a:effectLst/>
                <a:uLnTx/>
                <a:uFillTx/>
                <a:latin typeface="Calibri" panose="020F0502020204030204"/>
                <a:ea typeface="+mn-ea"/>
                <a:cs typeface="+mn-cs"/>
              </a:rPr>
              <a:t>Apollo and Diana</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Gerrit van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Honthorst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(c. 1628)</a:t>
            </a:r>
          </a:p>
        </p:txBody>
      </p:sp>
    </p:spTree>
    <p:extLst>
      <p:ext uri="{BB962C8B-B14F-4D97-AF65-F5344CB8AC3E}">
        <p14:creationId xmlns:p14="http://schemas.microsoft.com/office/powerpoint/2010/main" val="3112758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Freeform: Shape 103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Shape 103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1" name="Isosceles Triangle 104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he World Turned Upside Down | The Folio Society">
            <a:extLst>
              <a:ext uri="{FF2B5EF4-FFF2-40B4-BE49-F238E27FC236}">
                <a16:creationId xmlns:a16="http://schemas.microsoft.com/office/drawing/2014/main" id="{C999A26E-94E8-EED5-F82F-FCCE07962CA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72715" y="643467"/>
            <a:ext cx="7846570"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43" name="Isosceles Triangle 104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1846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CAD42-7A20-415B-80DB-07681839F052}"/>
              </a:ext>
            </a:extLst>
          </p:cNvPr>
          <p:cNvSpPr>
            <a:spLocks noGrp="1"/>
          </p:cNvSpPr>
          <p:nvPr>
            <p:ph type="title"/>
          </p:nvPr>
        </p:nvSpPr>
        <p:spPr/>
        <p:txBody>
          <a:bodyPr/>
          <a:lstStyle/>
          <a:p>
            <a:pPr algn="ctr"/>
            <a:r>
              <a:rPr lang="en-GB" b="1" u="sng" dirty="0"/>
              <a:t>Historical Context 1640-41: Three Political Problems</a:t>
            </a:r>
          </a:p>
        </p:txBody>
      </p:sp>
      <p:sp>
        <p:nvSpPr>
          <p:cNvPr id="3" name="Content Placeholder 2">
            <a:extLst>
              <a:ext uri="{FF2B5EF4-FFF2-40B4-BE49-F238E27FC236}">
                <a16:creationId xmlns:a16="http://schemas.microsoft.com/office/drawing/2014/main" id="{EFBF561C-DF7B-4433-B2EB-AA52E132AB87}"/>
              </a:ext>
            </a:extLst>
          </p:cNvPr>
          <p:cNvSpPr>
            <a:spLocks noGrp="1"/>
          </p:cNvSpPr>
          <p:nvPr>
            <p:ph idx="1"/>
          </p:nvPr>
        </p:nvSpPr>
        <p:spPr/>
        <p:txBody>
          <a:bodyPr/>
          <a:lstStyle/>
          <a:p>
            <a:r>
              <a:rPr lang="en-GB" b="1" dirty="0"/>
              <a:t>Ship Money</a:t>
            </a:r>
          </a:p>
          <a:p>
            <a:pPr lvl="1"/>
            <a:r>
              <a:rPr lang="en-GB" dirty="0"/>
              <a:t>Can the crown claim emergency powers of taxation and the right to define what counts as an emergency without consulting Parliament?</a:t>
            </a:r>
          </a:p>
          <a:p>
            <a:r>
              <a:rPr lang="en-GB" b="1" dirty="0"/>
              <a:t>Church Governance</a:t>
            </a:r>
          </a:p>
          <a:p>
            <a:pPr lvl="1"/>
            <a:r>
              <a:rPr lang="en-GB" dirty="0"/>
              <a:t>Were the unpopular innovations launched by William Laud in the 1630s a sign of the deterioration of the national Protestant Church of England?</a:t>
            </a:r>
          </a:p>
          <a:p>
            <a:r>
              <a:rPr lang="en-GB" b="1" dirty="0"/>
              <a:t>The Scottish Prayer Book</a:t>
            </a:r>
          </a:p>
          <a:p>
            <a:pPr lvl="1"/>
            <a:r>
              <a:rPr lang="en-GB" dirty="0"/>
              <a:t>Charles attempts to impose a new </a:t>
            </a:r>
            <a:r>
              <a:rPr lang="en-GB" dirty="0" err="1"/>
              <a:t>Laudian</a:t>
            </a:r>
            <a:r>
              <a:rPr lang="en-GB" dirty="0"/>
              <a:t> prayer-book in Scottish churches, which leads to protests that escalate into rebellion and war.</a:t>
            </a:r>
          </a:p>
        </p:txBody>
      </p:sp>
    </p:spTree>
    <p:extLst>
      <p:ext uri="{BB962C8B-B14F-4D97-AF65-F5344CB8AC3E}">
        <p14:creationId xmlns:p14="http://schemas.microsoft.com/office/powerpoint/2010/main" val="1355807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A63C04-AF7E-43B3-A926-00A587BD4D8A}"/>
              </a:ext>
            </a:extLst>
          </p:cNvPr>
          <p:cNvPicPr>
            <a:picLocks noChangeAspect="1"/>
          </p:cNvPicPr>
          <p:nvPr/>
        </p:nvPicPr>
        <p:blipFill>
          <a:blip r:embed="rId3"/>
          <a:stretch>
            <a:fillRect/>
          </a:stretch>
        </p:blipFill>
        <p:spPr>
          <a:xfrm>
            <a:off x="1810565" y="643467"/>
            <a:ext cx="8570870" cy="5571066"/>
          </a:xfrm>
          <a:prstGeom prst="rect">
            <a:avLst/>
          </a:prstGeom>
        </p:spPr>
      </p:pic>
    </p:spTree>
    <p:extLst>
      <p:ext uri="{BB962C8B-B14F-4D97-AF65-F5344CB8AC3E}">
        <p14:creationId xmlns:p14="http://schemas.microsoft.com/office/powerpoint/2010/main" val="617206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D0D98-7A01-4EF6-B17B-A4745CE9AEF5}"/>
              </a:ext>
            </a:extLst>
          </p:cNvPr>
          <p:cNvSpPr>
            <a:spLocks noGrp="1"/>
          </p:cNvSpPr>
          <p:nvPr>
            <p:ph type="title"/>
          </p:nvPr>
        </p:nvSpPr>
        <p:spPr/>
        <p:txBody>
          <a:bodyPr/>
          <a:lstStyle/>
          <a:p>
            <a:pPr algn="ctr"/>
            <a:r>
              <a:rPr lang="en-GB" b="1" u="sng" dirty="0"/>
              <a:t>Historical Context: 1640-41</a:t>
            </a:r>
          </a:p>
        </p:txBody>
      </p:sp>
      <p:sp>
        <p:nvSpPr>
          <p:cNvPr id="3" name="Content Placeholder 2">
            <a:extLst>
              <a:ext uri="{FF2B5EF4-FFF2-40B4-BE49-F238E27FC236}">
                <a16:creationId xmlns:a16="http://schemas.microsoft.com/office/drawing/2014/main" id="{70FA796A-CD16-419B-BDA4-57572398DAE0}"/>
              </a:ext>
            </a:extLst>
          </p:cNvPr>
          <p:cNvSpPr>
            <a:spLocks noGrp="1"/>
          </p:cNvSpPr>
          <p:nvPr>
            <p:ph idx="1"/>
          </p:nvPr>
        </p:nvSpPr>
        <p:spPr/>
        <p:txBody>
          <a:bodyPr/>
          <a:lstStyle/>
          <a:p>
            <a:r>
              <a:rPr lang="en-GB" b="1" dirty="0"/>
              <a:t>Short Parliament</a:t>
            </a:r>
            <a:r>
              <a:rPr lang="en-GB" dirty="0"/>
              <a:t> (called late 1639, sat April 1640).</a:t>
            </a:r>
          </a:p>
          <a:p>
            <a:r>
              <a:rPr lang="en-GB" b="1" dirty="0"/>
              <a:t>Long Parliament </a:t>
            </a:r>
            <a:r>
              <a:rPr lang="en-GB" dirty="0"/>
              <a:t>(meets November 1640; sits for 13 years).</a:t>
            </a:r>
          </a:p>
          <a:p>
            <a:pPr lvl="1"/>
            <a:r>
              <a:rPr lang="en-GB" dirty="0"/>
              <a:t>Emergence of a coherent opposition to Charles and his associates (The Junto).</a:t>
            </a:r>
          </a:p>
          <a:p>
            <a:pPr lvl="1"/>
            <a:r>
              <a:rPr lang="en-GB" dirty="0"/>
              <a:t>Development of a royalist group who seek to defend to king.</a:t>
            </a:r>
          </a:p>
          <a:p>
            <a:r>
              <a:rPr lang="en-GB" b="1" dirty="0"/>
              <a:t>London street politics</a:t>
            </a:r>
          </a:p>
          <a:p>
            <a:pPr lvl="1"/>
            <a:r>
              <a:rPr lang="en-GB" dirty="0"/>
              <a:t>Charles’ supporters in the Lords are attacked.</a:t>
            </a:r>
          </a:p>
          <a:p>
            <a:pPr lvl="1"/>
            <a:r>
              <a:rPr lang="en-GB" dirty="0"/>
              <a:t>An underground printing presses publish several radical pamphlets calling for major reformation in religion (see </a:t>
            </a:r>
            <a:r>
              <a:rPr lang="en-GB" dirty="0" err="1"/>
              <a:t>Braddick</a:t>
            </a:r>
            <a:r>
              <a:rPr lang="en-GB" dirty="0"/>
              <a:t>, </a:t>
            </a:r>
            <a:r>
              <a:rPr lang="en-GB" i="1" dirty="0"/>
              <a:t>God’ Fury, England’s Fire</a:t>
            </a:r>
            <a:r>
              <a:rPr lang="en-GB" dirty="0"/>
              <a:t>, Ch. 4).</a:t>
            </a:r>
          </a:p>
          <a:p>
            <a:pPr lvl="1"/>
            <a:endParaRPr lang="en-GB" dirty="0"/>
          </a:p>
        </p:txBody>
      </p:sp>
    </p:spTree>
    <p:extLst>
      <p:ext uri="{BB962C8B-B14F-4D97-AF65-F5344CB8AC3E}">
        <p14:creationId xmlns:p14="http://schemas.microsoft.com/office/powerpoint/2010/main" val="1347593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8BB38-A103-95BA-6EDD-605EEDBE6E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FCE0B1-BBEC-9273-AA56-1925AC7CB9AF}"/>
              </a:ext>
            </a:extLst>
          </p:cNvPr>
          <p:cNvSpPr>
            <a:spLocks noGrp="1"/>
          </p:cNvSpPr>
          <p:nvPr>
            <p:ph type="title"/>
          </p:nvPr>
        </p:nvSpPr>
        <p:spPr/>
        <p:txBody>
          <a:bodyPr/>
          <a:lstStyle/>
          <a:p>
            <a:pPr algn="ctr"/>
            <a:r>
              <a:rPr lang="en-GB" b="1" u="sng" dirty="0"/>
              <a:t>Week 1 Lecture</a:t>
            </a:r>
          </a:p>
        </p:txBody>
      </p:sp>
      <p:sp>
        <p:nvSpPr>
          <p:cNvPr id="3" name="Content Placeholder 2">
            <a:extLst>
              <a:ext uri="{FF2B5EF4-FFF2-40B4-BE49-F238E27FC236}">
                <a16:creationId xmlns:a16="http://schemas.microsoft.com/office/drawing/2014/main" id="{14C19A07-0B70-25E3-B85D-AFFB8613676E}"/>
              </a:ext>
            </a:extLst>
          </p:cNvPr>
          <p:cNvSpPr>
            <a:spLocks noGrp="1"/>
          </p:cNvSpPr>
          <p:nvPr>
            <p:ph idx="1"/>
          </p:nvPr>
        </p:nvSpPr>
        <p:spPr/>
        <p:txBody>
          <a:bodyPr>
            <a:normAutofit fontScale="77500" lnSpcReduction="20000"/>
          </a:bodyPr>
          <a:lstStyle/>
          <a:p>
            <a:pPr marL="514350" indent="-514350">
              <a:buAutoNum type="arabicParenR"/>
            </a:pPr>
            <a:r>
              <a:rPr lang="en-GB" dirty="0"/>
              <a:t>About the Module</a:t>
            </a:r>
          </a:p>
          <a:p>
            <a:pPr marL="914400" lvl="1" indent="-457200">
              <a:buAutoNum type="alphaLcPeriod"/>
            </a:pPr>
            <a:r>
              <a:rPr lang="en-GB" dirty="0"/>
              <a:t>Housekeeping</a:t>
            </a:r>
          </a:p>
          <a:p>
            <a:pPr marL="914400" lvl="1" indent="-457200">
              <a:buAutoNum type="alphaLcPeriod"/>
            </a:pPr>
            <a:r>
              <a:rPr lang="en-GB" dirty="0"/>
              <a:t>Historical and Critical Contexts</a:t>
            </a:r>
          </a:p>
          <a:p>
            <a:pPr marL="914400" lvl="1" indent="-457200">
              <a:buAutoNum type="alphaLcPeriod"/>
            </a:pPr>
            <a:r>
              <a:rPr lang="en-GB" dirty="0"/>
              <a:t>Aims</a:t>
            </a:r>
          </a:p>
          <a:p>
            <a:pPr marL="457200" lvl="1" indent="0">
              <a:buNone/>
            </a:pPr>
            <a:endParaRPr lang="en-GB" dirty="0"/>
          </a:p>
          <a:p>
            <a:pPr marL="0" indent="0">
              <a:buNone/>
            </a:pPr>
            <a:r>
              <a:rPr lang="en-GB" dirty="0"/>
              <a:t>2) The Political Context: Britain in 1640-1641</a:t>
            </a:r>
          </a:p>
          <a:p>
            <a:pPr marL="914400" lvl="1" indent="-457200">
              <a:buAutoNum type="alphaLcPeriod"/>
            </a:pPr>
            <a:r>
              <a:rPr lang="en-GB" dirty="0"/>
              <a:t>How do you get from the 1630s to a man with legs for arms?</a:t>
            </a:r>
          </a:p>
          <a:p>
            <a:pPr marL="914400" lvl="1" indent="-457200">
              <a:buAutoNum type="alphaLcPeriod"/>
            </a:pPr>
            <a:r>
              <a:rPr lang="en-GB" dirty="0"/>
              <a:t>Three Problems</a:t>
            </a:r>
          </a:p>
          <a:p>
            <a:pPr marL="914400" lvl="1" indent="-457200">
              <a:buAutoNum type="alphaLcPeriod"/>
            </a:pPr>
            <a:r>
              <a:rPr lang="en-GB" dirty="0"/>
              <a:t>Politics in Parliament and Politics on the Street</a:t>
            </a:r>
          </a:p>
          <a:p>
            <a:pPr marL="457200" lvl="1" indent="0">
              <a:buNone/>
            </a:pPr>
            <a:endParaRPr lang="en-GB" dirty="0"/>
          </a:p>
          <a:p>
            <a:pPr marL="0" indent="0">
              <a:buNone/>
            </a:pPr>
            <a:r>
              <a:rPr lang="en-GB" b="1" dirty="0"/>
              <a:t>3) Brome, </a:t>
            </a:r>
            <a:r>
              <a:rPr lang="en-GB" b="1" i="1" dirty="0"/>
              <a:t>A Jovial Crew </a:t>
            </a:r>
            <a:r>
              <a:rPr lang="en-GB" b="1" dirty="0"/>
              <a:t>(1641)</a:t>
            </a:r>
          </a:p>
          <a:p>
            <a:pPr marL="914400" lvl="1" indent="-457200">
              <a:buAutoNum type="alphaLcPeriod"/>
            </a:pPr>
            <a:r>
              <a:rPr lang="en-GB" b="1" dirty="0"/>
              <a:t>Background, Performance and Publication</a:t>
            </a:r>
          </a:p>
          <a:p>
            <a:pPr marL="914400" lvl="1" indent="-457200">
              <a:buAutoNum type="alphaLcPeriod"/>
            </a:pPr>
            <a:r>
              <a:rPr lang="en-GB" b="1" i="1" dirty="0"/>
              <a:t>A Jovial Crew </a:t>
            </a:r>
            <a:r>
              <a:rPr lang="en-GB" b="1" dirty="0"/>
              <a:t>in 1641: Escapist Fantasy or Political Critique?</a:t>
            </a:r>
          </a:p>
          <a:p>
            <a:pPr marL="914400" lvl="1" indent="-457200">
              <a:buAutoNum type="alphaLcPeriod"/>
            </a:pPr>
            <a:r>
              <a:rPr lang="en-GB" b="1" i="1" dirty="0"/>
              <a:t>A Jovial Crew </a:t>
            </a:r>
            <a:r>
              <a:rPr lang="en-GB" b="1" dirty="0"/>
              <a:t>in 1652: Printed Drama and the Preservation of the Pre-Civil War Past</a:t>
            </a:r>
          </a:p>
        </p:txBody>
      </p:sp>
    </p:spTree>
    <p:extLst>
      <p:ext uri="{BB962C8B-B14F-4D97-AF65-F5344CB8AC3E}">
        <p14:creationId xmlns:p14="http://schemas.microsoft.com/office/powerpoint/2010/main" val="514708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BE15-4D7B-4FE4-BB9A-972B8301A8A7}"/>
              </a:ext>
            </a:extLst>
          </p:cNvPr>
          <p:cNvSpPr>
            <a:spLocks noGrp="1"/>
          </p:cNvSpPr>
          <p:nvPr>
            <p:ph type="title"/>
          </p:nvPr>
        </p:nvSpPr>
        <p:spPr>
          <a:xfrm>
            <a:off x="4965430" y="629268"/>
            <a:ext cx="6586491" cy="1286160"/>
          </a:xfrm>
        </p:spPr>
        <p:txBody>
          <a:bodyPr anchor="b">
            <a:normAutofit/>
          </a:bodyPr>
          <a:lstStyle/>
          <a:p>
            <a:r>
              <a:rPr lang="en-GB" sz="4100" b="1"/>
              <a:t>Richard Brome: </a:t>
            </a:r>
            <a:r>
              <a:rPr lang="en-GB" sz="4100" b="1" i="1"/>
              <a:t>A Jovial Crew</a:t>
            </a:r>
          </a:p>
        </p:txBody>
      </p:sp>
      <p:sp>
        <p:nvSpPr>
          <p:cNvPr id="18" name="Content Placeholder 7">
            <a:extLst>
              <a:ext uri="{FF2B5EF4-FFF2-40B4-BE49-F238E27FC236}">
                <a16:creationId xmlns:a16="http://schemas.microsoft.com/office/drawing/2014/main" id="{387C6792-D1BD-4727-BFF5-78FFC34AB8E7}"/>
              </a:ext>
            </a:extLst>
          </p:cNvPr>
          <p:cNvSpPr>
            <a:spLocks noGrp="1"/>
          </p:cNvSpPr>
          <p:nvPr>
            <p:ph idx="1"/>
          </p:nvPr>
        </p:nvSpPr>
        <p:spPr>
          <a:xfrm>
            <a:off x="4965431" y="2438400"/>
            <a:ext cx="6586489" cy="3785419"/>
          </a:xfrm>
        </p:spPr>
        <p:txBody>
          <a:bodyPr>
            <a:normAutofit/>
          </a:bodyPr>
          <a:lstStyle/>
          <a:p>
            <a:r>
              <a:rPr lang="en-US" sz="2000" dirty="0"/>
              <a:t>Brome was a major dramatist of the 1630s. For his other work and discussions of his dramatic technique see the edition of his work at </a:t>
            </a:r>
            <a:r>
              <a:rPr lang="en-US" sz="2000" dirty="0">
                <a:hlinkClick r:id="rId3"/>
              </a:rPr>
              <a:t>https://www.dhi.ac.uk/brome/</a:t>
            </a:r>
            <a:r>
              <a:rPr lang="en-US" sz="2000" dirty="0"/>
              <a:t>.</a:t>
            </a:r>
          </a:p>
          <a:p>
            <a:r>
              <a:rPr lang="en-US" sz="2000" i="1" dirty="0"/>
              <a:t>A Jovial Crew </a:t>
            </a:r>
            <a:r>
              <a:rPr lang="en-US" sz="2000" dirty="0"/>
              <a:t>was probably written around 1640 and performed in London in 1641-2. </a:t>
            </a:r>
          </a:p>
          <a:p>
            <a:r>
              <a:rPr lang="en-US" sz="2000" i="1" dirty="0"/>
              <a:t>A Jovial Crew</a:t>
            </a:r>
            <a:r>
              <a:rPr lang="en-US" sz="2000" dirty="0"/>
              <a:t> was probably being performed at roughly the same time that the theatres were closed even if it may not have been the last play to be performed on the public London stage.</a:t>
            </a:r>
          </a:p>
          <a:p>
            <a:r>
              <a:rPr lang="en-GB" sz="2000" dirty="0"/>
              <a:t>The play was not printed until 1652. It was revived in 1661 when the theatres were re-opened.</a:t>
            </a:r>
            <a:endParaRPr lang="en-US" sz="2000" dirty="0"/>
          </a:p>
        </p:txBody>
      </p:sp>
      <p:pic>
        <p:nvPicPr>
          <p:cNvPr id="4" name="Content Placeholder 3">
            <a:extLst>
              <a:ext uri="{FF2B5EF4-FFF2-40B4-BE49-F238E27FC236}">
                <a16:creationId xmlns:a16="http://schemas.microsoft.com/office/drawing/2014/main" id="{1B40A307-7657-47E5-9E56-503097C49AEC}"/>
              </a:ext>
            </a:extLst>
          </p:cNvPr>
          <p:cNvPicPr>
            <a:picLocks noChangeAspect="1"/>
          </p:cNvPicPr>
          <p:nvPr/>
        </p:nvPicPr>
        <p:blipFill rotWithShape="1">
          <a:blip r:embed="rId4"/>
          <a:srcRect l="9875"/>
          <a:stretch/>
        </p:blipFill>
        <p:spPr>
          <a:xfrm>
            <a:off x="20" y="10"/>
            <a:ext cx="4635571" cy="6857990"/>
          </a:xfrm>
          <a:prstGeom prst="rect">
            <a:avLst/>
          </a:prstGeom>
          <a:effectLst/>
        </p:spPr>
      </p:pic>
    </p:spTree>
    <p:extLst>
      <p:ext uri="{BB962C8B-B14F-4D97-AF65-F5344CB8AC3E}">
        <p14:creationId xmlns:p14="http://schemas.microsoft.com/office/powerpoint/2010/main" val="248279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xEl>
                                              <p:pRg st="3" end="3"/>
                                            </p:txEl>
                                          </p:spTgt>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nodeType="afterEffect">
                                  <p:stCondLst>
                                    <p:cond delay="10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0EF1F-6C93-F1A8-391C-78E28DF2EB7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5C2CE34-6A74-2496-F878-FE42EFE32D04}"/>
              </a:ext>
            </a:extLst>
          </p:cNvPr>
          <p:cNvSpPr>
            <a:spLocks noGrp="1"/>
          </p:cNvSpPr>
          <p:nvPr>
            <p:ph type="title"/>
          </p:nvPr>
        </p:nvSpPr>
        <p:spPr>
          <a:xfrm>
            <a:off x="838200" y="365126"/>
            <a:ext cx="10515600" cy="421683"/>
          </a:xfrm>
        </p:spPr>
        <p:txBody>
          <a:bodyPr>
            <a:noAutofit/>
          </a:bodyPr>
          <a:lstStyle/>
          <a:p>
            <a:pPr algn="ctr"/>
            <a:r>
              <a:rPr lang="en-GB" sz="3200" b="1" u="sng" dirty="0"/>
              <a:t>The Civil Wars 1640-60: overview of key historical events (with </a:t>
            </a:r>
            <a:r>
              <a:rPr lang="en-GB" sz="3200" b="1" i="1" u="sng" dirty="0"/>
              <a:t>A Jovial Crew </a:t>
            </a:r>
            <a:r>
              <a:rPr lang="en-GB" sz="3200" b="1" u="sng" dirty="0"/>
              <a:t>added)</a:t>
            </a:r>
          </a:p>
        </p:txBody>
      </p:sp>
      <p:sp>
        <p:nvSpPr>
          <p:cNvPr id="5" name="Content Placeholder 4">
            <a:extLst>
              <a:ext uri="{FF2B5EF4-FFF2-40B4-BE49-F238E27FC236}">
                <a16:creationId xmlns:a16="http://schemas.microsoft.com/office/drawing/2014/main" id="{D11BC3CC-B4A5-BF47-75C0-1C4ADC53D1AB}"/>
              </a:ext>
            </a:extLst>
          </p:cNvPr>
          <p:cNvSpPr>
            <a:spLocks noGrp="1"/>
          </p:cNvSpPr>
          <p:nvPr>
            <p:ph idx="1"/>
          </p:nvPr>
        </p:nvSpPr>
        <p:spPr>
          <a:xfrm>
            <a:off x="377768" y="941294"/>
            <a:ext cx="11600121" cy="6194612"/>
          </a:xfrm>
        </p:spPr>
        <p:txBody>
          <a:bodyPr>
            <a:normAutofit fontScale="85000" lnSpcReduction="20000"/>
          </a:bodyPr>
          <a:lstStyle/>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1641/2: Brome, </a:t>
            </a:r>
            <a:r>
              <a:rPr lang="en-GB" sz="1800" b="1" i="1" dirty="0">
                <a:latin typeface="Calibri" panose="020F0502020204030204" pitchFamily="34" charset="0"/>
                <a:ea typeface="Calibri" panose="020F0502020204030204" pitchFamily="34" charset="0"/>
                <a:cs typeface="Times New Roman" panose="02020603050405020304" pitchFamily="18" charset="0"/>
              </a:rPr>
              <a:t>A Jovial Crew </a:t>
            </a:r>
            <a:r>
              <a:rPr lang="en-GB" sz="1800" b="1" dirty="0">
                <a:latin typeface="Calibri" panose="020F0502020204030204" pitchFamily="34" charset="0"/>
                <a:ea typeface="Calibri" panose="020F0502020204030204" pitchFamily="34" charset="0"/>
                <a:cs typeface="Times New Roman" panose="02020603050405020304" pitchFamily="18" charset="0"/>
              </a:rPr>
              <a:t>performed</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1642-51:</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Civil Wars between Parliamentarians and Royalists</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1644: Milton, </a:t>
            </a:r>
            <a:r>
              <a:rPr lang="en-GB" sz="1800" b="1" i="1" dirty="0" err="1">
                <a:latin typeface="Calibri" panose="020F0502020204030204" pitchFamily="34" charset="0"/>
                <a:ea typeface="Calibri" panose="020F0502020204030204" pitchFamily="34" charset="0"/>
                <a:cs typeface="Times New Roman" panose="02020603050405020304" pitchFamily="18" charset="0"/>
              </a:rPr>
              <a:t>Aereopagitica</a:t>
            </a:r>
            <a:endParaRPr lang="en-GB" sz="1800" b="1" i="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1649:</a:t>
            </a:r>
            <a:r>
              <a:rPr lang="en-GB" sz="1800" dirty="0">
                <a:latin typeface="Calibri" panose="020F0502020204030204" pitchFamily="34" charset="0"/>
                <a:ea typeface="Calibri" panose="020F0502020204030204" pitchFamily="34" charset="0"/>
                <a:cs typeface="Times New Roman" panose="02020603050405020304" pitchFamily="18" charset="0"/>
              </a:rPr>
              <a:t> execution of the reigning monarch, Charles I</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1649: publication of Anne Bradstreet’s </a:t>
            </a:r>
            <a:r>
              <a:rPr lang="en-GB" sz="1800" b="1" i="1" dirty="0">
                <a:latin typeface="Calibri" panose="020F0502020204030204" pitchFamily="34" charset="0"/>
                <a:ea typeface="Calibri" panose="020F0502020204030204" pitchFamily="34" charset="0"/>
                <a:cs typeface="Times New Roman" panose="02020603050405020304" pitchFamily="18" charset="0"/>
              </a:rPr>
              <a:t>The Tenth Muse</a:t>
            </a:r>
            <a:r>
              <a:rPr lang="en-GB" sz="1800" b="1" dirty="0">
                <a:latin typeface="Calibri" panose="020F0502020204030204" pitchFamily="34" charset="0"/>
                <a:ea typeface="Calibri" panose="020F0502020204030204" pitchFamily="34" charset="0"/>
                <a:cs typeface="Times New Roman" panose="02020603050405020304" pitchFamily="18" charset="0"/>
              </a:rPr>
              <a:t>; many of the poems on the execution of the king are circulating in manuscript.</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1649-53:</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latin typeface="Calibri" panose="020F0502020204030204" pitchFamily="34" charset="0"/>
                <a:ea typeface="Calibri" panose="020F0502020204030204" pitchFamily="34" charset="0"/>
                <a:cs typeface="Times New Roman" panose="02020603050405020304" pitchFamily="18" charset="0"/>
              </a:rPr>
              <a:t>a </a:t>
            </a:r>
            <a:r>
              <a:rPr lang="en-GB" sz="1800" dirty="0">
                <a:effectLst/>
                <a:latin typeface="Calibri" panose="020F0502020204030204" pitchFamily="34" charset="0"/>
                <a:ea typeface="Calibri" panose="020F0502020204030204" pitchFamily="34" charset="0"/>
                <a:cs typeface="Times New Roman" panose="02020603050405020304" pitchFamily="18" charset="0"/>
              </a:rPr>
              <a:t>republican government is established and rules in England (Scotland at this point remains an independent nation and crowned the dead king’s son, Charles Stuart, in 1651).</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1649: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Coppe</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i="1" dirty="0">
                <a:effectLst/>
                <a:latin typeface="Calibri" panose="020F0502020204030204" pitchFamily="34" charset="0"/>
                <a:ea typeface="Calibri" panose="020F0502020204030204" pitchFamily="34" charset="0"/>
                <a:cs typeface="Times New Roman" panose="02020603050405020304" pitchFamily="18" charset="0"/>
              </a:rPr>
              <a:t>A Fiery Flying Roll</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1650: Winstanley, </a:t>
            </a:r>
            <a:r>
              <a:rPr lang="en-GB" sz="1800" b="1" i="1" dirty="0">
                <a:effectLst/>
                <a:latin typeface="Calibri" panose="020F0502020204030204" pitchFamily="34" charset="0"/>
                <a:ea typeface="Calibri" panose="020F0502020204030204" pitchFamily="34" charset="0"/>
                <a:cs typeface="Times New Roman" panose="02020603050405020304" pitchFamily="18" charset="0"/>
              </a:rPr>
              <a:t>The True Levellers’ Standard</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c. 1651: Marvell, “An Horatian Ode”</a:t>
            </a:r>
          </a:p>
          <a:p>
            <a:pPr marL="0" lvl="0" indent="0">
              <a:lnSpc>
                <a:spcPct val="107000"/>
              </a:lnSpc>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1652: publication of </a:t>
            </a:r>
            <a:r>
              <a:rPr lang="en-GB" sz="1800" b="1" i="1" u="sng" dirty="0">
                <a:effectLst/>
                <a:latin typeface="Calibri" panose="020F0502020204030204" pitchFamily="34" charset="0"/>
                <a:ea typeface="Calibri" panose="020F0502020204030204" pitchFamily="34" charset="0"/>
                <a:cs typeface="Times New Roman" panose="02020603050405020304" pitchFamily="18" charset="0"/>
              </a:rPr>
              <a:t>A Jovial Crew</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 with Brome’s preface and the dedicatory poems most added (most likely composed in early 1650s but the dating isn’t certain).</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1653-59:</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 protectoral government </a:t>
            </a:r>
            <a:r>
              <a:rPr lang="en-GB" sz="1800" dirty="0">
                <a:latin typeface="Calibri" panose="020F0502020204030204" pitchFamily="34" charset="0"/>
                <a:ea typeface="Calibri" panose="020F0502020204030204" pitchFamily="34" charset="0"/>
                <a:cs typeface="Times New Roman" panose="02020603050405020304" pitchFamily="18" charset="0"/>
              </a:rPr>
              <a:t>is established, first </a:t>
            </a:r>
            <a:r>
              <a:rPr lang="en-GB" sz="1800" dirty="0">
                <a:effectLst/>
                <a:latin typeface="Calibri" panose="020F0502020204030204" pitchFamily="34" charset="0"/>
                <a:ea typeface="Calibri" panose="020F0502020204030204" pitchFamily="34" charset="0"/>
                <a:cs typeface="Times New Roman" panose="02020603050405020304" pitchFamily="18" charset="0"/>
              </a:rPr>
              <a:t>under Oliver Cromwell (1653-58) and then </a:t>
            </a:r>
            <a:r>
              <a:rPr lang="en-GB" sz="1800" dirty="0">
                <a:latin typeface="Calibri" panose="020F0502020204030204" pitchFamily="34" charset="0"/>
                <a:ea typeface="Calibri" panose="020F0502020204030204" pitchFamily="34" charset="0"/>
                <a:cs typeface="Times New Roman" panose="02020603050405020304" pitchFamily="18" charset="0"/>
              </a:rPr>
              <a:t>his son, Richard Cromwell (until 1659).</a:t>
            </a:r>
          </a:p>
          <a:p>
            <a:pPr marL="0" lvl="0" indent="0">
              <a:lnSpc>
                <a:spcPct val="107000"/>
              </a:lnSpc>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1654: </a:t>
            </a:r>
            <a:r>
              <a:rPr lang="en-GB" sz="1800" b="1" dirty="0" err="1">
                <a:effectLst/>
                <a:latin typeface="Calibri" panose="020F0502020204030204" pitchFamily="34" charset="0"/>
                <a:ea typeface="Calibri" panose="020F0502020204030204" pitchFamily="34" charset="0"/>
                <a:cs typeface="Times New Roman" panose="02020603050405020304" pitchFamily="18" charset="0"/>
              </a:rPr>
              <a:t>Trapnel</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i="1" dirty="0">
                <a:effectLst/>
                <a:latin typeface="Calibri" panose="020F0502020204030204" pitchFamily="34" charset="0"/>
                <a:ea typeface="Calibri" panose="020F0502020204030204" pitchFamily="34" charset="0"/>
                <a:cs typeface="Times New Roman" panose="02020603050405020304" pitchFamily="18" charset="0"/>
              </a:rPr>
              <a:t>The Cry of a Stone</a:t>
            </a:r>
          </a:p>
          <a:p>
            <a:pPr marL="0" lvl="0" indent="0">
              <a:lnSpc>
                <a:spcPct val="107000"/>
              </a:lnSpc>
              <a:buNone/>
            </a:pPr>
            <a:r>
              <a:rPr lang="en-GB" sz="1800" b="1" dirty="0">
                <a:latin typeface="Calibri" panose="020F0502020204030204" pitchFamily="34" charset="0"/>
                <a:ea typeface="Calibri" panose="020F0502020204030204" pitchFamily="34" charset="0"/>
                <a:cs typeface="Times New Roman" panose="02020603050405020304" pitchFamily="18" charset="0"/>
              </a:rPr>
              <a:t>1655: Waller’s panegyric on Cromwell and Hutchinson’s verse response</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1660:</a:t>
            </a:r>
            <a:r>
              <a:rPr lang="en-GB" sz="1800" dirty="0">
                <a:effectLst/>
                <a:latin typeface="Calibri" panose="020F0502020204030204" pitchFamily="34" charset="0"/>
                <a:ea typeface="Calibri" panose="020F0502020204030204" pitchFamily="34" charset="0"/>
                <a:cs typeface="Times New Roman" panose="02020603050405020304" pitchFamily="18" charset="0"/>
              </a:rPr>
              <a:t> after a short period of republican government </a:t>
            </a:r>
            <a:r>
              <a:rPr lang="en-GB" sz="1800" dirty="0">
                <a:latin typeface="Calibri" panose="020F0502020204030204" pitchFamily="34" charset="0"/>
                <a:ea typeface="Calibri" panose="020F0502020204030204" pitchFamily="34" charset="0"/>
                <a:cs typeface="Times New Roman" panose="02020603050405020304" pitchFamily="18" charset="0"/>
              </a:rPr>
              <a:t>from May 1659 to early 1660, the Stuart</a:t>
            </a:r>
            <a:r>
              <a:rPr lang="en-GB" sz="1800" dirty="0">
                <a:effectLst/>
                <a:latin typeface="Calibri" panose="020F0502020204030204" pitchFamily="34" charset="0"/>
                <a:ea typeface="Calibri" panose="020F0502020204030204" pitchFamily="34" charset="0"/>
                <a:cs typeface="Times New Roman" panose="02020603050405020304" pitchFamily="18" charset="0"/>
              </a:rPr>
              <a:t> monarchy is restored in May 1660 and Charles I’s son, Charles II, takes the throne.</a:t>
            </a:r>
          </a:p>
          <a:p>
            <a:pPr marL="0" lvl="0" indent="0">
              <a:lnSpc>
                <a:spcPct val="107000"/>
              </a:lnSpc>
              <a:spcAft>
                <a:spcPts val="800"/>
              </a:spcAft>
              <a:buNone/>
            </a:pPr>
            <a:r>
              <a:rPr lang="en-GB" sz="1800" b="1" dirty="0">
                <a:latin typeface="Calibri" panose="020F0502020204030204" pitchFamily="34" charset="0"/>
                <a:ea typeface="Calibri" panose="020F0502020204030204" pitchFamily="34" charset="0"/>
                <a:cs typeface="Times New Roman" panose="02020603050405020304" pitchFamily="18" charset="0"/>
              </a:rPr>
              <a:t>1660: Dryden, </a:t>
            </a:r>
            <a:r>
              <a:rPr lang="en-GB" sz="1800" b="1" i="1" dirty="0">
                <a:latin typeface="Calibri" panose="020F0502020204030204" pitchFamily="34" charset="0"/>
                <a:ea typeface="Calibri" panose="020F0502020204030204" pitchFamily="34" charset="0"/>
                <a:cs typeface="Times New Roman" panose="02020603050405020304" pitchFamily="18" charset="0"/>
              </a:rPr>
              <a:t>Astraea Redux </a:t>
            </a:r>
            <a:r>
              <a:rPr lang="en-GB" sz="1800" b="1" dirty="0">
                <a:latin typeface="Calibri" panose="020F0502020204030204" pitchFamily="34" charset="0"/>
                <a:ea typeface="Calibri" panose="020F0502020204030204" pitchFamily="34" charset="0"/>
                <a:cs typeface="Times New Roman" panose="02020603050405020304" pitchFamily="18" charset="0"/>
              </a:rPr>
              <a:t>and Hutchinson’s </a:t>
            </a:r>
            <a:r>
              <a:rPr lang="en-GB" sz="1800" b="1" i="1" dirty="0">
                <a:latin typeface="Calibri" panose="020F0502020204030204" pitchFamily="34" charset="0"/>
                <a:ea typeface="Calibri" panose="020F0502020204030204" pitchFamily="34" charset="0"/>
                <a:cs typeface="Times New Roman" panose="02020603050405020304" pitchFamily="18" charset="0"/>
              </a:rPr>
              <a:t>Elegies</a:t>
            </a:r>
            <a:r>
              <a:rPr lang="en-GB" sz="1800" b="1" dirty="0">
                <a:latin typeface="Calibri" panose="020F0502020204030204" pitchFamily="34" charset="0"/>
                <a:ea typeface="Calibri" panose="020F0502020204030204" pitchFamily="34" charset="0"/>
                <a:cs typeface="Times New Roman" panose="02020603050405020304" pitchFamily="18" charset="0"/>
              </a:rPr>
              <a:t> (1660 and after)</a:t>
            </a:r>
          </a:p>
          <a:p>
            <a:pPr marL="0" lvl="0" indent="0">
              <a:lnSpc>
                <a:spcPct val="107000"/>
              </a:lnSpc>
              <a:spcAft>
                <a:spcPts val="800"/>
              </a:spcAft>
              <a:buNone/>
            </a:pPr>
            <a:r>
              <a:rPr lang="en-GB" sz="1800" b="1" u="sng" dirty="0">
                <a:latin typeface="Calibri" panose="020F0502020204030204" pitchFamily="34" charset="0"/>
                <a:ea typeface="Calibri" panose="020F0502020204030204" pitchFamily="34" charset="0"/>
                <a:cs typeface="Times New Roman" panose="02020603050405020304" pitchFamily="18" charset="0"/>
              </a:rPr>
              <a:t>1661: </a:t>
            </a:r>
            <a:r>
              <a:rPr lang="en-GB" sz="1800" b="1" i="1" u="sng" dirty="0">
                <a:latin typeface="Calibri" panose="020F0502020204030204" pitchFamily="34" charset="0"/>
                <a:ea typeface="Calibri" panose="020F0502020204030204" pitchFamily="34" charset="0"/>
                <a:cs typeface="Times New Roman" panose="02020603050405020304" pitchFamily="18" charset="0"/>
              </a:rPr>
              <a:t>A Jovial Crew </a:t>
            </a:r>
            <a:r>
              <a:rPr lang="en-GB" sz="1800" b="1" u="sng" dirty="0">
                <a:latin typeface="Calibri" panose="020F0502020204030204" pitchFamily="34" charset="0"/>
                <a:ea typeface="Calibri" panose="020F0502020204030204" pitchFamily="34" charset="0"/>
                <a:cs typeface="Times New Roman" panose="02020603050405020304" pitchFamily="18" charset="0"/>
              </a:rPr>
              <a:t>revived at the reopened theatres.</a:t>
            </a:r>
          </a:p>
          <a:p>
            <a:pPr marL="0" lvl="0" indent="0">
              <a:lnSpc>
                <a:spcPct val="107000"/>
              </a:lnSpc>
              <a:spcAft>
                <a:spcPts val="800"/>
              </a:spcAft>
              <a:buNone/>
            </a:pP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607025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818EE-F785-4002-21F4-0B02699075DC}"/>
              </a:ext>
            </a:extLst>
          </p:cNvPr>
          <p:cNvSpPr>
            <a:spLocks noGrp="1"/>
          </p:cNvSpPr>
          <p:nvPr>
            <p:ph type="title"/>
          </p:nvPr>
        </p:nvSpPr>
        <p:spPr/>
        <p:txBody>
          <a:bodyPr/>
          <a:lstStyle/>
          <a:p>
            <a:pPr algn="ctr"/>
            <a:r>
              <a:rPr lang="en-GB" b="1" dirty="0"/>
              <a:t>The Closure of the Theatres</a:t>
            </a:r>
          </a:p>
        </p:txBody>
      </p:sp>
      <p:sp>
        <p:nvSpPr>
          <p:cNvPr id="3" name="TextBox 2">
            <a:extLst>
              <a:ext uri="{FF2B5EF4-FFF2-40B4-BE49-F238E27FC236}">
                <a16:creationId xmlns:a16="http://schemas.microsoft.com/office/drawing/2014/main" id="{7350FAC0-1F20-87BF-0B8A-78F6D504C1EB}"/>
              </a:ext>
            </a:extLst>
          </p:cNvPr>
          <p:cNvSpPr txBox="1"/>
          <p:nvPr/>
        </p:nvSpPr>
        <p:spPr>
          <a:xfrm>
            <a:off x="654424" y="1497106"/>
            <a:ext cx="10847294" cy="4801314"/>
          </a:xfrm>
          <a:prstGeom prst="rect">
            <a:avLst/>
          </a:prstGeom>
          <a:noFill/>
        </p:spPr>
        <p:txBody>
          <a:bodyPr wrap="square" rtlCol="0">
            <a:spAutoFit/>
          </a:bodyPr>
          <a:lstStyle/>
          <a:p>
            <a:pPr marL="285750" indent="-285750">
              <a:buFont typeface="Arial" panose="020B0604020202020204" pitchFamily="34" charset="0"/>
              <a:buChar char="•"/>
            </a:pPr>
            <a:r>
              <a:rPr lang="en-GB" dirty="0"/>
              <a:t>After debates during the summer of 1642, Parliament issued an order on 3</a:t>
            </a:r>
            <a:r>
              <a:rPr lang="en-GB" baseline="30000" dirty="0"/>
              <a:t>rd</a:t>
            </a:r>
            <a:r>
              <a:rPr lang="en-GB" dirty="0"/>
              <a:t> September that all stage plays be suppressed and a week later all the public theatres in London were forced to close.</a:t>
            </a:r>
          </a:p>
          <a:p>
            <a:endParaRPr lang="en-GB" dirty="0"/>
          </a:p>
          <a:p>
            <a:pPr marL="285750" indent="-285750">
              <a:buFont typeface="Arial" panose="020B0604020202020204" pitchFamily="34" charset="0"/>
              <a:buChar char="•"/>
            </a:pPr>
            <a:r>
              <a:rPr lang="en-GB" dirty="0"/>
              <a:t>Theatre historians disagree as to why this ordinance was issued. Two representative examples are:</a:t>
            </a:r>
          </a:p>
          <a:p>
            <a:endParaRPr lang="en-GB" dirty="0"/>
          </a:p>
          <a:p>
            <a:r>
              <a:rPr lang="en-GB" b="1" dirty="0"/>
              <a:t>Martin Butler, </a:t>
            </a:r>
            <a:r>
              <a:rPr lang="en-GB" b="1" i="1" dirty="0"/>
              <a:t>Theatre and Crisis, 1632-1642 </a:t>
            </a:r>
            <a:r>
              <a:rPr lang="en-GB" b="1" dirty="0"/>
              <a:t>(CUP, 1984)</a:t>
            </a:r>
          </a:p>
          <a:p>
            <a:pPr marL="285750" indent="-285750">
              <a:buFont typeface="Arial" panose="020B0604020202020204" pitchFamily="34" charset="0"/>
              <a:buChar char="•"/>
            </a:pPr>
            <a:r>
              <a:rPr lang="en-GB" dirty="0"/>
              <a:t>Butler argues that it only makes sense as a response to a series of “collisions between the authorities and the playhouses” (136). Butler thus goes on to read </a:t>
            </a:r>
            <a:r>
              <a:rPr lang="en-GB" i="1" dirty="0"/>
              <a:t>A Jovial Crew </a:t>
            </a:r>
            <a:r>
              <a:rPr lang="en-GB" dirty="0"/>
              <a:t>as “a sharp rebuke to the court” (270).</a:t>
            </a:r>
          </a:p>
          <a:p>
            <a:endParaRPr lang="en-GB" dirty="0"/>
          </a:p>
          <a:p>
            <a:r>
              <a:rPr lang="en-GB" b="1" dirty="0"/>
              <a:t>Martin Wiggins, </a:t>
            </a:r>
            <a:r>
              <a:rPr lang="en-GB" b="1" i="1" dirty="0"/>
              <a:t>Drama and the Transfer of Power in Renaissance England </a:t>
            </a:r>
            <a:r>
              <a:rPr lang="en-GB" b="1" dirty="0"/>
              <a:t>(OUP, 2012)</a:t>
            </a:r>
          </a:p>
          <a:p>
            <a:pPr marL="285750" indent="-285750">
              <a:buFont typeface="Arial" panose="020B0604020202020204" pitchFamily="34" charset="0"/>
              <a:buChar char="•"/>
            </a:pPr>
            <a:r>
              <a:rPr lang="en-GB" dirty="0"/>
              <a:t>Wiggins argues that it was the result of neither fundamentalist anti-theatrical ideology nor suppression of political criticism. The plays being performed, he argues, were ‘supine’ and if they recommend anything at all it is ‘</a:t>
            </a:r>
            <a:r>
              <a:rPr lang="en-GB" dirty="0" err="1"/>
              <a:t>quietism</a:t>
            </a:r>
            <a:r>
              <a:rPr lang="en-GB" dirty="0"/>
              <a:t>’. This is a reading he applies to </a:t>
            </a:r>
            <a:r>
              <a:rPr lang="en-GB" i="1" dirty="0"/>
              <a:t>A Jovial Crew </a:t>
            </a:r>
            <a:r>
              <a:rPr lang="en-GB" dirty="0"/>
              <a:t>with its story of order restored through the revelation and forgiveness of </a:t>
            </a:r>
            <a:r>
              <a:rPr lang="en-GB" dirty="0" err="1"/>
              <a:t>Oldrents</a:t>
            </a:r>
            <a:r>
              <a:rPr lang="en-GB" dirty="0"/>
              <a:t>’ past misdemeanours.</a:t>
            </a:r>
          </a:p>
          <a:p>
            <a:pPr marL="285750" indent="-285750">
              <a:buFont typeface="Arial" panose="020B0604020202020204" pitchFamily="34" charset="0"/>
              <a:buChar char="•"/>
            </a:pPr>
            <a:r>
              <a:rPr lang="en-GB" dirty="0"/>
              <a:t>Rather, Wiggins uncovers evidence that Parliament listened to a sermon preaching the wrath of God upon a disobedient nation just before they debated the issue of the theatres and that its wording is echoed in the ordinance. It was contingency not ideology that closed the theatres.</a:t>
            </a:r>
          </a:p>
        </p:txBody>
      </p:sp>
    </p:spTree>
    <p:extLst>
      <p:ext uri="{BB962C8B-B14F-4D97-AF65-F5344CB8AC3E}">
        <p14:creationId xmlns:p14="http://schemas.microsoft.com/office/powerpoint/2010/main" val="2525025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AE01C-CA80-46F3-AD8B-7EA653FD80EE}"/>
              </a:ext>
            </a:extLst>
          </p:cNvPr>
          <p:cNvSpPr>
            <a:spLocks noGrp="1"/>
          </p:cNvSpPr>
          <p:nvPr>
            <p:ph type="title"/>
          </p:nvPr>
        </p:nvSpPr>
        <p:spPr/>
        <p:txBody>
          <a:bodyPr/>
          <a:lstStyle/>
          <a:p>
            <a:pPr algn="ctr"/>
            <a:r>
              <a:rPr lang="en-GB" b="1" u="sng" dirty="0"/>
              <a:t>Beggar Commonwealths</a:t>
            </a:r>
          </a:p>
        </p:txBody>
      </p:sp>
      <p:sp>
        <p:nvSpPr>
          <p:cNvPr id="3" name="Content Placeholder 2">
            <a:extLst>
              <a:ext uri="{FF2B5EF4-FFF2-40B4-BE49-F238E27FC236}">
                <a16:creationId xmlns:a16="http://schemas.microsoft.com/office/drawing/2014/main" id="{19C7DCCA-501C-4AD0-A3F7-0A9D7E999642}"/>
              </a:ext>
            </a:extLst>
          </p:cNvPr>
          <p:cNvSpPr>
            <a:spLocks noGrp="1"/>
          </p:cNvSpPr>
          <p:nvPr>
            <p:ph idx="1"/>
          </p:nvPr>
        </p:nvSpPr>
        <p:spPr>
          <a:xfrm>
            <a:off x="838200" y="1588169"/>
            <a:ext cx="8994169" cy="4904706"/>
          </a:xfrm>
        </p:spPr>
        <p:txBody>
          <a:bodyPr>
            <a:normAutofit fontScale="77500" lnSpcReduction="20000"/>
          </a:bodyPr>
          <a:lstStyle/>
          <a:p>
            <a:pPr marL="0" indent="0">
              <a:buNone/>
            </a:pPr>
            <a:r>
              <a:rPr lang="en-GB" dirty="0"/>
              <a:t>“Early modern drama rarely engaged with the concrete realities of a life of destitution and beggary. The stage beggars…are instead evidence of the ways in which the figure of the beggar was deployed in early modern literature in an emblematic way in order to facilitate discussion of social and political issues. Stage beggars were scarcely directly related to their real-life analogues. Instead, representations of this nature enabled dramatists to practise a particular kind of social investigation.”</a:t>
            </a:r>
          </a:p>
          <a:p>
            <a:pPr marL="0" indent="0">
              <a:buNone/>
            </a:pPr>
            <a:r>
              <a:rPr lang="en-GB" dirty="0"/>
              <a:t>…</a:t>
            </a:r>
          </a:p>
          <a:p>
            <a:pPr marL="0" indent="0">
              <a:buNone/>
            </a:pPr>
            <a:endParaRPr lang="en-GB" dirty="0"/>
          </a:p>
          <a:p>
            <a:pPr marL="0" indent="0">
              <a:buNone/>
            </a:pPr>
            <a:r>
              <a:rPr lang="en-GB" dirty="0"/>
              <a:t>“Brome's play is interested, like so many of his dramas, in offering the audience a skewed reflection of their own situation, part mirror, part inversion. This is frequently the way in which 'beggars' commonwealths' operate on the early modern stage: as a means of discussing the society back home, be it in the court or city.”</a:t>
            </a:r>
          </a:p>
          <a:p>
            <a:pPr marL="0" indent="0" algn="r">
              <a:buNone/>
            </a:pPr>
            <a:r>
              <a:rPr lang="en-GB" dirty="0"/>
              <a:t>Sanders, ‘Beggar’s Commonwealth’s and the Pre-Civil War Stage’ </a:t>
            </a:r>
            <a:r>
              <a:rPr lang="en-GB" i="1" dirty="0"/>
              <a:t>The Modern Language Review </a:t>
            </a:r>
            <a:r>
              <a:rPr lang="en-GB" dirty="0"/>
              <a:t>97 (2002)</a:t>
            </a:r>
          </a:p>
          <a:p>
            <a:pPr marL="0" indent="0">
              <a:buNone/>
            </a:pPr>
            <a:r>
              <a:rPr lang="en-GB" dirty="0"/>
              <a:t> </a:t>
            </a:r>
          </a:p>
        </p:txBody>
      </p:sp>
    </p:spTree>
    <p:custDataLst>
      <p:tags r:id="rId1"/>
    </p:custDataLst>
    <p:extLst>
      <p:ext uri="{BB962C8B-B14F-4D97-AF65-F5344CB8AC3E}">
        <p14:creationId xmlns:p14="http://schemas.microsoft.com/office/powerpoint/2010/main" val="386193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ell phone&#10;&#10;Description automatically generated">
            <a:extLst>
              <a:ext uri="{FF2B5EF4-FFF2-40B4-BE49-F238E27FC236}">
                <a16:creationId xmlns:a16="http://schemas.microsoft.com/office/drawing/2014/main" id="{BC1C4DD4-CB0B-45E5-B455-B63C412B4EBE}"/>
              </a:ext>
            </a:extLst>
          </p:cNvPr>
          <p:cNvPicPr>
            <a:picLocks noGrp="1" noChangeAspect="1"/>
          </p:cNvPicPr>
          <p:nvPr>
            <p:ph idx="4294967295"/>
          </p:nvPr>
        </p:nvPicPr>
        <p:blipFill rotWithShape="1">
          <a:blip r:embed="rId3"/>
          <a:srcRect b="16667"/>
          <a:stretch/>
        </p:blipFill>
        <p:spPr>
          <a:xfrm>
            <a:off x="20" y="10"/>
            <a:ext cx="12191980" cy="6857990"/>
          </a:xfrm>
          <a:prstGeom prst="rect">
            <a:avLst/>
          </a:prstGeom>
        </p:spPr>
      </p:pic>
    </p:spTree>
    <p:extLst>
      <p:ext uri="{BB962C8B-B14F-4D97-AF65-F5344CB8AC3E}">
        <p14:creationId xmlns:p14="http://schemas.microsoft.com/office/powerpoint/2010/main" val="423544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0" name="Freeform: Shape 9">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Page 1">
            <a:extLst>
              <a:ext uri="{FF2B5EF4-FFF2-40B4-BE49-F238E27FC236}">
                <a16:creationId xmlns:a16="http://schemas.microsoft.com/office/drawing/2014/main" id="{008E2A8C-2A70-ABD3-2009-E05975D42D5A}"/>
              </a:ext>
            </a:extLst>
          </p:cNvPr>
          <p:cNvPicPr>
            <a:picLocks noChangeAspect="1"/>
          </p:cNvPicPr>
          <p:nvPr/>
        </p:nvPicPr>
        <p:blipFill>
          <a:blip r:embed="rId3"/>
          <a:stretch>
            <a:fillRect/>
          </a:stretch>
        </p:blipFill>
        <p:spPr>
          <a:xfrm>
            <a:off x="2418729" y="643467"/>
            <a:ext cx="7354541" cy="5571065"/>
          </a:xfrm>
          <a:prstGeom prst="rect">
            <a:avLst/>
          </a:prstGeom>
          <a:ln>
            <a:noFill/>
          </a:ln>
        </p:spPr>
      </p:pic>
    </p:spTree>
    <p:extLst>
      <p:ext uri="{BB962C8B-B14F-4D97-AF65-F5344CB8AC3E}">
        <p14:creationId xmlns:p14="http://schemas.microsoft.com/office/powerpoint/2010/main" val="440872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09998-150D-4616-8116-046F9F1D6EAE}"/>
              </a:ext>
            </a:extLst>
          </p:cNvPr>
          <p:cNvSpPr>
            <a:spLocks noGrp="1"/>
          </p:cNvSpPr>
          <p:nvPr>
            <p:ph type="title"/>
          </p:nvPr>
        </p:nvSpPr>
        <p:spPr>
          <a:xfrm>
            <a:off x="838200" y="336249"/>
            <a:ext cx="10515600" cy="1325563"/>
          </a:xfrm>
        </p:spPr>
        <p:txBody>
          <a:bodyPr/>
          <a:lstStyle/>
          <a:p>
            <a:r>
              <a:rPr lang="en-GB" dirty="0"/>
              <a:t>The 1652 Preface: Brome to Thomas Stanley </a:t>
            </a:r>
          </a:p>
        </p:txBody>
      </p:sp>
      <p:sp>
        <p:nvSpPr>
          <p:cNvPr id="3" name="Content Placeholder 2">
            <a:extLst>
              <a:ext uri="{FF2B5EF4-FFF2-40B4-BE49-F238E27FC236}">
                <a16:creationId xmlns:a16="http://schemas.microsoft.com/office/drawing/2014/main" id="{3ECF4672-2F4D-47FD-AA2E-4F92843D0749}"/>
              </a:ext>
            </a:extLst>
          </p:cNvPr>
          <p:cNvSpPr>
            <a:spLocks noGrp="1"/>
          </p:cNvSpPr>
          <p:nvPr>
            <p:ph idx="1"/>
          </p:nvPr>
        </p:nvSpPr>
        <p:spPr>
          <a:xfrm>
            <a:off x="838200" y="1825625"/>
            <a:ext cx="10515600" cy="2582746"/>
          </a:xfrm>
        </p:spPr>
        <p:txBody>
          <a:bodyPr>
            <a:normAutofit lnSpcReduction="10000"/>
          </a:bodyPr>
          <a:lstStyle/>
          <a:p>
            <a:pPr marL="0" indent="0">
              <a:buNone/>
            </a:pPr>
            <a:r>
              <a:rPr lang="en-GB" dirty="0"/>
              <a:t>“All the arguments I can use to induce you to take notice of this thing of nothing is that it had the luck to tumble last of all in the epidemical ruin of the scene, and now limps hither with a wooden leg to beg an alms at your hands. I will wind up all with a use of exhortation, that since the times conspire to make us all beggars, let us make ourselves merry; which (if I am not mistaken) this drives at.”</a:t>
            </a:r>
          </a:p>
        </p:txBody>
      </p:sp>
    </p:spTree>
    <p:extLst>
      <p:ext uri="{BB962C8B-B14F-4D97-AF65-F5344CB8AC3E}">
        <p14:creationId xmlns:p14="http://schemas.microsoft.com/office/powerpoint/2010/main" val="29525197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27.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1C2F9BF61F1A47AF8EC57A147204D3" ma:contentTypeVersion="19" ma:contentTypeDescription="Create a new document." ma:contentTypeScope="" ma:versionID="cb15b0d5cf0f1f6304df8296e3cb4020">
  <xsd:schema xmlns:xsd="http://www.w3.org/2001/XMLSchema" xmlns:xs="http://www.w3.org/2001/XMLSchema" xmlns:p="http://schemas.microsoft.com/office/2006/metadata/properties" xmlns:ns3="7db21057-c138-4d0e-aedc-4da781a200eb" xmlns:ns4="e8ee2582-de5a-492b-a15e-0818256aac88" targetNamespace="http://schemas.microsoft.com/office/2006/metadata/properties" ma:root="true" ma:fieldsID="29a84b03f2db7368d6a360f108d3fafb" ns3:_="" ns4:_="">
    <xsd:import namespace="7db21057-c138-4d0e-aedc-4da781a200eb"/>
    <xsd:import namespace="e8ee2582-de5a-492b-a15e-0818256aac88"/>
    <xsd:element name="properties">
      <xsd:complexType>
        <xsd:sequence>
          <xsd:element name="documentManagement">
            <xsd:complexType>
              <xsd:all>
                <xsd:element ref="ns3:MediaServiceMetadata" minOccurs="0"/>
                <xsd:element ref="ns3:MediaServiceFastMetadata"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_activity" minOccurs="0"/>
                <xsd:element ref="ns3:MediaServiceLocation"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b21057-c138-4d0e-aedc-4da781a200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SystemTags" ma:index="22" nillable="true" ma:displayName="MediaServiceSystemTags" ma:hidden="true" ma:internalName="MediaServiceSystemTags" ma:readOnly="true">
      <xsd:simpleType>
        <xsd:restriction base="dms:Note"/>
      </xsd:simpleType>
    </xsd:element>
    <xsd:element name="_activity" ma:index="23" nillable="true" ma:displayName="_activity" ma:hidden="true" ma:internalName="_activity">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8ee2582-de5a-492b-a15e-0818256aac8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db21057-c138-4d0e-aedc-4da781a200eb" xsi:nil="true"/>
  </documentManagement>
</p:properties>
</file>

<file path=customXml/itemProps1.xml><?xml version="1.0" encoding="utf-8"?>
<ds:datastoreItem xmlns:ds="http://schemas.openxmlformats.org/officeDocument/2006/customXml" ds:itemID="{3EC299C6-E67C-4974-BAAC-74252515A2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b21057-c138-4d0e-aedc-4da781a200eb"/>
    <ds:schemaRef ds:uri="e8ee2582-de5a-492b-a15e-0818256aac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965C47-2014-47A6-BA25-068E09E57439}">
  <ds:schemaRefs>
    <ds:schemaRef ds:uri="http://schemas.microsoft.com/sharepoint/v3/contenttype/forms"/>
  </ds:schemaRefs>
</ds:datastoreItem>
</file>

<file path=customXml/itemProps3.xml><?xml version="1.0" encoding="utf-8"?>
<ds:datastoreItem xmlns:ds="http://schemas.openxmlformats.org/officeDocument/2006/customXml" ds:itemID="{CD34FBD8-ACAE-4378-A92F-CCB29E0DC50B}">
  <ds:schemaRefs>
    <ds:schemaRef ds:uri="http://purl.org/dc/elements/1.1/"/>
    <ds:schemaRef ds:uri="http://schemas.microsoft.com/office/2006/documentManagement/types"/>
    <ds:schemaRef ds:uri="http://purl.org/dc/dcmitype/"/>
    <ds:schemaRef ds:uri="http://schemas.openxmlformats.org/package/2006/metadata/core-properties"/>
    <ds:schemaRef ds:uri="e8ee2582-de5a-492b-a15e-0818256aac88"/>
    <ds:schemaRef ds:uri="http://schemas.microsoft.com/office/2006/metadata/properties"/>
    <ds:schemaRef ds:uri="http://schemas.microsoft.com/office/infopath/2007/PartnerControls"/>
    <ds:schemaRef ds:uri="7db21057-c138-4d0e-aedc-4da781a200eb"/>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2930</TotalTime>
  <Words>2983</Words>
  <Application>Microsoft Office PowerPoint</Application>
  <PresentationFormat>Widescreen</PresentationFormat>
  <Paragraphs>219</Paragraphs>
  <Slides>24</Slides>
  <Notes>23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Aptos</vt:lpstr>
      <vt:lpstr>Aptos Display</vt:lpstr>
      <vt:lpstr>Arial</vt:lpstr>
      <vt:lpstr>Calibri</vt:lpstr>
      <vt:lpstr>Calibri Light</vt:lpstr>
      <vt:lpstr>Office Theme</vt:lpstr>
      <vt:lpstr>1_Office Theme</vt:lpstr>
      <vt:lpstr>Literature and Revolution 1640-1660</vt:lpstr>
      <vt:lpstr>Week 1 Lecture</vt:lpstr>
      <vt:lpstr>Module Housekeeping</vt:lpstr>
      <vt:lpstr>Week 1 Lecture</vt:lpstr>
      <vt:lpstr>The Civil Wars 1640-60: overview of key historical events</vt:lpstr>
      <vt:lpstr>The Civil Wars 1640-60: overview of key historical events</vt:lpstr>
      <vt:lpstr>1640-1660: Social and Cultural Changes</vt:lpstr>
      <vt:lpstr>The Civil Wars in Cultural History</vt:lpstr>
      <vt:lpstr>The Civil Wars in Cultural History</vt:lpstr>
      <vt:lpstr>Key Questions for the Module</vt:lpstr>
      <vt:lpstr>Week 1 Lecture</vt:lpstr>
      <vt:lpstr>PowerPoint Presentation</vt:lpstr>
      <vt:lpstr>PowerPoint Presentation</vt:lpstr>
      <vt:lpstr>Historical Context 1640-41: Three Political Problems</vt:lpstr>
      <vt:lpstr>PowerPoint Presentation</vt:lpstr>
      <vt:lpstr>Historical Context: 1640-41</vt:lpstr>
      <vt:lpstr>Week 1 Lecture</vt:lpstr>
      <vt:lpstr>Richard Brome: A Jovial Crew</vt:lpstr>
      <vt:lpstr>The Civil Wars 1640-60: overview of key historical events (with A Jovial Crew added)</vt:lpstr>
      <vt:lpstr>The Closure of the Theatres</vt:lpstr>
      <vt:lpstr>Beggar Commonwealths</vt:lpstr>
      <vt:lpstr>PowerPoint Presentation</vt:lpstr>
      <vt:lpstr>PowerPoint Presentation</vt:lpstr>
      <vt:lpstr>The 1652 Preface: Brome to Thomas Stanley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West, John</dc:creator>
  <cp:lastModifiedBy>West, John</cp:lastModifiedBy>
  <cp:revision>6</cp:revision>
  <dcterms:created xsi:type="dcterms:W3CDTF">2025-01-07T12:11:00Z</dcterms:created>
  <dcterms:modified xsi:type="dcterms:W3CDTF">2026-10-03T16:54:36Z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0x0101001F1C2F9BF61F1A47AF8EC57A147204D3</vt:lpwstr>
  </property>
</Properties>
</file>