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3612-4052-95A4-9F44-792E81AC7C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1373EB-39A1-C021-013D-3C27AD0B9D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E00613-E0EA-BABC-20C8-F2EA91D0D99A}"/>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8A879E98-44CF-A133-9384-956FDEF945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556D91-EB5A-279F-5AAB-F31BA16BC251}"/>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155351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0AD6B-5795-607D-E463-389D33CA6A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BE7E60-8ABF-06B4-A33A-8133E5D86C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450E4D-A83F-E0FA-0488-EDDF0F9D0EE5}"/>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75D0D7B9-0690-A17A-F9C8-38A4EDCFA3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8A702E-0F36-FB5A-E07A-B846F8F09CD1}"/>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175702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2FF3FA-C14F-3ABB-22C8-77AABCFD6A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34E0C4-C2AF-E7E1-0B63-C1674A9BD1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ECBE6D-A8BC-6ED9-79D1-15E49FE41DC7}"/>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DBB65606-F7C9-07D0-052A-0F9F4F34D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FFA6D-389B-D478-43B7-2D566A482B64}"/>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1635442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59A9-5466-0CE5-B98C-740DCAF7A8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B660E3-CDBD-A946-E446-12D10C25B1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1C7177-D2DA-4F5D-2067-9E44035DC132}"/>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751918DC-F84F-7119-BB3D-1B3275C2F4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4C449C-607F-D472-9B35-AB18E4B2A159}"/>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09815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EACB1-E687-DA31-C5FA-44B15BCF27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96FE9E-51CF-113D-CAA8-4981D42AA1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41337E-7BBF-F012-A7D0-2437C19D16C0}"/>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D621FB29-E299-980E-DA95-C2389CC771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4F825-1A92-7F50-68E1-F0A496C7F0ED}"/>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0808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E991-129B-BC0B-A4F7-4CB095D1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7467E3-559F-9503-BD71-64EF08B606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25F815-B5A4-ADE5-80BD-7A17474E00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480D5B-FE1E-F155-9A69-B856E7FE68D5}"/>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6" name="Footer Placeholder 5">
            <a:extLst>
              <a:ext uri="{FF2B5EF4-FFF2-40B4-BE49-F238E27FC236}">
                <a16:creationId xmlns:a16="http://schemas.microsoft.com/office/drawing/2014/main" id="{1CCCA062-980E-C671-3910-70BE487F05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E4BD23-2AEE-09CB-4422-EE34E48D9315}"/>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91937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5F575-76B5-89D7-F3C1-059DAD06ED8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01CB87-8187-E437-721A-03287579E3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565C45-6E8C-C1F0-7D16-C1E434154F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FAA3E1C-BD11-649C-4784-7C67057395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02AB77-EE3E-9FB4-B881-3FAD0F7177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FDA768-784E-2E3B-A017-772F60B58894}"/>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8" name="Footer Placeholder 7">
            <a:extLst>
              <a:ext uri="{FF2B5EF4-FFF2-40B4-BE49-F238E27FC236}">
                <a16:creationId xmlns:a16="http://schemas.microsoft.com/office/drawing/2014/main" id="{5EF0D8A2-42BF-BB2E-419C-C32FAF883F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C506B4F-59DB-E18C-BA1E-1CF4C9F97EEC}"/>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3127899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607E0-9E60-F1BA-44E1-915C18F690B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B2B744-DE4E-0E30-D023-1DF8A5117BFE}"/>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4" name="Footer Placeholder 3">
            <a:extLst>
              <a:ext uri="{FF2B5EF4-FFF2-40B4-BE49-F238E27FC236}">
                <a16:creationId xmlns:a16="http://schemas.microsoft.com/office/drawing/2014/main" id="{4BDC4986-5376-1986-FC21-43A8FE579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1FAF9D4-5AEF-1FB4-5869-64B19CAF74D1}"/>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582116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CB259-53FB-3116-0872-32E61EEC77C6}"/>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3" name="Footer Placeholder 2">
            <a:extLst>
              <a:ext uri="{FF2B5EF4-FFF2-40B4-BE49-F238E27FC236}">
                <a16:creationId xmlns:a16="http://schemas.microsoft.com/office/drawing/2014/main" id="{B450E39C-9C43-196C-CC85-7BB00E0BF2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4C7A5A1-FA4E-571F-C20E-BAE58692DEEA}"/>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652413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F17C3-8A48-249A-5073-BD0E23B0E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B4AAB41-38F7-AC73-446F-318D820205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82B895-2FD0-7522-17FE-826C9062FE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AD1FFB-AE7B-8788-63FD-6D5831BE0B7D}"/>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6" name="Footer Placeholder 5">
            <a:extLst>
              <a:ext uri="{FF2B5EF4-FFF2-40B4-BE49-F238E27FC236}">
                <a16:creationId xmlns:a16="http://schemas.microsoft.com/office/drawing/2014/main" id="{954501E3-A62A-6A06-1502-C82D62628E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C23375-10B7-1FE1-9145-2590CB3FB47A}"/>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040829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81132-980C-B7CC-D219-B3747D1302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8B4E60-7D23-A07F-804D-52A971FB69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36DA845-28D4-506B-D19D-EADB88605F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9DF18-8B60-6685-91DD-ABAFC4145156}"/>
              </a:ext>
            </a:extLst>
          </p:cNvPr>
          <p:cNvSpPr>
            <a:spLocks noGrp="1"/>
          </p:cNvSpPr>
          <p:nvPr>
            <p:ph type="dt" sz="half" idx="10"/>
          </p:nvPr>
        </p:nvSpPr>
        <p:spPr/>
        <p:txBody>
          <a:bodyPr/>
          <a:lstStyle/>
          <a:p>
            <a:fld id="{86657E25-3E76-466C-B1D9-8A10E74DDA73}" type="datetimeFigureOut">
              <a:rPr lang="en-GB" smtClean="0"/>
              <a:t>11/03/2025</a:t>
            </a:fld>
            <a:endParaRPr lang="en-GB"/>
          </a:p>
        </p:txBody>
      </p:sp>
      <p:sp>
        <p:nvSpPr>
          <p:cNvPr id="6" name="Footer Placeholder 5">
            <a:extLst>
              <a:ext uri="{FF2B5EF4-FFF2-40B4-BE49-F238E27FC236}">
                <a16:creationId xmlns:a16="http://schemas.microsoft.com/office/drawing/2014/main" id="{DD9D50F1-13FC-C8A8-098C-0ECED6CB87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7B9A57-315F-F288-916A-E34A7377BECA}"/>
              </a:ext>
            </a:extLst>
          </p:cNvPr>
          <p:cNvSpPr>
            <a:spLocks noGrp="1"/>
          </p:cNvSpPr>
          <p:nvPr>
            <p:ph type="sldNum" sz="quarter" idx="12"/>
          </p:nvPr>
        </p:nvSpPr>
        <p:spPr/>
        <p:txBody>
          <a:bodyPr/>
          <a:lstStyle/>
          <a:p>
            <a:fld id="{A5B92562-028E-435F-947D-5E7CA2FF4408}" type="slidenum">
              <a:rPr lang="en-GB" smtClean="0"/>
              <a:t>‹#›</a:t>
            </a:fld>
            <a:endParaRPr lang="en-GB"/>
          </a:p>
        </p:txBody>
      </p:sp>
    </p:spTree>
    <p:extLst>
      <p:ext uri="{BB962C8B-B14F-4D97-AF65-F5344CB8AC3E}">
        <p14:creationId xmlns:p14="http://schemas.microsoft.com/office/powerpoint/2010/main" val="289915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B663B9-F192-BF37-FC85-6235417331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C494FB-AA2F-FE00-06C6-AD7F10F92C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CE6622-1EB1-9EEC-34C4-A5A5B8792E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657E25-3E76-466C-B1D9-8A10E74DDA73}" type="datetimeFigureOut">
              <a:rPr lang="en-GB" smtClean="0"/>
              <a:t>11/03/2025</a:t>
            </a:fld>
            <a:endParaRPr lang="en-GB"/>
          </a:p>
        </p:txBody>
      </p:sp>
      <p:sp>
        <p:nvSpPr>
          <p:cNvPr id="5" name="Footer Placeholder 4">
            <a:extLst>
              <a:ext uri="{FF2B5EF4-FFF2-40B4-BE49-F238E27FC236}">
                <a16:creationId xmlns:a16="http://schemas.microsoft.com/office/drawing/2014/main" id="{2A37141B-A25D-8907-B981-08EBB27046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A80D8A7-D322-0563-5BD5-D62F903F26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B92562-028E-435F-947D-5E7CA2FF4408}" type="slidenum">
              <a:rPr lang="en-GB" smtClean="0"/>
              <a:t>‹#›</a:t>
            </a:fld>
            <a:endParaRPr lang="en-GB"/>
          </a:p>
        </p:txBody>
      </p:sp>
    </p:spTree>
    <p:extLst>
      <p:ext uri="{BB962C8B-B14F-4D97-AF65-F5344CB8AC3E}">
        <p14:creationId xmlns:p14="http://schemas.microsoft.com/office/powerpoint/2010/main" val="133623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owley.lib.virginia.edu/MacKing/MacKing.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B008F38-9C4D-B712-ECE0-7614FA1F75AB}"/>
              </a:ext>
            </a:extLst>
          </p:cNvPr>
          <p:cNvPicPr>
            <a:picLocks noChangeAspect="1"/>
          </p:cNvPicPr>
          <p:nvPr/>
        </p:nvPicPr>
        <p:blipFill>
          <a:blip r:embed="rId2"/>
          <a:srcRect t="15413"/>
          <a:stretch/>
        </p:blipFill>
        <p:spPr>
          <a:xfrm>
            <a:off x="3049" y="0"/>
            <a:ext cx="12191977" cy="6858022"/>
          </a:xfrm>
          <a:prstGeom prst="rect">
            <a:avLst/>
          </a:prstGeom>
        </p:spPr>
      </p:pic>
      <p:sp>
        <p:nvSpPr>
          <p:cNvPr id="18" name="Rectangle 1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E9DEBA-2724-1AC9-1772-69BE5B1196EC}"/>
              </a:ext>
            </a:extLst>
          </p:cNvPr>
          <p:cNvSpPr>
            <a:spLocks noGrp="1"/>
          </p:cNvSpPr>
          <p:nvPr>
            <p:ph type="ctrTitle"/>
          </p:nvPr>
        </p:nvSpPr>
        <p:spPr>
          <a:xfrm>
            <a:off x="1093404" y="5420920"/>
            <a:ext cx="10002142" cy="1544963"/>
          </a:xfrm>
        </p:spPr>
        <p:txBody>
          <a:bodyPr anchor="t">
            <a:normAutofit/>
          </a:bodyPr>
          <a:lstStyle/>
          <a:p>
            <a:pPr algn="l"/>
            <a:r>
              <a:rPr lang="en-GB" sz="5200" b="1" dirty="0">
                <a:solidFill>
                  <a:schemeClr val="bg1"/>
                </a:solidFill>
              </a:rPr>
              <a:t>Literature and Revolution: Week 10</a:t>
            </a:r>
            <a:br>
              <a:rPr lang="en-GB" sz="5200" dirty="0">
                <a:solidFill>
                  <a:srgbClr val="FFFFFF"/>
                </a:solidFill>
              </a:rPr>
            </a:br>
            <a:endParaRPr lang="en-GB" sz="5200" dirty="0">
              <a:solidFill>
                <a:srgbClr val="FFFFFF"/>
              </a:solidFill>
            </a:endParaRPr>
          </a:p>
        </p:txBody>
      </p:sp>
      <p:sp>
        <p:nvSpPr>
          <p:cNvPr id="3" name="Subtitle 2">
            <a:extLst>
              <a:ext uri="{FF2B5EF4-FFF2-40B4-BE49-F238E27FC236}">
                <a16:creationId xmlns:a16="http://schemas.microsoft.com/office/drawing/2014/main" id="{9EE3698C-D404-C814-0313-883FB40A173C}"/>
              </a:ext>
            </a:extLst>
          </p:cNvPr>
          <p:cNvSpPr>
            <a:spLocks noGrp="1"/>
          </p:cNvSpPr>
          <p:nvPr>
            <p:ph type="subTitle" idx="1"/>
          </p:nvPr>
        </p:nvSpPr>
        <p:spPr>
          <a:xfrm>
            <a:off x="3204070" y="5097243"/>
            <a:ext cx="6085116" cy="1544963"/>
          </a:xfrm>
        </p:spPr>
        <p:txBody>
          <a:bodyPr anchor="b">
            <a:normAutofit/>
          </a:bodyPr>
          <a:lstStyle/>
          <a:p>
            <a:pPr algn="l"/>
            <a:r>
              <a:rPr lang="en-GB" b="1" dirty="0">
                <a:solidFill>
                  <a:schemeClr val="bg1"/>
                </a:solidFill>
              </a:rPr>
              <a:t>The Restoration, Dryden, and Hutchinson</a:t>
            </a:r>
          </a:p>
        </p:txBody>
      </p:sp>
      <p:sp>
        <p:nvSpPr>
          <p:cNvPr id="19" name="Rectangle 18">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930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9B3FC-22E7-715E-8967-327B1080CFC6}"/>
              </a:ext>
            </a:extLst>
          </p:cNvPr>
          <p:cNvSpPr>
            <a:spLocks noGrp="1"/>
          </p:cNvSpPr>
          <p:nvPr>
            <p:ph type="title"/>
          </p:nvPr>
        </p:nvSpPr>
        <p:spPr>
          <a:xfrm>
            <a:off x="838200" y="365125"/>
            <a:ext cx="10515600" cy="921415"/>
          </a:xfrm>
        </p:spPr>
        <p:txBody>
          <a:bodyPr/>
          <a:lstStyle/>
          <a:p>
            <a:pPr algn="ctr"/>
            <a:r>
              <a:rPr lang="en-GB" dirty="0"/>
              <a:t>Panegyric in 1660</a:t>
            </a:r>
          </a:p>
        </p:txBody>
      </p:sp>
      <p:sp>
        <p:nvSpPr>
          <p:cNvPr id="3" name="Content Placeholder 2">
            <a:extLst>
              <a:ext uri="{FF2B5EF4-FFF2-40B4-BE49-F238E27FC236}">
                <a16:creationId xmlns:a16="http://schemas.microsoft.com/office/drawing/2014/main" id="{360DBA63-AF53-6766-AF75-A1CE78ABD1B3}"/>
              </a:ext>
            </a:extLst>
          </p:cNvPr>
          <p:cNvSpPr>
            <a:spLocks noGrp="1"/>
          </p:cNvSpPr>
          <p:nvPr>
            <p:ph idx="1"/>
          </p:nvPr>
        </p:nvSpPr>
        <p:spPr>
          <a:xfrm>
            <a:off x="478465" y="1414130"/>
            <a:ext cx="11334307" cy="4762833"/>
          </a:xfrm>
        </p:spPr>
        <p:txBody>
          <a:bodyPr>
            <a:normAutofit lnSpcReduction="10000"/>
          </a:bodyPr>
          <a:lstStyle/>
          <a:p>
            <a:pPr marL="0" indent="0">
              <a:buNone/>
            </a:pPr>
            <a:r>
              <a:rPr lang="en-GB" dirty="0"/>
              <a:t>“You bring such Clemency, as shews you have | More Pardons, than your Angel-Father gave.” (William Davenant, </a:t>
            </a:r>
            <a:r>
              <a:rPr lang="en-GB" i="1" dirty="0"/>
              <a:t>Poem Upon His Sacred Majesty’s Most Happy Return</a:t>
            </a:r>
            <a:r>
              <a:rPr lang="en-GB" dirty="0"/>
              <a:t>).</a:t>
            </a:r>
          </a:p>
          <a:p>
            <a:pPr marL="0" indent="0">
              <a:buNone/>
            </a:pPr>
            <a:r>
              <a:rPr lang="en-GB" dirty="0"/>
              <a:t>“the joyful London meets | The Princely York, himself alone a freight; | The Swift-sure groans beneath Great </a:t>
            </a:r>
            <a:r>
              <a:rPr lang="en-GB" dirty="0" err="1"/>
              <a:t>Gloc’sters</a:t>
            </a:r>
            <a:r>
              <a:rPr lang="en-GB" dirty="0"/>
              <a:t> weight.” (Dryden, </a:t>
            </a:r>
            <a:r>
              <a:rPr lang="en-GB" i="1" dirty="0"/>
              <a:t>Astraea Redux</a:t>
            </a:r>
            <a:r>
              <a:rPr lang="en-GB" dirty="0"/>
              <a:t>).</a:t>
            </a:r>
          </a:p>
          <a:p>
            <a:pPr marL="0" indent="0">
              <a:buNone/>
            </a:pPr>
            <a:r>
              <a:rPr lang="en-GB" dirty="0"/>
              <a:t>“But since them | A sad and long Parenthesis hath been | ‘Twixt us and Regal-splendour” (William </a:t>
            </a:r>
            <a:r>
              <a:rPr lang="en-GB" dirty="0" err="1"/>
              <a:t>Fairebrother</a:t>
            </a:r>
            <a:r>
              <a:rPr lang="en-GB" dirty="0"/>
              <a:t>, </a:t>
            </a:r>
            <a:r>
              <a:rPr lang="en-GB" i="1" dirty="0"/>
              <a:t>To the King’s Most Sacred Majesty</a:t>
            </a:r>
            <a:r>
              <a:rPr lang="en-GB" dirty="0"/>
              <a:t>). </a:t>
            </a:r>
          </a:p>
          <a:p>
            <a:pPr marL="0" indent="0" algn="r">
              <a:buNone/>
            </a:pPr>
            <a:endParaRPr lang="en-GB" sz="2200" dirty="0"/>
          </a:p>
          <a:p>
            <a:pPr marL="0" indent="0" algn="r">
              <a:buNone/>
            </a:pPr>
            <a:r>
              <a:rPr lang="en-GB" sz="2200" dirty="0"/>
              <a:t>				Gerald MacLean’s online anthology of Restoration poems is here: </a:t>
            </a:r>
            <a:r>
              <a:rPr lang="en-GB" sz="2200" dirty="0">
                <a:hlinkClick r:id="rId2"/>
              </a:rPr>
              <a:t>The Return of the King : An Anthology of English Poems Commemorating the Restoration of Charles II / edited by Gerald MacLean</a:t>
            </a:r>
            <a:endParaRPr lang="en-GB" sz="2200" dirty="0"/>
          </a:p>
        </p:txBody>
      </p:sp>
    </p:spTree>
    <p:extLst>
      <p:ext uri="{BB962C8B-B14F-4D97-AF65-F5344CB8AC3E}">
        <p14:creationId xmlns:p14="http://schemas.microsoft.com/office/powerpoint/2010/main" val="1657733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6EA12B1-CD3C-4318-8D54-F3313120BBB0}"/>
              </a:ext>
            </a:extLst>
          </p:cNvPr>
          <p:cNvSpPr txBox="1"/>
          <p:nvPr/>
        </p:nvSpPr>
        <p:spPr>
          <a:xfrm>
            <a:off x="838200" y="1093632"/>
            <a:ext cx="5387967" cy="4621368"/>
          </a:xfrm>
          <a:prstGeom prst="rect">
            <a:avLst/>
          </a:prstGeom>
        </p:spPr>
        <p:txBody>
          <a:bodyPr vert="horz" lIns="91440" tIns="45720" rIns="91440" bIns="45720" rtlCol="0">
            <a:normAutofit/>
          </a:bodyPr>
          <a:lstStyle/>
          <a:p>
            <a:pPr>
              <a:lnSpc>
                <a:spcPct val="90000"/>
              </a:lnSpc>
              <a:spcAft>
                <a:spcPts val="800"/>
              </a:spcAft>
            </a:pPr>
            <a:r>
              <a:rPr lang="en-US" sz="2000" b="1" dirty="0">
                <a:effectLst/>
              </a:rPr>
              <a:t>Title:</a:t>
            </a:r>
            <a:r>
              <a:rPr lang="en-US" sz="2000" dirty="0">
                <a:effectLst/>
              </a:rPr>
              <a:t> </a:t>
            </a:r>
            <a:r>
              <a:rPr lang="en-US" sz="2000" i="1" dirty="0">
                <a:effectLst/>
              </a:rPr>
              <a:t>Astraea Redux: A Poem on the Happy Restoration and Return of his Sacred Majesty Charles the Second</a:t>
            </a:r>
          </a:p>
          <a:p>
            <a:pPr>
              <a:lnSpc>
                <a:spcPct val="90000"/>
              </a:lnSpc>
              <a:spcAft>
                <a:spcPts val="800"/>
              </a:spcAft>
            </a:pPr>
            <a:endParaRPr lang="en-US" sz="2000" b="1" dirty="0">
              <a:effectLst/>
            </a:endParaRPr>
          </a:p>
          <a:p>
            <a:pPr>
              <a:lnSpc>
                <a:spcPct val="90000"/>
              </a:lnSpc>
              <a:spcAft>
                <a:spcPts val="800"/>
              </a:spcAft>
            </a:pPr>
            <a:r>
              <a:rPr lang="en-US" sz="2000" b="1" dirty="0">
                <a:effectLst/>
              </a:rPr>
              <a:t>Epigraph:</a:t>
            </a:r>
            <a:r>
              <a:rPr lang="en-US" sz="2000" dirty="0">
                <a:effectLst/>
              </a:rPr>
              <a:t> </a:t>
            </a:r>
            <a:r>
              <a:rPr lang="en-US" sz="2000" b="1" i="1" dirty="0" err="1">
                <a:effectLst/>
              </a:rPr>
              <a:t>Iam</a:t>
            </a:r>
            <a:r>
              <a:rPr lang="en-US" sz="2000" i="1" dirty="0">
                <a:effectLst/>
              </a:rPr>
              <a:t> </a:t>
            </a:r>
            <a:r>
              <a:rPr lang="en-US" sz="2000" i="1" dirty="0" err="1">
                <a:effectLst/>
              </a:rPr>
              <a:t>Redit</a:t>
            </a:r>
            <a:r>
              <a:rPr lang="en-US" sz="2000" i="1" dirty="0">
                <a:effectLst/>
              </a:rPr>
              <a:t> &amp; Virgo, </a:t>
            </a:r>
            <a:r>
              <a:rPr lang="en-US" sz="2000" i="1" dirty="0" err="1">
                <a:effectLst/>
              </a:rPr>
              <a:t>Redeunt</a:t>
            </a:r>
            <a:r>
              <a:rPr lang="en-US" sz="2000" i="1" dirty="0">
                <a:effectLst/>
              </a:rPr>
              <a:t> Saturnia Regna</a:t>
            </a:r>
            <a:r>
              <a:rPr lang="en-US" sz="2000" dirty="0">
                <a:effectLst/>
              </a:rPr>
              <a:t>. Virgil.</a:t>
            </a:r>
            <a:endParaRPr lang="en-US" sz="2000" dirty="0"/>
          </a:p>
          <a:p>
            <a:pPr>
              <a:lnSpc>
                <a:spcPct val="90000"/>
              </a:lnSpc>
              <a:spcAft>
                <a:spcPts val="800"/>
              </a:spcAft>
            </a:pPr>
            <a:r>
              <a:rPr lang="en-US" sz="2000" dirty="0">
                <a:effectLst/>
              </a:rPr>
              <a:t>[</a:t>
            </a:r>
            <a:r>
              <a:rPr lang="en-US" sz="2000" b="1" dirty="0">
                <a:effectLst/>
              </a:rPr>
              <a:t>Now</a:t>
            </a:r>
            <a:r>
              <a:rPr lang="en-US" sz="2000" dirty="0">
                <a:effectLst/>
              </a:rPr>
              <a:t> the Virgin [Astraea] returns, the kingdom of Saturn returns]</a:t>
            </a:r>
          </a:p>
          <a:p>
            <a:pPr>
              <a:lnSpc>
                <a:spcPct val="90000"/>
              </a:lnSpc>
              <a:spcAft>
                <a:spcPts val="800"/>
              </a:spcAft>
            </a:pPr>
            <a:endParaRPr lang="en-US" sz="2000" dirty="0">
              <a:effectLst/>
            </a:endParaRPr>
          </a:p>
          <a:p>
            <a:pPr>
              <a:lnSpc>
                <a:spcPct val="90000"/>
              </a:lnSpc>
              <a:spcAft>
                <a:spcPts val="800"/>
              </a:spcAft>
            </a:pPr>
            <a:r>
              <a:rPr lang="en-US" sz="2000" b="1" dirty="0"/>
              <a:t>The opening lines:</a:t>
            </a:r>
          </a:p>
          <a:p>
            <a:pPr>
              <a:lnSpc>
                <a:spcPct val="90000"/>
              </a:lnSpc>
              <a:spcAft>
                <a:spcPts val="800"/>
              </a:spcAft>
            </a:pPr>
            <a:r>
              <a:rPr lang="en-US" sz="2000" b="1" dirty="0">
                <a:effectLst/>
              </a:rPr>
              <a:t>Now</a:t>
            </a:r>
            <a:r>
              <a:rPr lang="en-US" sz="2000" dirty="0">
                <a:effectLst/>
              </a:rPr>
              <a:t> with a general Peace the World </a:t>
            </a:r>
            <a:r>
              <a:rPr lang="en-US" sz="2000" u="sng" dirty="0">
                <a:effectLst/>
              </a:rPr>
              <a:t>was</a:t>
            </a:r>
            <a:r>
              <a:rPr lang="en-US" sz="2000" dirty="0">
                <a:effectLst/>
              </a:rPr>
              <a:t> blest,</a:t>
            </a:r>
          </a:p>
          <a:p>
            <a:pPr>
              <a:lnSpc>
                <a:spcPct val="90000"/>
              </a:lnSpc>
              <a:spcAft>
                <a:spcPts val="800"/>
              </a:spcAft>
            </a:pPr>
            <a:r>
              <a:rPr lang="en-US" sz="2000" dirty="0">
                <a:effectLst/>
              </a:rPr>
              <a:t>While ours, a World divid</a:t>
            </a:r>
            <a:r>
              <a:rPr lang="en-US" sz="2000" u="sng" dirty="0">
                <a:effectLst/>
              </a:rPr>
              <a:t>ed</a:t>
            </a:r>
            <a:r>
              <a:rPr lang="en-US" sz="2000" dirty="0">
                <a:effectLst/>
              </a:rPr>
              <a:t> from the rest,</a:t>
            </a:r>
          </a:p>
          <a:p>
            <a:pPr>
              <a:lnSpc>
                <a:spcPct val="90000"/>
              </a:lnSpc>
              <a:spcAft>
                <a:spcPts val="800"/>
              </a:spcAft>
            </a:pPr>
            <a:r>
              <a:rPr lang="en-US" sz="2000" dirty="0">
                <a:effectLst/>
              </a:rPr>
              <a:t>A dreadful quiet f</a:t>
            </a:r>
            <a:r>
              <a:rPr lang="en-US" sz="2000" u="sng" dirty="0">
                <a:effectLst/>
              </a:rPr>
              <a:t>elt</a:t>
            </a:r>
            <a:r>
              <a:rPr lang="en-US" sz="2000" dirty="0">
                <a:effectLst/>
              </a:rPr>
              <a:t> </a:t>
            </a:r>
          </a:p>
        </p:txBody>
      </p:sp>
      <p:pic>
        <p:nvPicPr>
          <p:cNvPr id="4" name="Picture 3">
            <a:extLst>
              <a:ext uri="{FF2B5EF4-FFF2-40B4-BE49-F238E27FC236}">
                <a16:creationId xmlns:a16="http://schemas.microsoft.com/office/drawing/2014/main" id="{339D8A38-692E-6F35-D9B7-C7B3BDC8CC16}"/>
              </a:ext>
            </a:extLst>
          </p:cNvPr>
          <p:cNvPicPr>
            <a:picLocks noChangeAspect="1"/>
          </p:cNvPicPr>
          <p:nvPr/>
        </p:nvPicPr>
        <p:blipFill>
          <a:blip r:embed="rId2"/>
          <a:srcRect l="366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01649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FBAD3-9868-3491-DDE1-71E0D58BF299}"/>
              </a:ext>
            </a:extLst>
          </p:cNvPr>
          <p:cNvSpPr>
            <a:spLocks noGrp="1"/>
          </p:cNvSpPr>
          <p:nvPr>
            <p:ph type="title"/>
          </p:nvPr>
        </p:nvSpPr>
        <p:spPr/>
        <p:txBody>
          <a:bodyPr/>
          <a:lstStyle/>
          <a:p>
            <a:pPr algn="ctr"/>
            <a:r>
              <a:rPr lang="en-GB" dirty="0"/>
              <a:t>Fictions of Restoration?</a:t>
            </a:r>
          </a:p>
        </p:txBody>
      </p:sp>
      <p:sp>
        <p:nvSpPr>
          <p:cNvPr id="3" name="Content Placeholder 2">
            <a:extLst>
              <a:ext uri="{FF2B5EF4-FFF2-40B4-BE49-F238E27FC236}">
                <a16:creationId xmlns:a16="http://schemas.microsoft.com/office/drawing/2014/main" id="{069B1453-DFD5-63B6-BDB1-21EEF70E78A5}"/>
              </a:ext>
            </a:extLst>
          </p:cNvPr>
          <p:cNvSpPr>
            <a:spLocks noGrp="1"/>
          </p:cNvSpPr>
          <p:nvPr>
            <p:ph idx="1"/>
          </p:nvPr>
        </p:nvSpPr>
        <p:spPr/>
        <p:txBody>
          <a:bodyPr/>
          <a:lstStyle/>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Yet as wise Artists mix their colours so</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That by degrees they from each other go,</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Black steals unheeded from the </a:t>
            </a:r>
            <a:r>
              <a:rPr lang="en-GB" sz="2000" kern="100" dirty="0" err="1">
                <a:effectLst/>
                <a:latin typeface="Aptos" panose="020B0004020202020204" pitchFamily="34" charset="0"/>
                <a:ea typeface="Aptos" panose="020B0004020202020204" pitchFamily="34" charset="0"/>
                <a:cs typeface="Times New Roman" panose="02020603050405020304" pitchFamily="18" charset="0"/>
              </a:rPr>
              <a:t>neighb’ring</a:t>
            </a:r>
            <a:r>
              <a:rPr lang="en-GB" sz="2000" kern="100" dirty="0">
                <a:effectLst/>
                <a:latin typeface="Aptos" panose="020B0004020202020204" pitchFamily="34" charset="0"/>
                <a:ea typeface="Aptos" panose="020B0004020202020204" pitchFamily="34" charset="0"/>
                <a:cs typeface="Times New Roman" panose="02020603050405020304" pitchFamily="18" charset="0"/>
              </a:rPr>
              <a:t> white</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Without offending the well </a:t>
            </a:r>
            <a:r>
              <a:rPr lang="en-GB" sz="2000" kern="100" dirty="0" err="1">
                <a:effectLst/>
                <a:latin typeface="Aptos" panose="020B0004020202020204" pitchFamily="34" charset="0"/>
                <a:ea typeface="Aptos" panose="020B0004020202020204" pitchFamily="34" charset="0"/>
                <a:cs typeface="Times New Roman" panose="02020603050405020304" pitchFamily="18" charset="0"/>
              </a:rPr>
              <a:t>cous’ned</a:t>
            </a:r>
            <a:r>
              <a:rPr lang="en-GB" sz="2000" kern="100" dirty="0">
                <a:effectLst/>
                <a:latin typeface="Aptos" panose="020B0004020202020204" pitchFamily="34" charset="0"/>
                <a:ea typeface="Aptos" panose="020B0004020202020204" pitchFamily="34" charset="0"/>
                <a:cs typeface="Times New Roman" panose="02020603050405020304" pitchFamily="18" charset="0"/>
              </a:rPr>
              <a:t> sight:</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So on us stole our blessed change; while we</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Th’ effect did feel but scarce the manner see.</a:t>
            </a:r>
          </a:p>
          <a:p>
            <a:pPr marL="0" indent="0" algn="ctr">
              <a:lnSpc>
                <a:spcPct val="115000"/>
              </a:lnSpc>
              <a:spcAft>
                <a:spcPts val="800"/>
              </a:spcAft>
              <a:buNone/>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Astraea Redux</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lines 125-130</a:t>
            </a:r>
          </a:p>
          <a:p>
            <a:pPr marL="0" indent="0">
              <a:buNone/>
            </a:pPr>
            <a:endParaRPr lang="en-GB" dirty="0"/>
          </a:p>
        </p:txBody>
      </p:sp>
    </p:spTree>
    <p:extLst>
      <p:ext uri="{BB962C8B-B14F-4D97-AF65-F5344CB8AC3E}">
        <p14:creationId xmlns:p14="http://schemas.microsoft.com/office/powerpoint/2010/main" val="3614561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7874D11-585C-C06D-FD0F-2752E7687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218" y="199658"/>
            <a:ext cx="3760192" cy="645868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3536EF-8AD5-C28D-938C-25C40F6B98E8}"/>
              </a:ext>
            </a:extLst>
          </p:cNvPr>
          <p:cNvSpPr txBox="1"/>
          <p:nvPr/>
        </p:nvSpPr>
        <p:spPr>
          <a:xfrm>
            <a:off x="634410" y="954700"/>
            <a:ext cx="6096000" cy="4948599"/>
          </a:xfrm>
          <a:prstGeom prst="rect">
            <a:avLst/>
          </a:prstGeom>
          <a:noFill/>
        </p:spPr>
        <p:txBody>
          <a:bodyPr wrap="square">
            <a:spAutoFit/>
          </a:bodyPr>
          <a:lstStyle/>
          <a:p>
            <a:pPr marL="342900" indent="-342900">
              <a:lnSpc>
                <a:spcPct val="115000"/>
              </a:lnSpc>
              <a:spcAft>
                <a:spcPts val="800"/>
              </a:spcAft>
              <a:buFont typeface="Arial" panose="020B0604020202020204" pitchFamily="34" charset="0"/>
              <a:buChar char="•"/>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The Act of Indemnity and Oblivion exempted 33 people who had been involved in the trial of Charles I.</a:t>
            </a:r>
          </a:p>
          <a:p>
            <a:pPr marL="342900" indent="-342900">
              <a:lnSpc>
                <a:spcPct val="115000"/>
              </a:lnSpc>
              <a:spcAft>
                <a:spcPts val="800"/>
              </a:spcAft>
              <a:buFont typeface="Arial" panose="020B0604020202020204" pitchFamily="34" charset="0"/>
              <a:buChar char="•"/>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The trial of the regicides who were imprisoned took place in October 1660 (left is a print from 1660 showing some of these figures as agents of the devil).</a:t>
            </a:r>
          </a:p>
          <a:p>
            <a:pPr marL="342900" indent="-342900">
              <a:lnSpc>
                <a:spcPct val="115000"/>
              </a:lnSpc>
              <a:spcAft>
                <a:spcPts val="800"/>
              </a:spcAft>
              <a:buFont typeface="Arial" panose="020B0604020202020204" pitchFamily="34" charset="0"/>
              <a:buChar char="•"/>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John Hutchinson, Lucy Hutchinson’s husband, had signed the death warrant of Charles I but did </a:t>
            </a:r>
            <a:r>
              <a:rPr lang="en-GB" sz="2400" kern="100" dirty="0">
                <a:latin typeface="Aptos" panose="020B0004020202020204" pitchFamily="34" charset="0"/>
                <a:ea typeface="Aptos" panose="020B0004020202020204" pitchFamily="34" charset="0"/>
                <a:cs typeface="Times New Roman" panose="02020603050405020304" pitchFamily="18" charset="0"/>
              </a:rPr>
              <a:t>not face </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trial. He did, however, die in prison.</a:t>
            </a:r>
          </a:p>
        </p:txBody>
      </p:sp>
    </p:spTree>
    <p:extLst>
      <p:ext uri="{BB962C8B-B14F-4D97-AF65-F5344CB8AC3E}">
        <p14:creationId xmlns:p14="http://schemas.microsoft.com/office/powerpoint/2010/main" val="3286229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47CE5-E330-910A-C60A-EE6D0A366930}"/>
              </a:ext>
            </a:extLst>
          </p:cNvPr>
          <p:cNvPicPr>
            <a:picLocks noChangeAspect="1"/>
          </p:cNvPicPr>
          <p:nvPr/>
        </p:nvPicPr>
        <p:blipFill>
          <a:blip r:embed="rId2"/>
          <a:stretch>
            <a:fillRect/>
          </a:stretch>
        </p:blipFill>
        <p:spPr>
          <a:xfrm>
            <a:off x="351168" y="0"/>
            <a:ext cx="5067598" cy="6858000"/>
          </a:xfrm>
          <a:prstGeom prst="rect">
            <a:avLst/>
          </a:prstGeom>
        </p:spPr>
      </p:pic>
      <p:sp>
        <p:nvSpPr>
          <p:cNvPr id="4" name="TextBox 3">
            <a:extLst>
              <a:ext uri="{FF2B5EF4-FFF2-40B4-BE49-F238E27FC236}">
                <a16:creationId xmlns:a16="http://schemas.microsoft.com/office/drawing/2014/main" id="{C49CF3A0-4416-38AF-BF54-860181252BC7}"/>
              </a:ext>
            </a:extLst>
          </p:cNvPr>
          <p:cNvSpPr txBox="1"/>
          <p:nvPr/>
        </p:nvSpPr>
        <p:spPr>
          <a:xfrm>
            <a:off x="5744832" y="1540502"/>
            <a:ext cx="6096000" cy="3776996"/>
          </a:xfrm>
          <a:prstGeom prst="rect">
            <a:avLst/>
          </a:prstGeom>
          <a:noFill/>
        </p:spPr>
        <p:txBody>
          <a:bodyPr wrap="square">
            <a:spAutoFit/>
          </a:bodyPr>
          <a:lstStyle/>
          <a:p>
            <a:pPr>
              <a:lnSpc>
                <a:spcPct val="115000"/>
              </a:lnSpc>
              <a:spcAft>
                <a:spcPts val="800"/>
              </a:spcAft>
              <a:buNone/>
            </a:pPr>
            <a:r>
              <a:rPr lang="en-GB" sz="2400" kern="100" dirty="0">
                <a:latin typeface="Aptos" panose="020B0004020202020204" pitchFamily="34" charset="0"/>
                <a:ea typeface="Aptos" panose="020B0004020202020204" pitchFamily="34" charset="0"/>
                <a:cs typeface="Times New Roman" panose="02020603050405020304" pitchFamily="18" charset="0"/>
              </a:rPr>
              <a:t>Lucy Hutchinson’s elegies were w</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ritten in the 1660s after the death of John Hutchinson.</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John Hutchinson was a commander in the Parliamentarian army during the Civil Wars.</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Like Lucy, he opposed Cromwell’s accession to the Protectorate.</a:t>
            </a:r>
          </a:p>
          <a:p>
            <a:pPr>
              <a:lnSpc>
                <a:spcPct val="115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Charged with plotting against the new regime in 1663, he died in prison in Kent.</a:t>
            </a:r>
          </a:p>
        </p:txBody>
      </p:sp>
    </p:spTree>
    <p:extLst>
      <p:ext uri="{BB962C8B-B14F-4D97-AF65-F5344CB8AC3E}">
        <p14:creationId xmlns:p14="http://schemas.microsoft.com/office/powerpoint/2010/main" val="2460686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C829CB-8B37-D269-EB3C-037B454A3B1A}"/>
              </a:ext>
            </a:extLst>
          </p:cNvPr>
          <p:cNvSpPr txBox="1"/>
          <p:nvPr/>
        </p:nvSpPr>
        <p:spPr>
          <a:xfrm>
            <a:off x="326949" y="750478"/>
            <a:ext cx="6743701" cy="5252656"/>
          </a:xfrm>
          <a:prstGeom prst="rect">
            <a:avLst/>
          </a:prstGeom>
          <a:noFill/>
        </p:spPr>
        <p:txBody>
          <a:bodyPr wrap="square">
            <a:spAutoFit/>
          </a:bodyPr>
          <a:lstStyle/>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prison’s exile, solitude, disgrace</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And death itself beheld a lovely face;</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On God alone he fixed his steadfast look</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Till God into himself his creature took</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Who all things else with God-like eyes now viewed</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And, seeing them in God, saw they were good. (Elegy 1)</a:t>
            </a:r>
          </a:p>
          <a:p>
            <a:pPr>
              <a:lnSpc>
                <a:spcPct val="115000"/>
              </a:lnSpc>
              <a:spcAft>
                <a:spcPts val="800"/>
              </a:spcAft>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dirty="0"/>
              <a:t>“Hutchinson’s elegies respond to the king’s image both as shameful and as capable of eliciting pity and that they use it to frame representations not only of her dead husband but also of her own widowed grief”</a:t>
            </a:r>
          </a:p>
          <a:p>
            <a:pPr algn="r">
              <a:lnSpc>
                <a:spcPct val="115000"/>
              </a:lnSpc>
              <a:spcAft>
                <a:spcPts val="800"/>
              </a:spcAft>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Hero Chalmers, “Lucy Hu</a:t>
            </a:r>
            <a:r>
              <a:rPr lang="en-GB" sz="1600" kern="100" dirty="0">
                <a:latin typeface="Aptos" panose="020B0004020202020204" pitchFamily="34" charset="0"/>
                <a:ea typeface="Aptos" panose="020B0004020202020204" pitchFamily="34" charset="0"/>
                <a:cs typeface="Times New Roman" panose="02020603050405020304" pitchFamily="18" charset="0"/>
              </a:rPr>
              <a:t>tchinson and the Image of the Imprisoned King” in Scott-Baumann, Clarke, and Ross eds. </a:t>
            </a:r>
            <a:r>
              <a:rPr lang="en-GB" sz="1600" i="1" kern="100" dirty="0">
                <a:latin typeface="Aptos" panose="020B0004020202020204" pitchFamily="34" charset="0"/>
                <a:ea typeface="Aptos" panose="020B0004020202020204" pitchFamily="34" charset="0"/>
                <a:cs typeface="Times New Roman" panose="02020603050405020304" pitchFamily="18" charset="0"/>
              </a:rPr>
              <a:t>The Oxford Handbook of Early Modern Women’s Writing </a:t>
            </a:r>
            <a:r>
              <a:rPr lang="en-GB" sz="1600" kern="100" dirty="0">
                <a:latin typeface="Aptos" panose="020B0004020202020204" pitchFamily="34" charset="0"/>
                <a:ea typeface="Aptos" panose="020B0004020202020204" pitchFamily="34" charset="0"/>
                <a:cs typeface="Times New Roman" panose="02020603050405020304" pitchFamily="18" charset="0"/>
              </a:rPr>
              <a:t>(Oxford, 2022), p. 581</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050" name="Picture 2" descr="Eikon Basilike Frontispiece (Illustration) - World History Encyclopedia">
            <a:extLst>
              <a:ext uri="{FF2B5EF4-FFF2-40B4-BE49-F238E27FC236}">
                <a16:creationId xmlns:a16="http://schemas.microsoft.com/office/drawing/2014/main" id="{6946AAF9-3B3B-3F62-C0A0-3AE529FF3A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786" r="42"/>
          <a:stretch/>
        </p:blipFill>
        <p:spPr bwMode="auto">
          <a:xfrm>
            <a:off x="7344000" y="0"/>
            <a:ext cx="514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44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AF25AA-61EF-4A12-73E3-3A6809E664B7}"/>
              </a:ext>
            </a:extLst>
          </p:cNvPr>
          <p:cNvSpPr txBox="1"/>
          <p:nvPr/>
        </p:nvSpPr>
        <p:spPr>
          <a:xfrm>
            <a:off x="2362643" y="544332"/>
            <a:ext cx="7466714" cy="5769336"/>
          </a:xfrm>
          <a:prstGeom prst="rect">
            <a:avLst/>
          </a:prstGeom>
          <a:noFill/>
        </p:spPr>
        <p:txBody>
          <a:bodyPr wrap="square">
            <a:spAutoFit/>
          </a:bodyPr>
          <a:lstStyle/>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Bright day star look not at me;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Thou canst not in thy circuit see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 spectacle of greater woe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Let me and my just griefs alone;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Go guild the tyrant’s bloody throne,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Cast lustre on the strumpet’s face,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Reveal their glories in full grace</a:t>
            </a:r>
          </a:p>
          <a:p>
            <a:pPr>
              <a:lnSpc>
                <a:spcPct val="115000"/>
              </a:lnSpc>
              <a:spcAft>
                <a:spcPts val="800"/>
              </a:spcAft>
              <a:buNone/>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And let the great ones by thy light</a:t>
            </a:r>
          </a:p>
          <a:p>
            <a:pPr>
              <a:lnSpc>
                <a:spcPct val="115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Act crimes, which used to black the night.</a:t>
            </a:r>
          </a:p>
          <a:p>
            <a:pPr algn="r">
              <a:lnSpc>
                <a:spcPct val="115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Elegy 2, lines 1-3; 15-20</a:t>
            </a:r>
          </a:p>
        </p:txBody>
      </p:sp>
    </p:spTree>
    <p:extLst>
      <p:ext uri="{BB962C8B-B14F-4D97-AF65-F5344CB8AC3E}">
        <p14:creationId xmlns:p14="http://schemas.microsoft.com/office/powerpoint/2010/main" val="362296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09DC55-0DFC-ACFC-B58E-725D1E263D33}"/>
              </a:ext>
            </a:extLst>
          </p:cNvPr>
          <p:cNvPicPr>
            <a:picLocks noChangeAspect="1"/>
          </p:cNvPicPr>
          <p:nvPr/>
        </p:nvPicPr>
        <p:blipFill>
          <a:blip r:embed="rId2"/>
          <a:stretch>
            <a:fillRect/>
          </a:stretch>
        </p:blipFill>
        <p:spPr>
          <a:xfrm>
            <a:off x="230798" y="1979332"/>
            <a:ext cx="7063135" cy="3947021"/>
          </a:xfrm>
          <a:prstGeom prst="rect">
            <a:avLst/>
          </a:prstGeom>
        </p:spPr>
      </p:pic>
      <p:sp>
        <p:nvSpPr>
          <p:cNvPr id="7" name="Title 6">
            <a:extLst>
              <a:ext uri="{FF2B5EF4-FFF2-40B4-BE49-F238E27FC236}">
                <a16:creationId xmlns:a16="http://schemas.microsoft.com/office/drawing/2014/main" id="{2FD7719A-3B36-7E61-A785-25093FFDCC6C}"/>
              </a:ext>
            </a:extLst>
          </p:cNvPr>
          <p:cNvSpPr>
            <a:spLocks noGrp="1"/>
          </p:cNvSpPr>
          <p:nvPr>
            <p:ph type="title"/>
          </p:nvPr>
        </p:nvSpPr>
        <p:spPr>
          <a:xfrm>
            <a:off x="838200" y="152473"/>
            <a:ext cx="10515600" cy="889517"/>
          </a:xfrm>
        </p:spPr>
        <p:txBody>
          <a:bodyPr/>
          <a:lstStyle/>
          <a:p>
            <a:pPr algn="ctr"/>
            <a:r>
              <a:rPr lang="en-GB" dirty="0"/>
              <a:t>The Curious Case of Cromwell’s Head</a:t>
            </a:r>
          </a:p>
        </p:txBody>
      </p:sp>
      <p:sp>
        <p:nvSpPr>
          <p:cNvPr id="9" name="TextBox 8">
            <a:extLst>
              <a:ext uri="{FF2B5EF4-FFF2-40B4-BE49-F238E27FC236}">
                <a16:creationId xmlns:a16="http://schemas.microsoft.com/office/drawing/2014/main" id="{84A24B33-01AA-B6B8-533F-5261DDA50883}"/>
              </a:ext>
            </a:extLst>
          </p:cNvPr>
          <p:cNvSpPr txBox="1"/>
          <p:nvPr/>
        </p:nvSpPr>
        <p:spPr>
          <a:xfrm>
            <a:off x="7737419" y="1321352"/>
            <a:ext cx="4223783" cy="5262979"/>
          </a:xfrm>
          <a:prstGeom prst="rect">
            <a:avLst/>
          </a:prstGeom>
          <a:noFill/>
        </p:spPr>
        <p:txBody>
          <a:bodyPr wrap="square">
            <a:spAutoFit/>
          </a:bodyPr>
          <a:lstStyle/>
          <a:p>
            <a:r>
              <a:rPr lang="en-GB" sz="2400" dirty="0"/>
              <a:t>This day the Parliament voted that the bodies of Oliver, Ireton, Bradshaw, &amp;c., should be taken up out of their graves in the Abbey, and drawn to the gallows, and there hanged and buried under it: which (methinks) do trouble me that a man of so great courage as he was, should have that dishonour, though otherwise he might deserve it enough.</a:t>
            </a:r>
          </a:p>
          <a:p>
            <a:pPr algn="r"/>
            <a:r>
              <a:rPr lang="en-GB" sz="2400" dirty="0"/>
              <a:t>Samuel Pepys, </a:t>
            </a:r>
            <a:r>
              <a:rPr lang="en-GB" sz="2400" i="1" dirty="0"/>
              <a:t>Diary</a:t>
            </a:r>
            <a:r>
              <a:rPr lang="en-GB" sz="2400" dirty="0"/>
              <a:t>, 4 December 1660</a:t>
            </a:r>
          </a:p>
        </p:txBody>
      </p:sp>
    </p:spTree>
    <p:extLst>
      <p:ext uri="{BB962C8B-B14F-4D97-AF65-F5344CB8AC3E}">
        <p14:creationId xmlns:p14="http://schemas.microsoft.com/office/powerpoint/2010/main" val="2615754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AB65EBE-5482-E1D4-5DBB-4BA2CF486D89}"/>
              </a:ext>
            </a:extLst>
          </p:cNvPr>
          <p:cNvPicPr>
            <a:picLocks noChangeAspect="1"/>
          </p:cNvPicPr>
          <p:nvPr/>
        </p:nvPicPr>
        <p:blipFill>
          <a:blip r:embed="rId2"/>
          <a:srcRect l="9644" r="11045"/>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1B98991-56D4-4B62-5EF1-3A4CAC61C4CF}"/>
              </a:ext>
            </a:extLst>
          </p:cNvPr>
          <p:cNvSpPr txBox="1"/>
          <p:nvPr/>
        </p:nvSpPr>
        <p:spPr>
          <a:xfrm>
            <a:off x="310781" y="1190847"/>
            <a:ext cx="4423144" cy="4795284"/>
          </a:xfrm>
          <a:prstGeom prst="rect">
            <a:avLst/>
          </a:prstGeom>
        </p:spPr>
        <p:txBody>
          <a:bodyPr vert="horz" lIns="91440" tIns="45720" rIns="91440" bIns="45720" rtlCol="0">
            <a:normAutofit lnSpcReduction="10000"/>
          </a:bodyPr>
          <a:lstStyle/>
          <a:p>
            <a:pPr>
              <a:lnSpc>
                <a:spcPct val="90000"/>
              </a:lnSpc>
              <a:spcAft>
                <a:spcPts val="900"/>
              </a:spcAft>
            </a:pPr>
            <a:r>
              <a:rPr lang="en-US" sz="2800" dirty="0"/>
              <a:t>[G]</a:t>
            </a:r>
            <a:r>
              <a:rPr lang="en-US" sz="2800" b="0" i="0" dirty="0" err="1">
                <a:effectLst/>
              </a:rPr>
              <a:t>ot</a:t>
            </a:r>
            <a:r>
              <a:rPr lang="en-US" sz="2800" b="0" i="0" dirty="0">
                <a:effectLst/>
              </a:rPr>
              <a:t> on shore when the King did, who was received…with all imaginable love and respect at his entrance upon the land of Dover. Infinite the crowd of people and the horsemen, citizens, and noblemen of all sorts…The shouting and joy expressed by all is past imagination.</a:t>
            </a:r>
          </a:p>
          <a:p>
            <a:pPr algn="r">
              <a:lnSpc>
                <a:spcPct val="90000"/>
              </a:lnSpc>
              <a:spcAft>
                <a:spcPts val="900"/>
              </a:spcAft>
            </a:pPr>
            <a:r>
              <a:rPr lang="en-US" sz="2200" dirty="0"/>
              <a:t>Samuel Pepys, </a:t>
            </a:r>
            <a:r>
              <a:rPr lang="en-US" sz="2200" i="1" dirty="0"/>
              <a:t>Diary</a:t>
            </a:r>
            <a:r>
              <a:rPr lang="en-US" sz="2200" dirty="0"/>
              <a:t>, 25 May 1660</a:t>
            </a:r>
            <a:endParaRPr lang="en-US" sz="2200" b="0" i="0" dirty="0">
              <a:effectLst/>
            </a:endParaRPr>
          </a:p>
          <a:p>
            <a:pPr indent="-228600">
              <a:lnSpc>
                <a:spcPct val="9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434901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0FFA90-CBE2-BDF8-A576-C8DD30BD363E}"/>
              </a:ext>
            </a:extLst>
          </p:cNvPr>
          <p:cNvSpPr txBox="1"/>
          <p:nvPr/>
        </p:nvSpPr>
        <p:spPr>
          <a:xfrm>
            <a:off x="1054395" y="2425231"/>
            <a:ext cx="10083209" cy="2007537"/>
          </a:xfrm>
          <a:prstGeom prst="rect">
            <a:avLst/>
          </a:prstGeom>
          <a:noFill/>
        </p:spPr>
        <p:txBody>
          <a:bodyPr wrap="square">
            <a:spAutoFit/>
          </a:bodyPr>
          <a:lstStyle/>
          <a:p>
            <a:pPr algn="ctr">
              <a:lnSpc>
                <a:spcPct val="115000"/>
              </a:lnSpc>
              <a:spcAft>
                <a:spcPts val="800"/>
              </a:spcAft>
              <a:buNone/>
            </a:pPr>
            <a:r>
              <a:rPr lang="en-GB" sz="4000" kern="100" dirty="0">
                <a:effectLst/>
                <a:latin typeface="Aptos" panose="020B0004020202020204" pitchFamily="34" charset="0"/>
                <a:ea typeface="Aptos" panose="020B0004020202020204" pitchFamily="34" charset="0"/>
                <a:cs typeface="Times New Roman" panose="02020603050405020304" pitchFamily="18" charset="0"/>
              </a:rPr>
              <a:t>“The start of another story of another world”?</a:t>
            </a:r>
          </a:p>
          <a:p>
            <a:pPr algn="ctr">
              <a:lnSpc>
                <a:spcPct val="115000"/>
              </a:lnSpc>
              <a:spcAft>
                <a:spcPts val="800"/>
              </a:spcAft>
            </a:pPr>
            <a:r>
              <a:rPr lang="en-GB" sz="3200" kern="100" dirty="0">
                <a:effectLst/>
                <a:latin typeface="Aptos" panose="020B0004020202020204" pitchFamily="34" charset="0"/>
                <a:ea typeface="Aptos" panose="020B0004020202020204" pitchFamily="34" charset="0"/>
                <a:cs typeface="Times New Roman" panose="02020603050405020304" pitchFamily="18" charset="0"/>
              </a:rPr>
              <a:t>Robert Wilcher, </a:t>
            </a:r>
            <a:r>
              <a:rPr lang="en-GB" sz="3200" i="1" kern="100" dirty="0">
                <a:effectLst/>
                <a:latin typeface="Aptos" panose="020B0004020202020204" pitchFamily="34" charset="0"/>
                <a:ea typeface="Aptos" panose="020B0004020202020204" pitchFamily="34" charset="0"/>
                <a:cs typeface="Times New Roman" panose="02020603050405020304" pitchFamily="18" charset="0"/>
              </a:rPr>
              <a:t>The Writing of Royalism </a:t>
            </a:r>
            <a:r>
              <a:rPr lang="en-GB" sz="3200" kern="100" dirty="0">
                <a:effectLst/>
                <a:latin typeface="Aptos" panose="020B0004020202020204" pitchFamily="34" charset="0"/>
                <a:ea typeface="Aptos" panose="020B0004020202020204" pitchFamily="34" charset="0"/>
                <a:cs typeface="Times New Roman" panose="02020603050405020304" pitchFamily="18" charset="0"/>
              </a:rPr>
              <a:t>(Cambridge, 2000), p. 348</a:t>
            </a:r>
          </a:p>
        </p:txBody>
      </p:sp>
    </p:spTree>
    <p:extLst>
      <p:ext uri="{BB962C8B-B14F-4D97-AF65-F5344CB8AC3E}">
        <p14:creationId xmlns:p14="http://schemas.microsoft.com/office/powerpoint/2010/main" val="508742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EF4D6E-BDD8-8602-A606-9DB84341B0FD}"/>
              </a:ext>
            </a:extLst>
          </p:cNvPr>
          <p:cNvPicPr>
            <a:picLocks noChangeAspect="1"/>
          </p:cNvPicPr>
          <p:nvPr/>
        </p:nvPicPr>
        <p:blipFill>
          <a:blip r:embed="rId2"/>
          <a:stretch>
            <a:fillRect/>
          </a:stretch>
        </p:blipFill>
        <p:spPr>
          <a:xfrm>
            <a:off x="6600441" y="0"/>
            <a:ext cx="5326602" cy="6858000"/>
          </a:xfrm>
          <a:prstGeom prst="rect">
            <a:avLst/>
          </a:prstGeom>
        </p:spPr>
      </p:pic>
      <p:sp>
        <p:nvSpPr>
          <p:cNvPr id="6" name="TextBox 5">
            <a:extLst>
              <a:ext uri="{FF2B5EF4-FFF2-40B4-BE49-F238E27FC236}">
                <a16:creationId xmlns:a16="http://schemas.microsoft.com/office/drawing/2014/main" id="{764D0689-1A7E-B999-2480-A2586AA9889B}"/>
              </a:ext>
            </a:extLst>
          </p:cNvPr>
          <p:cNvSpPr txBox="1"/>
          <p:nvPr/>
        </p:nvSpPr>
        <p:spPr>
          <a:xfrm>
            <a:off x="264957" y="920621"/>
            <a:ext cx="6096000" cy="5016758"/>
          </a:xfrm>
          <a:prstGeom prst="rect">
            <a:avLst/>
          </a:prstGeom>
          <a:noFill/>
        </p:spPr>
        <p:txBody>
          <a:bodyPr wrap="square">
            <a:spAutoFit/>
          </a:bodyPr>
          <a:lstStyle/>
          <a:p>
            <a:pPr algn="ctr"/>
            <a:r>
              <a:rPr lang="en-GB" sz="3200" dirty="0"/>
              <a:t>Title page of </a:t>
            </a:r>
            <a:r>
              <a:rPr lang="en-GB" sz="3200" i="1" dirty="0"/>
              <a:t>An Act of Free and General Pardon, Indemnity, and Oblivion</a:t>
            </a:r>
            <a:r>
              <a:rPr lang="en-GB" sz="3200" dirty="0"/>
              <a:t> (1660) in which Charles II offered indemnity to crimes of the previous two decades so as “to bury all Seeds of future Discords and remembrance of the former, as well in his own breast as in the breasts of his Subjects one towards another.”</a:t>
            </a:r>
          </a:p>
        </p:txBody>
      </p:sp>
    </p:spTree>
    <p:extLst>
      <p:ext uri="{BB962C8B-B14F-4D97-AF65-F5344CB8AC3E}">
        <p14:creationId xmlns:p14="http://schemas.microsoft.com/office/powerpoint/2010/main" val="322876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D50292-4274-F24D-838D-6A76EA310639}"/>
              </a:ext>
            </a:extLst>
          </p:cNvPr>
          <p:cNvPicPr>
            <a:picLocks noChangeAspect="1"/>
          </p:cNvPicPr>
          <p:nvPr/>
        </p:nvPicPr>
        <p:blipFill>
          <a:blip r:embed="rId2"/>
          <a:stretch>
            <a:fillRect/>
          </a:stretch>
        </p:blipFill>
        <p:spPr>
          <a:xfrm>
            <a:off x="574158" y="1031358"/>
            <a:ext cx="3911726" cy="5624803"/>
          </a:xfrm>
          <a:prstGeom prst="rect">
            <a:avLst/>
          </a:prstGeom>
        </p:spPr>
      </p:pic>
      <p:sp>
        <p:nvSpPr>
          <p:cNvPr id="4" name="Title 3">
            <a:extLst>
              <a:ext uri="{FF2B5EF4-FFF2-40B4-BE49-F238E27FC236}">
                <a16:creationId xmlns:a16="http://schemas.microsoft.com/office/drawing/2014/main" id="{8FE0D951-6DD4-2DC1-FD73-7E21A5C7FB8F}"/>
              </a:ext>
            </a:extLst>
          </p:cNvPr>
          <p:cNvSpPr>
            <a:spLocks noGrp="1"/>
          </p:cNvSpPr>
          <p:nvPr>
            <p:ph type="title"/>
          </p:nvPr>
        </p:nvSpPr>
        <p:spPr>
          <a:xfrm>
            <a:off x="838200" y="191027"/>
            <a:ext cx="10515600" cy="625475"/>
          </a:xfrm>
        </p:spPr>
        <p:txBody>
          <a:bodyPr>
            <a:normAutofit fontScale="90000"/>
          </a:bodyPr>
          <a:lstStyle/>
          <a:p>
            <a:pPr algn="ctr"/>
            <a:r>
              <a:rPr lang="en-GB" dirty="0"/>
              <a:t>The Threat of Radicalism in 1660?</a:t>
            </a:r>
          </a:p>
        </p:txBody>
      </p:sp>
      <p:sp>
        <p:nvSpPr>
          <p:cNvPr id="6" name="TextBox 5">
            <a:extLst>
              <a:ext uri="{FF2B5EF4-FFF2-40B4-BE49-F238E27FC236}">
                <a16:creationId xmlns:a16="http://schemas.microsoft.com/office/drawing/2014/main" id="{ECFFD061-E67D-DD35-419D-F2F758F94052}"/>
              </a:ext>
            </a:extLst>
          </p:cNvPr>
          <p:cNvSpPr txBox="1"/>
          <p:nvPr/>
        </p:nvSpPr>
        <p:spPr>
          <a:xfrm>
            <a:off x="5093166" y="1166842"/>
            <a:ext cx="6836563" cy="4524315"/>
          </a:xfrm>
          <a:prstGeom prst="rect">
            <a:avLst/>
          </a:prstGeom>
          <a:noFill/>
        </p:spPr>
        <p:txBody>
          <a:bodyPr wrap="square">
            <a:spAutoFit/>
          </a:bodyPr>
          <a:lstStyle/>
          <a:p>
            <a:pPr algn="ctr"/>
            <a:r>
              <a:rPr lang="en-GB" sz="3600" dirty="0"/>
              <a:t>“And now C.S. [Charles Stuart] The Son of that </a:t>
            </a:r>
            <a:r>
              <a:rPr lang="en-GB" sz="3600" dirty="0" err="1"/>
              <a:t>Murtherer</a:t>
            </a:r>
            <a:r>
              <a:rPr lang="en-GB" sz="3600" dirty="0"/>
              <a:t> is Proclaimed King of England, whose Throne of Iniquity is built on the Blood of precious Saints, and Martyrs, and on the Blood of all our Brethren in the late Wars.” (</a:t>
            </a:r>
            <a:r>
              <a:rPr lang="en-GB" sz="3600" i="1" dirty="0"/>
              <a:t>A Door of Hope</a:t>
            </a:r>
            <a:r>
              <a:rPr lang="en-GB" sz="3600" dirty="0"/>
              <a:t>, p.1)</a:t>
            </a:r>
          </a:p>
        </p:txBody>
      </p:sp>
    </p:spTree>
    <p:extLst>
      <p:ext uri="{BB962C8B-B14F-4D97-AF65-F5344CB8AC3E}">
        <p14:creationId xmlns:p14="http://schemas.microsoft.com/office/powerpoint/2010/main" val="2587371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F37066-D15D-2756-CAC1-6D0066FB5730}"/>
              </a:ext>
            </a:extLst>
          </p:cNvPr>
          <p:cNvPicPr>
            <a:picLocks noChangeAspect="1"/>
          </p:cNvPicPr>
          <p:nvPr/>
        </p:nvPicPr>
        <p:blipFill>
          <a:blip r:embed="rId2"/>
          <a:stretch>
            <a:fillRect/>
          </a:stretch>
        </p:blipFill>
        <p:spPr>
          <a:xfrm>
            <a:off x="6703321" y="147307"/>
            <a:ext cx="4985658" cy="5778830"/>
          </a:xfrm>
          <a:prstGeom prst="rect">
            <a:avLst/>
          </a:prstGeom>
        </p:spPr>
      </p:pic>
      <p:sp>
        <p:nvSpPr>
          <p:cNvPr id="3" name="TextBox 2">
            <a:extLst>
              <a:ext uri="{FF2B5EF4-FFF2-40B4-BE49-F238E27FC236}">
                <a16:creationId xmlns:a16="http://schemas.microsoft.com/office/drawing/2014/main" id="{F900835B-3E58-833A-27E5-FCABF199077C}"/>
              </a:ext>
            </a:extLst>
          </p:cNvPr>
          <p:cNvSpPr txBox="1"/>
          <p:nvPr/>
        </p:nvSpPr>
        <p:spPr>
          <a:xfrm>
            <a:off x="6703321" y="6064362"/>
            <a:ext cx="4985658" cy="646331"/>
          </a:xfrm>
          <a:prstGeom prst="rect">
            <a:avLst/>
          </a:prstGeom>
          <a:noFill/>
        </p:spPr>
        <p:txBody>
          <a:bodyPr wrap="square" rtlCol="0">
            <a:spAutoFit/>
          </a:bodyPr>
          <a:lstStyle/>
          <a:p>
            <a:pPr algn="ctr"/>
            <a:r>
              <a:rPr lang="en-GB" dirty="0"/>
              <a:t>James Maubert’s portrait of John Dryden, c.1700 © National </a:t>
            </a:r>
            <a:r>
              <a:rPr lang="en-GB" dirty="0" err="1"/>
              <a:t>Portait</a:t>
            </a:r>
            <a:r>
              <a:rPr lang="en-GB" dirty="0"/>
              <a:t> Gallery, London</a:t>
            </a:r>
          </a:p>
        </p:txBody>
      </p:sp>
      <p:sp>
        <p:nvSpPr>
          <p:cNvPr id="5" name="TextBox 4">
            <a:extLst>
              <a:ext uri="{FF2B5EF4-FFF2-40B4-BE49-F238E27FC236}">
                <a16:creationId xmlns:a16="http://schemas.microsoft.com/office/drawing/2014/main" id="{6E74576C-E45B-7AF7-3154-4AAD3B0695D4}"/>
              </a:ext>
            </a:extLst>
          </p:cNvPr>
          <p:cNvSpPr txBox="1"/>
          <p:nvPr/>
        </p:nvSpPr>
        <p:spPr>
          <a:xfrm>
            <a:off x="412011" y="458956"/>
            <a:ext cx="6097772" cy="5940088"/>
          </a:xfrm>
          <a:prstGeom prst="rect">
            <a:avLst/>
          </a:prstGeom>
          <a:noFill/>
        </p:spPr>
        <p:txBody>
          <a:bodyPr wrap="square">
            <a:spAutoFit/>
          </a:bodyPr>
          <a:lstStyle/>
          <a:p>
            <a:pPr algn="ctr"/>
            <a:r>
              <a:rPr lang="en-GB" sz="2000" b="1" dirty="0"/>
              <a:t>John Dryden’s Early Career</a:t>
            </a:r>
          </a:p>
          <a:p>
            <a:pPr algn="ctr"/>
            <a:endParaRPr lang="en-GB" sz="2000" b="1" dirty="0"/>
          </a:p>
          <a:p>
            <a:r>
              <a:rPr lang="en-GB" sz="2000" b="1" dirty="0"/>
              <a:t>1649:</a:t>
            </a:r>
            <a:r>
              <a:rPr lang="en-GB" sz="2000" dirty="0"/>
              <a:t> “Upon the Death of Lord Hastings”: an elegy for the aristocrat, Hastings, printed in the volume </a:t>
            </a:r>
            <a:r>
              <a:rPr lang="en-GB" sz="2000" i="1" dirty="0" err="1"/>
              <a:t>Lachrymae</a:t>
            </a:r>
            <a:r>
              <a:rPr lang="en-GB" sz="2000" i="1" dirty="0"/>
              <a:t> </a:t>
            </a:r>
            <a:r>
              <a:rPr lang="en-GB" sz="2000" i="1" dirty="0" err="1"/>
              <a:t>Musarem</a:t>
            </a:r>
            <a:r>
              <a:rPr lang="en-GB" sz="2000" dirty="0"/>
              <a:t>.</a:t>
            </a:r>
          </a:p>
          <a:p>
            <a:endParaRPr lang="en-GB" sz="2000" dirty="0"/>
          </a:p>
          <a:p>
            <a:r>
              <a:rPr lang="en-GB" sz="2000" b="1" dirty="0"/>
              <a:t>1650:</a:t>
            </a:r>
            <a:r>
              <a:rPr lang="en-GB" sz="2000" dirty="0"/>
              <a:t> “To his friend, John Hoddesdon”.</a:t>
            </a:r>
          </a:p>
          <a:p>
            <a:endParaRPr lang="en-GB" sz="2000" dirty="0"/>
          </a:p>
          <a:p>
            <a:r>
              <a:rPr lang="en-GB" sz="2000" b="1" dirty="0"/>
              <a:t>from 1657:</a:t>
            </a:r>
            <a:r>
              <a:rPr lang="en-GB" sz="2000" dirty="0"/>
              <a:t> worked for the Cromwellian Protectorate in the same department as Andrew Marvell and John Milton.</a:t>
            </a:r>
          </a:p>
          <a:p>
            <a:endParaRPr lang="en-GB" sz="2000" dirty="0"/>
          </a:p>
          <a:p>
            <a:r>
              <a:rPr lang="en-GB" sz="2000" b="1" dirty="0"/>
              <a:t>1659: </a:t>
            </a:r>
            <a:r>
              <a:rPr lang="en-GB" sz="2000" i="1" dirty="0" err="1"/>
              <a:t>Heroique</a:t>
            </a:r>
            <a:r>
              <a:rPr lang="en-GB" sz="2000" i="1" dirty="0"/>
              <a:t> Stanzas</a:t>
            </a:r>
            <a:r>
              <a:rPr lang="en-GB" sz="2000" dirty="0"/>
              <a:t>: an elegy on the death of Oliver Cromwell.</a:t>
            </a:r>
          </a:p>
          <a:p>
            <a:endParaRPr lang="en-GB" sz="2000" dirty="0"/>
          </a:p>
          <a:p>
            <a:r>
              <a:rPr lang="en-GB" sz="2000" b="1" dirty="0"/>
              <a:t>1660, February: </a:t>
            </a:r>
            <a:r>
              <a:rPr lang="en-GB" sz="2000" dirty="0"/>
              <a:t>“To…Sir Robert Howard”.</a:t>
            </a:r>
          </a:p>
          <a:p>
            <a:endParaRPr lang="en-GB" sz="2000" dirty="0"/>
          </a:p>
          <a:p>
            <a:r>
              <a:rPr lang="en-GB" sz="2000" b="1" dirty="0"/>
              <a:t>1660, June: </a:t>
            </a:r>
            <a:r>
              <a:rPr lang="en-GB" sz="2000" i="1" dirty="0"/>
              <a:t>Astraea Redux:</a:t>
            </a:r>
            <a:r>
              <a:rPr lang="en-GB" sz="2000" dirty="0"/>
              <a:t> a panegyric on the restoration of the monarchy.</a:t>
            </a:r>
          </a:p>
        </p:txBody>
      </p:sp>
    </p:spTree>
    <p:extLst>
      <p:ext uri="{BB962C8B-B14F-4D97-AF65-F5344CB8AC3E}">
        <p14:creationId xmlns:p14="http://schemas.microsoft.com/office/powerpoint/2010/main" val="379102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F9CA5D-6491-684F-F4AA-26C07C0CD11F}"/>
              </a:ext>
            </a:extLst>
          </p:cNvPr>
          <p:cNvSpPr txBox="1"/>
          <p:nvPr/>
        </p:nvSpPr>
        <p:spPr>
          <a:xfrm>
            <a:off x="648586" y="584791"/>
            <a:ext cx="8814391" cy="1200329"/>
          </a:xfrm>
          <a:prstGeom prst="rect">
            <a:avLst/>
          </a:prstGeom>
          <a:noFill/>
        </p:spPr>
        <p:txBody>
          <a:bodyPr wrap="square">
            <a:spAutoFit/>
          </a:bodyPr>
          <a:lstStyle/>
          <a:p>
            <a:r>
              <a:rPr lang="en-GB" sz="2400" dirty="0"/>
              <a:t>And wars like mists that rise against the sun</a:t>
            </a:r>
          </a:p>
          <a:p>
            <a:r>
              <a:rPr lang="en-GB" sz="2400" dirty="0"/>
              <a:t>Made him but greater seem, not greater grown.</a:t>
            </a:r>
          </a:p>
          <a:p>
            <a:pPr algn="r"/>
            <a:r>
              <a:rPr lang="en-GB" sz="2400" i="1" dirty="0" err="1"/>
              <a:t>Heroique</a:t>
            </a:r>
            <a:r>
              <a:rPr lang="en-GB" sz="2400" i="1" dirty="0"/>
              <a:t> Stanzas</a:t>
            </a:r>
            <a:r>
              <a:rPr lang="en-GB" sz="2400" dirty="0"/>
              <a:t>, lines 23-24</a:t>
            </a:r>
          </a:p>
        </p:txBody>
      </p:sp>
      <p:sp>
        <p:nvSpPr>
          <p:cNvPr id="5" name="TextBox 4">
            <a:extLst>
              <a:ext uri="{FF2B5EF4-FFF2-40B4-BE49-F238E27FC236}">
                <a16:creationId xmlns:a16="http://schemas.microsoft.com/office/drawing/2014/main" id="{C3DAB03F-8005-C258-2CCB-CB6D54A46BF6}"/>
              </a:ext>
            </a:extLst>
          </p:cNvPr>
          <p:cNvSpPr txBox="1"/>
          <p:nvPr/>
        </p:nvSpPr>
        <p:spPr>
          <a:xfrm>
            <a:off x="648586" y="2359345"/>
            <a:ext cx="9260958" cy="3323987"/>
          </a:xfrm>
          <a:prstGeom prst="rect">
            <a:avLst/>
          </a:prstGeom>
          <a:noFill/>
        </p:spPr>
        <p:txBody>
          <a:bodyPr wrap="square">
            <a:spAutoFit/>
          </a:bodyPr>
          <a:lstStyle/>
          <a:p>
            <a:r>
              <a:rPr lang="en-GB" sz="2400" dirty="0"/>
              <a:t>“…the implications of the analogy are perhaps more critical of Oliver's established reputation than a brisk reading might register: his martial achievements are compared to mists raised by the sun shining on the morning dew, which are merely an effect of a pre‐existent, enduring greatness, not the material of that greatness. The implication of this analogy—helped along by the analogy's likening of wars to nebulous matter—is that the reader should look beyond the martial successes celebrated by other elegies for the important objects of praise.”</a:t>
            </a:r>
          </a:p>
          <a:p>
            <a:pPr algn="r"/>
            <a:r>
              <a:rPr lang="en-GB" dirty="0"/>
              <a:t>Edward Holberton, </a:t>
            </a:r>
            <a:r>
              <a:rPr lang="en-GB" i="1" dirty="0"/>
              <a:t>Poetry and the Cromwellian Protectorate </a:t>
            </a:r>
            <a:r>
              <a:rPr lang="en-GB" dirty="0"/>
              <a:t>(Oxford, 2009), p. 199.</a:t>
            </a:r>
          </a:p>
        </p:txBody>
      </p:sp>
    </p:spTree>
    <p:extLst>
      <p:ext uri="{BB962C8B-B14F-4D97-AF65-F5344CB8AC3E}">
        <p14:creationId xmlns:p14="http://schemas.microsoft.com/office/powerpoint/2010/main" val="853601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E91E2-E099-4910-F984-A2662E39C7B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C830B1-3D56-3646-477D-1593F69863FF}"/>
              </a:ext>
            </a:extLst>
          </p:cNvPr>
          <p:cNvPicPr>
            <a:picLocks noChangeAspect="1"/>
          </p:cNvPicPr>
          <p:nvPr/>
        </p:nvPicPr>
        <p:blipFill>
          <a:blip r:embed="rId2"/>
          <a:stretch>
            <a:fillRect/>
          </a:stretch>
        </p:blipFill>
        <p:spPr>
          <a:xfrm>
            <a:off x="6703321" y="147307"/>
            <a:ext cx="4985658" cy="5778830"/>
          </a:xfrm>
          <a:prstGeom prst="rect">
            <a:avLst/>
          </a:prstGeom>
        </p:spPr>
      </p:pic>
      <p:sp>
        <p:nvSpPr>
          <p:cNvPr id="3" name="TextBox 2">
            <a:extLst>
              <a:ext uri="{FF2B5EF4-FFF2-40B4-BE49-F238E27FC236}">
                <a16:creationId xmlns:a16="http://schemas.microsoft.com/office/drawing/2014/main" id="{49B3B80B-216C-F1D0-D8C5-97A5F3E71799}"/>
              </a:ext>
            </a:extLst>
          </p:cNvPr>
          <p:cNvSpPr txBox="1"/>
          <p:nvPr/>
        </p:nvSpPr>
        <p:spPr>
          <a:xfrm>
            <a:off x="6703321" y="6064362"/>
            <a:ext cx="498565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James Maubert’s portrait of John Dryden, c.1700 © National </a:t>
            </a:r>
            <a:r>
              <a:rPr kumimoji="0" lang="en-GB" sz="1800" b="0" i="0" u="none" strike="noStrike" kern="1200" cap="none" spc="0" normalizeH="0" baseline="0" noProof="0" dirty="0" err="1">
                <a:ln>
                  <a:noFill/>
                </a:ln>
                <a:solidFill>
                  <a:prstClr val="black"/>
                </a:solidFill>
                <a:effectLst/>
                <a:uLnTx/>
                <a:uFillTx/>
                <a:latin typeface="Aptos" panose="02110004020202020204"/>
                <a:ea typeface="+mn-ea"/>
                <a:cs typeface="+mn-cs"/>
              </a:rPr>
              <a:t>Portait</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Gallery, London</a:t>
            </a:r>
          </a:p>
        </p:txBody>
      </p:sp>
      <p:sp>
        <p:nvSpPr>
          <p:cNvPr id="5" name="TextBox 4">
            <a:extLst>
              <a:ext uri="{FF2B5EF4-FFF2-40B4-BE49-F238E27FC236}">
                <a16:creationId xmlns:a16="http://schemas.microsoft.com/office/drawing/2014/main" id="{EB9D839B-8106-FF83-0E14-7C2551FC8980}"/>
              </a:ext>
            </a:extLst>
          </p:cNvPr>
          <p:cNvSpPr txBox="1"/>
          <p:nvPr/>
        </p:nvSpPr>
        <p:spPr>
          <a:xfrm>
            <a:off x="412011" y="458956"/>
            <a:ext cx="6097772" cy="59400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John Dryden’s Early Career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1649:</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 “Upon the Death of Lord Hastings”: an elegy for the aristocrat, Hastings, printed in the volume </a:t>
            </a:r>
            <a:r>
              <a:rPr kumimoji="0" lang="en-GB" sz="2000" b="0" i="1" u="none" strike="noStrike" kern="1200" cap="none" spc="0" normalizeH="0" baseline="0" noProof="0" dirty="0" err="1">
                <a:ln>
                  <a:noFill/>
                </a:ln>
                <a:solidFill>
                  <a:prstClr val="black"/>
                </a:solidFill>
                <a:effectLst/>
                <a:uLnTx/>
                <a:uFillTx/>
                <a:latin typeface="Aptos" panose="02110004020202020204"/>
                <a:ea typeface="+mn-ea"/>
                <a:cs typeface="+mn-cs"/>
              </a:rPr>
              <a:t>Lachrymae</a:t>
            </a:r>
            <a:r>
              <a:rPr kumimoji="0" lang="en-GB" sz="2000" b="0"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2000" b="0" i="1" u="none" strike="noStrike" kern="1200" cap="none" spc="0" normalizeH="0" baseline="0" noProof="0" dirty="0" err="1">
                <a:ln>
                  <a:noFill/>
                </a:ln>
                <a:solidFill>
                  <a:prstClr val="black"/>
                </a:solidFill>
                <a:effectLst/>
                <a:uLnTx/>
                <a:uFillTx/>
                <a:latin typeface="Aptos" panose="02110004020202020204"/>
                <a:ea typeface="+mn-ea"/>
                <a:cs typeface="+mn-cs"/>
              </a:rPr>
              <a:t>Musarem</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1650:</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 “To his friend, John Hoddesdon”.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from 1657:</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 worked for the Cromwellian Protectorate in the same department as Andrew Marvell and John Milton.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1659: </a:t>
            </a:r>
            <a:r>
              <a:rPr kumimoji="0" lang="en-GB" sz="2000" b="0" i="1" u="none" strike="noStrike" kern="1200" cap="none" spc="0" normalizeH="0" baseline="0" noProof="0" dirty="0" err="1">
                <a:ln>
                  <a:noFill/>
                </a:ln>
                <a:solidFill>
                  <a:prstClr val="black"/>
                </a:solidFill>
                <a:effectLst/>
                <a:uLnTx/>
                <a:uFillTx/>
                <a:latin typeface="Aptos" panose="02110004020202020204"/>
                <a:ea typeface="+mn-ea"/>
                <a:cs typeface="+mn-cs"/>
              </a:rPr>
              <a:t>Heroique</a:t>
            </a:r>
            <a:r>
              <a:rPr kumimoji="0" lang="en-GB" sz="2000" b="0" i="1" u="none" strike="noStrike" kern="1200" cap="none" spc="0" normalizeH="0" baseline="0" noProof="0" dirty="0">
                <a:ln>
                  <a:noFill/>
                </a:ln>
                <a:solidFill>
                  <a:prstClr val="black"/>
                </a:solidFill>
                <a:effectLst/>
                <a:uLnTx/>
                <a:uFillTx/>
                <a:latin typeface="Aptos" panose="02110004020202020204"/>
                <a:ea typeface="+mn-ea"/>
                <a:cs typeface="+mn-cs"/>
              </a:rPr>
              <a:t> Stanzas</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 an elegy on the death of Oliver Cromwell.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1660, February: </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“To…Sir Robert Howard”.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1660, June: </a:t>
            </a:r>
            <a:r>
              <a:rPr kumimoji="0" lang="en-GB" sz="2000" b="0" i="1" u="none" strike="noStrike" kern="1200" cap="none" spc="0" normalizeH="0" baseline="0" noProof="0" dirty="0">
                <a:ln>
                  <a:noFill/>
                </a:ln>
                <a:solidFill>
                  <a:prstClr val="black"/>
                </a:solidFill>
                <a:effectLst/>
                <a:uLnTx/>
                <a:uFillTx/>
                <a:latin typeface="Aptos" panose="02110004020202020204"/>
                <a:ea typeface="+mn-ea"/>
                <a:cs typeface="+mn-cs"/>
              </a:rPr>
              <a:t>Astraea Redux:</a:t>
            </a:r>
            <a:r>
              <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rPr>
              <a:t> a panegyric on the restoration of the monarchy.</a:t>
            </a:r>
          </a:p>
        </p:txBody>
      </p:sp>
    </p:spTree>
    <p:extLst>
      <p:ext uri="{BB962C8B-B14F-4D97-AF65-F5344CB8AC3E}">
        <p14:creationId xmlns:p14="http://schemas.microsoft.com/office/powerpoint/2010/main" val="983532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TotalTime>
  <Words>1308</Words>
  <Application>Microsoft Office PowerPoint</Application>
  <PresentationFormat>Widescreen</PresentationFormat>
  <Paragraphs>95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Literature and Revolution: Week 10 </vt:lpstr>
      <vt:lpstr>The Curious Case of Cromwell’s Head</vt:lpstr>
      <vt:lpstr>PowerPoint Presentation</vt:lpstr>
      <vt:lpstr>PowerPoint Presentation</vt:lpstr>
      <vt:lpstr>PowerPoint Presentation</vt:lpstr>
      <vt:lpstr>The Threat of Radicalism in 1660?</vt:lpstr>
      <vt:lpstr>PowerPoint Presentation</vt:lpstr>
      <vt:lpstr>PowerPoint Presentation</vt:lpstr>
      <vt:lpstr>PowerPoint Presentation</vt:lpstr>
      <vt:lpstr>Panegyric in 1660</vt:lpstr>
      <vt:lpstr>PowerPoint Presentation</vt:lpstr>
      <vt:lpstr>Fictions of Restoration?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West, John</dc:creator>
  <cp:lastModifiedBy>West, John</cp:lastModifiedBy>
  <cp:revision>4</cp:revision>
  <dcterms:created xsi:type="dcterms:W3CDTF">2025-03-11T22:28:09Z</dcterms:created>
  <dcterms:modified xsi:type="dcterms:W3CDTF">2025-03-12T01:12:57Z</dcterms:modified>
</cp:coreProperties>
</file>