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2.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2"/>
  </p:notesMasterIdLst>
  <p:sldIdLst>
    <p:sldId id="257" r:id="rId3"/>
    <p:sldId id="282" r:id="rId4"/>
    <p:sldId id="291" r:id="rId5"/>
    <p:sldId id="290" r:id="rId6"/>
    <p:sldId id="281" r:id="rId7"/>
    <p:sldId id="263" r:id="rId8"/>
    <p:sldId id="283" r:id="rId9"/>
    <p:sldId id="284" r:id="rId10"/>
    <p:sldId id="285" r:id="rId11"/>
    <p:sldId id="287" r:id="rId12"/>
    <p:sldId id="258" r:id="rId13"/>
    <p:sldId id="276" r:id="rId14"/>
    <p:sldId id="256" r:id="rId15"/>
    <p:sldId id="277" r:id="rId16"/>
    <p:sldId id="278" r:id="rId17"/>
    <p:sldId id="279" r:id="rId18"/>
    <p:sldId id="288" r:id="rId19"/>
    <p:sldId id="280" r:id="rId20"/>
    <p:sldId id="289"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0" d="100"/>
          <a:sy n="60" d="100"/>
        </p:scale>
        <p:origin x="90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DFAFE5-4A7C-41AC-BB62-B1283B86694A}" type="datetimeFigureOut">
              <a:rPr lang="en-GB" smtClean="0"/>
              <a:t>05/02/2025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442060-53D5-4551-9937-775DCEB4AEA5}" type="slidenum">
              <a:rPr lang="en-GB" smtClean="0"/>
              <a:t>‹#›</a:t>
            </a:fld>
            <a:endParaRPr lang="en-GB"/>
          </a:p>
        </p:txBody>
      </p:sp>
    </p:spTree>
    <p:extLst>
      <p:ext uri="{BB962C8B-B14F-4D97-AF65-F5344CB8AC3E}">
        <p14:creationId xmlns:p14="http://schemas.microsoft.com/office/powerpoint/2010/main" val="1450147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CAB5A-B3D4-4D83-8EB2-89078450580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60973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CAB5A-B3D4-4D83-8EB2-89078450580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01069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A39C35-350C-4786-88FB-1080E10AAC4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27261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A39C35-350C-4786-88FB-1080E10AAC4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63082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A39C35-350C-4786-88FB-1080E10AAC4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35059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9E8F62-3C7F-46DC-90AD-4D1BD986ED9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29501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8A39C35-350C-4786-88FB-1080E10AAC4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92903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5D2F6-C68A-49ED-BEE0-B46DEDCC66A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39213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5D2F6-C68A-49ED-BEE0-B46DEDCC66A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72097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5D2F6-C68A-49ED-BEE0-B46DEDCC66A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47379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85D2F6-C68A-49ED-BEE0-B46DEDCC66A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38849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CAB5A-B3D4-4D83-8EB2-89078450580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49365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4442060-53D5-4551-9937-775DCEB4AEA5}" type="slidenum">
              <a:rPr lang="en-GB" smtClean="0"/>
              <a:t>3</a:t>
            </a:fld>
            <a:endParaRPr lang="en-GB"/>
          </a:p>
        </p:txBody>
      </p:sp>
    </p:spTree>
    <p:extLst>
      <p:ext uri="{BB962C8B-B14F-4D97-AF65-F5344CB8AC3E}">
        <p14:creationId xmlns:p14="http://schemas.microsoft.com/office/powerpoint/2010/main" val="3466437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695DF2-7B18-B3AF-BEAD-8C3884CD4E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3FE835-8032-04E3-194F-C86A07F388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726C69-15D8-7AFE-9AA3-3ECB95FD32C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59F70B6-3D78-7DD5-C0E1-A47DA2CEF32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CAB5A-B3D4-4D83-8EB2-89078450580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18077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CAB5A-B3D4-4D83-8EB2-89078450580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18047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D6B4AB86-EA9C-478E-B8E2-04762A42ABF2}"/>
              </a:ext>
            </a:extLst>
          </p:cNvPr>
          <p:cNvSpPr>
            <a:spLocks noGrp="1"/>
          </p:cNvSpPr>
          <p:nvPr>
            <p:ph type="body" idx="1"/>
          </p:nvPr>
        </p:nvSpPr>
        <p:spPr/>
        <p:txBody>
          <a:bodyPr/>
          <a:lstStyle/>
          <a:p>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CF692-3317-7BCD-5548-28C404D19BBB}"/>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7CA6558A-B7CF-788D-C5A9-0D3CCC059DE6}"/>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1248815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8A0A16-C8EF-2B30-FFE1-E04A85D8345B}"/>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E73B3E9D-B0B1-D63F-AB65-F13BABFC6C57}"/>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5337381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8CAB5A-B3D4-4D83-8EB2-89078450580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20850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A70F276-1833-4A75-9C1D-A56E2295A68D}" type="datetimeFigureOut">
              <a:rPr lang="en-US" smtClean="0"/>
              <a:t>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25848630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70F276-1833-4A75-9C1D-A56E2295A68D}" type="datetimeFigureOut">
              <a:rPr lang="en-US" smtClean="0"/>
              <a:t>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541167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70F276-1833-4A75-9C1D-A56E2295A68D}" type="datetimeFigureOut">
              <a:rPr lang="en-US" smtClean="0"/>
              <a:t>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8891318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A9E3F-657A-4583-95C0-D00C4588643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A3C5870-41AD-419E-BA2D-416FE98E991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D2513DD-22D4-4A14-80A2-DA5C8DC722BE}"/>
              </a:ext>
            </a:extLst>
          </p:cNvPr>
          <p:cNvSpPr>
            <a:spLocks noGrp="1"/>
          </p:cNvSpPr>
          <p:nvPr>
            <p:ph type="dt" sz="half" idx="10"/>
          </p:nvPr>
        </p:nvSpPr>
        <p:spPr/>
        <p:txBody>
          <a:bodyPr/>
          <a:lstStyle/>
          <a:p>
            <a:fld id="{45D4218A-22B4-4D8C-956B-759BCC60BA87}" type="datetimeFigureOut">
              <a:rPr lang="en-GB" smtClean="0"/>
              <a:t>05/02/2025</a:t>
            </a:fld>
            <a:endParaRPr lang="en-GB"/>
          </a:p>
        </p:txBody>
      </p:sp>
      <p:sp>
        <p:nvSpPr>
          <p:cNvPr id="5" name="Footer Placeholder 4">
            <a:extLst>
              <a:ext uri="{FF2B5EF4-FFF2-40B4-BE49-F238E27FC236}">
                <a16:creationId xmlns:a16="http://schemas.microsoft.com/office/drawing/2014/main" id="{34EF59AF-C45D-415A-A077-16BC54E6529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1FC0C05-B069-431E-A2CE-CBD2E5B96511}"/>
              </a:ext>
            </a:extLst>
          </p:cNvPr>
          <p:cNvSpPr>
            <a:spLocks noGrp="1"/>
          </p:cNvSpPr>
          <p:nvPr>
            <p:ph type="sldNum" sz="quarter" idx="12"/>
          </p:nvPr>
        </p:nvSpPr>
        <p:spPr/>
        <p:txBody>
          <a:bodyPr/>
          <a:lstStyle/>
          <a:p>
            <a:fld id="{8289723B-F1FC-43D6-B6F6-DC56BD21D2C4}" type="slidenum">
              <a:rPr lang="en-GB" smtClean="0"/>
              <a:t>‹#›</a:t>
            </a:fld>
            <a:endParaRPr lang="en-GB"/>
          </a:p>
        </p:txBody>
      </p:sp>
    </p:spTree>
    <p:extLst>
      <p:ext uri="{BB962C8B-B14F-4D97-AF65-F5344CB8AC3E}">
        <p14:creationId xmlns:p14="http://schemas.microsoft.com/office/powerpoint/2010/main" val="17862251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884E2-6896-4545-8160-72EFE358C58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426BCF7-48BC-4F65-A918-9DC647A5365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79D10E6-A964-452E-B255-B1BE73340C74}"/>
              </a:ext>
            </a:extLst>
          </p:cNvPr>
          <p:cNvSpPr>
            <a:spLocks noGrp="1"/>
          </p:cNvSpPr>
          <p:nvPr>
            <p:ph type="dt" sz="half" idx="10"/>
          </p:nvPr>
        </p:nvSpPr>
        <p:spPr/>
        <p:txBody>
          <a:bodyPr/>
          <a:lstStyle/>
          <a:p>
            <a:fld id="{45D4218A-22B4-4D8C-956B-759BCC60BA87}" type="datetimeFigureOut">
              <a:rPr lang="en-GB" smtClean="0"/>
              <a:t>05/02/2025</a:t>
            </a:fld>
            <a:endParaRPr lang="en-GB"/>
          </a:p>
        </p:txBody>
      </p:sp>
      <p:sp>
        <p:nvSpPr>
          <p:cNvPr id="5" name="Footer Placeholder 4">
            <a:extLst>
              <a:ext uri="{FF2B5EF4-FFF2-40B4-BE49-F238E27FC236}">
                <a16:creationId xmlns:a16="http://schemas.microsoft.com/office/drawing/2014/main" id="{F337FAE4-8DAC-45D5-BB7C-179404442DA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453343D-D4FD-4BD9-971A-A3734C619305}"/>
              </a:ext>
            </a:extLst>
          </p:cNvPr>
          <p:cNvSpPr>
            <a:spLocks noGrp="1"/>
          </p:cNvSpPr>
          <p:nvPr>
            <p:ph type="sldNum" sz="quarter" idx="12"/>
          </p:nvPr>
        </p:nvSpPr>
        <p:spPr/>
        <p:txBody>
          <a:bodyPr/>
          <a:lstStyle/>
          <a:p>
            <a:fld id="{8289723B-F1FC-43D6-B6F6-DC56BD21D2C4}" type="slidenum">
              <a:rPr lang="en-GB" smtClean="0"/>
              <a:t>‹#›</a:t>
            </a:fld>
            <a:endParaRPr lang="en-GB"/>
          </a:p>
        </p:txBody>
      </p:sp>
    </p:spTree>
    <p:extLst>
      <p:ext uri="{BB962C8B-B14F-4D97-AF65-F5344CB8AC3E}">
        <p14:creationId xmlns:p14="http://schemas.microsoft.com/office/powerpoint/2010/main" val="36970157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81887-4661-43E6-88C5-62A0F0BFABC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DC538F3-CE14-40ED-8AB9-327A314A85C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B7BACF8-6CEE-4D3A-A8CA-691AE60EAAC6}"/>
              </a:ext>
            </a:extLst>
          </p:cNvPr>
          <p:cNvSpPr>
            <a:spLocks noGrp="1"/>
          </p:cNvSpPr>
          <p:nvPr>
            <p:ph type="dt" sz="half" idx="10"/>
          </p:nvPr>
        </p:nvSpPr>
        <p:spPr/>
        <p:txBody>
          <a:bodyPr/>
          <a:lstStyle/>
          <a:p>
            <a:fld id="{45D4218A-22B4-4D8C-956B-759BCC60BA87}" type="datetimeFigureOut">
              <a:rPr lang="en-GB" smtClean="0"/>
              <a:t>05/02/2025</a:t>
            </a:fld>
            <a:endParaRPr lang="en-GB"/>
          </a:p>
        </p:txBody>
      </p:sp>
      <p:sp>
        <p:nvSpPr>
          <p:cNvPr id="5" name="Footer Placeholder 4">
            <a:extLst>
              <a:ext uri="{FF2B5EF4-FFF2-40B4-BE49-F238E27FC236}">
                <a16:creationId xmlns:a16="http://schemas.microsoft.com/office/drawing/2014/main" id="{80596521-E892-49FF-A869-14CA0785BC1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633C99D-4963-4DF4-83EA-7C5E40CE94EF}"/>
              </a:ext>
            </a:extLst>
          </p:cNvPr>
          <p:cNvSpPr>
            <a:spLocks noGrp="1"/>
          </p:cNvSpPr>
          <p:nvPr>
            <p:ph type="sldNum" sz="quarter" idx="12"/>
          </p:nvPr>
        </p:nvSpPr>
        <p:spPr/>
        <p:txBody>
          <a:bodyPr/>
          <a:lstStyle/>
          <a:p>
            <a:fld id="{8289723B-F1FC-43D6-B6F6-DC56BD21D2C4}" type="slidenum">
              <a:rPr lang="en-GB" smtClean="0"/>
              <a:t>‹#›</a:t>
            </a:fld>
            <a:endParaRPr lang="en-GB"/>
          </a:p>
        </p:txBody>
      </p:sp>
    </p:spTree>
    <p:extLst>
      <p:ext uri="{BB962C8B-B14F-4D97-AF65-F5344CB8AC3E}">
        <p14:creationId xmlns:p14="http://schemas.microsoft.com/office/powerpoint/2010/main" val="24850791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C1695-FF55-4887-86B1-5C3217490C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B202741-6C1A-45F9-8085-D92C9510D3D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3316EFE-BCBD-4C28-8123-E4BA4F1EFE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46801CC-5641-45A7-81B2-130AE245761F}"/>
              </a:ext>
            </a:extLst>
          </p:cNvPr>
          <p:cNvSpPr>
            <a:spLocks noGrp="1"/>
          </p:cNvSpPr>
          <p:nvPr>
            <p:ph type="dt" sz="half" idx="10"/>
          </p:nvPr>
        </p:nvSpPr>
        <p:spPr/>
        <p:txBody>
          <a:bodyPr/>
          <a:lstStyle/>
          <a:p>
            <a:fld id="{45D4218A-22B4-4D8C-956B-759BCC60BA87}" type="datetimeFigureOut">
              <a:rPr lang="en-GB" smtClean="0"/>
              <a:t>05/02/2025</a:t>
            </a:fld>
            <a:endParaRPr lang="en-GB"/>
          </a:p>
        </p:txBody>
      </p:sp>
      <p:sp>
        <p:nvSpPr>
          <p:cNvPr id="6" name="Footer Placeholder 5">
            <a:extLst>
              <a:ext uri="{FF2B5EF4-FFF2-40B4-BE49-F238E27FC236}">
                <a16:creationId xmlns:a16="http://schemas.microsoft.com/office/drawing/2014/main" id="{21ACBEB8-C62C-4392-A112-06751DCDB8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5E18231-A6AF-4F22-9970-894646B94019}"/>
              </a:ext>
            </a:extLst>
          </p:cNvPr>
          <p:cNvSpPr>
            <a:spLocks noGrp="1"/>
          </p:cNvSpPr>
          <p:nvPr>
            <p:ph type="sldNum" sz="quarter" idx="12"/>
          </p:nvPr>
        </p:nvSpPr>
        <p:spPr/>
        <p:txBody>
          <a:bodyPr/>
          <a:lstStyle/>
          <a:p>
            <a:fld id="{8289723B-F1FC-43D6-B6F6-DC56BD21D2C4}" type="slidenum">
              <a:rPr lang="en-GB" smtClean="0"/>
              <a:t>‹#›</a:t>
            </a:fld>
            <a:endParaRPr lang="en-GB"/>
          </a:p>
        </p:txBody>
      </p:sp>
    </p:spTree>
    <p:extLst>
      <p:ext uri="{BB962C8B-B14F-4D97-AF65-F5344CB8AC3E}">
        <p14:creationId xmlns:p14="http://schemas.microsoft.com/office/powerpoint/2010/main" val="29403777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46C8F-5006-40B8-8EE4-14FA985D0F6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92F535E-D528-4EF1-AABC-569A9CABBD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C3E2AD7-A0BC-43D5-88FF-53E8EDFF66B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1188597-D5BA-4A4E-BDFA-EB808E1D364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6AFC423-9A91-45D1-9EB9-4F2FD5B6885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8AB7B45-C38D-4AC0-8A4B-E6DE7780B304}"/>
              </a:ext>
            </a:extLst>
          </p:cNvPr>
          <p:cNvSpPr>
            <a:spLocks noGrp="1"/>
          </p:cNvSpPr>
          <p:nvPr>
            <p:ph type="dt" sz="half" idx="10"/>
          </p:nvPr>
        </p:nvSpPr>
        <p:spPr/>
        <p:txBody>
          <a:bodyPr/>
          <a:lstStyle/>
          <a:p>
            <a:fld id="{45D4218A-22B4-4D8C-956B-759BCC60BA87}" type="datetimeFigureOut">
              <a:rPr lang="en-GB" smtClean="0"/>
              <a:t>05/02/2025</a:t>
            </a:fld>
            <a:endParaRPr lang="en-GB"/>
          </a:p>
        </p:txBody>
      </p:sp>
      <p:sp>
        <p:nvSpPr>
          <p:cNvPr id="8" name="Footer Placeholder 7">
            <a:extLst>
              <a:ext uri="{FF2B5EF4-FFF2-40B4-BE49-F238E27FC236}">
                <a16:creationId xmlns:a16="http://schemas.microsoft.com/office/drawing/2014/main" id="{4F6ADD24-9D28-4A04-BFF9-4530B79E183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724C136-969E-4D3D-8977-19C9918F55B7}"/>
              </a:ext>
            </a:extLst>
          </p:cNvPr>
          <p:cNvSpPr>
            <a:spLocks noGrp="1"/>
          </p:cNvSpPr>
          <p:nvPr>
            <p:ph type="sldNum" sz="quarter" idx="12"/>
          </p:nvPr>
        </p:nvSpPr>
        <p:spPr/>
        <p:txBody>
          <a:bodyPr/>
          <a:lstStyle/>
          <a:p>
            <a:fld id="{8289723B-F1FC-43D6-B6F6-DC56BD21D2C4}" type="slidenum">
              <a:rPr lang="en-GB" smtClean="0"/>
              <a:t>‹#›</a:t>
            </a:fld>
            <a:endParaRPr lang="en-GB"/>
          </a:p>
        </p:txBody>
      </p:sp>
    </p:spTree>
    <p:extLst>
      <p:ext uri="{BB962C8B-B14F-4D97-AF65-F5344CB8AC3E}">
        <p14:creationId xmlns:p14="http://schemas.microsoft.com/office/powerpoint/2010/main" val="8904339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53F5D-6A2F-4F1F-8861-9B402AD6CFF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AB466D5-F406-423A-BEE5-5013B06C4C46}"/>
              </a:ext>
            </a:extLst>
          </p:cNvPr>
          <p:cNvSpPr>
            <a:spLocks noGrp="1"/>
          </p:cNvSpPr>
          <p:nvPr>
            <p:ph type="dt" sz="half" idx="10"/>
          </p:nvPr>
        </p:nvSpPr>
        <p:spPr/>
        <p:txBody>
          <a:bodyPr/>
          <a:lstStyle/>
          <a:p>
            <a:fld id="{45D4218A-22B4-4D8C-956B-759BCC60BA87}" type="datetimeFigureOut">
              <a:rPr lang="en-GB" smtClean="0"/>
              <a:t>05/02/2025</a:t>
            </a:fld>
            <a:endParaRPr lang="en-GB"/>
          </a:p>
        </p:txBody>
      </p:sp>
      <p:sp>
        <p:nvSpPr>
          <p:cNvPr id="4" name="Footer Placeholder 3">
            <a:extLst>
              <a:ext uri="{FF2B5EF4-FFF2-40B4-BE49-F238E27FC236}">
                <a16:creationId xmlns:a16="http://schemas.microsoft.com/office/drawing/2014/main" id="{3952878F-57D5-4834-889A-380AA20BC45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468DEE1-DA05-484F-A95E-68F0838ADFFB}"/>
              </a:ext>
            </a:extLst>
          </p:cNvPr>
          <p:cNvSpPr>
            <a:spLocks noGrp="1"/>
          </p:cNvSpPr>
          <p:nvPr>
            <p:ph type="sldNum" sz="quarter" idx="12"/>
          </p:nvPr>
        </p:nvSpPr>
        <p:spPr/>
        <p:txBody>
          <a:bodyPr/>
          <a:lstStyle/>
          <a:p>
            <a:fld id="{8289723B-F1FC-43D6-B6F6-DC56BD21D2C4}" type="slidenum">
              <a:rPr lang="en-GB" smtClean="0"/>
              <a:t>‹#›</a:t>
            </a:fld>
            <a:endParaRPr lang="en-GB"/>
          </a:p>
        </p:txBody>
      </p:sp>
    </p:spTree>
    <p:extLst>
      <p:ext uri="{BB962C8B-B14F-4D97-AF65-F5344CB8AC3E}">
        <p14:creationId xmlns:p14="http://schemas.microsoft.com/office/powerpoint/2010/main" val="35238963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12EA9D-9675-4D8D-A6D6-F62D82CE0148}"/>
              </a:ext>
            </a:extLst>
          </p:cNvPr>
          <p:cNvSpPr>
            <a:spLocks noGrp="1"/>
          </p:cNvSpPr>
          <p:nvPr>
            <p:ph type="dt" sz="half" idx="10"/>
          </p:nvPr>
        </p:nvSpPr>
        <p:spPr/>
        <p:txBody>
          <a:bodyPr/>
          <a:lstStyle/>
          <a:p>
            <a:fld id="{45D4218A-22B4-4D8C-956B-759BCC60BA87}" type="datetimeFigureOut">
              <a:rPr lang="en-GB" smtClean="0"/>
              <a:t>05/02/2025</a:t>
            </a:fld>
            <a:endParaRPr lang="en-GB"/>
          </a:p>
        </p:txBody>
      </p:sp>
      <p:sp>
        <p:nvSpPr>
          <p:cNvPr id="3" name="Footer Placeholder 2">
            <a:extLst>
              <a:ext uri="{FF2B5EF4-FFF2-40B4-BE49-F238E27FC236}">
                <a16:creationId xmlns:a16="http://schemas.microsoft.com/office/drawing/2014/main" id="{1BDAEFE8-649E-4403-A298-518B27DABE7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41BB76E-3F1E-4E38-B96D-98A1C206C12F}"/>
              </a:ext>
            </a:extLst>
          </p:cNvPr>
          <p:cNvSpPr>
            <a:spLocks noGrp="1"/>
          </p:cNvSpPr>
          <p:nvPr>
            <p:ph type="sldNum" sz="quarter" idx="12"/>
          </p:nvPr>
        </p:nvSpPr>
        <p:spPr/>
        <p:txBody>
          <a:bodyPr/>
          <a:lstStyle/>
          <a:p>
            <a:fld id="{8289723B-F1FC-43D6-B6F6-DC56BD21D2C4}" type="slidenum">
              <a:rPr lang="en-GB" smtClean="0"/>
              <a:t>‹#›</a:t>
            </a:fld>
            <a:endParaRPr lang="en-GB"/>
          </a:p>
        </p:txBody>
      </p:sp>
    </p:spTree>
    <p:extLst>
      <p:ext uri="{BB962C8B-B14F-4D97-AF65-F5344CB8AC3E}">
        <p14:creationId xmlns:p14="http://schemas.microsoft.com/office/powerpoint/2010/main" val="19267773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8FDB3-D5C6-4481-B53B-BEA2D3CDA1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EE9962F-29ED-460E-9748-64F4B80359B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2C5E7C8-7B74-4131-AF54-CBDEE86991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4C474D-AED7-4C25-B51E-116A9D30D83C}"/>
              </a:ext>
            </a:extLst>
          </p:cNvPr>
          <p:cNvSpPr>
            <a:spLocks noGrp="1"/>
          </p:cNvSpPr>
          <p:nvPr>
            <p:ph type="dt" sz="half" idx="10"/>
          </p:nvPr>
        </p:nvSpPr>
        <p:spPr/>
        <p:txBody>
          <a:bodyPr/>
          <a:lstStyle/>
          <a:p>
            <a:fld id="{45D4218A-22B4-4D8C-956B-759BCC60BA87}" type="datetimeFigureOut">
              <a:rPr lang="en-GB" smtClean="0"/>
              <a:t>05/02/2025</a:t>
            </a:fld>
            <a:endParaRPr lang="en-GB"/>
          </a:p>
        </p:txBody>
      </p:sp>
      <p:sp>
        <p:nvSpPr>
          <p:cNvPr id="6" name="Footer Placeholder 5">
            <a:extLst>
              <a:ext uri="{FF2B5EF4-FFF2-40B4-BE49-F238E27FC236}">
                <a16:creationId xmlns:a16="http://schemas.microsoft.com/office/drawing/2014/main" id="{87720A96-5F8C-4C30-853C-6C5B55D25E0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D11FE5B-BBB2-4F5B-8615-4E1CB8450C51}"/>
              </a:ext>
            </a:extLst>
          </p:cNvPr>
          <p:cNvSpPr>
            <a:spLocks noGrp="1"/>
          </p:cNvSpPr>
          <p:nvPr>
            <p:ph type="sldNum" sz="quarter" idx="12"/>
          </p:nvPr>
        </p:nvSpPr>
        <p:spPr/>
        <p:txBody>
          <a:bodyPr/>
          <a:lstStyle/>
          <a:p>
            <a:fld id="{8289723B-F1FC-43D6-B6F6-DC56BD21D2C4}" type="slidenum">
              <a:rPr lang="en-GB" smtClean="0"/>
              <a:t>‹#›</a:t>
            </a:fld>
            <a:endParaRPr lang="en-GB"/>
          </a:p>
        </p:txBody>
      </p:sp>
    </p:spTree>
    <p:extLst>
      <p:ext uri="{BB962C8B-B14F-4D97-AF65-F5344CB8AC3E}">
        <p14:creationId xmlns:p14="http://schemas.microsoft.com/office/powerpoint/2010/main" val="15405462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70F276-1833-4A75-9C1D-A56E2295A68D}" type="datetimeFigureOut">
              <a:rPr lang="en-US" smtClean="0"/>
              <a:t>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1042230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A803B-89B3-4F7F-BB21-B6C3C58317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A2589FD-CC54-437B-80A5-4F142A141D9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F1CABF7-E968-4ADA-B8BA-1CD16EFD76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3102C38-D379-429F-8BD8-F159868019C1}"/>
              </a:ext>
            </a:extLst>
          </p:cNvPr>
          <p:cNvSpPr>
            <a:spLocks noGrp="1"/>
          </p:cNvSpPr>
          <p:nvPr>
            <p:ph type="dt" sz="half" idx="10"/>
          </p:nvPr>
        </p:nvSpPr>
        <p:spPr/>
        <p:txBody>
          <a:bodyPr/>
          <a:lstStyle/>
          <a:p>
            <a:fld id="{45D4218A-22B4-4D8C-956B-759BCC60BA87}" type="datetimeFigureOut">
              <a:rPr lang="en-GB" smtClean="0"/>
              <a:t>05/02/2025</a:t>
            </a:fld>
            <a:endParaRPr lang="en-GB"/>
          </a:p>
        </p:txBody>
      </p:sp>
      <p:sp>
        <p:nvSpPr>
          <p:cNvPr id="6" name="Footer Placeholder 5">
            <a:extLst>
              <a:ext uri="{FF2B5EF4-FFF2-40B4-BE49-F238E27FC236}">
                <a16:creationId xmlns:a16="http://schemas.microsoft.com/office/drawing/2014/main" id="{FC36FD42-48E7-4EF8-B0F4-721F8A1C444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A54B1AD-A65B-4B5B-9756-98494792E881}"/>
              </a:ext>
            </a:extLst>
          </p:cNvPr>
          <p:cNvSpPr>
            <a:spLocks noGrp="1"/>
          </p:cNvSpPr>
          <p:nvPr>
            <p:ph type="sldNum" sz="quarter" idx="12"/>
          </p:nvPr>
        </p:nvSpPr>
        <p:spPr/>
        <p:txBody>
          <a:bodyPr/>
          <a:lstStyle/>
          <a:p>
            <a:fld id="{8289723B-F1FC-43D6-B6F6-DC56BD21D2C4}" type="slidenum">
              <a:rPr lang="en-GB" smtClean="0"/>
              <a:t>‹#›</a:t>
            </a:fld>
            <a:endParaRPr lang="en-GB"/>
          </a:p>
        </p:txBody>
      </p:sp>
    </p:spTree>
    <p:extLst>
      <p:ext uri="{BB962C8B-B14F-4D97-AF65-F5344CB8AC3E}">
        <p14:creationId xmlns:p14="http://schemas.microsoft.com/office/powerpoint/2010/main" val="7070735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D4F72-3263-4415-8147-0432F25827A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ABD976A-E2EA-408A-AC84-8F5468C8A4C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AA4D8E6-3C6E-4AC6-BB6C-392481E18F87}"/>
              </a:ext>
            </a:extLst>
          </p:cNvPr>
          <p:cNvSpPr>
            <a:spLocks noGrp="1"/>
          </p:cNvSpPr>
          <p:nvPr>
            <p:ph type="dt" sz="half" idx="10"/>
          </p:nvPr>
        </p:nvSpPr>
        <p:spPr/>
        <p:txBody>
          <a:bodyPr/>
          <a:lstStyle/>
          <a:p>
            <a:fld id="{45D4218A-22B4-4D8C-956B-759BCC60BA87}" type="datetimeFigureOut">
              <a:rPr lang="en-GB" smtClean="0"/>
              <a:t>05/02/2025</a:t>
            </a:fld>
            <a:endParaRPr lang="en-GB"/>
          </a:p>
        </p:txBody>
      </p:sp>
      <p:sp>
        <p:nvSpPr>
          <p:cNvPr id="5" name="Footer Placeholder 4">
            <a:extLst>
              <a:ext uri="{FF2B5EF4-FFF2-40B4-BE49-F238E27FC236}">
                <a16:creationId xmlns:a16="http://schemas.microsoft.com/office/drawing/2014/main" id="{9995C86F-C2A3-4D14-909D-0F3F8A56DD8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C28F63C-B5C3-4A09-A3A3-215422956CE8}"/>
              </a:ext>
            </a:extLst>
          </p:cNvPr>
          <p:cNvSpPr>
            <a:spLocks noGrp="1"/>
          </p:cNvSpPr>
          <p:nvPr>
            <p:ph type="sldNum" sz="quarter" idx="12"/>
          </p:nvPr>
        </p:nvSpPr>
        <p:spPr/>
        <p:txBody>
          <a:bodyPr/>
          <a:lstStyle/>
          <a:p>
            <a:fld id="{8289723B-F1FC-43D6-B6F6-DC56BD21D2C4}" type="slidenum">
              <a:rPr lang="en-GB" smtClean="0"/>
              <a:t>‹#›</a:t>
            </a:fld>
            <a:endParaRPr lang="en-GB"/>
          </a:p>
        </p:txBody>
      </p:sp>
    </p:spTree>
    <p:extLst>
      <p:ext uri="{BB962C8B-B14F-4D97-AF65-F5344CB8AC3E}">
        <p14:creationId xmlns:p14="http://schemas.microsoft.com/office/powerpoint/2010/main" val="35718935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F0BD6E5-917D-4BD0-B851-F877ED0DF65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D01452C-2B43-4C98-B2E9-B87BDC9B7B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75C8497-7C2F-4AAB-B2FF-94D8860A30BB}"/>
              </a:ext>
            </a:extLst>
          </p:cNvPr>
          <p:cNvSpPr>
            <a:spLocks noGrp="1"/>
          </p:cNvSpPr>
          <p:nvPr>
            <p:ph type="dt" sz="half" idx="10"/>
          </p:nvPr>
        </p:nvSpPr>
        <p:spPr/>
        <p:txBody>
          <a:bodyPr/>
          <a:lstStyle/>
          <a:p>
            <a:fld id="{45D4218A-22B4-4D8C-956B-759BCC60BA87}" type="datetimeFigureOut">
              <a:rPr lang="en-GB" smtClean="0"/>
              <a:t>05/02/2025</a:t>
            </a:fld>
            <a:endParaRPr lang="en-GB"/>
          </a:p>
        </p:txBody>
      </p:sp>
      <p:sp>
        <p:nvSpPr>
          <p:cNvPr id="5" name="Footer Placeholder 4">
            <a:extLst>
              <a:ext uri="{FF2B5EF4-FFF2-40B4-BE49-F238E27FC236}">
                <a16:creationId xmlns:a16="http://schemas.microsoft.com/office/drawing/2014/main" id="{A9697A1A-D9DA-42F0-B717-C70C1B960D9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0545715-56B3-40B7-A45E-4142E2FBD815}"/>
              </a:ext>
            </a:extLst>
          </p:cNvPr>
          <p:cNvSpPr>
            <a:spLocks noGrp="1"/>
          </p:cNvSpPr>
          <p:nvPr>
            <p:ph type="sldNum" sz="quarter" idx="12"/>
          </p:nvPr>
        </p:nvSpPr>
        <p:spPr/>
        <p:txBody>
          <a:bodyPr/>
          <a:lstStyle/>
          <a:p>
            <a:fld id="{8289723B-F1FC-43D6-B6F6-DC56BD21D2C4}" type="slidenum">
              <a:rPr lang="en-GB" smtClean="0"/>
              <a:t>‹#›</a:t>
            </a:fld>
            <a:endParaRPr lang="en-GB"/>
          </a:p>
        </p:txBody>
      </p:sp>
    </p:spTree>
    <p:extLst>
      <p:ext uri="{BB962C8B-B14F-4D97-AF65-F5344CB8AC3E}">
        <p14:creationId xmlns:p14="http://schemas.microsoft.com/office/powerpoint/2010/main" val="534283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A70F276-1833-4A75-9C1D-A56E2295A68D}" type="datetimeFigureOut">
              <a:rPr lang="en-US" smtClean="0"/>
              <a:t>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28639817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A70F276-1833-4A75-9C1D-A56E2295A68D}" type="datetimeFigureOut">
              <a:rPr lang="en-US" smtClean="0"/>
              <a:t>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3339088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A70F276-1833-4A75-9C1D-A56E2295A68D}" type="datetimeFigureOut">
              <a:rPr lang="en-US" smtClean="0"/>
              <a:t>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24679827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A70F276-1833-4A75-9C1D-A56E2295A68D}" type="datetimeFigureOut">
              <a:rPr lang="en-US" smtClean="0"/>
              <a:t>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14912082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70F276-1833-4A75-9C1D-A56E2295A68D}" type="datetimeFigureOut">
              <a:rPr lang="en-US" smtClean="0"/>
              <a:t>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1853845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A70F276-1833-4A75-9C1D-A56E2295A68D}" type="datetimeFigureOut">
              <a:rPr lang="en-US" smtClean="0"/>
              <a:t>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3304973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A70F276-1833-4A75-9C1D-A56E2295A68D}" type="datetimeFigureOut">
              <a:rPr lang="en-US" smtClean="0"/>
              <a:t>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1543208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70F276-1833-4A75-9C1D-A56E2295A68D}" type="datetimeFigureOut">
              <a:rPr lang="en-US" smtClean="0"/>
              <a:pPr/>
              <a:t>2/5/2025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srgbClr val="FFFFFF"/>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844951-7827-47D4-8276-7DDE1FA7D85A}" type="slidenum">
              <a:rPr lang="en-US" smtClean="0"/>
              <a:pPr/>
              <a:t>‹#›</a:t>
            </a:fld>
            <a:endParaRPr lang="en-US"/>
          </a:p>
        </p:txBody>
      </p:sp>
    </p:spTree>
    <p:extLst>
      <p:ext uri="{BB962C8B-B14F-4D97-AF65-F5344CB8AC3E}">
        <p14:creationId xmlns:p14="http://schemas.microsoft.com/office/powerpoint/2010/main" val="28645342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7C5F7EB-1E00-4A09-9FE5-AFFFA672C8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00B76B6-6DB9-46C8-A04B-125A224B8B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97C2D6C-AE4F-4FB6-8267-D348F7E754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D4218A-22B4-4D8C-956B-759BCC60BA87}" type="datetimeFigureOut">
              <a:rPr lang="en-GB" smtClean="0"/>
              <a:t>05/02/2025</a:t>
            </a:fld>
            <a:endParaRPr lang="en-GB"/>
          </a:p>
        </p:txBody>
      </p:sp>
      <p:sp>
        <p:nvSpPr>
          <p:cNvPr id="5" name="Footer Placeholder 4">
            <a:extLst>
              <a:ext uri="{FF2B5EF4-FFF2-40B4-BE49-F238E27FC236}">
                <a16:creationId xmlns:a16="http://schemas.microsoft.com/office/drawing/2014/main" id="{29B7F7C1-D84F-4D20-A4B6-54FFEBAC2A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FE04C5A-2042-4F15-896D-26BA82D534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89723B-F1FC-43D6-B6F6-DC56BD21D2C4}" type="slidenum">
              <a:rPr lang="en-GB" smtClean="0"/>
              <a:t>‹#›</a:t>
            </a:fld>
            <a:endParaRPr lang="en-GB"/>
          </a:p>
        </p:txBody>
      </p:sp>
    </p:spTree>
    <p:extLst>
      <p:ext uri="{BB962C8B-B14F-4D97-AF65-F5344CB8AC3E}">
        <p14:creationId xmlns:p14="http://schemas.microsoft.com/office/powerpoint/2010/main" val="19126620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3.xml"/><Relationship Id="rId1" Type="http://schemas.openxmlformats.org/officeDocument/2006/relationships/tags" Target="../tags/tag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758048B4-3F65-4EB9-ABA8-099353BE87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1AE2FDE4-8ECB-4D0B-B871-D4EE526064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9" name="Picture 3">
            <a:extLst>
              <a:ext uri="{FF2B5EF4-FFF2-40B4-BE49-F238E27FC236}">
                <a16:creationId xmlns:a16="http://schemas.microsoft.com/office/drawing/2014/main" id="{ABF28C5D-5715-4DDE-9F97-7882964B1BE2}"/>
              </a:ext>
            </a:extLst>
          </p:cNvPr>
          <p:cNvPicPr>
            <a:picLocks noChangeAspect="1"/>
          </p:cNvPicPr>
          <p:nvPr/>
        </p:nvPicPr>
        <p:blipFill rotWithShape="1">
          <a:blip r:embed="rId4">
            <a:duotone>
              <a:prstClr val="black"/>
              <a:schemeClr val="bg1">
                <a:tint val="45000"/>
                <a:satMod val="400000"/>
              </a:schemeClr>
            </a:duotone>
            <a:alphaModFix amt="10000"/>
          </a:blip>
          <a:srcRect/>
          <a:stretch/>
        </p:blipFill>
        <p:spPr>
          <a:xfrm>
            <a:off x="0" y="0"/>
            <a:ext cx="12191980" cy="6858000"/>
          </a:xfrm>
          <a:prstGeom prst="rect">
            <a:avLst/>
          </a:prstGeom>
        </p:spPr>
      </p:pic>
      <p:sp>
        <p:nvSpPr>
          <p:cNvPr id="2" name="Title 1">
            <a:extLst>
              <a:ext uri="{FF2B5EF4-FFF2-40B4-BE49-F238E27FC236}">
                <a16:creationId xmlns:a16="http://schemas.microsoft.com/office/drawing/2014/main" id="{3EEF08E7-E7DA-4876-BF6B-C41DBA3CF6DC}"/>
              </a:ext>
            </a:extLst>
          </p:cNvPr>
          <p:cNvSpPr>
            <a:spLocks noGrp="1"/>
          </p:cNvSpPr>
          <p:nvPr>
            <p:ph type="ctrTitle"/>
          </p:nvPr>
        </p:nvSpPr>
        <p:spPr>
          <a:xfrm>
            <a:off x="2086012" y="262513"/>
            <a:ext cx="8019956" cy="2317826"/>
          </a:xfrm>
        </p:spPr>
        <p:txBody>
          <a:bodyPr anchor="b">
            <a:normAutofit/>
          </a:bodyPr>
          <a:lstStyle/>
          <a:p>
            <a:r>
              <a:rPr lang="en-GB" b="1" dirty="0">
                <a:solidFill>
                  <a:schemeClr val="tx2"/>
                </a:solidFill>
              </a:rPr>
              <a:t>Literature and Revolution: Week 5</a:t>
            </a:r>
            <a:br>
              <a:rPr lang="en-GB" b="1" dirty="0">
                <a:solidFill>
                  <a:schemeClr val="tx2"/>
                </a:solidFill>
              </a:rPr>
            </a:br>
            <a:r>
              <a:rPr lang="en-GB" sz="3100" b="1" dirty="0">
                <a:solidFill>
                  <a:schemeClr val="tx2"/>
                </a:solidFill>
              </a:rPr>
              <a:t>Republican and Protectoral Poetry and Poetics</a:t>
            </a:r>
            <a:endParaRPr lang="en-GB" b="1" dirty="0">
              <a:solidFill>
                <a:schemeClr val="tx2"/>
              </a:solidFill>
            </a:endParaRPr>
          </a:p>
        </p:txBody>
      </p:sp>
      <p:sp>
        <p:nvSpPr>
          <p:cNvPr id="3" name="Subtitle 2">
            <a:extLst>
              <a:ext uri="{FF2B5EF4-FFF2-40B4-BE49-F238E27FC236}">
                <a16:creationId xmlns:a16="http://schemas.microsoft.com/office/drawing/2014/main" id="{9E7AFF05-DE69-4C2C-963F-C29356CA662A}"/>
              </a:ext>
            </a:extLst>
          </p:cNvPr>
          <p:cNvSpPr>
            <a:spLocks noGrp="1"/>
          </p:cNvSpPr>
          <p:nvPr>
            <p:ph type="subTitle" idx="1"/>
          </p:nvPr>
        </p:nvSpPr>
        <p:spPr>
          <a:xfrm flipV="1">
            <a:off x="3242930" y="4625163"/>
            <a:ext cx="8019956" cy="542259"/>
          </a:xfrm>
        </p:spPr>
        <p:txBody>
          <a:bodyPr anchor="t">
            <a:normAutofit/>
          </a:bodyPr>
          <a:lstStyle/>
          <a:p>
            <a:pPr algn="l"/>
            <a:endParaRPr lang="en-GB" sz="2200" b="1" dirty="0">
              <a:solidFill>
                <a:schemeClr val="tx2"/>
              </a:solidFill>
            </a:endParaRPr>
          </a:p>
          <a:p>
            <a:pPr algn="l"/>
            <a:endParaRPr lang="en-GB" sz="2200" b="1" dirty="0">
              <a:solidFill>
                <a:schemeClr val="tx2"/>
              </a:solidFill>
            </a:endParaRPr>
          </a:p>
        </p:txBody>
      </p:sp>
      <p:cxnSp>
        <p:nvCxnSpPr>
          <p:cNvPr id="31" name="Straight Connector 37">
            <a:extLst>
              <a:ext uri="{FF2B5EF4-FFF2-40B4-BE49-F238E27FC236}">
                <a16:creationId xmlns:a16="http://schemas.microsoft.com/office/drawing/2014/main" id="{3C86DB23-FEFE-4C3A-88FA-8E855AB1EEB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2568" y="246028"/>
            <a:ext cx="255495" cy="546559"/>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2" name="Straight Connector 39">
            <a:extLst>
              <a:ext uri="{FF2B5EF4-FFF2-40B4-BE49-F238E27FC236}">
                <a16:creationId xmlns:a16="http://schemas.microsoft.com/office/drawing/2014/main" id="{3BB22FAF-4B4F-40B1-97FF-67CD036C89D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40441" y="6522756"/>
            <a:ext cx="10717187" cy="0"/>
          </a:xfrm>
          <a:prstGeom prst="line">
            <a:avLst/>
          </a:prstGeom>
          <a:ln w="12700" cap="sq">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18488D89-E3BB-4E60-BF44-5F0BE92E3F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829917" y="6400800"/>
            <a:ext cx="338328" cy="240175"/>
            <a:chOff x="4089400" y="933450"/>
            <a:chExt cx="338328" cy="341938"/>
          </a:xfrm>
        </p:grpSpPr>
        <p:cxnSp>
          <p:nvCxnSpPr>
            <p:cNvPr id="43" name="Straight Connector 42">
              <a:extLst>
                <a:ext uri="{FF2B5EF4-FFF2-40B4-BE49-F238E27FC236}">
                  <a16:creationId xmlns:a16="http://schemas.microsoft.com/office/drawing/2014/main" id="{98FA7B87-C151-46CF-9E07-DD4FD97175F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258564" y="933450"/>
              <a:ext cx="0" cy="34193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99EB480-500C-4A3E-BED3-513B88DB01E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089400" y="1104419"/>
              <a:ext cx="33832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4" name="TextBox 3">
            <a:extLst>
              <a:ext uri="{FF2B5EF4-FFF2-40B4-BE49-F238E27FC236}">
                <a16:creationId xmlns:a16="http://schemas.microsoft.com/office/drawing/2014/main" id="{75A365EB-B1C3-2F34-2EC9-C139B9B65E2F}"/>
              </a:ext>
            </a:extLst>
          </p:cNvPr>
          <p:cNvSpPr txBox="1"/>
          <p:nvPr/>
        </p:nvSpPr>
        <p:spPr>
          <a:xfrm>
            <a:off x="683460" y="2861370"/>
            <a:ext cx="10825060" cy="3539430"/>
          </a:xfrm>
          <a:prstGeom prst="rect">
            <a:avLst/>
          </a:prstGeom>
          <a:noFill/>
        </p:spPr>
        <p:txBody>
          <a:bodyPr wrap="square" rtlCol="0">
            <a:spAutoFit/>
          </a:bodyPr>
          <a:lstStyle/>
          <a:p>
            <a:pPr marL="342900" indent="-342900">
              <a:buAutoNum type="arabicParenR"/>
            </a:pPr>
            <a:r>
              <a:rPr lang="en-GB" sz="2800" b="1" dirty="0">
                <a:latin typeface="+mj-lt"/>
              </a:rPr>
              <a:t>Critical Frameworks</a:t>
            </a:r>
          </a:p>
          <a:p>
            <a:pPr marL="342900" indent="-342900">
              <a:buAutoNum type="arabicParenR"/>
            </a:pPr>
            <a:endParaRPr lang="en-GB" sz="2800" b="1" dirty="0">
              <a:latin typeface="+mj-lt"/>
            </a:endParaRPr>
          </a:p>
          <a:p>
            <a:pPr marL="342900" indent="-342900">
              <a:buAutoNum type="arabicParenR"/>
            </a:pPr>
            <a:r>
              <a:rPr lang="en-GB" sz="2800" b="1" dirty="0">
                <a:latin typeface="+mj-lt"/>
              </a:rPr>
              <a:t>The Republic and Republican Sublimity: Marvell, ‘An Horatian Ode’</a:t>
            </a:r>
          </a:p>
          <a:p>
            <a:pPr marL="342900" indent="-342900">
              <a:buAutoNum type="arabicParenR"/>
            </a:pPr>
            <a:endParaRPr lang="en-GB" sz="2800" b="1" dirty="0">
              <a:latin typeface="+mj-lt"/>
            </a:endParaRPr>
          </a:p>
          <a:p>
            <a:pPr marL="342900" indent="-342900">
              <a:buAutoNum type="arabicParenR"/>
            </a:pPr>
            <a:r>
              <a:rPr lang="en-GB" sz="2800" b="1" dirty="0">
                <a:latin typeface="+mj-lt"/>
              </a:rPr>
              <a:t>The Protectorate and Protectoral </a:t>
            </a:r>
            <a:r>
              <a:rPr lang="en-GB" sz="2800" b="1" dirty="0" err="1">
                <a:latin typeface="+mj-lt"/>
              </a:rPr>
              <a:t>Augustanism</a:t>
            </a:r>
            <a:r>
              <a:rPr lang="en-GB" sz="2800" b="1" dirty="0">
                <a:latin typeface="+mj-lt"/>
              </a:rPr>
              <a:t>: Waller’s Panegyric to Cromwell</a:t>
            </a:r>
          </a:p>
          <a:p>
            <a:pPr marL="342900" indent="-342900">
              <a:buAutoNum type="arabicParenR"/>
            </a:pPr>
            <a:endParaRPr lang="en-GB" sz="2800" b="1" dirty="0">
              <a:latin typeface="+mj-lt"/>
            </a:endParaRPr>
          </a:p>
          <a:p>
            <a:pPr marL="342900" indent="-342900">
              <a:buAutoNum type="arabicParenR"/>
            </a:pPr>
            <a:r>
              <a:rPr lang="en-GB" sz="2800" b="1" dirty="0">
                <a:latin typeface="+mj-lt"/>
              </a:rPr>
              <a:t>Anti-Cromwellian Visual and Literary Satire</a:t>
            </a:r>
          </a:p>
        </p:txBody>
      </p:sp>
    </p:spTree>
    <p:custDataLst>
      <p:tags r:id="rId1"/>
    </p:custDataLst>
    <p:extLst>
      <p:ext uri="{BB962C8B-B14F-4D97-AF65-F5344CB8AC3E}">
        <p14:creationId xmlns:p14="http://schemas.microsoft.com/office/powerpoint/2010/main" val="653427903"/>
      </p:ext>
    </p:extLst>
  </p:cSld>
  <p:clrMapOvr>
    <a:masterClrMapping/>
  </p:clrMapOvr>
  <mc:AlternateContent xmlns:mc="http://schemas.openxmlformats.org/markup-compatibility/2006" xmlns:p14="http://schemas.microsoft.com/office/powerpoint/2010/main">
    <mc:Choice Requires="p14">
      <p:transition spd="slow" p14:dur="2000" advTm="62205"/>
    </mc:Choice>
    <mc:Fallback xmlns="">
      <p:transition spd="slow" advTm="6220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fade">
                                      <p:cBhvr>
                                        <p:cTn id="10" dur="500"/>
                                        <p:tgtEl>
                                          <p:spTgt spid="4">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animEffect transition="in" filter="fade">
                                      <p:cBhvr>
                                        <p:cTn id="13" dur="500"/>
                                        <p:tgtEl>
                                          <p:spTgt spid="4">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
                                            <p:txEl>
                                              <p:pRg st="6" end="6"/>
                                            </p:txEl>
                                          </p:spTgt>
                                        </p:tgtEl>
                                        <p:attrNameLst>
                                          <p:attrName>style.visibility</p:attrName>
                                        </p:attrNameLst>
                                      </p:cBhvr>
                                      <p:to>
                                        <p:strVal val="visible"/>
                                      </p:to>
                                    </p:set>
                                    <p:animEffect transition="in" filter="fade">
                                      <p:cBhvr>
                                        <p:cTn id="16"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016AEC-0320-4ED0-8ECB-FE11DDDFE1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D3CDB30C-1F82-41E6-A067-831D6E8918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2DDA86DD-F997-4F66-A87C-5B58AB6D19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241B827-437E-40A3-A732-669230D6A5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2435" y="891540"/>
            <a:ext cx="10989565" cy="507111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37D5EAA-6C4F-46F7-B728-35D9EBC31A6F}"/>
              </a:ext>
            </a:extLst>
          </p:cNvPr>
          <p:cNvSpPr>
            <a:spLocks noGrp="1"/>
          </p:cNvSpPr>
          <p:nvPr>
            <p:ph type="title"/>
          </p:nvPr>
        </p:nvSpPr>
        <p:spPr>
          <a:xfrm>
            <a:off x="1523984" y="1054121"/>
            <a:ext cx="9465131" cy="1184111"/>
          </a:xfrm>
        </p:spPr>
        <p:txBody>
          <a:bodyPr>
            <a:normAutofit/>
          </a:bodyPr>
          <a:lstStyle/>
          <a:p>
            <a:r>
              <a:rPr lang="en-GB" dirty="0"/>
              <a:t>Marvell, ‘An Horatian Ode’</a:t>
            </a:r>
          </a:p>
        </p:txBody>
      </p:sp>
      <p:sp>
        <p:nvSpPr>
          <p:cNvPr id="3" name="Content Placeholder 2">
            <a:extLst>
              <a:ext uri="{FF2B5EF4-FFF2-40B4-BE49-F238E27FC236}">
                <a16:creationId xmlns:a16="http://schemas.microsoft.com/office/drawing/2014/main" id="{AA4E7C7E-0245-4367-83BE-C426113C3C2E}"/>
              </a:ext>
            </a:extLst>
          </p:cNvPr>
          <p:cNvSpPr>
            <a:spLocks noGrp="1"/>
          </p:cNvSpPr>
          <p:nvPr>
            <p:ph idx="1"/>
          </p:nvPr>
        </p:nvSpPr>
        <p:spPr>
          <a:xfrm>
            <a:off x="1524000" y="2399099"/>
            <a:ext cx="9465564" cy="3400969"/>
          </a:xfrm>
        </p:spPr>
        <p:txBody>
          <a:bodyPr>
            <a:normAutofit lnSpcReduction="10000"/>
          </a:bodyPr>
          <a:lstStyle/>
          <a:p>
            <a:pPr marL="0" indent="0">
              <a:buNone/>
            </a:pPr>
            <a:r>
              <a:rPr lang="en-GB" sz="2400" dirty="0"/>
              <a:t>So restless Cromwell could not cease</a:t>
            </a:r>
          </a:p>
          <a:p>
            <a:pPr marL="0" indent="0">
              <a:buNone/>
            </a:pPr>
            <a:r>
              <a:rPr lang="en-GB" sz="2400" dirty="0"/>
              <a:t>In the inglorious arts of peace,</a:t>
            </a:r>
          </a:p>
          <a:p>
            <a:pPr marL="0" indent="0">
              <a:buNone/>
            </a:pPr>
            <a:r>
              <a:rPr lang="en-GB" sz="2400" dirty="0"/>
              <a:t>    But through adventurous war</a:t>
            </a:r>
          </a:p>
          <a:p>
            <a:pPr marL="0" indent="0">
              <a:buNone/>
            </a:pPr>
            <a:r>
              <a:rPr lang="en-GB" sz="2400" dirty="0"/>
              <a:t>    </a:t>
            </a:r>
            <a:r>
              <a:rPr lang="en-GB" sz="2400" dirty="0" err="1"/>
              <a:t>Urgèd</a:t>
            </a:r>
            <a:r>
              <a:rPr lang="en-GB" sz="2400" dirty="0"/>
              <a:t> his active star:</a:t>
            </a:r>
          </a:p>
          <a:p>
            <a:pPr marL="0" indent="0">
              <a:buNone/>
            </a:pPr>
            <a:r>
              <a:rPr lang="en-GB" sz="2400" dirty="0"/>
              <a:t>And like the three-</a:t>
            </a:r>
            <a:r>
              <a:rPr lang="en-GB" sz="2400" dirty="0" err="1"/>
              <a:t>fork’d</a:t>
            </a:r>
            <a:r>
              <a:rPr lang="en-GB" sz="2400" dirty="0"/>
              <a:t> lightning, first</a:t>
            </a:r>
          </a:p>
          <a:p>
            <a:pPr marL="0" indent="0">
              <a:buNone/>
            </a:pPr>
            <a:r>
              <a:rPr lang="en-GB" sz="2400" dirty="0"/>
              <a:t>Breaking the clouds where it was </a:t>
            </a:r>
            <a:r>
              <a:rPr lang="en-GB" sz="2400" dirty="0" err="1"/>
              <a:t>nurst</a:t>
            </a:r>
            <a:r>
              <a:rPr lang="en-GB" sz="2400" dirty="0"/>
              <a:t>,</a:t>
            </a:r>
          </a:p>
          <a:p>
            <a:pPr marL="0" indent="0">
              <a:buNone/>
            </a:pPr>
            <a:r>
              <a:rPr lang="en-GB" sz="2400" dirty="0"/>
              <a:t>    Did thorough his own Side</a:t>
            </a:r>
          </a:p>
          <a:p>
            <a:pPr marL="0" indent="0">
              <a:buNone/>
            </a:pPr>
            <a:r>
              <a:rPr lang="en-GB" sz="2400" dirty="0"/>
              <a:t>    His fiery way divide (ll. 9-16)</a:t>
            </a:r>
          </a:p>
          <a:p>
            <a:pPr marL="0" indent="0">
              <a:buNone/>
            </a:pPr>
            <a:endParaRPr lang="en-GB" sz="2400" dirty="0"/>
          </a:p>
        </p:txBody>
      </p:sp>
    </p:spTree>
    <p:extLst>
      <p:ext uri="{BB962C8B-B14F-4D97-AF65-F5344CB8AC3E}">
        <p14:creationId xmlns:p14="http://schemas.microsoft.com/office/powerpoint/2010/main" val="1555576840"/>
      </p:ext>
    </p:extLst>
  </p:cSld>
  <p:clrMapOvr>
    <a:masterClrMapping/>
  </p:clrMapOvr>
  <mc:AlternateContent xmlns:mc="http://schemas.openxmlformats.org/markup-compatibility/2006" xmlns:p14="http://schemas.microsoft.com/office/powerpoint/2010/main">
    <mc:Choice Requires="p14">
      <p:transition spd="slow" p14:dur="2000" advTm="214380"/>
    </mc:Choice>
    <mc:Fallback xmlns="">
      <p:transition spd="slow" advTm="21438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016AEC-0320-4ED0-8ECB-FE11DDDFE1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D3CDB30C-1F82-41E6-A067-831D6E8918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2DDA86DD-F997-4F66-A87C-5B58AB6D19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241B827-437E-40A3-A732-669230D6A5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2435" y="891540"/>
            <a:ext cx="10989565" cy="507111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66E6104-CCF0-4A7D-8FD9-A430C8A6A288}"/>
              </a:ext>
            </a:extLst>
          </p:cNvPr>
          <p:cNvSpPr>
            <a:spLocks noGrp="1"/>
          </p:cNvSpPr>
          <p:nvPr>
            <p:ph type="title"/>
          </p:nvPr>
        </p:nvSpPr>
        <p:spPr>
          <a:xfrm>
            <a:off x="1523984" y="1054121"/>
            <a:ext cx="9465131" cy="1184111"/>
          </a:xfrm>
        </p:spPr>
        <p:txBody>
          <a:bodyPr>
            <a:normAutofit/>
          </a:bodyPr>
          <a:lstStyle/>
          <a:p>
            <a:r>
              <a:rPr lang="en-GB" dirty="0"/>
              <a:t>The Instrument of Government</a:t>
            </a:r>
          </a:p>
        </p:txBody>
      </p:sp>
      <p:sp>
        <p:nvSpPr>
          <p:cNvPr id="3" name="Content Placeholder 2">
            <a:extLst>
              <a:ext uri="{FF2B5EF4-FFF2-40B4-BE49-F238E27FC236}">
                <a16:creationId xmlns:a16="http://schemas.microsoft.com/office/drawing/2014/main" id="{8182409C-7AFF-4576-943B-B31266A8C413}"/>
              </a:ext>
            </a:extLst>
          </p:cNvPr>
          <p:cNvSpPr>
            <a:spLocks noGrp="1"/>
          </p:cNvSpPr>
          <p:nvPr>
            <p:ph idx="1"/>
          </p:nvPr>
        </p:nvSpPr>
        <p:spPr>
          <a:xfrm>
            <a:off x="1523984" y="2228559"/>
            <a:ext cx="9465564" cy="3403066"/>
          </a:xfrm>
        </p:spPr>
        <p:txBody>
          <a:bodyPr>
            <a:noAutofit/>
          </a:bodyPr>
          <a:lstStyle/>
          <a:p>
            <a:pPr marL="0" indent="0">
              <a:buNone/>
            </a:pPr>
            <a:r>
              <a:rPr lang="en-GB" sz="2000" dirty="0">
                <a:solidFill>
                  <a:srgbClr val="000000"/>
                </a:solidFill>
                <a:effectLst/>
                <a:latin typeface="Times New Roman" panose="02020603050405020304" pitchFamily="18" charset="0"/>
                <a:ea typeface="Times New Roman" panose="02020603050405020304" pitchFamily="18" charset="0"/>
              </a:rPr>
              <a:t>“…as touching the frame and constitution of the Government established…we shall have </a:t>
            </a:r>
            <a:r>
              <a:rPr lang="en-GB" sz="2000" b="1" dirty="0">
                <a:solidFill>
                  <a:srgbClr val="000000"/>
                </a:solidFill>
                <a:effectLst/>
                <a:latin typeface="Times New Roman" panose="02020603050405020304" pitchFamily="18" charset="0"/>
                <a:ea typeface="Times New Roman" panose="02020603050405020304" pitchFamily="18" charset="0"/>
              </a:rPr>
              <a:t>Triennial Parliaments, </a:t>
            </a:r>
            <a:r>
              <a:rPr lang="en-GB" sz="2000" dirty="0">
                <a:solidFill>
                  <a:srgbClr val="000000"/>
                </a:solidFill>
                <a:effectLst/>
                <a:latin typeface="Times New Roman" panose="02020603050405020304" pitchFamily="18" charset="0"/>
                <a:ea typeface="Times New Roman" panose="02020603050405020304" pitchFamily="18" charset="0"/>
              </a:rPr>
              <a:t>and the first to begin on the third of September next, and so from three years to three years. That </a:t>
            </a:r>
            <a:r>
              <a:rPr lang="en-GB" sz="2000" b="1" dirty="0">
                <a:solidFill>
                  <a:srgbClr val="000000"/>
                </a:solidFill>
                <a:effectLst/>
                <a:latin typeface="Times New Roman" panose="02020603050405020304" pitchFamily="18" charset="0"/>
                <a:ea typeface="Times New Roman" panose="02020603050405020304" pitchFamily="18" charset="0"/>
              </a:rPr>
              <a:t>Parliaments shall be chosen by the People, according to certain Qualifications</a:t>
            </a:r>
            <a:r>
              <a:rPr lang="en-GB" sz="2000" dirty="0">
                <a:solidFill>
                  <a:srgbClr val="000000"/>
                </a:solidFill>
                <a:effectLst/>
                <a:latin typeface="Times New Roman" panose="02020603050405020304" pitchFamily="18" charset="0"/>
                <a:ea typeface="Times New Roman" panose="02020603050405020304" pitchFamily="18" charset="0"/>
              </a:rPr>
              <a:t> set down in the said Parchment; That the time of their sitting shall be for five months. </a:t>
            </a:r>
            <a:r>
              <a:rPr lang="en-GB" sz="2000" b="1" dirty="0">
                <a:solidFill>
                  <a:srgbClr val="000000"/>
                </a:solidFill>
                <a:effectLst/>
                <a:latin typeface="Times New Roman" panose="02020603050405020304" pitchFamily="18" charset="0"/>
                <a:ea typeface="Times New Roman" panose="02020603050405020304" pitchFamily="18" charset="0"/>
              </a:rPr>
              <a:t>That such Laws as shall be agreed on in Parliament shall be presented to the Lord Protector for his assent; which if it be not obtained within 20 days, then those Bills shall pass notwithstanding</a:t>
            </a:r>
            <a:r>
              <a:rPr lang="en-GB" sz="2000" dirty="0">
                <a:solidFill>
                  <a:srgbClr val="000000"/>
                </a:solidFill>
                <a:effectLst/>
                <a:latin typeface="Times New Roman" panose="02020603050405020304" pitchFamily="18" charset="0"/>
                <a:ea typeface="Times New Roman" panose="02020603050405020304" pitchFamily="18" charset="0"/>
              </a:rPr>
              <a:t>, and become Laws in </a:t>
            </a:r>
            <a:r>
              <a:rPr lang="en-GB" sz="2000" dirty="0" err="1">
                <a:solidFill>
                  <a:srgbClr val="000000"/>
                </a:solidFill>
                <a:effectLst/>
                <a:latin typeface="Times New Roman" panose="02020603050405020304" pitchFamily="18" charset="0"/>
                <a:ea typeface="Times New Roman" panose="02020603050405020304" pitchFamily="18" charset="0"/>
              </a:rPr>
              <a:t>ful</a:t>
            </a:r>
            <a:r>
              <a:rPr lang="en-GB" sz="2000" dirty="0">
                <a:solidFill>
                  <a:srgbClr val="000000"/>
                </a:solidFill>
                <a:effectLst/>
                <a:latin typeface="Times New Roman" panose="02020603050405020304" pitchFamily="18" charset="0"/>
                <a:ea typeface="Times New Roman" panose="02020603050405020304" pitchFamily="18" charset="0"/>
              </a:rPr>
              <a:t> force and </a:t>
            </a:r>
            <a:r>
              <a:rPr lang="en-GB" sz="2000" dirty="0" err="1">
                <a:solidFill>
                  <a:srgbClr val="000000"/>
                </a:solidFill>
                <a:effectLst/>
                <a:latin typeface="Times New Roman" panose="02020603050405020304" pitchFamily="18" charset="0"/>
                <a:ea typeface="Times New Roman" panose="02020603050405020304" pitchFamily="18" charset="0"/>
              </a:rPr>
              <a:t>vertue</a:t>
            </a:r>
            <a:r>
              <a:rPr lang="en-GB" sz="2000" dirty="0">
                <a:solidFill>
                  <a:srgbClr val="000000"/>
                </a:solidFill>
                <a:effectLst/>
                <a:latin typeface="Times New Roman" panose="02020603050405020304" pitchFamily="18" charset="0"/>
                <a:ea typeface="Times New Roman" panose="02020603050405020304" pitchFamily="18" charset="0"/>
              </a:rPr>
              <a:t>. Strict provision is made also for the succession of Parliaments, the management of Elections, and of Returns to be made by the several Sheriffs of the persons elected. That </a:t>
            </a:r>
            <a:r>
              <a:rPr lang="en-GB" sz="2000" b="1" dirty="0">
                <a:solidFill>
                  <a:srgbClr val="000000"/>
                </a:solidFill>
                <a:effectLst/>
                <a:latin typeface="Times New Roman" panose="02020603050405020304" pitchFamily="18" charset="0"/>
                <a:ea typeface="Times New Roman" panose="02020603050405020304" pitchFamily="18" charset="0"/>
              </a:rPr>
              <a:t>the Lord Protector shall govern with the advice and consent of his </a:t>
            </a:r>
            <a:r>
              <a:rPr lang="en-GB" sz="2000" b="1" dirty="0" err="1">
                <a:solidFill>
                  <a:srgbClr val="000000"/>
                </a:solidFill>
                <a:effectLst/>
                <a:latin typeface="Times New Roman" panose="02020603050405020304" pitchFamily="18" charset="0"/>
                <a:ea typeface="Times New Roman" panose="02020603050405020304" pitchFamily="18" charset="0"/>
              </a:rPr>
              <a:t>Councel</a:t>
            </a:r>
            <a:r>
              <a:rPr lang="en-GB" sz="2000" dirty="0">
                <a:solidFill>
                  <a:srgbClr val="000000"/>
                </a:solidFill>
                <a:effectLst/>
                <a:latin typeface="Times New Roman" panose="02020603050405020304" pitchFamily="18" charset="0"/>
                <a:ea typeface="Times New Roman" panose="02020603050405020304" pitchFamily="18" charset="0"/>
              </a:rPr>
              <a:t>, the number of whom shall not be less than 13. and not exceed 21. This is the form of Government in general” (</a:t>
            </a:r>
            <a:r>
              <a:rPr lang="en-GB" sz="2000" i="1" dirty="0">
                <a:solidFill>
                  <a:srgbClr val="000000"/>
                </a:solidFill>
                <a:effectLst/>
                <a:latin typeface="Times New Roman" panose="02020603050405020304" pitchFamily="18" charset="0"/>
                <a:ea typeface="Times New Roman" panose="02020603050405020304" pitchFamily="18" charset="0"/>
              </a:rPr>
              <a:t>Mercurius </a:t>
            </a:r>
            <a:r>
              <a:rPr lang="en-GB" sz="2000" i="1" dirty="0" err="1">
                <a:solidFill>
                  <a:srgbClr val="000000"/>
                </a:solidFill>
                <a:effectLst/>
                <a:latin typeface="Times New Roman" panose="02020603050405020304" pitchFamily="18" charset="0"/>
                <a:ea typeface="Times New Roman" panose="02020603050405020304" pitchFamily="18" charset="0"/>
              </a:rPr>
              <a:t>Politicus</a:t>
            </a:r>
            <a:r>
              <a:rPr lang="en-GB" sz="2000" i="1" dirty="0">
                <a:solidFill>
                  <a:srgbClr val="000000"/>
                </a:solidFill>
                <a:effectLst/>
                <a:latin typeface="Times New Roman" panose="02020603050405020304" pitchFamily="18" charset="0"/>
                <a:ea typeface="Times New Roman" panose="02020603050405020304" pitchFamily="18" charset="0"/>
              </a:rPr>
              <a:t> </a:t>
            </a:r>
            <a:r>
              <a:rPr lang="en-GB" sz="2000" dirty="0">
                <a:solidFill>
                  <a:srgbClr val="000000"/>
                </a:solidFill>
                <a:effectLst/>
                <a:latin typeface="Times New Roman" panose="02020603050405020304" pitchFamily="18" charset="0"/>
                <a:ea typeface="Times New Roman" panose="02020603050405020304" pitchFamily="18" charset="0"/>
              </a:rPr>
              <a:t>184, Dec. 1653)</a:t>
            </a:r>
            <a:endParaRPr lang="en-GB" sz="2000" dirty="0"/>
          </a:p>
        </p:txBody>
      </p:sp>
    </p:spTree>
    <p:extLst>
      <p:ext uri="{BB962C8B-B14F-4D97-AF65-F5344CB8AC3E}">
        <p14:creationId xmlns:p14="http://schemas.microsoft.com/office/powerpoint/2010/main" val="3457407693"/>
      </p:ext>
    </p:extLst>
  </p:cSld>
  <p:clrMapOvr>
    <a:masterClrMapping/>
  </p:clrMapOvr>
  <mc:AlternateContent xmlns:mc="http://schemas.openxmlformats.org/markup-compatibility/2006" xmlns:p14="http://schemas.microsoft.com/office/powerpoint/2010/main">
    <mc:Choice Requires="p14">
      <p:transition spd="slow" p14:dur="2000" advTm="227727"/>
    </mc:Choice>
    <mc:Fallback xmlns="">
      <p:transition spd="slow" advTm="22772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9">
            <a:extLst>
              <a:ext uri="{FF2B5EF4-FFF2-40B4-BE49-F238E27FC236}">
                <a16:creationId xmlns:a16="http://schemas.microsoft.com/office/drawing/2014/main" id="{D462EE7E-14DF-497D-AE08-F6623DB88E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11">
            <a:extLst>
              <a:ext uri="{FF2B5EF4-FFF2-40B4-BE49-F238E27FC236}">
                <a16:creationId xmlns:a16="http://schemas.microsoft.com/office/drawing/2014/main" id="{820E2AEF-4B9A-4866-A6A9-9503A847DD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p:cNvPicPr>
            <a:picLocks noChangeAspect="1"/>
          </p:cNvPicPr>
          <p:nvPr/>
        </p:nvPicPr>
        <p:blipFill rotWithShape="1">
          <a:blip r:embed="rId3"/>
          <a:srcRect l="14039" t="35464" r="45919"/>
          <a:stretch/>
        </p:blipFill>
        <p:spPr>
          <a:xfrm>
            <a:off x="2005586" y="891540"/>
            <a:ext cx="4385251" cy="5071110"/>
          </a:xfrm>
          <a:prstGeom prst="rect">
            <a:avLst/>
          </a:prstGeom>
          <a:effectLst>
            <a:outerShdw blurRad="406400" dist="317500" dir="5400000" sx="89000" sy="89000" rotWithShape="0">
              <a:prstClr val="black">
                <a:alpha val="15000"/>
              </a:prstClr>
            </a:outerShdw>
          </a:effectLst>
        </p:spPr>
      </p:pic>
      <p:sp>
        <p:nvSpPr>
          <p:cNvPr id="3" name="TextBox 2"/>
          <p:cNvSpPr txBox="1"/>
          <p:nvPr/>
        </p:nvSpPr>
        <p:spPr>
          <a:xfrm>
            <a:off x="6678203" y="1114301"/>
            <a:ext cx="5172326" cy="2646042"/>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Account of a speech delivered at Oliver Cromwell’s investiture as Lord Protector (February 1654)</a:t>
            </a:r>
          </a:p>
          <a:p>
            <a:pPr marL="28575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Is this a ‘royal’ ceremony?</a:t>
            </a:r>
          </a:p>
          <a:p>
            <a:pPr marL="28575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‘In this account…Cromwell was not a Caesar but a new kind of ruler, whose power drew upon the consent of the people.’ (Laura </a:t>
            </a:r>
            <a:r>
              <a:rPr kumimoji="0" lang="en-US" sz="2000" b="0" i="0" u="none" strike="noStrike" kern="1200" cap="none" spc="0" normalizeH="0" baseline="0" noProof="0" dirty="0" err="1">
                <a:ln>
                  <a:noFill/>
                </a:ln>
                <a:solidFill>
                  <a:prstClr val="black"/>
                </a:solidFill>
                <a:effectLst/>
                <a:uLnTx/>
                <a:uFillTx/>
                <a:latin typeface="Calibri" panose="020F0502020204030204"/>
                <a:ea typeface="+mn-ea"/>
                <a:cs typeface="+mn-cs"/>
              </a:rPr>
              <a:t>Knoppers</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2000" b="0" i="1" u="none" strike="noStrike" kern="1200" cap="none" spc="0" normalizeH="0" baseline="0" noProof="0" dirty="0">
                <a:ln>
                  <a:noFill/>
                </a:ln>
                <a:solidFill>
                  <a:prstClr val="black"/>
                </a:solidFill>
                <a:effectLst/>
                <a:uLnTx/>
                <a:uFillTx/>
                <a:latin typeface="Calibri" panose="020F0502020204030204"/>
                <a:ea typeface="+mn-ea"/>
                <a:cs typeface="+mn-cs"/>
              </a:rPr>
              <a:t>Constructing Cromwell</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 p. 78).</a:t>
            </a:r>
          </a:p>
        </p:txBody>
      </p:sp>
    </p:spTree>
    <p:extLst>
      <p:ext uri="{BB962C8B-B14F-4D97-AF65-F5344CB8AC3E}">
        <p14:creationId xmlns:p14="http://schemas.microsoft.com/office/powerpoint/2010/main" val="2257226265"/>
      </p:ext>
    </p:extLst>
  </p:cSld>
  <p:clrMapOvr>
    <a:masterClrMapping/>
  </p:clrMapOvr>
  <mc:AlternateContent xmlns:mc="http://schemas.openxmlformats.org/markup-compatibility/2006" xmlns:p14="http://schemas.microsoft.com/office/powerpoint/2010/main">
    <mc:Choice Requires="p14">
      <p:transition spd="slow" p14:dur="2000" advTm="205529"/>
    </mc:Choice>
    <mc:Fallback xmlns="">
      <p:transition spd="slow" advTm="205529"/>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5016AEC-0320-4ED0-8ECB-FE11DDDFE1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D3CDB30C-1F82-41E6-A067-831D6E8918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2DDA86DD-F997-4F66-A87C-5B58AB6D19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D241B827-437E-40A3-A732-669230D6A5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2435" y="891540"/>
            <a:ext cx="10989565" cy="507111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E315B9F4-03DA-49B6-9867-C556DCA6762D}"/>
              </a:ext>
            </a:extLst>
          </p:cNvPr>
          <p:cNvSpPr>
            <a:spLocks noGrp="1"/>
          </p:cNvSpPr>
          <p:nvPr>
            <p:ph type="title"/>
          </p:nvPr>
        </p:nvSpPr>
        <p:spPr>
          <a:xfrm>
            <a:off x="1523984" y="1054121"/>
            <a:ext cx="9465131" cy="1184111"/>
          </a:xfrm>
        </p:spPr>
        <p:txBody>
          <a:bodyPr>
            <a:normAutofit/>
          </a:bodyPr>
          <a:lstStyle/>
          <a:p>
            <a:r>
              <a:rPr lang="en-GB" dirty="0"/>
              <a:t>Marvell, </a:t>
            </a:r>
            <a:r>
              <a:rPr lang="en-GB" i="1" dirty="0"/>
              <a:t>The First Anniversary </a:t>
            </a:r>
            <a:r>
              <a:rPr lang="en-GB" dirty="0"/>
              <a:t>(1655)</a:t>
            </a:r>
          </a:p>
        </p:txBody>
      </p:sp>
      <p:sp>
        <p:nvSpPr>
          <p:cNvPr id="5" name="Content Placeholder 4">
            <a:extLst>
              <a:ext uri="{FF2B5EF4-FFF2-40B4-BE49-F238E27FC236}">
                <a16:creationId xmlns:a16="http://schemas.microsoft.com/office/drawing/2014/main" id="{D1E74DA1-30F2-4474-BD35-8BA8AAE628D8}"/>
              </a:ext>
            </a:extLst>
          </p:cNvPr>
          <p:cNvSpPr>
            <a:spLocks noGrp="1"/>
          </p:cNvSpPr>
          <p:nvPr>
            <p:ph idx="1"/>
          </p:nvPr>
        </p:nvSpPr>
        <p:spPr>
          <a:xfrm>
            <a:off x="1524000" y="2238233"/>
            <a:ext cx="9465564" cy="3561836"/>
          </a:xfrm>
        </p:spPr>
        <p:txBody>
          <a:bodyPr>
            <a:normAutofit fontScale="85000" lnSpcReduction="20000"/>
          </a:bodyPr>
          <a:lstStyle/>
          <a:p>
            <a:pPr marL="0" indent="0">
              <a:buNone/>
            </a:pPr>
            <a:r>
              <a:rPr lang="en-GB" sz="2400" dirty="0"/>
              <a:t>’Tis he the force of </a:t>
            </a:r>
            <a:r>
              <a:rPr lang="en-GB" sz="2400" dirty="0" err="1"/>
              <a:t>scatter’d</a:t>
            </a:r>
            <a:r>
              <a:rPr lang="en-GB" sz="2400" dirty="0"/>
              <a:t> Time contracts,</a:t>
            </a:r>
          </a:p>
          <a:p>
            <a:pPr marL="0" indent="0">
              <a:buNone/>
            </a:pPr>
            <a:r>
              <a:rPr lang="en-GB" sz="2400" dirty="0"/>
              <a:t>And in one Year the Work of Ages acts:</a:t>
            </a:r>
          </a:p>
          <a:p>
            <a:pPr marL="0" indent="0">
              <a:buNone/>
            </a:pPr>
            <a:r>
              <a:rPr lang="en-GB" sz="2400" dirty="0"/>
              <a:t>While heavy Monarchs make a wide Return,</a:t>
            </a:r>
          </a:p>
          <a:p>
            <a:pPr marL="0" indent="0">
              <a:buNone/>
            </a:pPr>
            <a:r>
              <a:rPr lang="en-GB" sz="2400" dirty="0"/>
              <a:t>Longer, and more Malignant then Saturn:</a:t>
            </a:r>
          </a:p>
          <a:p>
            <a:pPr marL="0" indent="0">
              <a:buNone/>
            </a:pPr>
            <a:r>
              <a:rPr lang="en-GB" sz="2400" dirty="0"/>
              <a:t>And though they all </a:t>
            </a:r>
            <a:r>
              <a:rPr lang="en-GB" sz="2400" dirty="0" err="1"/>
              <a:t>Platonique</a:t>
            </a:r>
            <a:r>
              <a:rPr lang="en-GB" sz="2400" dirty="0"/>
              <a:t> years should </a:t>
            </a:r>
            <a:r>
              <a:rPr lang="en-GB" sz="2400" dirty="0" err="1"/>
              <a:t>raign</a:t>
            </a:r>
            <a:r>
              <a:rPr lang="en-GB" sz="2400" dirty="0"/>
              <a:t>,</a:t>
            </a:r>
          </a:p>
          <a:p>
            <a:pPr marL="0" indent="0">
              <a:buNone/>
            </a:pPr>
            <a:r>
              <a:rPr lang="en-GB" sz="2400" dirty="0"/>
              <a:t>In the same Posture would be found again.</a:t>
            </a:r>
          </a:p>
          <a:p>
            <a:pPr marL="0" indent="0">
              <a:buNone/>
            </a:pPr>
            <a:r>
              <a:rPr lang="en-GB" sz="2400" dirty="0"/>
              <a:t>Their earthly Projects under ground they lay,</a:t>
            </a:r>
          </a:p>
          <a:p>
            <a:pPr marL="0" indent="0">
              <a:buNone/>
            </a:pPr>
            <a:r>
              <a:rPr lang="en-GB" sz="2400" dirty="0"/>
              <a:t>More slow and brittle then the China clay:</a:t>
            </a:r>
          </a:p>
          <a:p>
            <a:pPr marL="0" indent="0">
              <a:buNone/>
            </a:pPr>
            <a:r>
              <a:rPr lang="en-GB" sz="2400" dirty="0"/>
              <a:t>Well may they strive to leave them to their Son,</a:t>
            </a:r>
          </a:p>
          <a:p>
            <a:pPr marL="0" indent="0">
              <a:buNone/>
            </a:pPr>
            <a:r>
              <a:rPr lang="en-GB" sz="2400" dirty="0"/>
              <a:t>For one Thing never was by one King don.</a:t>
            </a:r>
          </a:p>
          <a:p>
            <a:pPr marL="0" indent="0">
              <a:buNone/>
            </a:pPr>
            <a:endParaRPr lang="en-GB" sz="2400" dirty="0"/>
          </a:p>
        </p:txBody>
      </p:sp>
    </p:spTree>
    <p:extLst>
      <p:ext uri="{BB962C8B-B14F-4D97-AF65-F5344CB8AC3E}">
        <p14:creationId xmlns:p14="http://schemas.microsoft.com/office/powerpoint/2010/main" val="3763784043"/>
      </p:ext>
    </p:extLst>
  </p:cSld>
  <p:clrMapOvr>
    <a:masterClrMapping/>
  </p:clrMapOvr>
  <mc:AlternateContent xmlns:mc="http://schemas.openxmlformats.org/markup-compatibility/2006" xmlns:p14="http://schemas.microsoft.com/office/powerpoint/2010/main">
    <mc:Choice Requires="p14">
      <p:transition spd="slow" p14:dur="2000" advTm="165846"/>
    </mc:Choice>
    <mc:Fallback xmlns="">
      <p:transition spd="slow" advTm="165846"/>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016AEC-0320-4ED0-8ECB-FE11DDDFE1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D3CDB30C-1F82-41E6-A067-831D6E8918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2DDA86DD-F997-4F66-A87C-5B58AB6D19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241B827-437E-40A3-A732-669230D6A5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2435" y="891540"/>
            <a:ext cx="10989565" cy="507111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1523984" y="1054121"/>
            <a:ext cx="9465131" cy="1184111"/>
          </a:xfrm>
        </p:spPr>
        <p:txBody>
          <a:bodyPr>
            <a:normAutofit/>
          </a:bodyPr>
          <a:lstStyle/>
          <a:p>
            <a:r>
              <a:rPr lang="en-GB"/>
              <a:t>Marvell, </a:t>
            </a:r>
            <a:r>
              <a:rPr lang="en-GB" i="1"/>
              <a:t>The First Anniversary </a:t>
            </a:r>
            <a:r>
              <a:rPr lang="en-GB"/>
              <a:t>(1655)</a:t>
            </a:r>
            <a:endParaRPr lang="en-GB" dirty="0"/>
          </a:p>
        </p:txBody>
      </p:sp>
      <p:sp>
        <p:nvSpPr>
          <p:cNvPr id="3" name="Content Placeholder 2"/>
          <p:cNvSpPr>
            <a:spLocks noGrp="1"/>
          </p:cNvSpPr>
          <p:nvPr>
            <p:ph idx="1"/>
          </p:nvPr>
        </p:nvSpPr>
        <p:spPr>
          <a:xfrm>
            <a:off x="1523984" y="2238232"/>
            <a:ext cx="9465564" cy="3565647"/>
          </a:xfrm>
        </p:spPr>
        <p:txBody>
          <a:bodyPr>
            <a:normAutofit/>
          </a:bodyPr>
          <a:lstStyle/>
          <a:p>
            <a:pPr marL="0" indent="0">
              <a:lnSpc>
                <a:spcPct val="100000"/>
              </a:lnSpc>
              <a:buNone/>
            </a:pPr>
            <a:r>
              <a:rPr lang="en-GB" sz="2000"/>
              <a:t>He seems a king by long succession born,</a:t>
            </a:r>
          </a:p>
          <a:p>
            <a:pPr marL="0" indent="0">
              <a:lnSpc>
                <a:spcPct val="100000"/>
              </a:lnSpc>
              <a:buNone/>
            </a:pPr>
            <a:r>
              <a:rPr lang="en-GB" sz="2000"/>
              <a:t>And yet the same to be a king does scorn.</a:t>
            </a:r>
          </a:p>
          <a:p>
            <a:pPr marL="0" indent="0">
              <a:lnSpc>
                <a:spcPct val="100000"/>
              </a:lnSpc>
              <a:buNone/>
            </a:pPr>
            <a:r>
              <a:rPr lang="en-GB" sz="2000"/>
              <a:t>Abroad a king he seems, and something more,</a:t>
            </a:r>
          </a:p>
          <a:p>
            <a:pPr marL="0" indent="0">
              <a:lnSpc>
                <a:spcPct val="100000"/>
              </a:lnSpc>
              <a:buNone/>
            </a:pPr>
            <a:r>
              <a:rPr lang="en-GB" sz="2000"/>
              <a:t>At home a subject on the equal floor.</a:t>
            </a:r>
          </a:p>
          <a:p>
            <a:pPr marL="0" indent="0">
              <a:lnSpc>
                <a:spcPct val="100000"/>
              </a:lnSpc>
              <a:buNone/>
            </a:pPr>
            <a:r>
              <a:rPr lang="en-GB" sz="2000"/>
              <a:t>O could I once him with our title see,</a:t>
            </a:r>
          </a:p>
          <a:p>
            <a:pPr marL="0" indent="0">
              <a:lnSpc>
                <a:spcPct val="100000"/>
              </a:lnSpc>
              <a:buNone/>
            </a:pPr>
            <a:r>
              <a:rPr lang="en-GB" sz="2000"/>
              <a:t>So should I hope that he might die as we.</a:t>
            </a:r>
          </a:p>
          <a:p>
            <a:pPr marL="0" indent="0">
              <a:lnSpc>
                <a:spcPct val="100000"/>
              </a:lnSpc>
              <a:buNone/>
            </a:pPr>
            <a:r>
              <a:rPr lang="en-GB" sz="2000"/>
              <a:t>But let them write his praise that love him best,</a:t>
            </a:r>
          </a:p>
          <a:p>
            <a:pPr marL="0" indent="0">
              <a:lnSpc>
                <a:spcPct val="100000"/>
              </a:lnSpc>
              <a:buNone/>
            </a:pPr>
            <a:r>
              <a:rPr lang="en-GB" sz="2000"/>
              <a:t>It grieves me sore to have thus much confessed’ (ll. 387-394)</a:t>
            </a:r>
            <a:endParaRPr lang="en-GB" sz="2000" dirty="0"/>
          </a:p>
        </p:txBody>
      </p:sp>
    </p:spTree>
    <p:extLst>
      <p:ext uri="{BB962C8B-B14F-4D97-AF65-F5344CB8AC3E}">
        <p14:creationId xmlns:p14="http://schemas.microsoft.com/office/powerpoint/2010/main" val="3953489542"/>
      </p:ext>
    </p:extLst>
  </p:cSld>
  <p:clrMapOvr>
    <a:masterClrMapping/>
  </p:clrMapOvr>
  <mc:AlternateContent xmlns:mc="http://schemas.openxmlformats.org/markup-compatibility/2006" xmlns:p14="http://schemas.microsoft.com/office/powerpoint/2010/main">
    <mc:Choice Requires="p14">
      <p:transition spd="slow" p14:dur="2000" advTm="145784"/>
    </mc:Choice>
    <mc:Fallback xmlns="">
      <p:transition spd="slow" advTm="145784"/>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016AEC-0320-4ED0-8ECB-FE11DDDFE1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D3CDB30C-1F82-41E6-A067-831D6E8918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2DDA86DD-F997-4F66-A87C-5B58AB6D19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241B827-437E-40A3-A732-669230D6A5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2435" y="891540"/>
            <a:ext cx="10989565" cy="507111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CC984D3-6347-496D-8CAC-0FB8353FE516}"/>
              </a:ext>
            </a:extLst>
          </p:cNvPr>
          <p:cNvSpPr>
            <a:spLocks noGrp="1"/>
          </p:cNvSpPr>
          <p:nvPr>
            <p:ph type="title"/>
          </p:nvPr>
        </p:nvSpPr>
        <p:spPr>
          <a:xfrm>
            <a:off x="1523984" y="1054121"/>
            <a:ext cx="9465131" cy="928791"/>
          </a:xfrm>
        </p:spPr>
        <p:txBody>
          <a:bodyPr>
            <a:normAutofit/>
          </a:bodyPr>
          <a:lstStyle/>
          <a:p>
            <a:r>
              <a:rPr lang="en-GB" dirty="0"/>
              <a:t>Waller and ‘Protectoral </a:t>
            </a:r>
            <a:r>
              <a:rPr lang="en-GB" dirty="0" err="1"/>
              <a:t>Augustanism</a:t>
            </a:r>
            <a:r>
              <a:rPr lang="en-GB" dirty="0"/>
              <a:t>’</a:t>
            </a:r>
          </a:p>
        </p:txBody>
      </p:sp>
      <p:sp>
        <p:nvSpPr>
          <p:cNvPr id="3" name="Content Placeholder 2">
            <a:extLst>
              <a:ext uri="{FF2B5EF4-FFF2-40B4-BE49-F238E27FC236}">
                <a16:creationId xmlns:a16="http://schemas.microsoft.com/office/drawing/2014/main" id="{67094016-71EB-41BC-A958-D59E9B901B88}"/>
              </a:ext>
            </a:extLst>
          </p:cNvPr>
          <p:cNvSpPr>
            <a:spLocks noGrp="1"/>
          </p:cNvSpPr>
          <p:nvPr>
            <p:ph idx="1"/>
          </p:nvPr>
        </p:nvSpPr>
        <p:spPr>
          <a:xfrm>
            <a:off x="1523984" y="2112865"/>
            <a:ext cx="9465564" cy="3400969"/>
          </a:xfrm>
        </p:spPr>
        <p:txBody>
          <a:bodyPr>
            <a:noAutofit/>
          </a:bodyPr>
          <a:lstStyle/>
          <a:p>
            <a:pPr marL="0" indent="0">
              <a:buNone/>
            </a:pPr>
            <a:r>
              <a:rPr lang="en-GB" sz="1800" dirty="0"/>
              <a:t>[38]</a:t>
            </a:r>
          </a:p>
          <a:p>
            <a:pPr marL="0" indent="0">
              <a:buNone/>
            </a:pPr>
            <a:r>
              <a:rPr lang="en-GB" sz="1800" dirty="0"/>
              <a:t>This Caesar found, and this </a:t>
            </a:r>
            <a:r>
              <a:rPr lang="en-GB" sz="1800" dirty="0" err="1"/>
              <a:t>ungratefull</a:t>
            </a:r>
            <a:r>
              <a:rPr lang="en-GB" sz="1800" dirty="0"/>
              <a:t> Age</a:t>
            </a:r>
          </a:p>
          <a:p>
            <a:pPr marL="0" indent="0">
              <a:buNone/>
            </a:pPr>
            <a:r>
              <a:rPr lang="en-GB" sz="1800" dirty="0"/>
              <a:t>With losing him, went back to blood and rage:</a:t>
            </a:r>
          </a:p>
          <a:p>
            <a:pPr marL="0" indent="0">
              <a:buNone/>
            </a:pPr>
            <a:r>
              <a:rPr lang="en-GB" sz="1800" dirty="0"/>
              <a:t>Mistaken Brutus thought to break their </a:t>
            </a:r>
            <a:r>
              <a:rPr lang="en-GB" sz="1800" dirty="0" err="1"/>
              <a:t>Yoak</a:t>
            </a:r>
            <a:r>
              <a:rPr lang="en-GB" sz="1800" dirty="0"/>
              <a:t>,</a:t>
            </a:r>
          </a:p>
          <a:p>
            <a:pPr marL="0" indent="0">
              <a:buNone/>
            </a:pPr>
            <a:r>
              <a:rPr lang="en-GB" sz="1800" dirty="0"/>
              <a:t>But cut the bond of Union with that </a:t>
            </a:r>
            <a:r>
              <a:rPr lang="en-GB" sz="1800" dirty="0" err="1"/>
              <a:t>stroak</a:t>
            </a:r>
            <a:r>
              <a:rPr lang="en-GB" sz="1800" dirty="0"/>
              <a:t>.</a:t>
            </a:r>
          </a:p>
          <a:p>
            <a:pPr marL="0" indent="0">
              <a:buNone/>
            </a:pPr>
            <a:r>
              <a:rPr lang="en-GB" sz="1800" dirty="0"/>
              <a:t>[39]</a:t>
            </a:r>
          </a:p>
          <a:p>
            <a:pPr marL="0" indent="0">
              <a:buNone/>
            </a:pPr>
            <a:r>
              <a:rPr lang="en-GB" sz="1800" dirty="0"/>
              <a:t>That Sun once set, a thousand meaner </a:t>
            </a:r>
            <a:r>
              <a:rPr lang="en-GB" sz="1800" dirty="0" err="1"/>
              <a:t>Starres</a:t>
            </a:r>
            <a:endParaRPr lang="en-GB" sz="1800" dirty="0"/>
          </a:p>
          <a:p>
            <a:pPr marL="0" indent="0">
              <a:buNone/>
            </a:pPr>
            <a:r>
              <a:rPr lang="en-GB" sz="1800" dirty="0"/>
              <a:t>Gave a </a:t>
            </a:r>
            <a:r>
              <a:rPr lang="en-GB" sz="1800" dirty="0" err="1"/>
              <a:t>dimme</a:t>
            </a:r>
            <a:r>
              <a:rPr lang="en-GB" sz="1800" dirty="0"/>
              <a:t> Light to Violence and </a:t>
            </a:r>
            <a:r>
              <a:rPr lang="en-GB" sz="1800" dirty="0" err="1"/>
              <a:t>Warres</a:t>
            </a:r>
            <a:r>
              <a:rPr lang="en-GB" sz="1800" dirty="0"/>
              <a:t>,</a:t>
            </a:r>
          </a:p>
          <a:p>
            <a:pPr marL="0" indent="0">
              <a:buNone/>
            </a:pPr>
            <a:r>
              <a:rPr lang="en-GB" sz="1800" dirty="0"/>
              <a:t>To such a Tempest as now threatens all,</a:t>
            </a:r>
          </a:p>
          <a:p>
            <a:pPr marL="0" indent="0">
              <a:buNone/>
            </a:pPr>
            <a:r>
              <a:rPr lang="en-GB" sz="1800" dirty="0"/>
              <a:t>Did not your mighty </a:t>
            </a:r>
            <a:r>
              <a:rPr lang="en-GB" sz="1800" dirty="0" err="1"/>
              <a:t>Arme</a:t>
            </a:r>
            <a:r>
              <a:rPr lang="en-GB" sz="1800" dirty="0"/>
              <a:t> prevent the fall. </a:t>
            </a:r>
          </a:p>
        </p:txBody>
      </p:sp>
      <p:sp>
        <p:nvSpPr>
          <p:cNvPr id="4" name="TextBox 3">
            <a:extLst>
              <a:ext uri="{FF2B5EF4-FFF2-40B4-BE49-F238E27FC236}">
                <a16:creationId xmlns:a16="http://schemas.microsoft.com/office/drawing/2014/main" id="{4220BF28-1001-410B-87E4-BE31400827F6}"/>
              </a:ext>
            </a:extLst>
          </p:cNvPr>
          <p:cNvSpPr txBox="1"/>
          <p:nvPr/>
        </p:nvSpPr>
        <p:spPr>
          <a:xfrm>
            <a:off x="7150813" y="2112865"/>
            <a:ext cx="4695290" cy="1200329"/>
          </a:xfrm>
          <a:prstGeom prst="rect">
            <a:avLst/>
          </a:prstGeom>
          <a:solidFill>
            <a:schemeClr val="accent1">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“In a kind of rhetorical sleight of hand, Waller manages to make Cromwell the true heir of the Roman emperors and of the Stuarts” </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(David Norbrook, </a:t>
            </a:r>
            <a:r>
              <a:rPr kumimoji="0" lang="en-GB" sz="1800" b="0" i="1" u="none" strike="noStrike" kern="1200" cap="none" spc="0" normalizeH="0" baseline="0" noProof="0" dirty="0">
                <a:ln>
                  <a:noFill/>
                </a:ln>
                <a:solidFill>
                  <a:prstClr val="black"/>
                </a:solidFill>
                <a:effectLst/>
                <a:uLnTx/>
                <a:uFillTx/>
                <a:latin typeface="Calibri" panose="020F0502020204030204"/>
                <a:ea typeface="+mn-ea"/>
                <a:cs typeface="+mn-cs"/>
              </a:rPr>
              <a:t>Writing the English Republic</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p. 306).</a:t>
            </a:r>
          </a:p>
        </p:txBody>
      </p:sp>
    </p:spTree>
    <p:custDataLst>
      <p:tags r:id="rId1"/>
    </p:custDataLst>
    <p:extLst>
      <p:ext uri="{BB962C8B-B14F-4D97-AF65-F5344CB8AC3E}">
        <p14:creationId xmlns:p14="http://schemas.microsoft.com/office/powerpoint/2010/main" val="1759063325"/>
      </p:ext>
    </p:extLst>
  </p:cSld>
  <p:clrMapOvr>
    <a:masterClrMapping/>
  </p:clrMapOvr>
  <mc:AlternateContent xmlns:mc="http://schemas.openxmlformats.org/markup-compatibility/2006" xmlns:p14="http://schemas.microsoft.com/office/powerpoint/2010/main">
    <mc:Choice Requires="p14">
      <p:transition spd="slow" p14:dur="2000" advTm="209871"/>
    </mc:Choice>
    <mc:Fallback xmlns="">
      <p:transition spd="slow" advTm="20987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0">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Content Placeholder 3">
            <a:extLst>
              <a:ext uri="{FF2B5EF4-FFF2-40B4-BE49-F238E27FC236}">
                <a16:creationId xmlns:a16="http://schemas.microsoft.com/office/drawing/2014/main" id="{8438E364-6355-4D24-B8F9-5095009BF5D1}"/>
              </a:ext>
            </a:extLst>
          </p:cNvPr>
          <p:cNvPicPr>
            <a:picLocks noChangeAspect="1"/>
          </p:cNvPicPr>
          <p:nvPr/>
        </p:nvPicPr>
        <p:blipFill rotWithShape="1">
          <a:blip r:embed="rId3"/>
          <a:srcRect l="19196" r="20477" b="9091"/>
          <a:stretch/>
        </p:blipFill>
        <p:spPr>
          <a:xfrm>
            <a:off x="3523488" y="10"/>
            <a:ext cx="8668512" cy="6857990"/>
          </a:xfrm>
          <a:prstGeom prst="rect">
            <a:avLst/>
          </a:prstGeom>
        </p:spPr>
      </p:pic>
      <p:sp>
        <p:nvSpPr>
          <p:cNvPr id="20" name="Rectangle 12">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A258E2E-7FFE-457A-BE64-7CE746128AB2}"/>
              </a:ext>
            </a:extLst>
          </p:cNvPr>
          <p:cNvSpPr>
            <a:spLocks noGrp="1"/>
          </p:cNvSpPr>
          <p:nvPr>
            <p:ph type="title"/>
          </p:nvPr>
        </p:nvSpPr>
        <p:spPr>
          <a:xfrm>
            <a:off x="371094" y="916687"/>
            <a:ext cx="4704340" cy="1124712"/>
          </a:xfrm>
        </p:spPr>
        <p:txBody>
          <a:bodyPr anchor="b">
            <a:normAutofit/>
          </a:bodyPr>
          <a:lstStyle/>
          <a:p>
            <a:pPr algn="ctr"/>
            <a:r>
              <a:rPr lang="en-GB" sz="2800" dirty="0"/>
              <a:t>Lucy Hutchinson (1620-81)</a:t>
            </a:r>
          </a:p>
        </p:txBody>
      </p:sp>
      <p:sp>
        <p:nvSpPr>
          <p:cNvPr id="21" name="Rectangle 14">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16">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Content Placeholder 7">
            <a:extLst>
              <a:ext uri="{FF2B5EF4-FFF2-40B4-BE49-F238E27FC236}">
                <a16:creationId xmlns:a16="http://schemas.microsoft.com/office/drawing/2014/main" id="{3D15A18E-2EE7-4F8C-A057-AA5CA505A5A6}"/>
              </a:ext>
            </a:extLst>
          </p:cNvPr>
          <p:cNvSpPr>
            <a:spLocks noGrp="1"/>
          </p:cNvSpPr>
          <p:nvPr>
            <p:ph idx="1"/>
          </p:nvPr>
        </p:nvSpPr>
        <p:spPr>
          <a:xfrm>
            <a:off x="371094" y="2645473"/>
            <a:ext cx="4776259" cy="3869940"/>
          </a:xfrm>
        </p:spPr>
        <p:txBody>
          <a:bodyPr anchor="t">
            <a:noAutofit/>
          </a:bodyPr>
          <a:lstStyle/>
          <a:p>
            <a:r>
              <a:rPr lang="en-US" sz="2000" dirty="0"/>
              <a:t>Republican and Puritan writer.</a:t>
            </a:r>
          </a:p>
          <a:p>
            <a:r>
              <a:rPr lang="en-US" sz="2000" dirty="0"/>
              <a:t>Her prose life of her husband, John Hutchinson –  </a:t>
            </a:r>
            <a:r>
              <a:rPr lang="en-US" sz="2000" i="1" dirty="0"/>
              <a:t>Memoirs of the Life of Colonel Hutchinson </a:t>
            </a:r>
            <a:r>
              <a:rPr lang="en-US" sz="2000" dirty="0"/>
              <a:t>– defends her regicide husband and chronicles the history of the Civil Wars from a republican perspective.</a:t>
            </a:r>
          </a:p>
          <a:p>
            <a:r>
              <a:rPr lang="en-US" sz="2000" dirty="0"/>
              <a:t>Her manuscript verse response to Waller’s poem on Cromwell was discovered in the mid 1990s.</a:t>
            </a:r>
          </a:p>
          <a:p>
            <a:r>
              <a:rPr lang="en-US" sz="2000" dirty="0"/>
              <a:t>Questions to think about when reading this response: </a:t>
            </a:r>
            <a:r>
              <a:rPr lang="en-US" sz="2000" b="1" dirty="0"/>
              <a:t>how does Hutchinson </a:t>
            </a:r>
            <a:r>
              <a:rPr lang="en-US" sz="2000" b="1" dirty="0" err="1"/>
              <a:t>satirise</a:t>
            </a:r>
            <a:r>
              <a:rPr lang="en-US" sz="2000" b="1" dirty="0"/>
              <a:t> Waller’s style? What does she think about Cromwell?</a:t>
            </a:r>
          </a:p>
        </p:txBody>
      </p:sp>
    </p:spTree>
    <p:extLst>
      <p:ext uri="{BB962C8B-B14F-4D97-AF65-F5344CB8AC3E}">
        <p14:creationId xmlns:p14="http://schemas.microsoft.com/office/powerpoint/2010/main" val="2287401264"/>
      </p:ext>
    </p:extLst>
  </p:cSld>
  <p:clrMapOvr>
    <a:masterClrMapping/>
  </p:clrMapOvr>
  <mc:AlternateContent xmlns:mc="http://schemas.openxmlformats.org/markup-compatibility/2006" xmlns:p14="http://schemas.microsoft.com/office/powerpoint/2010/main">
    <mc:Choice Requires="p14">
      <p:transition spd="slow" p14:dur="2000" advTm="161922"/>
    </mc:Choice>
    <mc:Fallback xmlns="">
      <p:transition spd="slow" advTm="161922"/>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ile:Spotprent op Oliver Cromwell, 1653, RP-P-OB-81.802 ...">
            <a:extLst>
              <a:ext uri="{FF2B5EF4-FFF2-40B4-BE49-F238E27FC236}">
                <a16:creationId xmlns:a16="http://schemas.microsoft.com/office/drawing/2014/main" id="{26798889-CAF9-4CB1-A94D-E1B89EFEA2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82169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262A5CF-0B1B-495F-A52B-D5BB1CB18AFD}"/>
              </a:ext>
            </a:extLst>
          </p:cNvPr>
          <p:cNvSpPr txBox="1"/>
          <p:nvPr/>
        </p:nvSpPr>
        <p:spPr>
          <a:xfrm flipH="1">
            <a:off x="8783319" y="548640"/>
            <a:ext cx="2794002"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err="1">
                <a:ln>
                  <a:noFill/>
                </a:ln>
                <a:solidFill>
                  <a:prstClr val="black"/>
                </a:solidFill>
                <a:effectLst/>
                <a:uLnTx/>
                <a:uFillTx/>
                <a:latin typeface="Calibri" panose="020F0502020204030204"/>
                <a:ea typeface="+mn-ea"/>
                <a:cs typeface="+mn-cs"/>
              </a:rPr>
              <a:t>Romeyne</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de </a:t>
            </a:r>
            <a:r>
              <a:rPr kumimoji="0" lang="en-GB" sz="1800" b="0" i="0" u="none" strike="noStrike" kern="1200" cap="none" spc="0" normalizeH="0" baseline="0" noProof="0" dirty="0" err="1">
                <a:ln>
                  <a:noFill/>
                </a:ln>
                <a:solidFill>
                  <a:prstClr val="black"/>
                </a:solidFill>
                <a:effectLst/>
                <a:uLnTx/>
                <a:uFillTx/>
                <a:latin typeface="Calibri" panose="020F0502020204030204"/>
                <a:ea typeface="+mn-ea"/>
                <a:cs typeface="+mn-cs"/>
              </a:rPr>
              <a:t>Hooghe</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GB" sz="1800" b="0" i="1" u="none" strike="noStrike" kern="1200" cap="none" spc="0" normalizeH="0" baseline="0" noProof="0" dirty="0">
                <a:ln>
                  <a:noFill/>
                </a:ln>
                <a:solidFill>
                  <a:prstClr val="black"/>
                </a:solidFill>
                <a:effectLst/>
                <a:uLnTx/>
                <a:uFillTx/>
                <a:latin typeface="Calibri" panose="020F0502020204030204"/>
                <a:ea typeface="+mn-ea"/>
                <a:cs typeface="+mn-cs"/>
              </a:rPr>
              <a:t>The Coronation of Oliver Cromwell </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(1649)</a:t>
            </a:r>
          </a:p>
        </p:txBody>
      </p:sp>
    </p:spTree>
    <p:extLst>
      <p:ext uri="{BB962C8B-B14F-4D97-AF65-F5344CB8AC3E}">
        <p14:creationId xmlns:p14="http://schemas.microsoft.com/office/powerpoint/2010/main" val="1186885237"/>
      </p:ext>
    </p:extLst>
  </p:cSld>
  <p:clrMapOvr>
    <a:masterClrMapping/>
  </p:clrMapOvr>
  <mc:AlternateContent xmlns:mc="http://schemas.openxmlformats.org/markup-compatibility/2006" xmlns:p14="http://schemas.microsoft.com/office/powerpoint/2010/main">
    <mc:Choice Requires="p14">
      <p:transition spd="slow" p14:dur="2000" advTm="124624"/>
    </mc:Choice>
    <mc:Fallback xmlns="">
      <p:transition spd="slow" advTm="124624"/>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5A3E4-09CB-49CF-9BCA-BEFDB3C83CE2}"/>
              </a:ext>
            </a:extLst>
          </p:cNvPr>
          <p:cNvSpPr>
            <a:spLocks noGrp="1"/>
          </p:cNvSpPr>
          <p:nvPr>
            <p:ph type="title"/>
          </p:nvPr>
        </p:nvSpPr>
        <p:spPr/>
        <p:txBody>
          <a:bodyPr/>
          <a:lstStyle/>
          <a:p>
            <a:pPr algn="ctr"/>
            <a:r>
              <a:rPr lang="en-GB" dirty="0"/>
              <a:t>‘Cromwell’s Coronation’</a:t>
            </a:r>
          </a:p>
        </p:txBody>
      </p:sp>
      <p:sp>
        <p:nvSpPr>
          <p:cNvPr id="3" name="Content Placeholder 2">
            <a:extLst>
              <a:ext uri="{FF2B5EF4-FFF2-40B4-BE49-F238E27FC236}">
                <a16:creationId xmlns:a16="http://schemas.microsoft.com/office/drawing/2014/main" id="{4C4A40CA-4EFC-4F8C-973B-3336FD2762DC}"/>
              </a:ext>
            </a:extLst>
          </p:cNvPr>
          <p:cNvSpPr>
            <a:spLocks noGrp="1"/>
          </p:cNvSpPr>
          <p:nvPr>
            <p:ph idx="1"/>
          </p:nvPr>
        </p:nvSpPr>
        <p:spPr/>
        <p:txBody>
          <a:bodyPr/>
          <a:lstStyle/>
          <a:p>
            <a:pPr marL="0" indent="0">
              <a:buNone/>
            </a:pPr>
            <a:r>
              <a:rPr lang="en-GB" dirty="0"/>
              <a:t>Oliver, Oliver, take up thy Crown,</a:t>
            </a:r>
          </a:p>
          <a:p>
            <a:pPr marL="0" indent="0">
              <a:buNone/>
            </a:pPr>
            <a:r>
              <a:rPr lang="en-GB" dirty="0"/>
              <a:t>For now thou hast made three Kingdoms thine own;</a:t>
            </a:r>
          </a:p>
          <a:p>
            <a:pPr marL="0" indent="0">
              <a:buNone/>
            </a:pPr>
            <a:r>
              <a:rPr lang="en-GB" dirty="0"/>
              <a:t>Call thee a Conclave of thy own creation,</a:t>
            </a:r>
          </a:p>
          <a:p>
            <a:pPr marL="0" indent="0">
              <a:buNone/>
            </a:pPr>
            <a:r>
              <a:rPr lang="en-GB" dirty="0"/>
              <a:t>  To ride us to </a:t>
            </a:r>
            <a:r>
              <a:rPr lang="en-GB" dirty="0" err="1"/>
              <a:t>ruine</a:t>
            </a:r>
            <a:r>
              <a:rPr lang="en-GB" dirty="0"/>
              <a:t>, who dare thee oppose:</a:t>
            </a:r>
          </a:p>
          <a:p>
            <a:pPr marL="0" indent="0">
              <a:buNone/>
            </a:pPr>
            <a:r>
              <a:rPr lang="en-GB" dirty="0"/>
              <a:t>Whilst we thy good people are at thy Devotion,</a:t>
            </a:r>
          </a:p>
          <a:p>
            <a:pPr marL="0" indent="0">
              <a:buNone/>
            </a:pPr>
            <a:r>
              <a:rPr lang="en-GB" dirty="0"/>
              <a:t>  To fall down and worship thy terrible Nose. (ll. 1-6)</a:t>
            </a:r>
          </a:p>
        </p:txBody>
      </p:sp>
    </p:spTree>
    <p:extLst>
      <p:ext uri="{BB962C8B-B14F-4D97-AF65-F5344CB8AC3E}">
        <p14:creationId xmlns:p14="http://schemas.microsoft.com/office/powerpoint/2010/main" val="1314052681"/>
      </p:ext>
    </p:extLst>
  </p:cSld>
  <p:clrMapOvr>
    <a:masterClrMapping/>
  </p:clrMapOvr>
  <mc:AlternateContent xmlns:mc="http://schemas.openxmlformats.org/markup-compatibility/2006" xmlns:p14="http://schemas.microsoft.com/office/powerpoint/2010/main">
    <mc:Choice Requires="p14">
      <p:transition spd="slow" p14:dur="2000" advTm="132554"/>
    </mc:Choice>
    <mc:Fallback xmlns="">
      <p:transition spd="slow" advTm="132554"/>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209463" y="-27732"/>
            <a:ext cx="7773074" cy="6913463"/>
          </a:xfrm>
          <a:prstGeom prst="rect">
            <a:avLst/>
          </a:prstGeom>
        </p:spPr>
      </p:pic>
    </p:spTree>
    <p:extLst>
      <p:ext uri="{BB962C8B-B14F-4D97-AF65-F5344CB8AC3E}">
        <p14:creationId xmlns:p14="http://schemas.microsoft.com/office/powerpoint/2010/main" val="2698888854"/>
      </p:ext>
    </p:extLst>
  </p:cSld>
  <p:clrMapOvr>
    <a:masterClrMapping/>
  </p:clrMapOvr>
  <mc:AlternateContent xmlns:mc="http://schemas.openxmlformats.org/markup-compatibility/2006" xmlns:p14="http://schemas.microsoft.com/office/powerpoint/2010/main">
    <mc:Choice Requires="p14">
      <p:transition spd="slow" p14:dur="2000" advTm="227544"/>
    </mc:Choice>
    <mc:Fallback xmlns="">
      <p:transition spd="slow" advTm="227544"/>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016AEC-0320-4ED0-8ECB-FE11DDDFE1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D3CDB30C-1F82-41E6-A067-831D6E8918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2DDA86DD-F997-4F66-A87C-5B58AB6D19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241B827-437E-40A3-A732-669230D6A5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2435" y="891540"/>
            <a:ext cx="10989565" cy="507111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FAA1734-B929-4430-8BB6-7AB53E213BB5}"/>
              </a:ext>
            </a:extLst>
          </p:cNvPr>
          <p:cNvSpPr>
            <a:spLocks noGrp="1"/>
          </p:cNvSpPr>
          <p:nvPr>
            <p:ph type="title"/>
          </p:nvPr>
        </p:nvSpPr>
        <p:spPr>
          <a:xfrm>
            <a:off x="1964651" y="1054121"/>
            <a:ext cx="9465131" cy="897849"/>
          </a:xfrm>
        </p:spPr>
        <p:txBody>
          <a:bodyPr>
            <a:normAutofit/>
          </a:bodyPr>
          <a:lstStyle/>
          <a:p>
            <a:pPr algn="ctr"/>
            <a:r>
              <a:rPr lang="en-GB" dirty="0"/>
              <a:t>Critical Debates</a:t>
            </a:r>
          </a:p>
        </p:txBody>
      </p:sp>
      <p:sp>
        <p:nvSpPr>
          <p:cNvPr id="3" name="Content Placeholder 2">
            <a:extLst>
              <a:ext uri="{FF2B5EF4-FFF2-40B4-BE49-F238E27FC236}">
                <a16:creationId xmlns:a16="http://schemas.microsoft.com/office/drawing/2014/main" id="{256D182B-1E2E-4D32-91DA-746669842D0D}"/>
              </a:ext>
            </a:extLst>
          </p:cNvPr>
          <p:cNvSpPr>
            <a:spLocks noGrp="1"/>
          </p:cNvSpPr>
          <p:nvPr>
            <p:ph idx="1"/>
          </p:nvPr>
        </p:nvSpPr>
        <p:spPr>
          <a:xfrm flipH="1">
            <a:off x="10989565" y="1951970"/>
            <a:ext cx="110826" cy="45719"/>
          </a:xfrm>
        </p:spPr>
        <p:txBody>
          <a:bodyPr>
            <a:normAutofit fontScale="25000" lnSpcReduction="20000"/>
          </a:bodyPr>
          <a:lstStyle/>
          <a:p>
            <a:pPr marL="0" indent="0">
              <a:buNone/>
            </a:pPr>
            <a:endParaRPr lang="en-GB" sz="2400" dirty="0"/>
          </a:p>
          <a:p>
            <a:pPr marL="0" indent="0">
              <a:buNone/>
            </a:pPr>
            <a:endParaRPr lang="en-GB" sz="2400" dirty="0"/>
          </a:p>
        </p:txBody>
      </p:sp>
      <p:sp>
        <p:nvSpPr>
          <p:cNvPr id="5" name="TextBox 4">
            <a:extLst>
              <a:ext uri="{FF2B5EF4-FFF2-40B4-BE49-F238E27FC236}">
                <a16:creationId xmlns:a16="http://schemas.microsoft.com/office/drawing/2014/main" id="{306EDD6D-5026-2D75-EC9D-A6CE4FD14E47}"/>
              </a:ext>
            </a:extLst>
          </p:cNvPr>
          <p:cNvSpPr txBox="1"/>
          <p:nvPr/>
        </p:nvSpPr>
        <p:spPr>
          <a:xfrm>
            <a:off x="1881963" y="2114551"/>
            <a:ext cx="9465131" cy="2554545"/>
          </a:xfrm>
          <a:prstGeom prst="rect">
            <a:avLst/>
          </a:prstGeom>
          <a:noFill/>
        </p:spPr>
        <p:txBody>
          <a:bodyPr wrap="square" rtlCol="0">
            <a:spAutoFit/>
          </a:bodyPr>
          <a:lstStyle/>
          <a:p>
            <a:pPr algn="ctr"/>
            <a:r>
              <a:rPr lang="en-GB" sz="3200" dirty="0"/>
              <a:t>Did the English Republic or the Cromwellian Protectorate manage to create an image or aesthetic that was distinct from the court-centred royalist aesthetics that had been in existence before the execution of the king?</a:t>
            </a:r>
          </a:p>
        </p:txBody>
      </p:sp>
    </p:spTree>
    <p:extLst>
      <p:ext uri="{BB962C8B-B14F-4D97-AF65-F5344CB8AC3E}">
        <p14:creationId xmlns:p14="http://schemas.microsoft.com/office/powerpoint/2010/main" val="3417013295"/>
      </p:ext>
    </p:extLst>
  </p:cSld>
  <p:clrMapOvr>
    <a:masterClrMapping/>
  </p:clrMapOvr>
  <mc:AlternateContent xmlns:mc="http://schemas.openxmlformats.org/markup-compatibility/2006" xmlns:p14="http://schemas.microsoft.com/office/powerpoint/2010/main">
    <mc:Choice Requires="p14">
      <p:transition spd="slow" p14:dur="2000" advTm="224625"/>
    </mc:Choice>
    <mc:Fallback xmlns="">
      <p:transition spd="slow" advTm="224625"/>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0CCAACE-815D-4A79-875A-B7EFC28F7D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a:extLst>
              <a:ext uri="{FF2B5EF4-FFF2-40B4-BE49-F238E27FC236}">
                <a16:creationId xmlns:a16="http://schemas.microsoft.com/office/drawing/2014/main" id="{1B6E7A91-32DC-A1AE-27ED-2883D9FE101F}"/>
              </a:ext>
            </a:extLst>
          </p:cNvPr>
          <p:cNvPicPr>
            <a:picLocks noChangeAspect="1"/>
          </p:cNvPicPr>
          <p:nvPr/>
        </p:nvPicPr>
        <p:blipFill>
          <a:blip r:embed="rId3"/>
          <a:srcRect r="2" b="17314"/>
          <a:stretch/>
        </p:blipFill>
        <p:spPr>
          <a:xfrm>
            <a:off x="20" y="0"/>
            <a:ext cx="6095980" cy="6857990"/>
          </a:xfrm>
          <a:prstGeom prst="rect">
            <a:avLst/>
          </a:prstGeom>
        </p:spPr>
      </p:pic>
      <p:pic>
        <p:nvPicPr>
          <p:cNvPr id="3" name="Picture 2">
            <a:extLst>
              <a:ext uri="{FF2B5EF4-FFF2-40B4-BE49-F238E27FC236}">
                <a16:creationId xmlns:a16="http://schemas.microsoft.com/office/drawing/2014/main" id="{7BE78D0F-962D-016C-D813-321E44070525}"/>
              </a:ext>
            </a:extLst>
          </p:cNvPr>
          <p:cNvPicPr>
            <a:picLocks noChangeAspect="1"/>
          </p:cNvPicPr>
          <p:nvPr/>
        </p:nvPicPr>
        <p:blipFill>
          <a:blip r:embed="rId4"/>
          <a:srcRect r="1" b="4785"/>
          <a:stretch/>
        </p:blipFill>
        <p:spPr>
          <a:xfrm>
            <a:off x="6163724" y="76200"/>
            <a:ext cx="6028275" cy="6781800"/>
          </a:xfrm>
          <a:prstGeom prst="rect">
            <a:avLst/>
          </a:prstGeom>
        </p:spPr>
      </p:pic>
    </p:spTree>
    <p:extLst>
      <p:ext uri="{BB962C8B-B14F-4D97-AF65-F5344CB8AC3E}">
        <p14:creationId xmlns:p14="http://schemas.microsoft.com/office/powerpoint/2010/main" val="14352065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FBC88A2-F2DD-E9F0-DBDB-6A0E77E22AC9}"/>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6C9247F-C7A2-018A-66CA-6A480E3AF2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8E3DC8E2-99AF-00DB-321F-671704DE42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5DF5BEB1-4985-E94C-5A2E-6DFE0B8F1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29977303-AD38-6D56-3A37-3ABB3B39F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2435" y="891540"/>
            <a:ext cx="10989565" cy="507111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881A54A-B216-881A-9F92-2CCE1A942AAA}"/>
              </a:ext>
            </a:extLst>
          </p:cNvPr>
          <p:cNvSpPr>
            <a:spLocks noGrp="1"/>
          </p:cNvSpPr>
          <p:nvPr>
            <p:ph type="title"/>
          </p:nvPr>
        </p:nvSpPr>
        <p:spPr>
          <a:xfrm>
            <a:off x="1964651" y="1054121"/>
            <a:ext cx="9465131" cy="755921"/>
          </a:xfrm>
        </p:spPr>
        <p:txBody>
          <a:bodyPr>
            <a:normAutofit/>
          </a:bodyPr>
          <a:lstStyle/>
          <a:p>
            <a:pPr algn="ctr"/>
            <a:r>
              <a:rPr lang="en-GB" dirty="0"/>
              <a:t>Critical Debates</a:t>
            </a:r>
          </a:p>
        </p:txBody>
      </p:sp>
      <p:sp>
        <p:nvSpPr>
          <p:cNvPr id="3" name="Content Placeholder 2">
            <a:extLst>
              <a:ext uri="{FF2B5EF4-FFF2-40B4-BE49-F238E27FC236}">
                <a16:creationId xmlns:a16="http://schemas.microsoft.com/office/drawing/2014/main" id="{664A186C-F2D7-FAED-15C3-7B5BA4703BDC}"/>
              </a:ext>
            </a:extLst>
          </p:cNvPr>
          <p:cNvSpPr>
            <a:spLocks noGrp="1"/>
          </p:cNvSpPr>
          <p:nvPr>
            <p:ph idx="1"/>
          </p:nvPr>
        </p:nvSpPr>
        <p:spPr>
          <a:xfrm>
            <a:off x="2441127" y="1810042"/>
            <a:ext cx="8512178" cy="4010681"/>
          </a:xfrm>
        </p:spPr>
        <p:txBody>
          <a:bodyPr>
            <a:normAutofit fontScale="92500" lnSpcReduction="20000"/>
          </a:bodyPr>
          <a:lstStyle/>
          <a:p>
            <a:pPr marL="0" indent="0">
              <a:buNone/>
            </a:pPr>
            <a:r>
              <a:rPr lang="en-GB" sz="2400" dirty="0"/>
              <a:t>“Both revisionist work in history and a focus on republicanism in literary studies have tended to assimilate Cromwell to monarchy. Yet a panoramic view of popular print images of Cromwell shows a more complex and shifting picture, including the bold revision of monarchical forms, the persistence of non-monarchical images…and the paradoxical role of royalist print in producing Cromwell as a populist figure” (Laura </a:t>
            </a:r>
            <a:r>
              <a:rPr lang="en-GB" sz="2400" dirty="0" err="1"/>
              <a:t>Knoppers</a:t>
            </a:r>
            <a:r>
              <a:rPr lang="en-GB" sz="2400" dirty="0"/>
              <a:t>, </a:t>
            </a:r>
            <a:r>
              <a:rPr lang="en-GB" sz="2400" i="1" dirty="0"/>
              <a:t>Constructing Cromwell </a:t>
            </a:r>
            <a:r>
              <a:rPr lang="en-GB" sz="2400" dirty="0"/>
              <a:t>(Cambridge, 2000), p. 8).</a:t>
            </a:r>
          </a:p>
          <a:p>
            <a:pPr marL="0" indent="0">
              <a:buNone/>
            </a:pPr>
            <a:endParaRPr lang="en-GB" sz="2400" dirty="0"/>
          </a:p>
          <a:p>
            <a:pPr marL="0" indent="0">
              <a:buNone/>
            </a:pPr>
            <a:r>
              <a:rPr lang="en-GB" sz="2400" dirty="0"/>
              <a:t>“If the origin of the Protectorate lay in the failure to construct republican discourses and images, the course and legacy of the Protectorate saw the cultural revalidation of monarchical forms and, ultimately, the reconstitution of a regal polity. Where, in the late 1640s, it was Cromwell’s name that appeared alongside that of the king, by the late 1650s he was widely heralded as king in all but name.” (Kevin Sharpe, </a:t>
            </a:r>
            <a:r>
              <a:rPr lang="en-GB" sz="2400" i="1" dirty="0"/>
              <a:t>Image Wars </a:t>
            </a:r>
            <a:r>
              <a:rPr lang="en-GB" sz="2400" dirty="0"/>
              <a:t>(New Haven and London, 2010), p, 467).</a:t>
            </a:r>
          </a:p>
          <a:p>
            <a:pPr marL="0" indent="0">
              <a:buNone/>
            </a:pPr>
            <a:endParaRPr lang="en-GB" sz="2400" dirty="0"/>
          </a:p>
          <a:p>
            <a:pPr marL="0" indent="0">
              <a:buNone/>
            </a:pPr>
            <a:endParaRPr lang="en-GB" sz="2400" dirty="0"/>
          </a:p>
        </p:txBody>
      </p:sp>
    </p:spTree>
    <p:extLst>
      <p:ext uri="{BB962C8B-B14F-4D97-AF65-F5344CB8AC3E}">
        <p14:creationId xmlns:p14="http://schemas.microsoft.com/office/powerpoint/2010/main" val="770101340"/>
      </p:ext>
    </p:extLst>
  </p:cSld>
  <p:clrMapOvr>
    <a:masterClrMapping/>
  </p:clrMapOvr>
  <mc:AlternateContent xmlns:mc="http://schemas.openxmlformats.org/markup-compatibility/2006" xmlns:p14="http://schemas.microsoft.com/office/powerpoint/2010/main">
    <mc:Choice Requires="p14">
      <p:transition spd="slow" p14:dur="2000" advTm="224625"/>
    </mc:Choice>
    <mc:Fallback xmlns="">
      <p:transition spd="slow" advTm="22462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016AEC-0320-4ED0-8ECB-FE11DDDFE1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D3CDB30C-1F82-41E6-A067-831D6E8918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2DDA86DD-F997-4F66-A87C-5B58AB6D19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241B827-437E-40A3-A732-669230D6A5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2435" y="891540"/>
            <a:ext cx="10989565" cy="507111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3002033" y="1053264"/>
            <a:ext cx="6509498" cy="1184111"/>
          </a:xfrm>
        </p:spPr>
        <p:txBody>
          <a:bodyPr>
            <a:normAutofit/>
          </a:bodyPr>
          <a:lstStyle/>
          <a:p>
            <a:r>
              <a:rPr lang="en-GB" sz="3700" dirty="0"/>
              <a:t>The English Republic (1649-1653)</a:t>
            </a:r>
          </a:p>
        </p:txBody>
      </p:sp>
      <p:sp>
        <p:nvSpPr>
          <p:cNvPr id="3" name="Content Placeholder 2"/>
          <p:cNvSpPr>
            <a:spLocks noGrp="1"/>
          </p:cNvSpPr>
          <p:nvPr>
            <p:ph idx="1"/>
          </p:nvPr>
        </p:nvSpPr>
        <p:spPr>
          <a:xfrm>
            <a:off x="1964435" y="2399099"/>
            <a:ext cx="9465564" cy="3400969"/>
          </a:xfrm>
        </p:spPr>
        <p:txBody>
          <a:bodyPr>
            <a:normAutofit/>
          </a:bodyPr>
          <a:lstStyle/>
          <a:p>
            <a:pPr marL="0" indent="0">
              <a:buNone/>
            </a:pPr>
            <a:r>
              <a:rPr lang="en-GB" sz="2400" dirty="0"/>
              <a:t>‘And whereas it is and has been found by experience that the office of a king in this nation and Ireland, and to have the power thereof in any single person, is unnecessary, burdensome and dangerous to the liberty, safety and public interest of the people […] be it therefore enacted and ordained by this present Parliament that the office of a king in this nation shall not henceforth reside in or be exercised by any one single person’.</a:t>
            </a:r>
          </a:p>
          <a:p>
            <a:pPr marL="0" indent="0" algn="r">
              <a:buNone/>
            </a:pPr>
            <a:r>
              <a:rPr lang="en-GB" sz="2400" dirty="0"/>
              <a:t>“An Act for the Abolishing of the Kingly Office” (17 March 1649)</a:t>
            </a:r>
          </a:p>
        </p:txBody>
      </p:sp>
    </p:spTree>
    <p:extLst>
      <p:ext uri="{BB962C8B-B14F-4D97-AF65-F5344CB8AC3E}">
        <p14:creationId xmlns:p14="http://schemas.microsoft.com/office/powerpoint/2010/main" val="2630102412"/>
      </p:ext>
    </p:extLst>
  </p:cSld>
  <p:clrMapOvr>
    <a:masterClrMapping/>
  </p:clrMapOvr>
  <mc:AlternateContent xmlns:mc="http://schemas.openxmlformats.org/markup-compatibility/2006" xmlns:p14="http://schemas.microsoft.com/office/powerpoint/2010/main">
    <mc:Choice Requires="p14">
      <p:transition spd="slow" p14:dur="2000" advTm="71779"/>
    </mc:Choice>
    <mc:Fallback xmlns="">
      <p:transition spd="slow" advTm="71779"/>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016AEC-0320-4ED0-8ECB-FE11DDDFE1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D3CDB30C-1F82-41E6-A067-831D6E8918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2DDA86DD-F997-4F66-A87C-5B58AB6D19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241B827-437E-40A3-A732-669230D6A5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2435" y="891540"/>
            <a:ext cx="10989565" cy="507111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3214569" y="1054121"/>
            <a:ext cx="6673718" cy="774679"/>
          </a:xfrm>
        </p:spPr>
        <p:txBody>
          <a:bodyPr>
            <a:normAutofit/>
          </a:bodyPr>
          <a:lstStyle/>
          <a:p>
            <a:r>
              <a:rPr lang="en-GB" dirty="0"/>
              <a:t>Early Modern Republicanism</a:t>
            </a:r>
          </a:p>
        </p:txBody>
      </p:sp>
      <p:sp>
        <p:nvSpPr>
          <p:cNvPr id="3" name="Content Placeholder 2"/>
          <p:cNvSpPr>
            <a:spLocks noGrp="1"/>
          </p:cNvSpPr>
          <p:nvPr>
            <p:ph idx="1"/>
          </p:nvPr>
        </p:nvSpPr>
        <p:spPr>
          <a:xfrm>
            <a:off x="1669789" y="1991381"/>
            <a:ext cx="10054856" cy="3808687"/>
          </a:xfrm>
        </p:spPr>
        <p:txBody>
          <a:bodyPr>
            <a:normAutofit/>
          </a:bodyPr>
          <a:lstStyle/>
          <a:p>
            <a:r>
              <a:rPr lang="en-GB" sz="2400" dirty="0"/>
              <a:t>Support for forms of government without a king. Yes, but much else besides...</a:t>
            </a:r>
          </a:p>
          <a:p>
            <a:r>
              <a:rPr lang="en-GB" sz="2400" dirty="0"/>
              <a:t>Preoccupied by the origins and exercise of power  (cf. slides from Week 4 on Leveller ideas about political consent).</a:t>
            </a:r>
          </a:p>
          <a:p>
            <a:r>
              <a:rPr lang="en-GB" sz="2400" dirty="0"/>
              <a:t>Two important distinctions:</a:t>
            </a:r>
          </a:p>
          <a:p>
            <a:pPr lvl="1"/>
            <a:r>
              <a:rPr lang="en-GB" sz="2000" dirty="0"/>
              <a:t>between rule imposed from above and that derived from consent</a:t>
            </a:r>
          </a:p>
          <a:p>
            <a:pPr lvl="1"/>
            <a:r>
              <a:rPr lang="en-GB" sz="2000" dirty="0"/>
              <a:t>between rule by one person and the rule of law</a:t>
            </a:r>
          </a:p>
          <a:p>
            <a:r>
              <a:rPr lang="en-GB" sz="2400" dirty="0"/>
              <a:t>Early Modern republicanism does see monarchy as suspect, but it also, in theory at least, provides for the possibility of a virtuous monarch who rules with consent and according to the law.</a:t>
            </a:r>
          </a:p>
        </p:txBody>
      </p:sp>
    </p:spTree>
    <p:extLst>
      <p:ext uri="{BB962C8B-B14F-4D97-AF65-F5344CB8AC3E}">
        <p14:creationId xmlns:p14="http://schemas.microsoft.com/office/powerpoint/2010/main" val="3826174921"/>
      </p:ext>
    </p:extLst>
  </p:cSld>
  <p:clrMapOvr>
    <a:masterClrMapping/>
  </p:clrMapOvr>
  <mc:AlternateContent xmlns:mc="http://schemas.openxmlformats.org/markup-compatibility/2006" xmlns:p14="http://schemas.microsoft.com/office/powerpoint/2010/main">
    <mc:Choice Requires="p14">
      <p:transition spd="slow" p14:dur="2000" advTm="129902"/>
    </mc:Choice>
    <mc:Fallback xmlns="">
      <p:transition spd="slow" advTm="12990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622EFDF-1B32-C158-EA12-EAC075585D52}"/>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0C60E45-C851-C03A-CB21-C4FD0D60C6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B5E44204-ADBC-28E3-CD21-61C2140CCD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424EAADB-7C3D-58AE-0B03-524F16EE29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962F0826-F585-FA35-45CF-607EE90BB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2435" y="891540"/>
            <a:ext cx="10989565" cy="507111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B13FE56-3A71-9C02-23DA-8F7209859177}"/>
              </a:ext>
            </a:extLst>
          </p:cNvPr>
          <p:cNvSpPr>
            <a:spLocks noGrp="1"/>
          </p:cNvSpPr>
          <p:nvPr>
            <p:ph type="title"/>
          </p:nvPr>
        </p:nvSpPr>
        <p:spPr>
          <a:xfrm>
            <a:off x="3203936" y="1054120"/>
            <a:ext cx="6790676" cy="774679"/>
          </a:xfrm>
        </p:spPr>
        <p:txBody>
          <a:bodyPr>
            <a:normAutofit/>
          </a:bodyPr>
          <a:lstStyle/>
          <a:p>
            <a:r>
              <a:rPr lang="en-GB" dirty="0"/>
              <a:t>Early Modern Republicanism</a:t>
            </a:r>
          </a:p>
        </p:txBody>
      </p:sp>
      <p:sp>
        <p:nvSpPr>
          <p:cNvPr id="3" name="Content Placeholder 2">
            <a:extLst>
              <a:ext uri="{FF2B5EF4-FFF2-40B4-BE49-F238E27FC236}">
                <a16:creationId xmlns:a16="http://schemas.microsoft.com/office/drawing/2014/main" id="{78331BCA-2B7F-11A3-3F25-E340F29E74FA}"/>
              </a:ext>
            </a:extLst>
          </p:cNvPr>
          <p:cNvSpPr>
            <a:spLocks noGrp="1"/>
          </p:cNvSpPr>
          <p:nvPr>
            <p:ph idx="1"/>
          </p:nvPr>
        </p:nvSpPr>
        <p:spPr>
          <a:xfrm>
            <a:off x="1760166" y="1991379"/>
            <a:ext cx="9874102" cy="3808687"/>
          </a:xfrm>
        </p:spPr>
        <p:txBody>
          <a:bodyPr>
            <a:normAutofit/>
          </a:bodyPr>
          <a:lstStyle/>
          <a:p>
            <a:pPr marL="0" indent="0">
              <a:buNone/>
            </a:pPr>
            <a:r>
              <a:rPr lang="en-GB" sz="2400" u="sng" dirty="0"/>
              <a:t>Virtue and </a:t>
            </a:r>
            <a:r>
              <a:rPr lang="en-GB" sz="2400" i="1" u="sng" dirty="0" err="1"/>
              <a:t>virtú</a:t>
            </a:r>
            <a:endParaRPr lang="en-GB" sz="2400" i="1" u="sng" dirty="0"/>
          </a:p>
          <a:p>
            <a:r>
              <a:rPr lang="en-GB" sz="2400" dirty="0"/>
              <a:t>In classical philosophy of Aristotle, ‘virtue’ is to demonstrate excellence in a specific skill or task.</a:t>
            </a:r>
          </a:p>
          <a:p>
            <a:r>
              <a:rPr lang="en-GB" sz="2400" dirty="0"/>
              <a:t>Striving for virtue is the most important of tasks because it can lead to the good life (</a:t>
            </a:r>
            <a:r>
              <a:rPr lang="en-GB" sz="2400" i="1" dirty="0"/>
              <a:t>eudaimonia</a:t>
            </a:r>
            <a:r>
              <a:rPr lang="en-GB" sz="2400" dirty="0"/>
              <a:t>).</a:t>
            </a:r>
          </a:p>
          <a:p>
            <a:r>
              <a:rPr lang="en-GB" sz="2400" i="1" dirty="0"/>
              <a:t>Eudaimonia</a:t>
            </a:r>
            <a:r>
              <a:rPr lang="en-GB" sz="2400" dirty="0"/>
              <a:t> can only best be achieved within the context of political community.</a:t>
            </a:r>
          </a:p>
          <a:p>
            <a:r>
              <a:rPr lang="en-GB" sz="2400" dirty="0"/>
              <a:t>Thus, the pursuit of </a:t>
            </a:r>
            <a:r>
              <a:rPr lang="en-GB" sz="2400" i="1" dirty="0"/>
              <a:t>eudaimonia</a:t>
            </a:r>
            <a:r>
              <a:rPr lang="en-GB" sz="2400" dirty="0"/>
              <a:t> through the exercise of virtue is linked to the citizen’s public-life as part of a polity.</a:t>
            </a:r>
          </a:p>
        </p:txBody>
      </p:sp>
    </p:spTree>
    <p:extLst>
      <p:ext uri="{BB962C8B-B14F-4D97-AF65-F5344CB8AC3E}">
        <p14:creationId xmlns:p14="http://schemas.microsoft.com/office/powerpoint/2010/main" val="575717639"/>
      </p:ext>
    </p:extLst>
  </p:cSld>
  <p:clrMapOvr>
    <a:masterClrMapping/>
  </p:clrMapOvr>
  <mc:AlternateContent xmlns:mc="http://schemas.openxmlformats.org/markup-compatibility/2006" xmlns:p14="http://schemas.microsoft.com/office/powerpoint/2010/main">
    <mc:Choice Requires="p14">
      <p:transition spd="slow" p14:dur="2000" advTm="129902"/>
    </mc:Choice>
    <mc:Fallback xmlns="">
      <p:transition spd="slow" advTm="129902"/>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EFFE9D8-6766-282B-EEC6-96428038247B}"/>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6BBF14F-6046-20D6-A828-B21DA16C2A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ECB27338-1B09-8E15-445A-F68766E686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353DF2B9-2CA3-F7CF-BC74-B628BE9ED1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FA6DDD0C-A1A1-A1F1-26A0-74802F154D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2435" y="891540"/>
            <a:ext cx="10989565" cy="507111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BD798F3-964F-D0C3-36E7-8BE794363920}"/>
              </a:ext>
            </a:extLst>
          </p:cNvPr>
          <p:cNvSpPr>
            <a:spLocks noGrp="1"/>
          </p:cNvSpPr>
          <p:nvPr>
            <p:ph type="title"/>
          </p:nvPr>
        </p:nvSpPr>
        <p:spPr>
          <a:xfrm>
            <a:off x="3017865" y="1054121"/>
            <a:ext cx="6705616" cy="774679"/>
          </a:xfrm>
        </p:spPr>
        <p:txBody>
          <a:bodyPr>
            <a:normAutofit/>
          </a:bodyPr>
          <a:lstStyle/>
          <a:p>
            <a:r>
              <a:rPr lang="en-GB" dirty="0"/>
              <a:t>Early Modern Republicanism</a:t>
            </a:r>
          </a:p>
        </p:txBody>
      </p:sp>
      <p:sp>
        <p:nvSpPr>
          <p:cNvPr id="3" name="Content Placeholder 2">
            <a:extLst>
              <a:ext uri="{FF2B5EF4-FFF2-40B4-BE49-F238E27FC236}">
                <a16:creationId xmlns:a16="http://schemas.microsoft.com/office/drawing/2014/main" id="{E5A7279A-2424-924C-A490-A3B16E9E78F0}"/>
              </a:ext>
            </a:extLst>
          </p:cNvPr>
          <p:cNvSpPr>
            <a:spLocks noGrp="1"/>
          </p:cNvSpPr>
          <p:nvPr>
            <p:ph idx="1"/>
          </p:nvPr>
        </p:nvSpPr>
        <p:spPr>
          <a:xfrm>
            <a:off x="1850542" y="1910090"/>
            <a:ext cx="9693349" cy="3971269"/>
          </a:xfrm>
        </p:spPr>
        <p:txBody>
          <a:bodyPr>
            <a:normAutofit lnSpcReduction="10000"/>
          </a:bodyPr>
          <a:lstStyle/>
          <a:p>
            <a:pPr marL="0" indent="0">
              <a:buNone/>
            </a:pPr>
            <a:r>
              <a:rPr lang="en-GB" sz="2400" u="sng" dirty="0"/>
              <a:t>Virtue and </a:t>
            </a:r>
            <a:r>
              <a:rPr lang="en-GB" sz="2400" i="1" u="sng" dirty="0" err="1"/>
              <a:t>virtú</a:t>
            </a:r>
            <a:endParaRPr lang="en-GB" sz="2400" i="1" u="sng" dirty="0"/>
          </a:p>
          <a:p>
            <a:r>
              <a:rPr lang="en-GB" sz="2400" dirty="0"/>
              <a:t>In the Renaissance philosophy of Machiavelli we see a key shift from ‘virtue’ as demonstrable excellence linked to </a:t>
            </a:r>
            <a:r>
              <a:rPr lang="en-GB" sz="2400" u="sng" dirty="0"/>
              <a:t>the citizen’s </a:t>
            </a:r>
            <a:r>
              <a:rPr lang="en-GB" sz="2400" dirty="0"/>
              <a:t>actions in the political community to ‘</a:t>
            </a:r>
            <a:r>
              <a:rPr lang="en-GB" sz="2400" i="1" dirty="0" err="1"/>
              <a:t>virtú</a:t>
            </a:r>
            <a:r>
              <a:rPr lang="en-GB" sz="2400" dirty="0"/>
              <a:t>’ as the quality that allows for </a:t>
            </a:r>
            <a:r>
              <a:rPr lang="en-GB" sz="2400" u="sng" dirty="0"/>
              <a:t>a political leader </a:t>
            </a:r>
            <a:r>
              <a:rPr lang="en-GB" sz="2400" dirty="0"/>
              <a:t>to exercise excellent statecraft.</a:t>
            </a:r>
          </a:p>
          <a:p>
            <a:r>
              <a:rPr lang="en-GB" sz="2400" dirty="0"/>
              <a:t>Excellent statecraft, Machiavelli contends, might mean acting courageously but it probably also means acting ruthlessly and even cruelly.</a:t>
            </a:r>
          </a:p>
          <a:p>
            <a:r>
              <a:rPr lang="en-GB" sz="2400" dirty="0"/>
              <a:t>Machiavellian </a:t>
            </a:r>
            <a:r>
              <a:rPr lang="en-GB" sz="2400" i="1" dirty="0" err="1"/>
              <a:t>virtú</a:t>
            </a:r>
            <a:r>
              <a:rPr lang="en-GB" sz="2400" i="1" dirty="0"/>
              <a:t> </a:t>
            </a:r>
            <a:r>
              <a:rPr lang="en-GB" sz="2400" dirty="0"/>
              <a:t>is a counterbalance to </a:t>
            </a:r>
            <a:r>
              <a:rPr lang="en-GB" sz="2400" i="1" dirty="0" err="1"/>
              <a:t>fortuna</a:t>
            </a:r>
            <a:r>
              <a:rPr lang="en-GB" sz="2400" i="1" dirty="0"/>
              <a:t>:</a:t>
            </a:r>
            <a:r>
              <a:rPr lang="en-GB" sz="2400" dirty="0"/>
              <a:t> </a:t>
            </a:r>
            <a:r>
              <a:rPr lang="en-GB" sz="2400" i="1" dirty="0" err="1"/>
              <a:t>fortuna</a:t>
            </a:r>
            <a:r>
              <a:rPr lang="en-GB" sz="2400" dirty="0"/>
              <a:t> is linked with the irrational and unpredictable; </a:t>
            </a:r>
            <a:r>
              <a:rPr lang="en-GB" sz="2400" i="1" dirty="0" err="1"/>
              <a:t>virtú</a:t>
            </a:r>
            <a:r>
              <a:rPr lang="en-GB" sz="2400" dirty="0"/>
              <a:t> dominates </a:t>
            </a:r>
            <a:r>
              <a:rPr lang="en-GB" sz="2400" i="1" dirty="0" err="1"/>
              <a:t>fortuna</a:t>
            </a:r>
            <a:r>
              <a:rPr lang="en-GB" sz="2400" dirty="0"/>
              <a:t>.</a:t>
            </a:r>
          </a:p>
          <a:p>
            <a:r>
              <a:rPr lang="en-GB" sz="2400" i="1" dirty="0" err="1"/>
              <a:t>Virtú</a:t>
            </a:r>
            <a:r>
              <a:rPr lang="en-GB" sz="2400" i="1" dirty="0"/>
              <a:t> </a:t>
            </a:r>
            <a:r>
              <a:rPr lang="en-GB" sz="2400" dirty="0"/>
              <a:t>is thus focused less on the citizen’s responsibility in a state than on the leader’s maintenance of order in the state.</a:t>
            </a:r>
          </a:p>
        </p:txBody>
      </p:sp>
    </p:spTree>
    <p:extLst>
      <p:ext uri="{BB962C8B-B14F-4D97-AF65-F5344CB8AC3E}">
        <p14:creationId xmlns:p14="http://schemas.microsoft.com/office/powerpoint/2010/main" val="2761281717"/>
      </p:ext>
    </p:extLst>
  </p:cSld>
  <p:clrMapOvr>
    <a:masterClrMapping/>
  </p:clrMapOvr>
  <mc:AlternateContent xmlns:mc="http://schemas.openxmlformats.org/markup-compatibility/2006" xmlns:p14="http://schemas.microsoft.com/office/powerpoint/2010/main">
    <mc:Choice Requires="p14">
      <p:transition spd="slow" p14:dur="2000" advTm="129902"/>
    </mc:Choice>
    <mc:Fallback xmlns="">
      <p:transition spd="slow" advTm="129902"/>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016AEC-0320-4ED0-8ECB-FE11DDDFE1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D3CDB30C-1F82-41E6-A067-831D6E8918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2DDA86DD-F997-4F66-A87C-5B58AB6D19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241B827-437E-40A3-A732-669230D6A5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2435" y="891540"/>
            <a:ext cx="10989565" cy="507111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15FB43B-4E56-4DC9-BCE8-669344B72934}"/>
              </a:ext>
            </a:extLst>
          </p:cNvPr>
          <p:cNvSpPr>
            <a:spLocks noGrp="1"/>
          </p:cNvSpPr>
          <p:nvPr>
            <p:ph type="title"/>
          </p:nvPr>
        </p:nvSpPr>
        <p:spPr>
          <a:xfrm>
            <a:off x="1523984" y="1054121"/>
            <a:ext cx="5812465" cy="1184111"/>
          </a:xfrm>
        </p:spPr>
        <p:txBody>
          <a:bodyPr>
            <a:normAutofit fontScale="90000"/>
          </a:bodyPr>
          <a:lstStyle/>
          <a:p>
            <a:r>
              <a:rPr lang="en-GB" dirty="0"/>
              <a:t>Republican Poetics: The Sublime</a:t>
            </a:r>
          </a:p>
        </p:txBody>
      </p:sp>
      <p:sp>
        <p:nvSpPr>
          <p:cNvPr id="3" name="Content Placeholder 2">
            <a:extLst>
              <a:ext uri="{FF2B5EF4-FFF2-40B4-BE49-F238E27FC236}">
                <a16:creationId xmlns:a16="http://schemas.microsoft.com/office/drawing/2014/main" id="{921E6DB8-75EB-486C-B3E4-1257FB1F6302}"/>
              </a:ext>
            </a:extLst>
          </p:cNvPr>
          <p:cNvSpPr>
            <a:spLocks noGrp="1"/>
          </p:cNvSpPr>
          <p:nvPr>
            <p:ph idx="1"/>
          </p:nvPr>
        </p:nvSpPr>
        <p:spPr>
          <a:xfrm>
            <a:off x="1524000" y="2399099"/>
            <a:ext cx="5812465" cy="3400969"/>
          </a:xfrm>
        </p:spPr>
        <p:txBody>
          <a:bodyPr>
            <a:normAutofit lnSpcReduction="10000"/>
          </a:bodyPr>
          <a:lstStyle/>
          <a:p>
            <a:pPr marL="0" indent="0">
              <a:buNone/>
            </a:pPr>
            <a:r>
              <a:rPr lang="en-US" sz="2400" dirty="0"/>
              <a:t>John Hall, whom Milton knew, translated Longinus’ treatise on the sublime in 1652. He recommends five parts of sublime eloquence:</a:t>
            </a:r>
          </a:p>
          <a:p>
            <a:pPr marL="514350" indent="-514350">
              <a:buAutoNum type="romanLcParenR"/>
            </a:pPr>
            <a:r>
              <a:rPr lang="en-US" sz="2400" dirty="0"/>
              <a:t>vastness of thought</a:t>
            </a:r>
          </a:p>
          <a:p>
            <a:pPr marL="514350" indent="-514350">
              <a:buAutoNum type="romanLcParenR"/>
            </a:pPr>
            <a:r>
              <a:rPr lang="en-US" sz="2400" dirty="0"/>
              <a:t>fierce and transporting passion</a:t>
            </a:r>
          </a:p>
          <a:p>
            <a:pPr marL="514350" indent="-514350">
              <a:buAutoNum type="romanLcParenR"/>
            </a:pPr>
            <a:r>
              <a:rPr lang="en-US" sz="2400" dirty="0"/>
              <a:t>variation of figures of speech</a:t>
            </a:r>
          </a:p>
          <a:p>
            <a:pPr marL="514350" indent="-514350">
              <a:buAutoNum type="romanLcParenR"/>
            </a:pPr>
            <a:r>
              <a:rPr lang="en-US" sz="2400" dirty="0"/>
              <a:t>elaborate elocution</a:t>
            </a:r>
          </a:p>
          <a:p>
            <a:pPr marL="514350" indent="-514350">
              <a:buAutoNum type="romanLcParenR"/>
            </a:pPr>
            <a:r>
              <a:rPr lang="en-US" sz="2400" dirty="0"/>
              <a:t>nobility and beauty of disposition</a:t>
            </a:r>
          </a:p>
          <a:p>
            <a:endParaRPr lang="en-GB" sz="2400" dirty="0"/>
          </a:p>
        </p:txBody>
      </p:sp>
      <p:pic>
        <p:nvPicPr>
          <p:cNvPr id="4" name="Picture 3">
            <a:extLst>
              <a:ext uri="{FF2B5EF4-FFF2-40B4-BE49-F238E27FC236}">
                <a16:creationId xmlns:a16="http://schemas.microsoft.com/office/drawing/2014/main" id="{A79131B8-6F65-477F-835E-F3154C73A9C6}"/>
              </a:ext>
            </a:extLst>
          </p:cNvPr>
          <p:cNvPicPr>
            <a:picLocks noChangeAspect="1"/>
          </p:cNvPicPr>
          <p:nvPr/>
        </p:nvPicPr>
        <p:blipFill>
          <a:blip r:embed="rId3"/>
          <a:stretch>
            <a:fillRect/>
          </a:stretch>
        </p:blipFill>
        <p:spPr>
          <a:xfrm>
            <a:off x="7558733" y="-1905"/>
            <a:ext cx="4632961" cy="6858000"/>
          </a:xfrm>
          <a:prstGeom prst="rect">
            <a:avLst/>
          </a:prstGeom>
        </p:spPr>
      </p:pic>
    </p:spTree>
    <p:extLst>
      <p:ext uri="{BB962C8B-B14F-4D97-AF65-F5344CB8AC3E}">
        <p14:creationId xmlns:p14="http://schemas.microsoft.com/office/powerpoint/2010/main" val="3024094559"/>
      </p:ext>
    </p:extLst>
  </p:cSld>
  <p:clrMapOvr>
    <a:masterClrMapping/>
  </p:clrMapOvr>
  <mc:AlternateContent xmlns:mc="http://schemas.openxmlformats.org/markup-compatibility/2006" xmlns:p14="http://schemas.microsoft.com/office/powerpoint/2010/main">
    <mc:Choice Requires="p14">
      <p:transition spd="slow" p14:dur="2000" advTm="113583"/>
    </mc:Choice>
    <mc:Fallback xmlns="">
      <p:transition spd="slow" advTm="113583"/>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1.9"/>
</p:tagLst>
</file>

<file path=ppt/tags/tag2.xml><?xml version="1.0" encoding="utf-8"?>
<p:tagLst xmlns:a="http://schemas.openxmlformats.org/drawingml/2006/main" xmlns:r="http://schemas.openxmlformats.org/officeDocument/2006/relationships" xmlns:p="http://schemas.openxmlformats.org/presentationml/2006/main">
  <p:tag name="TIMING" val="|161.4"/>
</p:tagLst>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382</TotalTime>
  <Words>1542</Words>
  <Application>Microsoft Office PowerPoint</Application>
  <PresentationFormat>Widescreen</PresentationFormat>
  <Paragraphs>119</Paragraphs>
  <Slides>19</Slides>
  <Notes>19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19</vt:i4>
      </vt:variant>
    </vt:vector>
  </HeadingPairs>
  <TitlesOfParts>
    <vt:vector size="26" baseType="lpstr">
      <vt:lpstr>Aptos</vt:lpstr>
      <vt:lpstr>Arial</vt:lpstr>
      <vt:lpstr>Calibri</vt:lpstr>
      <vt:lpstr>Calibri Light</vt:lpstr>
      <vt:lpstr>Times New Roman</vt:lpstr>
      <vt:lpstr>1_Office Theme</vt:lpstr>
      <vt:lpstr>Office Theme</vt:lpstr>
      <vt:lpstr>Literature and Revolution: Week 5 Republican and Protectoral Poetry and Poetics</vt:lpstr>
      <vt:lpstr>Critical Debates</vt:lpstr>
      <vt:lpstr>PowerPoint Presentation</vt:lpstr>
      <vt:lpstr>Critical Debates</vt:lpstr>
      <vt:lpstr>The English Republic (1649-1653)</vt:lpstr>
      <vt:lpstr>Early Modern Republicanism</vt:lpstr>
      <vt:lpstr>Early Modern Republicanism</vt:lpstr>
      <vt:lpstr>Early Modern Republicanism</vt:lpstr>
      <vt:lpstr>Republican Poetics: The Sublime</vt:lpstr>
      <vt:lpstr>Marvell, ‘An Horatian Ode’</vt:lpstr>
      <vt:lpstr>The Instrument of Government</vt:lpstr>
      <vt:lpstr>PowerPoint Presentation</vt:lpstr>
      <vt:lpstr>Marvell, The First Anniversary (1655)</vt:lpstr>
      <vt:lpstr>Marvell, The First Anniversary (1655)</vt:lpstr>
      <vt:lpstr>Waller and ‘Protectoral Augustanism’</vt:lpstr>
      <vt:lpstr>Lucy Hutchinson (1620-81)</vt:lpstr>
      <vt:lpstr>PowerPoint Presentation</vt:lpstr>
      <vt:lpstr>‘Cromwell’s Coronation’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West, John</dc:creator>
  <cp:lastModifiedBy>West, John</cp:lastModifiedBy>
  <cp:revision>11</cp:revision>
  <dcterms:created xsi:type="dcterms:W3CDTF">2025-02-04T11:38:18Z</dcterms:created>
  <dcterms:modified xsi:type="dcterms:W3CDTF">2025-02-05T23:18:24Z</dcterms:modified>
</cp:coreProperties>
</file>