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71" r:id="rId3"/>
    <p:sldId id="269" r:id="rId4"/>
    <p:sldId id="270" r:id="rId5"/>
    <p:sldId id="276" r:id="rId6"/>
    <p:sldId id="272" r:id="rId7"/>
    <p:sldId id="258" r:id="rId8"/>
    <p:sldId id="260" r:id="rId9"/>
    <p:sldId id="261" r:id="rId10"/>
    <p:sldId id="273" r:id="rId11"/>
    <p:sldId id="274" r:id="rId12"/>
    <p:sldId id="263" r:id="rId13"/>
    <p:sldId id="264" r:id="rId14"/>
    <p:sldId id="265" r:id="rId15"/>
    <p:sldId id="262" r:id="rId16"/>
    <p:sldId id="266" r:id="rId17"/>
    <p:sldId id="268"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CB9D27-6697-41FD-83A4-12D8CC86511F}" v="57" dt="2026-10-09T14:18:38.7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1" d="100"/>
          <a:sy n="71" d="100"/>
        </p:scale>
        <p:origin x="4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FFE88-0BE3-408C-83A6-C4A34779A738}" type="datetimeFigureOut">
              <a:rPr lang="en-GB" smtClean="0"/>
              <a:t>09/10/2026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DF9186-00BA-4B95-BE34-7D3CB6CB47A7}" type="slidenum">
              <a:rPr lang="en-GB" smtClean="0"/>
              <a:t>‹#›</a:t>
            </a:fld>
            <a:endParaRPr lang="en-GB"/>
          </a:p>
        </p:txBody>
      </p:sp>
    </p:spTree>
    <p:extLst>
      <p:ext uri="{BB962C8B-B14F-4D97-AF65-F5344CB8AC3E}">
        <p14:creationId xmlns:p14="http://schemas.microsoft.com/office/powerpoint/2010/main" val="2332193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1BE20D-F4FC-4D4B-AF1F-95DB70CE62E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9051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Three aims today.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8141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392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946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 York Public Library</a:t>
            </a:r>
          </a:p>
        </p:txBody>
      </p:sp>
      <p:sp>
        <p:nvSpPr>
          <p:cNvPr id="4" name="Slide Number Placeholder 3"/>
          <p:cNvSpPr>
            <a:spLocks noGrp="1"/>
          </p:cNvSpPr>
          <p:nvPr>
            <p:ph type="sldNum" sz="quarter" idx="5"/>
          </p:nvPr>
        </p:nvSpPr>
        <p:spPr/>
        <p:txBody>
          <a:bodyPr/>
          <a:lstStyle/>
          <a:p>
            <a:fld id="{EEDF9186-00BA-4B95-BE34-7D3CB6CB47A7}" type="slidenum">
              <a:rPr lang="en-GB" smtClean="0"/>
              <a:t>5</a:t>
            </a:fld>
            <a:endParaRPr lang="en-GB"/>
          </a:p>
        </p:txBody>
      </p:sp>
    </p:spTree>
    <p:extLst>
      <p:ext uri="{BB962C8B-B14F-4D97-AF65-F5344CB8AC3E}">
        <p14:creationId xmlns:p14="http://schemas.microsoft.com/office/powerpoint/2010/main" val="425892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59467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6374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565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839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7F191F-0C87-4266-AD60-AB9000E07E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623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7F191F-0C87-4266-AD60-AB9000E07E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187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888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1866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8083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172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0169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6205CE-2DA9-499A-BEE0-E7B8091C831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7893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A0222F-6CD9-4E93-B0F3-61CD5D32AEC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150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664E4-E758-4DD8-AF1D-EA61184822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DA5A498-3198-4C86-9CEB-9C327A57BF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26C840-FD70-45FA-ABC4-CED5298409DC}"/>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5" name="Footer Placeholder 4">
            <a:extLst>
              <a:ext uri="{FF2B5EF4-FFF2-40B4-BE49-F238E27FC236}">
                <a16:creationId xmlns:a16="http://schemas.microsoft.com/office/drawing/2014/main" id="{026A5AB9-30A3-457B-9A55-F780212825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CA3B11-1477-4DBA-82AB-43F37EEADD03}"/>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1886325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B433F-4B61-4DA4-AE38-F008E266F8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5D7A39-D068-4751-89F4-52C0022095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21A829-C161-4DC6-A3BA-7E5B1EC70E55}"/>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5" name="Footer Placeholder 4">
            <a:extLst>
              <a:ext uri="{FF2B5EF4-FFF2-40B4-BE49-F238E27FC236}">
                <a16:creationId xmlns:a16="http://schemas.microsoft.com/office/drawing/2014/main" id="{3980AF66-4C67-4C51-8F24-B7CB05C064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5ABB9E-7DB6-4754-8AE8-D21939759A9B}"/>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238546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281F7-3AD2-4E2A-A03D-A5E537E92CE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0342CFE-EEB7-4AC9-BA70-6BAEDDFA97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08C39D-3A36-4BC9-BFA2-5C11A9D22968}"/>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5" name="Footer Placeholder 4">
            <a:extLst>
              <a:ext uri="{FF2B5EF4-FFF2-40B4-BE49-F238E27FC236}">
                <a16:creationId xmlns:a16="http://schemas.microsoft.com/office/drawing/2014/main" id="{30C60932-8C2E-42CE-9C67-61E2743F2D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7D7205-F65D-451C-A092-1167F93C6751}"/>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175020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0F025-CFD4-4371-B037-04CBCB3C98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4ABDA23-34B1-47E1-B539-447380D512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B5A837B-A110-4EFF-8E04-C799FE77447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605BA76-9DBC-461E-B74C-E359E28B5497}"/>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6" name="Footer Placeholder 5">
            <a:extLst>
              <a:ext uri="{FF2B5EF4-FFF2-40B4-BE49-F238E27FC236}">
                <a16:creationId xmlns:a16="http://schemas.microsoft.com/office/drawing/2014/main" id="{01A1B8AF-17CF-458C-A4AE-CE39CBEDB1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7391F0F-5A33-4417-B2BF-AB328225F691}"/>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100103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FFCD2-F0E7-4B95-A571-C2C07CE0DFE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CA6CE9-186F-46D4-B5A9-ED94DA94CC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EE0A47-3290-4009-A58E-C59771F621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5A021C-A58E-4474-AFDF-5FCE664BCA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5E7151-0831-4E10-BB75-9914C17FC5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0A5B4B8-08C8-441E-8EF3-AAF974D97390}"/>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8" name="Footer Placeholder 7">
            <a:extLst>
              <a:ext uri="{FF2B5EF4-FFF2-40B4-BE49-F238E27FC236}">
                <a16:creationId xmlns:a16="http://schemas.microsoft.com/office/drawing/2014/main" id="{0D20F764-A5BA-42C5-8971-5EA10601D2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5AEF53D-DF8A-4024-846C-30296462E3C2}"/>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2821576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B884-557F-4794-A17A-5364B82B98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12E39EE-990E-442D-A428-48D4EADB8094}"/>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4" name="Footer Placeholder 3">
            <a:extLst>
              <a:ext uri="{FF2B5EF4-FFF2-40B4-BE49-F238E27FC236}">
                <a16:creationId xmlns:a16="http://schemas.microsoft.com/office/drawing/2014/main" id="{BC59152E-D11E-4880-8B81-33572618565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F4D68B8-AF3D-40E7-A66B-EF79ED9917A0}"/>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2263775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6CDEE3-D9E7-48E6-8FDF-723FCC738BC2}"/>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3" name="Footer Placeholder 2">
            <a:extLst>
              <a:ext uri="{FF2B5EF4-FFF2-40B4-BE49-F238E27FC236}">
                <a16:creationId xmlns:a16="http://schemas.microsoft.com/office/drawing/2014/main" id="{D558BB5D-A30C-4CA3-B954-C2FE6FC057F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55D4802-9463-4656-BA06-97F799F8CA54}"/>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2376769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92B98-C357-433E-9F4F-B1BEC8EC4B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EFCD5D3-96F9-4D8A-BCCE-0D7CF2A639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6883E38-CEE9-47D2-B25D-76F188342C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EF3B1-DBF6-4BD7-8452-A9A8F3695B41}"/>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6" name="Footer Placeholder 5">
            <a:extLst>
              <a:ext uri="{FF2B5EF4-FFF2-40B4-BE49-F238E27FC236}">
                <a16:creationId xmlns:a16="http://schemas.microsoft.com/office/drawing/2014/main" id="{8714C5F1-B932-4CCF-91E1-34756B0475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CC035A-DECE-42F7-AB14-F36B3006AD17}"/>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181388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73167-A016-462A-9608-D8AF00BDC0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78BD5F7-8584-43E9-B315-EEB8B2C598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2F42F49-9720-4FB0-92E7-6D2D383BAA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4DB081-DF30-4266-A4DA-88548A9EC735}"/>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6" name="Footer Placeholder 5">
            <a:extLst>
              <a:ext uri="{FF2B5EF4-FFF2-40B4-BE49-F238E27FC236}">
                <a16:creationId xmlns:a16="http://schemas.microsoft.com/office/drawing/2014/main" id="{EDC15B61-D31D-42FD-8035-7E40459214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D679817-24EA-4854-8E90-2D44D378D386}"/>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2139642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B469E-4E19-48F3-B7E5-1DBFC441756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E7DFFC1-53AA-4A86-903B-057A6555AA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783D3F-FF3F-44EA-96B9-242CFD0F83D2}"/>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5" name="Footer Placeholder 4">
            <a:extLst>
              <a:ext uri="{FF2B5EF4-FFF2-40B4-BE49-F238E27FC236}">
                <a16:creationId xmlns:a16="http://schemas.microsoft.com/office/drawing/2014/main" id="{52EDAC45-9A7C-49F7-9504-18B6D86663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64F194-9912-40B6-B6F7-80F4F0A71D5B}"/>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520720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4B33EC-F669-451D-A57F-2F78F0F7008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CF02CE-D230-409F-B7C9-26E8D2F52A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753245-C964-43A6-8688-BD7BD7F684BD}"/>
              </a:ext>
            </a:extLst>
          </p:cNvPr>
          <p:cNvSpPr>
            <a:spLocks noGrp="1"/>
          </p:cNvSpPr>
          <p:nvPr>
            <p:ph type="dt" sz="half" idx="10"/>
          </p:nvPr>
        </p:nvSpPr>
        <p:spPr/>
        <p:txBody>
          <a:bodyPr/>
          <a:lstStyle/>
          <a:p>
            <a:fld id="{1ED7741F-782B-49BD-90E4-972725286868}" type="datetimeFigureOut">
              <a:rPr lang="en-GB" smtClean="0"/>
              <a:t>09/10/2026</a:t>
            </a:fld>
            <a:endParaRPr lang="en-GB"/>
          </a:p>
        </p:txBody>
      </p:sp>
      <p:sp>
        <p:nvSpPr>
          <p:cNvPr id="5" name="Footer Placeholder 4">
            <a:extLst>
              <a:ext uri="{FF2B5EF4-FFF2-40B4-BE49-F238E27FC236}">
                <a16:creationId xmlns:a16="http://schemas.microsoft.com/office/drawing/2014/main" id="{5F0E149D-53AE-4F40-889B-A8D8D19570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F08D02-09DD-4318-B531-DFA67A6B6480}"/>
              </a:ext>
            </a:extLst>
          </p:cNvPr>
          <p:cNvSpPr>
            <a:spLocks noGrp="1"/>
          </p:cNvSpPr>
          <p:nvPr>
            <p:ph type="sldNum" sz="quarter" idx="12"/>
          </p:nvPr>
        </p:nvSpPr>
        <p:spPr/>
        <p:txBody>
          <a:bodyPr/>
          <a:lstStyle/>
          <a:p>
            <a:fld id="{4AAABACA-29D6-48EA-8306-45C3100A3737}" type="slidenum">
              <a:rPr lang="en-GB" smtClean="0"/>
              <a:t>‹#›</a:t>
            </a:fld>
            <a:endParaRPr lang="en-GB"/>
          </a:p>
        </p:txBody>
      </p:sp>
    </p:spTree>
    <p:extLst>
      <p:ext uri="{BB962C8B-B14F-4D97-AF65-F5344CB8AC3E}">
        <p14:creationId xmlns:p14="http://schemas.microsoft.com/office/powerpoint/2010/main" val="427447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F5D5B7-29B9-4689-84DE-2CC47AF36A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5CD554-A8E8-4A7A-98C5-045C69BA8C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FECE25-C2A2-4651-8EFE-3C91E57A61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D7741F-782B-49BD-90E4-972725286868}" type="datetimeFigureOut">
              <a:rPr lang="en-GB" smtClean="0"/>
              <a:t>09/10/2026</a:t>
            </a:fld>
            <a:endParaRPr lang="en-GB"/>
          </a:p>
        </p:txBody>
      </p:sp>
      <p:sp>
        <p:nvSpPr>
          <p:cNvPr id="5" name="Footer Placeholder 4">
            <a:extLst>
              <a:ext uri="{FF2B5EF4-FFF2-40B4-BE49-F238E27FC236}">
                <a16:creationId xmlns:a16="http://schemas.microsoft.com/office/drawing/2014/main" id="{89097A05-0AB9-4CA5-9DFD-CF80C51ECF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4E47F9A-B4C2-4B52-A33E-177E8807FE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AABACA-29D6-48EA-8306-45C3100A3737}" type="slidenum">
              <a:rPr lang="en-GB" smtClean="0"/>
              <a:t>‹#›</a:t>
            </a:fld>
            <a:endParaRPr lang="en-GB"/>
          </a:p>
        </p:txBody>
      </p:sp>
    </p:spTree>
    <p:extLst>
      <p:ext uri="{BB962C8B-B14F-4D97-AF65-F5344CB8AC3E}">
        <p14:creationId xmlns:p14="http://schemas.microsoft.com/office/powerpoint/2010/main" val="1433460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earlystuartlibels.net/htdocs/index.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37CE0-5834-4F4B-BBEF-D2C35958BF0B}"/>
              </a:ext>
            </a:extLst>
          </p:cNvPr>
          <p:cNvSpPr>
            <a:spLocks noGrp="1"/>
          </p:cNvSpPr>
          <p:nvPr>
            <p:ph type="ctrTitle"/>
          </p:nvPr>
        </p:nvSpPr>
        <p:spPr>
          <a:xfrm>
            <a:off x="1524000" y="526462"/>
            <a:ext cx="9144000" cy="1785223"/>
          </a:xfrm>
        </p:spPr>
        <p:txBody>
          <a:bodyPr/>
          <a:lstStyle/>
          <a:p>
            <a:r>
              <a:rPr lang="en-GB" dirty="0"/>
              <a:t>Print and Politics: Milton, </a:t>
            </a:r>
            <a:r>
              <a:rPr lang="en-GB" i="1" dirty="0" err="1"/>
              <a:t>Areopagitica</a:t>
            </a:r>
            <a:r>
              <a:rPr lang="en-GB" i="1" dirty="0"/>
              <a:t> </a:t>
            </a:r>
            <a:r>
              <a:rPr lang="en-GB" dirty="0"/>
              <a:t>(1644)</a:t>
            </a:r>
            <a:endParaRPr lang="en-GB" i="1" dirty="0"/>
          </a:p>
        </p:txBody>
      </p:sp>
      <p:pic>
        <p:nvPicPr>
          <p:cNvPr id="4" name="Picture 3">
            <a:extLst>
              <a:ext uri="{FF2B5EF4-FFF2-40B4-BE49-F238E27FC236}">
                <a16:creationId xmlns:a16="http://schemas.microsoft.com/office/drawing/2014/main" id="{D7F391C8-856A-45E5-AB65-D0873D41C58A}"/>
              </a:ext>
            </a:extLst>
          </p:cNvPr>
          <p:cNvPicPr>
            <a:picLocks noChangeAspect="1"/>
          </p:cNvPicPr>
          <p:nvPr/>
        </p:nvPicPr>
        <p:blipFill>
          <a:blip r:embed="rId3"/>
          <a:stretch>
            <a:fillRect/>
          </a:stretch>
        </p:blipFill>
        <p:spPr>
          <a:xfrm>
            <a:off x="2854236" y="2528762"/>
            <a:ext cx="6483528" cy="4035107"/>
          </a:xfrm>
          <a:prstGeom prst="rect">
            <a:avLst/>
          </a:prstGeom>
        </p:spPr>
      </p:pic>
      <p:sp>
        <p:nvSpPr>
          <p:cNvPr id="3" name="Subtitle 2">
            <a:extLst>
              <a:ext uri="{FF2B5EF4-FFF2-40B4-BE49-F238E27FC236}">
                <a16:creationId xmlns:a16="http://schemas.microsoft.com/office/drawing/2014/main" id="{6E31A564-E646-47B4-8C3A-50D76F5FEAAC}"/>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746304607"/>
      </p:ext>
    </p:extLst>
  </p:cSld>
  <p:clrMapOvr>
    <a:masterClrMapping/>
  </p:clrMapOvr>
  <mc:AlternateContent xmlns:mc="http://schemas.openxmlformats.org/markup-compatibility/2006" xmlns:p14="http://schemas.microsoft.com/office/powerpoint/2010/main">
    <mc:Choice Requires="p14">
      <p:transition spd="slow" p14:dur="2000" advTm="27253"/>
    </mc:Choice>
    <mc:Fallback xmlns="">
      <p:transition spd="slow" advTm="2725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FBFB7-A2CD-482F-AA9B-1829E730D439}"/>
              </a:ext>
            </a:extLst>
          </p:cNvPr>
          <p:cNvSpPr>
            <a:spLocks noGrp="1"/>
          </p:cNvSpPr>
          <p:nvPr>
            <p:ph type="title"/>
          </p:nvPr>
        </p:nvSpPr>
        <p:spPr/>
        <p:txBody>
          <a:bodyPr/>
          <a:lstStyle/>
          <a:p>
            <a:pPr algn="ctr"/>
            <a:r>
              <a:rPr lang="en-GB" b="1" u="sng" dirty="0"/>
              <a:t>Week 2 Lecture</a:t>
            </a:r>
          </a:p>
        </p:txBody>
      </p:sp>
      <p:sp>
        <p:nvSpPr>
          <p:cNvPr id="3" name="Content Placeholder 2">
            <a:extLst>
              <a:ext uri="{FF2B5EF4-FFF2-40B4-BE49-F238E27FC236}">
                <a16:creationId xmlns:a16="http://schemas.microsoft.com/office/drawing/2014/main" id="{805D252B-289A-4D49-8275-7E880597DA98}"/>
              </a:ext>
            </a:extLst>
          </p:cNvPr>
          <p:cNvSpPr>
            <a:spLocks noGrp="1"/>
          </p:cNvSpPr>
          <p:nvPr>
            <p:ph idx="1"/>
          </p:nvPr>
        </p:nvSpPr>
        <p:spPr/>
        <p:txBody>
          <a:bodyPr/>
          <a:lstStyle/>
          <a:p>
            <a:r>
              <a:rPr lang="en-GB" dirty="0"/>
              <a:t>Introduction to Milton’s pamphlet: ‘not absolutely dead things’.</a:t>
            </a:r>
          </a:p>
          <a:p>
            <a:pPr marL="0" indent="0">
              <a:buNone/>
            </a:pPr>
            <a:endParaRPr lang="en-GB" dirty="0"/>
          </a:p>
          <a:p>
            <a:r>
              <a:rPr lang="en-GB" dirty="0"/>
              <a:t>The Collapse and Return of Censorship: Causes and Impacts</a:t>
            </a:r>
          </a:p>
          <a:p>
            <a:endParaRPr lang="en-GB" dirty="0"/>
          </a:p>
          <a:p>
            <a:r>
              <a:rPr lang="en-GB" i="1" dirty="0" err="1"/>
              <a:t>Areopagitica</a:t>
            </a:r>
            <a:r>
              <a:rPr lang="en-GB" dirty="0"/>
              <a:t>: Arguments and Limitations</a:t>
            </a:r>
          </a:p>
        </p:txBody>
      </p:sp>
    </p:spTree>
    <p:extLst>
      <p:ext uri="{BB962C8B-B14F-4D97-AF65-F5344CB8AC3E}">
        <p14:creationId xmlns:p14="http://schemas.microsoft.com/office/powerpoint/2010/main" val="3324271669"/>
      </p:ext>
    </p:extLst>
  </p:cSld>
  <p:clrMapOvr>
    <a:masterClrMapping/>
  </p:clrMapOvr>
  <mc:AlternateContent xmlns:mc="http://schemas.openxmlformats.org/markup-compatibility/2006" xmlns:p14="http://schemas.microsoft.com/office/powerpoint/2010/main">
    <mc:Choice Requires="p14">
      <p:transition spd="slow" p14:dur="2000" advTm="39971"/>
    </mc:Choice>
    <mc:Fallback xmlns="">
      <p:transition spd="slow" advTm="3997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D1F8-0065-4370-9D2B-0BA6DD0D065B}"/>
              </a:ext>
            </a:extLst>
          </p:cNvPr>
          <p:cNvSpPr>
            <a:spLocks noGrp="1"/>
          </p:cNvSpPr>
          <p:nvPr>
            <p:ph type="title"/>
          </p:nvPr>
        </p:nvSpPr>
        <p:spPr>
          <a:xfrm>
            <a:off x="838199" y="123288"/>
            <a:ext cx="10515600" cy="847226"/>
          </a:xfrm>
        </p:spPr>
        <p:txBody>
          <a:bodyPr/>
          <a:lstStyle/>
          <a:p>
            <a:pPr algn="ctr"/>
            <a:r>
              <a:rPr lang="en-GB" b="1" u="sng" dirty="0"/>
              <a:t>Milton, ‘On Shakespeare’ (1630)</a:t>
            </a:r>
          </a:p>
        </p:txBody>
      </p:sp>
      <p:sp>
        <p:nvSpPr>
          <p:cNvPr id="3" name="Content Placeholder 2">
            <a:extLst>
              <a:ext uri="{FF2B5EF4-FFF2-40B4-BE49-F238E27FC236}">
                <a16:creationId xmlns:a16="http://schemas.microsoft.com/office/drawing/2014/main" id="{D6708CF8-6538-4743-9B8A-3CEA3237844C}"/>
              </a:ext>
            </a:extLst>
          </p:cNvPr>
          <p:cNvSpPr>
            <a:spLocks noGrp="1"/>
          </p:cNvSpPr>
          <p:nvPr>
            <p:ph idx="1"/>
          </p:nvPr>
        </p:nvSpPr>
        <p:spPr>
          <a:xfrm>
            <a:off x="2992388" y="1095153"/>
            <a:ext cx="6207223" cy="5639559"/>
          </a:xfrm>
        </p:spPr>
        <p:txBody>
          <a:bodyPr>
            <a:normAutofit fontScale="70000" lnSpcReduction="20000"/>
          </a:bodyPr>
          <a:lstStyle/>
          <a:p>
            <a:pPr marL="0" indent="0">
              <a:buNone/>
            </a:pPr>
            <a:r>
              <a:rPr lang="en-GB" dirty="0"/>
              <a:t>What needs my Shakespeare for his honoured bones,</a:t>
            </a:r>
          </a:p>
          <a:p>
            <a:pPr marL="0" indent="0">
              <a:buNone/>
            </a:pPr>
            <a:r>
              <a:rPr lang="en-GB" dirty="0"/>
              <a:t>The labour of an age in </a:t>
            </a:r>
            <a:r>
              <a:rPr lang="en-GB" dirty="0" err="1"/>
              <a:t>pilèd</a:t>
            </a:r>
            <a:r>
              <a:rPr lang="en-GB" dirty="0"/>
              <a:t> stones,</a:t>
            </a:r>
          </a:p>
          <a:p>
            <a:pPr marL="0" indent="0">
              <a:buNone/>
            </a:pPr>
            <a:r>
              <a:rPr lang="en-GB" dirty="0"/>
              <a:t>Or that his hallowed relics should be hid   </a:t>
            </a:r>
          </a:p>
          <a:p>
            <a:pPr marL="0" indent="0">
              <a:buNone/>
            </a:pPr>
            <a:r>
              <a:rPr lang="en-GB" dirty="0"/>
              <a:t>Under a star-</a:t>
            </a:r>
            <a:r>
              <a:rPr lang="en-GB" dirty="0" err="1"/>
              <a:t>ypointing</a:t>
            </a:r>
            <a:r>
              <a:rPr lang="en-GB" dirty="0"/>
              <a:t> pyramid? </a:t>
            </a:r>
          </a:p>
          <a:p>
            <a:pPr marL="0" indent="0">
              <a:buNone/>
            </a:pPr>
            <a:r>
              <a:rPr lang="en-GB" dirty="0"/>
              <a:t>Dear son of Memory, great heir of fame, </a:t>
            </a:r>
          </a:p>
          <a:p>
            <a:pPr marL="0" indent="0">
              <a:buNone/>
            </a:pPr>
            <a:r>
              <a:rPr lang="en-GB" dirty="0"/>
              <a:t>What </a:t>
            </a:r>
            <a:r>
              <a:rPr lang="en-GB" dirty="0" err="1"/>
              <a:t>need’st</a:t>
            </a:r>
            <a:r>
              <a:rPr lang="en-GB" dirty="0"/>
              <a:t> thou such weak witness of thy name?</a:t>
            </a:r>
          </a:p>
          <a:p>
            <a:pPr marL="0" indent="0">
              <a:buNone/>
            </a:pPr>
            <a:r>
              <a:rPr lang="en-GB" dirty="0"/>
              <a:t>Thou in our wonder and astonishment </a:t>
            </a:r>
          </a:p>
          <a:p>
            <a:pPr marL="0" indent="0">
              <a:buNone/>
            </a:pPr>
            <a:r>
              <a:rPr lang="en-GB" dirty="0"/>
              <a:t>Hast built thyself a live-long monument. </a:t>
            </a:r>
          </a:p>
          <a:p>
            <a:pPr marL="0" indent="0">
              <a:buNone/>
            </a:pPr>
            <a:r>
              <a:rPr lang="en-GB" dirty="0"/>
              <a:t>For whilst to </a:t>
            </a:r>
            <a:r>
              <a:rPr lang="en-GB" dirty="0" err="1"/>
              <a:t>th</a:t>
            </a:r>
            <a:r>
              <a:rPr lang="en-GB" dirty="0"/>
              <a:t>’ shame of slow-endeavouring art,   </a:t>
            </a:r>
          </a:p>
          <a:p>
            <a:pPr marL="0" indent="0">
              <a:buNone/>
            </a:pPr>
            <a:r>
              <a:rPr lang="en-GB" dirty="0"/>
              <a:t>Thy easy numbers flow, and that each heart   </a:t>
            </a:r>
          </a:p>
          <a:p>
            <a:pPr marL="0" indent="0">
              <a:buNone/>
            </a:pPr>
            <a:r>
              <a:rPr lang="en-GB" dirty="0"/>
              <a:t>Hath from the leaves of thy unvalued book </a:t>
            </a:r>
          </a:p>
          <a:p>
            <a:pPr marL="0" indent="0">
              <a:buNone/>
            </a:pPr>
            <a:r>
              <a:rPr lang="en-GB" dirty="0"/>
              <a:t>Those Delphic lines with deep impression took,   </a:t>
            </a:r>
          </a:p>
          <a:p>
            <a:pPr marL="0" indent="0">
              <a:buNone/>
            </a:pPr>
            <a:r>
              <a:rPr lang="en-GB" dirty="0"/>
              <a:t>Then thou, our fancy of itself bereaving,   </a:t>
            </a:r>
          </a:p>
          <a:p>
            <a:pPr marL="0" indent="0">
              <a:buNone/>
            </a:pPr>
            <a:r>
              <a:rPr lang="en-GB" dirty="0"/>
              <a:t>Dost make us marble with too much conceiving; </a:t>
            </a:r>
          </a:p>
          <a:p>
            <a:pPr marL="0" indent="0">
              <a:buNone/>
            </a:pPr>
            <a:r>
              <a:rPr lang="en-GB" dirty="0"/>
              <a:t>And so </a:t>
            </a:r>
            <a:r>
              <a:rPr lang="en-GB" dirty="0" err="1"/>
              <a:t>sepúlchred</a:t>
            </a:r>
            <a:r>
              <a:rPr lang="en-GB" dirty="0"/>
              <a:t> in such pomp dost lie,</a:t>
            </a:r>
          </a:p>
          <a:p>
            <a:pPr marL="0" indent="0">
              <a:buNone/>
            </a:pPr>
            <a:r>
              <a:rPr lang="en-GB" dirty="0"/>
              <a:t>That kings for such a tomb would wish to die</a:t>
            </a:r>
          </a:p>
        </p:txBody>
      </p:sp>
    </p:spTree>
    <p:extLst>
      <p:ext uri="{BB962C8B-B14F-4D97-AF65-F5344CB8AC3E}">
        <p14:creationId xmlns:p14="http://schemas.microsoft.com/office/powerpoint/2010/main" val="2731742925"/>
      </p:ext>
    </p:extLst>
  </p:cSld>
  <p:clrMapOvr>
    <a:masterClrMapping/>
  </p:clrMapOvr>
  <mc:AlternateContent xmlns:mc="http://schemas.openxmlformats.org/markup-compatibility/2006" xmlns:p14="http://schemas.microsoft.com/office/powerpoint/2010/main">
    <mc:Choice Requires="p14">
      <p:transition spd="slow" p14:dur="2000" advTm="169190"/>
    </mc:Choice>
    <mc:Fallback xmlns="">
      <p:transition spd="slow" advTm="16919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5435CF-ACB2-4024-9634-87229DB9A24D}"/>
              </a:ext>
            </a:extLst>
          </p:cNvPr>
          <p:cNvSpPr>
            <a:spLocks noGrp="1"/>
          </p:cNvSpPr>
          <p:nvPr>
            <p:ph type="title" idx="4294967295"/>
          </p:nvPr>
        </p:nvSpPr>
        <p:spPr>
          <a:xfrm>
            <a:off x="838200" y="365125"/>
            <a:ext cx="10515600" cy="1325563"/>
          </a:xfrm>
        </p:spPr>
        <p:txBody>
          <a:bodyPr vert="horz" lIns="91440" tIns="45720" rIns="91440" bIns="45720" rtlCol="0" anchor="ctr">
            <a:normAutofit/>
          </a:bodyPr>
          <a:lstStyle/>
          <a:p>
            <a:pPr algn="ctr"/>
            <a:r>
              <a:rPr lang="en-US" sz="5400" b="1" kern="1200" dirty="0">
                <a:solidFill>
                  <a:schemeClr val="tx1"/>
                </a:solidFill>
                <a:latin typeface="+mj-lt"/>
                <a:ea typeface="+mj-ea"/>
                <a:cs typeface="+mj-cs"/>
              </a:rPr>
              <a:t>“not absolutely dead things”</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4B31E5-F7E8-4849-A029-42EC3B14FD63}"/>
              </a:ext>
            </a:extLst>
          </p:cNvPr>
          <p:cNvSpPr>
            <a:spLocks noGrp="1"/>
          </p:cNvSpPr>
          <p:nvPr>
            <p:ph idx="4294967295"/>
          </p:nvPr>
        </p:nvSpPr>
        <p:spPr>
          <a:xfrm>
            <a:off x="1914361" y="2055813"/>
            <a:ext cx="8360229" cy="2276701"/>
          </a:xfrm>
        </p:spPr>
        <p:txBody>
          <a:bodyPr vert="horz" lIns="91440" tIns="45720" rIns="91440" bIns="45720" rtlCol="0">
            <a:normAutofit/>
          </a:bodyPr>
          <a:lstStyle/>
          <a:p>
            <a:pPr marL="0" indent="0">
              <a:buNone/>
            </a:pPr>
            <a:r>
              <a:rPr lang="en-US" sz="2200" dirty="0"/>
              <a:t>“…books are not absolutely dead things, but do contain a potency of life in them to be as active as that soul was whose progeny they are; nay, they do preserve as in a vial the purest efficacy and extraction of that living intellect that bred them.”</a:t>
            </a:r>
          </a:p>
          <a:p>
            <a:pPr marL="0" indent="0">
              <a:buNone/>
            </a:pPr>
            <a:r>
              <a:rPr lang="en-US" sz="2200" dirty="0"/>
              <a:t>	Milton, </a:t>
            </a:r>
            <a:r>
              <a:rPr lang="en-US" sz="2200" i="1" dirty="0" err="1"/>
              <a:t>Areopagitica</a:t>
            </a:r>
            <a:r>
              <a:rPr lang="en-US" sz="2200" dirty="0"/>
              <a:t>, pp. 239-40 (all page references to the 	Orgel and Goldberg edition)</a:t>
            </a:r>
          </a:p>
        </p:txBody>
      </p:sp>
    </p:spTree>
    <p:extLst>
      <p:ext uri="{BB962C8B-B14F-4D97-AF65-F5344CB8AC3E}">
        <p14:creationId xmlns:p14="http://schemas.microsoft.com/office/powerpoint/2010/main" val="508450983"/>
      </p:ext>
    </p:extLst>
  </p:cSld>
  <p:clrMapOvr>
    <a:masterClrMapping/>
  </p:clrMapOvr>
  <mc:AlternateContent xmlns:mc="http://schemas.openxmlformats.org/markup-compatibility/2006" xmlns:p14="http://schemas.microsoft.com/office/powerpoint/2010/main">
    <mc:Choice Requires="p14">
      <p:transition spd="slow" p14:dur="2000" advTm="159738"/>
    </mc:Choice>
    <mc:Fallback xmlns="">
      <p:transition spd="slow" advTm="159738"/>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B23EAB8F-2217-4F1B-EDC4-4F752D015A65}"/>
              </a:ext>
            </a:extLst>
          </p:cNvPr>
          <p:cNvPicPr>
            <a:picLocks noChangeAspect="1"/>
          </p:cNvPicPr>
          <p:nvPr/>
        </p:nvPicPr>
        <p:blipFill>
          <a:blip r:embed="rId3"/>
          <a:srcRect t="39884" r="-1" b="22154"/>
          <a:stretch>
            <a:fillRect/>
          </a:stretch>
        </p:blipFill>
        <p:spPr>
          <a:xfrm>
            <a:off x="20" y="1282"/>
            <a:ext cx="12191980" cy="6856718"/>
          </a:xfrm>
          <a:prstGeom prst="rect">
            <a:avLst/>
          </a:prstGeom>
        </p:spPr>
      </p:pic>
    </p:spTree>
    <p:extLst>
      <p:ext uri="{BB962C8B-B14F-4D97-AF65-F5344CB8AC3E}">
        <p14:creationId xmlns:p14="http://schemas.microsoft.com/office/powerpoint/2010/main" val="782948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435CF-ACB2-4024-9634-87229DB9A24D}"/>
              </a:ext>
            </a:extLst>
          </p:cNvPr>
          <p:cNvSpPr>
            <a:spLocks noGrp="1"/>
          </p:cNvSpPr>
          <p:nvPr>
            <p:ph type="title"/>
          </p:nvPr>
        </p:nvSpPr>
        <p:spPr/>
        <p:txBody>
          <a:bodyPr/>
          <a:lstStyle/>
          <a:p>
            <a:pPr algn="ctr"/>
            <a:r>
              <a:rPr lang="en-GB" b="1" u="sng" dirty="0"/>
              <a:t>“not absolutely dead things”</a:t>
            </a:r>
          </a:p>
        </p:txBody>
      </p:sp>
      <p:sp>
        <p:nvSpPr>
          <p:cNvPr id="3" name="Content Placeholder 2">
            <a:extLst>
              <a:ext uri="{FF2B5EF4-FFF2-40B4-BE49-F238E27FC236}">
                <a16:creationId xmlns:a16="http://schemas.microsoft.com/office/drawing/2014/main" id="{E74B31E5-F7E8-4849-A029-42EC3B14FD63}"/>
              </a:ext>
            </a:extLst>
          </p:cNvPr>
          <p:cNvSpPr>
            <a:spLocks noGrp="1"/>
          </p:cNvSpPr>
          <p:nvPr>
            <p:ph idx="1"/>
          </p:nvPr>
        </p:nvSpPr>
        <p:spPr/>
        <p:txBody>
          <a:bodyPr>
            <a:normAutofit/>
          </a:bodyPr>
          <a:lstStyle/>
          <a:p>
            <a:pPr marL="0" indent="0">
              <a:buNone/>
            </a:pPr>
            <a:r>
              <a:rPr lang="en-GB" dirty="0"/>
              <a:t>“I deny not but that it is of greatest concernment in the church and commonwealth to have a vigilant eye how books demean themselves, as well as men; and thereafter to confine, imprison and do sharpest justice on them as malefactors;	for books are not absolutely dead things, but do contain a potency of life in them to be as active as that soul was whose progeny they are; nay, they do preserve as in a vial the purest efficacy and extraction of that living intellect that bred them.”</a:t>
            </a:r>
          </a:p>
          <a:p>
            <a:pPr marL="0" indent="0" algn="r">
              <a:buNone/>
            </a:pPr>
            <a:r>
              <a:rPr lang="en-GB" dirty="0"/>
              <a:t>			</a:t>
            </a:r>
            <a:r>
              <a:rPr lang="en-GB" sz="2400" dirty="0"/>
              <a:t>Milton, </a:t>
            </a:r>
            <a:r>
              <a:rPr lang="en-GB" sz="2400" i="1" dirty="0" err="1"/>
              <a:t>Areopagitica</a:t>
            </a:r>
            <a:r>
              <a:rPr lang="en-GB" sz="2400" dirty="0"/>
              <a:t>, pp. 239-40.</a:t>
            </a:r>
          </a:p>
        </p:txBody>
      </p:sp>
    </p:spTree>
    <p:extLst>
      <p:ext uri="{BB962C8B-B14F-4D97-AF65-F5344CB8AC3E}">
        <p14:creationId xmlns:p14="http://schemas.microsoft.com/office/powerpoint/2010/main" val="1685115548"/>
      </p:ext>
    </p:extLst>
  </p:cSld>
  <p:clrMapOvr>
    <a:masterClrMapping/>
  </p:clrMapOvr>
  <mc:AlternateContent xmlns:mc="http://schemas.openxmlformats.org/markup-compatibility/2006" xmlns:p14="http://schemas.microsoft.com/office/powerpoint/2010/main">
    <mc:Choice Requires="p14">
      <p:transition spd="slow" p14:dur="2000" advTm="159134"/>
    </mc:Choice>
    <mc:Fallback xmlns="">
      <p:transition spd="slow" advTm="15913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0706-34D5-4A16-AA04-55B63BCBD660}"/>
              </a:ext>
            </a:extLst>
          </p:cNvPr>
          <p:cNvSpPr>
            <a:spLocks noGrp="1"/>
          </p:cNvSpPr>
          <p:nvPr>
            <p:ph type="title"/>
          </p:nvPr>
        </p:nvSpPr>
        <p:spPr/>
        <p:txBody>
          <a:bodyPr/>
          <a:lstStyle/>
          <a:p>
            <a:pPr algn="ctr"/>
            <a:r>
              <a:rPr lang="en-GB" b="1" dirty="0"/>
              <a:t>Pre-Civil War Print Culture</a:t>
            </a:r>
          </a:p>
        </p:txBody>
      </p:sp>
      <p:sp>
        <p:nvSpPr>
          <p:cNvPr id="3" name="Content Placeholder 2">
            <a:extLst>
              <a:ext uri="{FF2B5EF4-FFF2-40B4-BE49-F238E27FC236}">
                <a16:creationId xmlns:a16="http://schemas.microsoft.com/office/drawing/2014/main" id="{EAFF0D1B-F18F-4227-A281-72B048E28FD1}"/>
              </a:ext>
            </a:extLst>
          </p:cNvPr>
          <p:cNvSpPr>
            <a:spLocks noGrp="1"/>
          </p:cNvSpPr>
          <p:nvPr>
            <p:ph idx="1"/>
          </p:nvPr>
        </p:nvSpPr>
        <p:spPr/>
        <p:txBody>
          <a:bodyPr>
            <a:normAutofit/>
          </a:bodyPr>
          <a:lstStyle/>
          <a:p>
            <a:r>
              <a:rPr lang="en-GB" dirty="0"/>
              <a:t>Books required a license of approval before being entered into the Stationers’ Register.</a:t>
            </a:r>
          </a:p>
          <a:p>
            <a:r>
              <a:rPr lang="en-GB" dirty="0"/>
              <a:t>This process was overseen and enforced by Star Chamber which convened at the royal prerogative.</a:t>
            </a:r>
          </a:p>
          <a:p>
            <a:pPr marL="0" indent="0">
              <a:buNone/>
            </a:pPr>
            <a:endParaRPr lang="en-GB" dirty="0"/>
          </a:p>
          <a:p>
            <a:r>
              <a:rPr lang="en-GB" dirty="0"/>
              <a:t>Consequences?</a:t>
            </a:r>
          </a:p>
          <a:p>
            <a:pPr lvl="1"/>
            <a:r>
              <a:rPr lang="en-GB" dirty="0"/>
              <a:t>Some state oversight of what can and cannot be printed.</a:t>
            </a:r>
          </a:p>
          <a:p>
            <a:pPr lvl="1"/>
            <a:r>
              <a:rPr lang="en-GB" dirty="0"/>
              <a:t>Some print publications banned.</a:t>
            </a:r>
          </a:p>
          <a:p>
            <a:pPr lvl="1"/>
            <a:r>
              <a:rPr lang="en-GB" dirty="0"/>
              <a:t>Some more seditious literature gets pushed underground</a:t>
            </a:r>
          </a:p>
          <a:p>
            <a:pPr lvl="2"/>
            <a:r>
              <a:rPr lang="en-GB" dirty="0">
                <a:hlinkClick r:id="rId3"/>
              </a:rPr>
              <a:t>http://www.earlystuartlibels.net/htdocs/index.html</a:t>
            </a:r>
            <a:endParaRPr lang="en-GB" dirty="0"/>
          </a:p>
          <a:p>
            <a:pPr lvl="2"/>
            <a:endParaRPr lang="en-GB" dirty="0"/>
          </a:p>
          <a:p>
            <a:pPr lvl="2"/>
            <a:endParaRPr lang="en-GB" dirty="0"/>
          </a:p>
          <a:p>
            <a:pPr>
              <a:buFontTx/>
              <a:buChar char="-"/>
            </a:pPr>
            <a:endParaRPr lang="en-GB" dirty="0"/>
          </a:p>
        </p:txBody>
      </p:sp>
    </p:spTree>
    <p:extLst>
      <p:ext uri="{BB962C8B-B14F-4D97-AF65-F5344CB8AC3E}">
        <p14:creationId xmlns:p14="http://schemas.microsoft.com/office/powerpoint/2010/main" val="1187189967"/>
      </p:ext>
    </p:extLst>
  </p:cSld>
  <p:clrMapOvr>
    <a:masterClrMapping/>
  </p:clrMapOvr>
  <mc:AlternateContent xmlns:mc="http://schemas.openxmlformats.org/markup-compatibility/2006" xmlns:p14="http://schemas.microsoft.com/office/powerpoint/2010/main">
    <mc:Choice Requires="p14">
      <p:transition spd="slow" p14:dur="2000" advTm="165338"/>
    </mc:Choice>
    <mc:Fallback xmlns="">
      <p:transition spd="slow" advTm="1653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D4998-81E3-4B6B-83B2-A1F160AE7C95}"/>
              </a:ext>
            </a:extLst>
          </p:cNvPr>
          <p:cNvSpPr>
            <a:spLocks noGrp="1"/>
          </p:cNvSpPr>
          <p:nvPr>
            <p:ph type="title"/>
          </p:nvPr>
        </p:nvSpPr>
        <p:spPr/>
        <p:txBody>
          <a:bodyPr/>
          <a:lstStyle/>
          <a:p>
            <a:pPr algn="ctr"/>
            <a:r>
              <a:rPr lang="en-GB" b="1" u="sng" dirty="0"/>
              <a:t>The Collapse of Licensing</a:t>
            </a:r>
          </a:p>
        </p:txBody>
      </p:sp>
      <p:sp>
        <p:nvSpPr>
          <p:cNvPr id="3" name="Content Placeholder 2">
            <a:extLst>
              <a:ext uri="{FF2B5EF4-FFF2-40B4-BE49-F238E27FC236}">
                <a16:creationId xmlns:a16="http://schemas.microsoft.com/office/drawing/2014/main" id="{C869A3B7-1A77-4444-858C-238335856863}"/>
              </a:ext>
            </a:extLst>
          </p:cNvPr>
          <p:cNvSpPr>
            <a:spLocks noGrp="1"/>
          </p:cNvSpPr>
          <p:nvPr>
            <p:ph idx="1"/>
          </p:nvPr>
        </p:nvSpPr>
        <p:spPr/>
        <p:txBody>
          <a:bodyPr>
            <a:normAutofit lnSpcReduction="10000"/>
          </a:bodyPr>
          <a:lstStyle/>
          <a:p>
            <a:r>
              <a:rPr lang="en-GB" b="1" dirty="0"/>
              <a:t>December 1640: </a:t>
            </a:r>
            <a:r>
              <a:rPr lang="en-GB" dirty="0"/>
              <a:t>Parliament forms a committee to investigate the abuses of the Court of Star Chamber</a:t>
            </a:r>
          </a:p>
          <a:p>
            <a:r>
              <a:rPr lang="en-GB" b="1" dirty="0"/>
              <a:t>July 1641: </a:t>
            </a:r>
            <a:r>
              <a:rPr lang="en-GB" dirty="0"/>
              <a:t>Parliament abolishes Star Chamber. This leads to the </a:t>
            </a:r>
            <a:r>
              <a:rPr lang="en-GB" i="1" dirty="0"/>
              <a:t>de facto</a:t>
            </a:r>
            <a:r>
              <a:rPr lang="en-GB" dirty="0"/>
              <a:t> cessation of state licensing of books.</a:t>
            </a:r>
          </a:p>
          <a:p>
            <a:pPr lvl="1"/>
            <a:r>
              <a:rPr lang="en-GB" dirty="0"/>
              <a:t>NB. Note how Milton ironically comments that the 1643 Licensing Act he writes against is “the immediate image of a Star Chamber decree…she is now fallen from the stars with Lucifer” (</a:t>
            </a:r>
            <a:r>
              <a:rPr lang="en-GB" i="1" dirty="0" err="1"/>
              <a:t>Areopagitica</a:t>
            </a:r>
            <a:r>
              <a:rPr lang="en-GB" dirty="0"/>
              <a:t>, p. 272).</a:t>
            </a:r>
          </a:p>
          <a:p>
            <a:r>
              <a:rPr lang="en-GB" b="1" dirty="0"/>
              <a:t>1641 and 1642</a:t>
            </a:r>
            <a:r>
              <a:rPr lang="en-GB" dirty="0"/>
              <a:t>: there is a huge spike in the volume of print publication.</a:t>
            </a:r>
          </a:p>
          <a:p>
            <a:pPr lvl="1"/>
            <a:r>
              <a:rPr lang="en-GB" dirty="0"/>
              <a:t>2177 items printed in 1641</a:t>
            </a:r>
          </a:p>
          <a:p>
            <a:pPr lvl="1"/>
            <a:r>
              <a:rPr lang="en-GB" dirty="0"/>
              <a:t>4188 items printed in 1642 (figures from Cressy, </a:t>
            </a:r>
            <a:r>
              <a:rPr lang="en-GB" i="1" dirty="0"/>
              <a:t>England on Edge</a:t>
            </a:r>
            <a:r>
              <a:rPr lang="en-GB" dirty="0"/>
              <a:t>).</a:t>
            </a:r>
          </a:p>
        </p:txBody>
      </p:sp>
    </p:spTree>
    <p:extLst>
      <p:ext uri="{BB962C8B-B14F-4D97-AF65-F5344CB8AC3E}">
        <p14:creationId xmlns:p14="http://schemas.microsoft.com/office/powerpoint/2010/main" val="4281252550"/>
      </p:ext>
    </p:extLst>
  </p:cSld>
  <p:clrMapOvr>
    <a:masterClrMapping/>
  </p:clrMapOvr>
  <mc:AlternateContent xmlns:mc="http://schemas.openxmlformats.org/markup-compatibility/2006" xmlns:p14="http://schemas.microsoft.com/office/powerpoint/2010/main">
    <mc:Choice Requires="p14">
      <p:transition spd="slow" p14:dur="2000" advTm="171978"/>
    </mc:Choice>
    <mc:Fallback xmlns="">
      <p:transition spd="slow" advTm="1719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41FD7-04CE-404F-80BD-74292B48310F}"/>
              </a:ext>
            </a:extLst>
          </p:cNvPr>
          <p:cNvSpPr>
            <a:spLocks noGrp="1"/>
          </p:cNvSpPr>
          <p:nvPr>
            <p:ph type="title"/>
          </p:nvPr>
        </p:nvSpPr>
        <p:spPr>
          <a:xfrm>
            <a:off x="776555" y="385673"/>
            <a:ext cx="6096856" cy="1325563"/>
          </a:xfrm>
        </p:spPr>
        <p:txBody>
          <a:bodyPr/>
          <a:lstStyle/>
          <a:p>
            <a:pPr algn="ctr"/>
            <a:r>
              <a:rPr lang="en-GB" b="1" u="sng" dirty="0"/>
              <a:t>Newspapers</a:t>
            </a:r>
          </a:p>
        </p:txBody>
      </p:sp>
      <p:sp>
        <p:nvSpPr>
          <p:cNvPr id="3" name="Content Placeholder 2">
            <a:extLst>
              <a:ext uri="{FF2B5EF4-FFF2-40B4-BE49-F238E27FC236}">
                <a16:creationId xmlns:a16="http://schemas.microsoft.com/office/drawing/2014/main" id="{97FF30A3-8A69-4C1A-9F96-356237583C8A}"/>
              </a:ext>
            </a:extLst>
          </p:cNvPr>
          <p:cNvSpPr>
            <a:spLocks noGrp="1"/>
          </p:cNvSpPr>
          <p:nvPr>
            <p:ph sz="half" idx="1"/>
          </p:nvPr>
        </p:nvSpPr>
        <p:spPr>
          <a:xfrm>
            <a:off x="838200" y="1825625"/>
            <a:ext cx="5973566" cy="4351338"/>
          </a:xfrm>
        </p:spPr>
        <p:txBody>
          <a:bodyPr/>
          <a:lstStyle/>
          <a:p>
            <a:pPr marL="0" indent="0">
              <a:buNone/>
            </a:pPr>
            <a:r>
              <a:rPr lang="en-GB" dirty="0"/>
              <a:t>“Do we not see, not once or oftener, but weekly, that continued court- libel against the parliament and city, printed, as the wet sheets can witness, and dispersed among us for all that licensing can do?” (</a:t>
            </a:r>
            <a:r>
              <a:rPr lang="en-GB" i="1" dirty="0" err="1"/>
              <a:t>Areopagitica</a:t>
            </a:r>
            <a:r>
              <a:rPr lang="en-GB" dirty="0"/>
              <a:t>, p. 253).</a:t>
            </a:r>
          </a:p>
        </p:txBody>
      </p:sp>
      <p:pic>
        <p:nvPicPr>
          <p:cNvPr id="7" name="Content Placeholder 6" descr="A close up of text on a black background&#10;&#10;Description automatically generated">
            <a:extLst>
              <a:ext uri="{FF2B5EF4-FFF2-40B4-BE49-F238E27FC236}">
                <a16:creationId xmlns:a16="http://schemas.microsoft.com/office/drawing/2014/main" id="{50AC1945-1CC8-4F96-81F3-33B2E8A56A1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58346" y="204262"/>
            <a:ext cx="4633644" cy="6449476"/>
          </a:xfrm>
        </p:spPr>
      </p:pic>
    </p:spTree>
    <p:extLst>
      <p:ext uri="{BB962C8B-B14F-4D97-AF65-F5344CB8AC3E}">
        <p14:creationId xmlns:p14="http://schemas.microsoft.com/office/powerpoint/2010/main" val="1653924009"/>
      </p:ext>
    </p:extLst>
  </p:cSld>
  <p:clrMapOvr>
    <a:masterClrMapping/>
  </p:clrMapOvr>
  <mc:AlternateContent xmlns:mc="http://schemas.openxmlformats.org/markup-compatibility/2006" xmlns:p14="http://schemas.microsoft.com/office/powerpoint/2010/main">
    <mc:Choice Requires="p14">
      <p:transition spd="slow" p14:dur="2000" advTm="216398"/>
    </mc:Choice>
    <mc:Fallback xmlns="">
      <p:transition spd="slow" advTm="2163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06090"/>
          </a:xfrm>
        </p:spPr>
        <p:txBody>
          <a:bodyPr>
            <a:normAutofit fontScale="90000"/>
          </a:bodyPr>
          <a:lstStyle/>
          <a:p>
            <a:pPr algn="ctr"/>
            <a:r>
              <a:rPr lang="en-GB" sz="3600" b="1" dirty="0"/>
              <a:t>A Case Study: </a:t>
            </a:r>
            <a:r>
              <a:rPr lang="en-GB" sz="3600" b="1" i="1" dirty="0"/>
              <a:t>The Kings Cabinet opened </a:t>
            </a:r>
            <a:r>
              <a:rPr lang="en-GB" sz="3600" b="1" dirty="0"/>
              <a:t>(1645)</a:t>
            </a:r>
          </a:p>
        </p:txBody>
      </p:sp>
      <p:pic>
        <p:nvPicPr>
          <p:cNvPr id="1026" name="Picture 2"/>
          <p:cNvPicPr>
            <a:picLocks noGrp="1" noChangeAspect="1" noChangeArrowheads="1"/>
          </p:cNvPicPr>
          <p:nvPr>
            <p:ph idx="1"/>
          </p:nvPr>
        </p:nvPicPr>
        <p:blipFill>
          <a:blip r:embed="rId3" cstate="print"/>
          <a:srcRect/>
          <a:stretch>
            <a:fillRect/>
          </a:stretch>
        </p:blipFill>
        <p:spPr bwMode="auto">
          <a:xfrm>
            <a:off x="6168009" y="1268761"/>
            <a:ext cx="3888431" cy="5039965"/>
          </a:xfrm>
          <a:prstGeom prst="rect">
            <a:avLst/>
          </a:prstGeom>
          <a:noFill/>
          <a:ln w="9525">
            <a:noFill/>
            <a:miter lim="800000"/>
            <a:headEnd/>
            <a:tailEnd/>
          </a:ln>
        </p:spPr>
      </p:pic>
      <p:sp>
        <p:nvSpPr>
          <p:cNvPr id="5" name="TextBox 4"/>
          <p:cNvSpPr txBox="1"/>
          <p:nvPr/>
        </p:nvSpPr>
        <p:spPr>
          <a:xfrm>
            <a:off x="1672956" y="1536174"/>
            <a:ext cx="3960440"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“It were a great sin against the mercies of God, to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conceale</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those evidences of truth, which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hee</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so graciously (and almost miraculously) by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surprizall</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 of these papers hath put into our hands; nor dare we smother this light under a Bushell, but freely hold it out to our seduced </a:t>
            </a:r>
            <a:r>
              <a:rPr kumimoji="0" lang="en-GB" sz="2400" b="0" i="0" u="none" strike="noStrike" kern="1200" cap="none" spc="0" normalizeH="0" baseline="0" noProof="0" dirty="0" err="1">
                <a:ln>
                  <a:noFill/>
                </a:ln>
                <a:solidFill>
                  <a:prstClr val="black"/>
                </a:solidFill>
                <a:effectLst/>
                <a:uLnTx/>
                <a:uFillTx/>
                <a:latin typeface="Calibri" panose="020F0502020204030204"/>
                <a:ea typeface="+mn-ea"/>
                <a:cs typeface="+mn-cs"/>
              </a:rPr>
              <a:t>bretheren</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cSld>
  <p:clrMapOvr>
    <a:masterClrMapping/>
  </p:clrMapOvr>
  <mc:AlternateContent xmlns:mc="http://schemas.openxmlformats.org/markup-compatibility/2006" xmlns:p14="http://schemas.microsoft.com/office/powerpoint/2010/main">
    <mc:Choice Requires="p14">
      <p:transition spd="slow" p14:dur="2000" advTm="153639"/>
    </mc:Choice>
    <mc:Fallback xmlns="">
      <p:transition spd="slow" advTm="15363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normAutofit fontScale="90000"/>
          </a:bodyPr>
          <a:lstStyle/>
          <a:p>
            <a:pPr algn="ctr"/>
            <a:r>
              <a:rPr lang="en-GB" b="1" dirty="0"/>
              <a:t>Royalist Responses to </a:t>
            </a:r>
            <a:r>
              <a:rPr lang="en-GB" b="1" i="1" dirty="0"/>
              <a:t>The King’s Cabinet</a:t>
            </a:r>
          </a:p>
        </p:txBody>
      </p:sp>
      <p:sp>
        <p:nvSpPr>
          <p:cNvPr id="3" name="Content Placeholder 2"/>
          <p:cNvSpPr>
            <a:spLocks noGrp="1"/>
          </p:cNvSpPr>
          <p:nvPr>
            <p:ph sz="half" idx="1"/>
          </p:nvPr>
        </p:nvSpPr>
        <p:spPr>
          <a:xfrm>
            <a:off x="1524000" y="1988841"/>
            <a:ext cx="5940152" cy="3024336"/>
          </a:xfrm>
        </p:spPr>
        <p:txBody>
          <a:bodyPr>
            <a:noAutofit/>
          </a:bodyPr>
          <a:lstStyle/>
          <a:p>
            <a:pPr>
              <a:lnSpc>
                <a:spcPct val="150000"/>
              </a:lnSpc>
              <a:buNone/>
            </a:pPr>
            <a:r>
              <a:rPr lang="en-GB" sz="2000" dirty="0" err="1"/>
              <a:t>Poore</a:t>
            </a:r>
            <a:r>
              <a:rPr lang="en-GB" sz="2000" dirty="0"/>
              <a:t> Cheap </a:t>
            </a:r>
            <a:r>
              <a:rPr lang="en-GB" sz="2000" dirty="0" err="1"/>
              <a:t>Designes</a:t>
            </a:r>
            <a:r>
              <a:rPr lang="en-GB" sz="2000" dirty="0"/>
              <a:t>! The </a:t>
            </a:r>
            <a:r>
              <a:rPr lang="en-GB" sz="2000" dirty="0" err="1"/>
              <a:t>Rebell</a:t>
            </a:r>
            <a:r>
              <a:rPr lang="en-GB" sz="2000" dirty="0"/>
              <a:t> now must </a:t>
            </a:r>
            <a:r>
              <a:rPr lang="en-GB" sz="2000" dirty="0" err="1"/>
              <a:t>flie</a:t>
            </a:r>
            <a:endParaRPr lang="en-GB" sz="2000" dirty="0"/>
          </a:p>
          <a:p>
            <a:pPr>
              <a:lnSpc>
                <a:spcPct val="150000"/>
              </a:lnSpc>
              <a:buNone/>
            </a:pPr>
            <a:r>
              <a:rPr lang="en-GB" sz="2000" dirty="0"/>
              <a:t>To Packet </a:t>
            </a:r>
            <a:r>
              <a:rPr lang="en-GB" sz="2000" dirty="0" err="1"/>
              <a:t>Warre</a:t>
            </a:r>
            <a:r>
              <a:rPr lang="en-GB" sz="2000" dirty="0"/>
              <a:t>, to Paper-</a:t>
            </a:r>
            <a:r>
              <a:rPr lang="en-GB" sz="2000" dirty="0" err="1"/>
              <a:t>Treacherie</a:t>
            </a:r>
            <a:r>
              <a:rPr lang="en-GB" sz="2000" dirty="0"/>
              <a:t>.</a:t>
            </a:r>
          </a:p>
          <a:p>
            <a:pPr>
              <a:lnSpc>
                <a:spcPct val="150000"/>
              </a:lnSpc>
              <a:buNone/>
            </a:pPr>
            <a:r>
              <a:rPr lang="en-GB" sz="2000" dirty="0"/>
              <a:t>The </a:t>
            </a:r>
            <a:r>
              <a:rPr lang="en-GB" sz="2000" dirty="0" err="1"/>
              <a:t>Basiliskes</a:t>
            </a:r>
            <a:r>
              <a:rPr lang="en-GB" sz="2000" dirty="0"/>
              <a:t> are </a:t>
            </a:r>
            <a:r>
              <a:rPr lang="en-GB" sz="2000" dirty="0" err="1"/>
              <a:t>turn’d</a:t>
            </a:r>
            <a:r>
              <a:rPr lang="en-GB" sz="2000" dirty="0"/>
              <a:t> to </a:t>
            </a:r>
            <a:r>
              <a:rPr lang="en-GB" sz="2000" dirty="0" err="1"/>
              <a:t>Closset</a:t>
            </a:r>
            <a:r>
              <a:rPr lang="en-GB" sz="2000" dirty="0"/>
              <a:t>-Spies,</a:t>
            </a:r>
          </a:p>
          <a:p>
            <a:pPr>
              <a:lnSpc>
                <a:spcPct val="150000"/>
              </a:lnSpc>
              <a:buNone/>
            </a:pPr>
            <a:r>
              <a:rPr lang="en-GB" sz="2000" dirty="0"/>
              <a:t>And to their </a:t>
            </a:r>
            <a:r>
              <a:rPr lang="en-GB" sz="2000" dirty="0" err="1"/>
              <a:t>Pois’nous</a:t>
            </a:r>
            <a:r>
              <a:rPr lang="en-GB" sz="2000" dirty="0"/>
              <a:t> </a:t>
            </a:r>
            <a:r>
              <a:rPr lang="en-GB" sz="2000" dirty="0" err="1"/>
              <a:t>adde</a:t>
            </a:r>
            <a:r>
              <a:rPr lang="en-GB" sz="2000" dirty="0"/>
              <a:t> Enquiring Eyes.</a:t>
            </a:r>
          </a:p>
          <a:p>
            <a:pPr>
              <a:buNone/>
            </a:pPr>
            <a:r>
              <a:rPr lang="en-GB" sz="2000" dirty="0"/>
              <a:t>			     [Martin </a:t>
            </a:r>
            <a:r>
              <a:rPr lang="en-GB" sz="2000" dirty="0" err="1"/>
              <a:t>Lluelyn</a:t>
            </a:r>
            <a:r>
              <a:rPr lang="en-GB" sz="2000" dirty="0"/>
              <a:t>], </a:t>
            </a:r>
            <a:r>
              <a:rPr lang="en-GB" sz="2000" i="1" dirty="0"/>
              <a:t>A Satyr </a:t>
            </a:r>
            <a:r>
              <a:rPr lang="en-GB" sz="2000" dirty="0"/>
              <a:t>(1645)</a:t>
            </a:r>
            <a:endParaRPr lang="en-GB" sz="2000" i="1" dirty="0"/>
          </a:p>
        </p:txBody>
      </p:sp>
      <p:pic>
        <p:nvPicPr>
          <p:cNvPr id="2050" name="Picture 2"/>
          <p:cNvPicPr>
            <a:picLocks noGrp="1" noChangeAspect="1" noChangeArrowheads="1"/>
          </p:cNvPicPr>
          <p:nvPr>
            <p:ph sz="half" idx="2"/>
          </p:nvPr>
        </p:nvPicPr>
        <p:blipFill>
          <a:blip r:embed="rId3" cstate="print"/>
          <a:srcRect/>
          <a:stretch>
            <a:fillRect/>
          </a:stretch>
        </p:blipFill>
        <p:spPr bwMode="auto">
          <a:xfrm>
            <a:off x="7427640" y="1340769"/>
            <a:ext cx="3240360" cy="478539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advTm="131249"/>
    </mc:Choice>
    <mc:Fallback xmlns="">
      <p:transition spd="slow" advTm="13124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98BBB-F849-4B62-AFE1-41FFEA960E75}"/>
              </a:ext>
            </a:extLst>
          </p:cNvPr>
          <p:cNvSpPr>
            <a:spLocks noGrp="1"/>
          </p:cNvSpPr>
          <p:nvPr>
            <p:ph type="title"/>
          </p:nvPr>
        </p:nvSpPr>
        <p:spPr/>
        <p:txBody>
          <a:bodyPr/>
          <a:lstStyle/>
          <a:p>
            <a:pPr algn="ctr"/>
            <a:r>
              <a:rPr lang="en-GB" b="1" u="sng" dirty="0"/>
              <a:t>1643 Order and Anxieties about Print</a:t>
            </a:r>
          </a:p>
        </p:txBody>
      </p:sp>
      <p:sp>
        <p:nvSpPr>
          <p:cNvPr id="3" name="Content Placeholder 2">
            <a:extLst>
              <a:ext uri="{FF2B5EF4-FFF2-40B4-BE49-F238E27FC236}">
                <a16:creationId xmlns:a16="http://schemas.microsoft.com/office/drawing/2014/main" id="{084E5CAD-6DBB-4802-8BDB-4DB15D057E1D}"/>
              </a:ext>
            </a:extLst>
          </p:cNvPr>
          <p:cNvSpPr>
            <a:spLocks noGrp="1"/>
          </p:cNvSpPr>
          <p:nvPr>
            <p:ph idx="1"/>
          </p:nvPr>
        </p:nvSpPr>
        <p:spPr/>
        <p:txBody>
          <a:bodyPr>
            <a:normAutofit/>
          </a:bodyPr>
          <a:lstStyle/>
          <a:p>
            <a:r>
              <a:rPr lang="en-GB" b="1" dirty="0"/>
              <a:t>June 1643: </a:t>
            </a:r>
            <a:r>
              <a:rPr lang="en-GB" dirty="0"/>
              <a:t>Parliament passes a new order to regulate printing. It is this to which Milton objects in </a:t>
            </a:r>
            <a:r>
              <a:rPr lang="en-GB" i="1" dirty="0" err="1"/>
              <a:t>Areopagitica</a:t>
            </a:r>
            <a:r>
              <a:rPr lang="en-GB" dirty="0"/>
              <a:t>, though this pamphlet isn’t published until November 1644.</a:t>
            </a:r>
          </a:p>
          <a:p>
            <a:pPr marL="0" indent="0">
              <a:buNone/>
            </a:pPr>
            <a:endParaRPr lang="en-GB" dirty="0"/>
          </a:p>
          <a:p>
            <a:pPr marL="0" indent="0">
              <a:buNone/>
            </a:pPr>
            <a:r>
              <a:rPr lang="en-GB" dirty="0"/>
              <a:t>“Whereas divers good orders have been lately made by both Houses of Parliament, for suppressing the great late abuses and frequent disorders in Printing many false, forged, scandalous, seditious, </a:t>
            </a:r>
            <a:r>
              <a:rPr lang="en-GB" dirty="0" err="1"/>
              <a:t>libelous</a:t>
            </a:r>
            <a:r>
              <a:rPr lang="en-GB" dirty="0"/>
              <a:t>, and unlicensed Papers, Pamphlets, and Books to the great defamation of Religion and Government. Which Orders … have taken little or no effect.”</a:t>
            </a:r>
          </a:p>
        </p:txBody>
      </p:sp>
    </p:spTree>
    <p:extLst>
      <p:ext uri="{BB962C8B-B14F-4D97-AF65-F5344CB8AC3E}">
        <p14:creationId xmlns:p14="http://schemas.microsoft.com/office/powerpoint/2010/main" val="3797640342"/>
      </p:ext>
    </p:extLst>
  </p:cSld>
  <p:clrMapOvr>
    <a:masterClrMapping/>
  </p:clrMapOvr>
  <mc:AlternateContent xmlns:mc="http://schemas.openxmlformats.org/markup-compatibility/2006" xmlns:p14="http://schemas.microsoft.com/office/powerpoint/2010/main">
    <mc:Choice Requires="p14">
      <p:transition spd="slow" p14:dur="2000" advTm="177701"/>
    </mc:Choice>
    <mc:Fallback xmlns="">
      <p:transition spd="slow" advTm="17770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9C619-E814-4565-9CF5-0A62E5868906}"/>
              </a:ext>
            </a:extLst>
          </p:cNvPr>
          <p:cNvSpPr>
            <a:spLocks noGrp="1"/>
          </p:cNvSpPr>
          <p:nvPr>
            <p:ph type="title"/>
          </p:nvPr>
        </p:nvSpPr>
        <p:spPr/>
        <p:txBody>
          <a:bodyPr/>
          <a:lstStyle/>
          <a:p>
            <a:pPr algn="ctr"/>
            <a:r>
              <a:rPr lang="en-GB" b="1" u="sng" dirty="0"/>
              <a:t>Censorship and Catholicism</a:t>
            </a:r>
          </a:p>
        </p:txBody>
      </p:sp>
      <p:sp>
        <p:nvSpPr>
          <p:cNvPr id="3" name="Content Placeholder 2">
            <a:extLst>
              <a:ext uri="{FF2B5EF4-FFF2-40B4-BE49-F238E27FC236}">
                <a16:creationId xmlns:a16="http://schemas.microsoft.com/office/drawing/2014/main" id="{43C679AB-7988-44DB-AF3C-EE933CAA4D59}"/>
              </a:ext>
            </a:extLst>
          </p:cNvPr>
          <p:cNvSpPr>
            <a:spLocks noGrp="1"/>
          </p:cNvSpPr>
          <p:nvPr>
            <p:ph idx="1"/>
          </p:nvPr>
        </p:nvSpPr>
        <p:spPr/>
        <p:txBody>
          <a:bodyPr/>
          <a:lstStyle/>
          <a:p>
            <a:pPr marL="0" indent="0">
              <a:buNone/>
            </a:pPr>
            <a:r>
              <a:rPr lang="en-GB" dirty="0"/>
              <a:t>“Which course Leo X and his successors followed, until the Council of Trent and the Spanish inquisition, engendering together, brought forth or perfected those catalogues and </a:t>
            </a:r>
            <a:r>
              <a:rPr lang="en-GB" dirty="0" err="1"/>
              <a:t>expurging</a:t>
            </a:r>
            <a:r>
              <a:rPr lang="en-GB" dirty="0"/>
              <a:t> indexes that rake through the entrails of many an old good author with a violation worse than any could be offered to his tomb.</a:t>
            </a:r>
          </a:p>
          <a:p>
            <a:pPr marL="0" indent="0">
              <a:spcBef>
                <a:spcPts val="0"/>
              </a:spcBef>
              <a:buNone/>
            </a:pPr>
            <a:r>
              <a:rPr lang="en-GB" dirty="0"/>
              <a:t>	Nor did they stay in matters heretical, but any subject that was not to their palate they either condemned in a prohibition, or had it straight into the new purgatory of an index.” (</a:t>
            </a:r>
            <a:r>
              <a:rPr lang="en-GB" i="1" dirty="0" err="1"/>
              <a:t>Areopagitica</a:t>
            </a:r>
            <a:r>
              <a:rPr lang="en-GB" dirty="0"/>
              <a:t>, pp. 242-3).</a:t>
            </a:r>
          </a:p>
        </p:txBody>
      </p:sp>
    </p:spTree>
    <p:extLst>
      <p:ext uri="{BB962C8B-B14F-4D97-AF65-F5344CB8AC3E}">
        <p14:creationId xmlns:p14="http://schemas.microsoft.com/office/powerpoint/2010/main" val="3125929859"/>
      </p:ext>
    </p:extLst>
  </p:cSld>
  <p:clrMapOvr>
    <a:masterClrMapping/>
  </p:clrMapOvr>
  <mc:AlternateContent xmlns:mc="http://schemas.openxmlformats.org/markup-compatibility/2006" xmlns:p14="http://schemas.microsoft.com/office/powerpoint/2010/main">
    <mc:Choice Requires="p14">
      <p:transition spd="slow" p14:dur="2000" advTm="198122"/>
    </mc:Choice>
    <mc:Fallback xmlns="">
      <p:transition spd="slow" advTm="198122"/>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DE4B-430A-44DC-907C-F5A2E6E83E6C}"/>
              </a:ext>
            </a:extLst>
          </p:cNvPr>
          <p:cNvSpPr>
            <a:spLocks noGrp="1"/>
          </p:cNvSpPr>
          <p:nvPr>
            <p:ph type="title"/>
          </p:nvPr>
        </p:nvSpPr>
        <p:spPr/>
        <p:txBody>
          <a:bodyPr/>
          <a:lstStyle/>
          <a:p>
            <a:pPr algn="ctr"/>
            <a:r>
              <a:rPr lang="en-GB" b="1" i="1" u="sng" dirty="0" err="1"/>
              <a:t>Areopagitica</a:t>
            </a:r>
            <a:r>
              <a:rPr lang="en-GB" b="1" u="sng" dirty="0"/>
              <a:t> and the Protestant Nation</a:t>
            </a:r>
          </a:p>
        </p:txBody>
      </p:sp>
      <p:sp>
        <p:nvSpPr>
          <p:cNvPr id="3" name="Content Placeholder 2">
            <a:extLst>
              <a:ext uri="{FF2B5EF4-FFF2-40B4-BE49-F238E27FC236}">
                <a16:creationId xmlns:a16="http://schemas.microsoft.com/office/drawing/2014/main" id="{9CA7496A-AA04-4C4A-A02A-77305EA2F401}"/>
              </a:ext>
            </a:extLst>
          </p:cNvPr>
          <p:cNvSpPr>
            <a:spLocks noGrp="1"/>
          </p:cNvSpPr>
          <p:nvPr>
            <p:ph idx="1"/>
          </p:nvPr>
        </p:nvSpPr>
        <p:spPr/>
        <p:txBody>
          <a:bodyPr/>
          <a:lstStyle/>
          <a:p>
            <a:pPr marL="0" indent="0">
              <a:buNone/>
            </a:pPr>
            <a:r>
              <a:rPr lang="en-GB" dirty="0"/>
              <a:t>“Lords and Commons of England, consider what nation it is whereof ye are, and whereof ye are the governors: a nation not slow and dull, but of a quick, ingenious and piercing spirit; acute to invent, subtle and sinewy to discourse, not beneath the reach of any point the highest that human capacity can soar to…</a:t>
            </a:r>
          </a:p>
          <a:p>
            <a:pPr marL="0" indent="0">
              <a:buNone/>
            </a:pPr>
            <a:r>
              <a:rPr lang="en-GB" dirty="0"/>
              <a:t>…Why else was this nation chosen before any other, that out of her, as out of Sion, should be proclaimed and sounded forth the first tidings and trumpet of reformation to all Europe?” (</a:t>
            </a:r>
            <a:r>
              <a:rPr lang="en-GB" i="1" dirty="0" err="1"/>
              <a:t>Areopagitica</a:t>
            </a:r>
            <a:r>
              <a:rPr lang="en-GB" dirty="0"/>
              <a:t>, pp. 264-5).</a:t>
            </a:r>
          </a:p>
        </p:txBody>
      </p:sp>
    </p:spTree>
    <p:extLst>
      <p:ext uri="{BB962C8B-B14F-4D97-AF65-F5344CB8AC3E}">
        <p14:creationId xmlns:p14="http://schemas.microsoft.com/office/powerpoint/2010/main" val="3007292142"/>
      </p:ext>
    </p:extLst>
  </p:cSld>
  <p:clrMapOvr>
    <a:masterClrMapping/>
  </p:clrMapOvr>
  <mc:AlternateContent xmlns:mc="http://schemas.openxmlformats.org/markup-compatibility/2006" xmlns:p14="http://schemas.microsoft.com/office/powerpoint/2010/main">
    <mc:Choice Requires="p14">
      <p:transition spd="slow" p14:dur="2000" advTm="174151"/>
    </mc:Choice>
    <mc:Fallback xmlns="">
      <p:transition spd="slow" advTm="17415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0150B-7013-4DEE-847F-DE844BDC077B}"/>
              </a:ext>
            </a:extLst>
          </p:cNvPr>
          <p:cNvSpPr>
            <a:spLocks noGrp="1"/>
          </p:cNvSpPr>
          <p:nvPr>
            <p:ph type="title"/>
          </p:nvPr>
        </p:nvSpPr>
        <p:spPr/>
        <p:txBody>
          <a:bodyPr/>
          <a:lstStyle/>
          <a:p>
            <a:pPr algn="ctr"/>
            <a:r>
              <a:rPr lang="en-GB" b="1" i="1" u="sng" dirty="0" err="1"/>
              <a:t>Areopagitica</a:t>
            </a:r>
            <a:r>
              <a:rPr lang="en-GB" b="1" u="sng" dirty="0"/>
              <a:t> and Free Speech</a:t>
            </a:r>
            <a:endParaRPr lang="en-GB" b="1" i="1" u="sng" dirty="0"/>
          </a:p>
        </p:txBody>
      </p:sp>
      <p:sp>
        <p:nvSpPr>
          <p:cNvPr id="3" name="Content Placeholder 2">
            <a:extLst>
              <a:ext uri="{FF2B5EF4-FFF2-40B4-BE49-F238E27FC236}">
                <a16:creationId xmlns:a16="http://schemas.microsoft.com/office/drawing/2014/main" id="{F4B644A3-4F66-4858-A93B-13A71A7F6F4C}"/>
              </a:ext>
            </a:extLst>
          </p:cNvPr>
          <p:cNvSpPr>
            <a:spLocks noGrp="1"/>
          </p:cNvSpPr>
          <p:nvPr>
            <p:ph idx="1"/>
          </p:nvPr>
        </p:nvSpPr>
        <p:spPr>
          <a:xfrm>
            <a:off x="838200" y="1825625"/>
            <a:ext cx="10515600" cy="4667250"/>
          </a:xfrm>
        </p:spPr>
        <p:txBody>
          <a:bodyPr>
            <a:normAutofit/>
          </a:bodyPr>
          <a:lstStyle/>
          <a:p>
            <a:pPr marL="1828800" lvl="4" indent="0">
              <a:buNone/>
            </a:pPr>
            <a:r>
              <a:rPr lang="en-GB" sz="2800" dirty="0"/>
              <a:t>This is true liberty, when free-born men,</a:t>
            </a:r>
          </a:p>
          <a:p>
            <a:pPr marL="1828800" lvl="4" indent="0">
              <a:buNone/>
            </a:pPr>
            <a:r>
              <a:rPr lang="en-GB" sz="2800" dirty="0"/>
              <a:t>Having to advise the public, may speak free,</a:t>
            </a:r>
          </a:p>
          <a:p>
            <a:pPr marL="1828800" lvl="4" indent="0">
              <a:buNone/>
            </a:pPr>
            <a:r>
              <a:rPr lang="en-GB" sz="2800" dirty="0"/>
              <a:t>Which he who can, and will, deserves high praise;</a:t>
            </a:r>
          </a:p>
          <a:p>
            <a:pPr marL="1828800" lvl="4" indent="0">
              <a:buNone/>
            </a:pPr>
            <a:r>
              <a:rPr lang="en-GB" sz="2800" dirty="0"/>
              <a:t>Who neither can, nor will, may hold his peace:</a:t>
            </a:r>
          </a:p>
          <a:p>
            <a:pPr marL="1828800" lvl="4" indent="0">
              <a:buNone/>
            </a:pPr>
            <a:r>
              <a:rPr lang="en-GB" sz="2800" dirty="0"/>
              <a:t>What can be </a:t>
            </a:r>
            <a:r>
              <a:rPr lang="en-GB" sz="2800" dirty="0" err="1"/>
              <a:t>juster</a:t>
            </a:r>
            <a:r>
              <a:rPr lang="en-GB" sz="2800" dirty="0"/>
              <a:t> in a state than this?’</a:t>
            </a:r>
          </a:p>
          <a:p>
            <a:pPr marL="1828800" lvl="4" indent="0">
              <a:buNone/>
            </a:pPr>
            <a:r>
              <a:rPr lang="en-GB" sz="2800" dirty="0"/>
              <a:t>			</a:t>
            </a:r>
            <a:r>
              <a:rPr lang="en-GB" sz="2800" dirty="0" err="1"/>
              <a:t>Euripid</a:t>
            </a:r>
            <a:r>
              <a:rPr lang="en-GB" sz="2800" dirty="0"/>
              <a:t>. </a:t>
            </a:r>
            <a:r>
              <a:rPr lang="en-GB" sz="2800" dirty="0" err="1"/>
              <a:t>Hicetid</a:t>
            </a:r>
            <a:r>
              <a:rPr lang="en-GB" sz="2800" dirty="0"/>
              <a:t>. (</a:t>
            </a:r>
            <a:r>
              <a:rPr lang="en-GB" sz="2800" i="1" dirty="0" err="1"/>
              <a:t>Areopagitica</a:t>
            </a:r>
            <a:r>
              <a:rPr lang="en-GB" sz="2800" dirty="0"/>
              <a:t> p.237)</a:t>
            </a:r>
          </a:p>
          <a:p>
            <a:pPr marL="1828800" lvl="4" indent="0">
              <a:buNone/>
            </a:pPr>
            <a:endParaRPr lang="en-GB" sz="2800" dirty="0"/>
          </a:p>
          <a:p>
            <a:pPr marL="0" indent="0">
              <a:buNone/>
            </a:pPr>
            <a:r>
              <a:rPr lang="en-GB" dirty="0"/>
              <a:t>Isocrates, </a:t>
            </a:r>
            <a:r>
              <a:rPr lang="en-GB" i="1" dirty="0"/>
              <a:t>The Areopagite Discourse </a:t>
            </a:r>
            <a:r>
              <a:rPr lang="en-GB" dirty="0"/>
              <a:t>(c. 355BCE)</a:t>
            </a:r>
          </a:p>
          <a:p>
            <a:pPr lvl="1"/>
            <a:r>
              <a:rPr lang="en-GB" dirty="0"/>
              <a:t>Addressed to the Athenian Court of the Areopagus.</a:t>
            </a:r>
          </a:p>
        </p:txBody>
      </p:sp>
    </p:spTree>
    <p:extLst>
      <p:ext uri="{BB962C8B-B14F-4D97-AF65-F5344CB8AC3E}">
        <p14:creationId xmlns:p14="http://schemas.microsoft.com/office/powerpoint/2010/main" val="1382892078"/>
      </p:ext>
    </p:extLst>
  </p:cSld>
  <p:clrMapOvr>
    <a:masterClrMapping/>
  </p:clrMapOvr>
  <mc:AlternateContent xmlns:mc="http://schemas.openxmlformats.org/markup-compatibility/2006" xmlns:p14="http://schemas.microsoft.com/office/powerpoint/2010/main">
    <mc:Choice Requires="p14">
      <p:transition spd="slow" p14:dur="2000" advTm="155113"/>
    </mc:Choice>
    <mc:Fallback xmlns="">
      <p:transition spd="slow" advTm="15511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DD56-0346-4E9A-9BAE-1B32463E33E2}"/>
              </a:ext>
            </a:extLst>
          </p:cNvPr>
          <p:cNvSpPr>
            <a:spLocks noGrp="1"/>
          </p:cNvSpPr>
          <p:nvPr>
            <p:ph type="title"/>
          </p:nvPr>
        </p:nvSpPr>
        <p:spPr/>
        <p:txBody>
          <a:bodyPr/>
          <a:lstStyle/>
          <a:p>
            <a:pPr algn="ctr"/>
            <a:r>
              <a:rPr lang="en-GB" b="1" u="sng" dirty="0"/>
              <a:t>Press Freedom and the Role of the Citizen</a:t>
            </a:r>
          </a:p>
        </p:txBody>
      </p:sp>
      <p:sp>
        <p:nvSpPr>
          <p:cNvPr id="3" name="Content Placeholder 2">
            <a:extLst>
              <a:ext uri="{FF2B5EF4-FFF2-40B4-BE49-F238E27FC236}">
                <a16:creationId xmlns:a16="http://schemas.microsoft.com/office/drawing/2014/main" id="{44F25FDB-06FC-4494-8B55-BB27A9EED129}"/>
              </a:ext>
            </a:extLst>
          </p:cNvPr>
          <p:cNvSpPr>
            <a:spLocks noGrp="1"/>
          </p:cNvSpPr>
          <p:nvPr>
            <p:ph idx="1"/>
          </p:nvPr>
        </p:nvSpPr>
        <p:spPr/>
        <p:txBody>
          <a:bodyPr/>
          <a:lstStyle/>
          <a:p>
            <a:pPr marL="0" indent="0">
              <a:buNone/>
            </a:pPr>
            <a:r>
              <a:rPr lang="en-GB" dirty="0"/>
              <a:t>“Good and evil we know in the field of this world grow up together almost inseparably; and the knowledge of good is so involved and interwoven with the knowledge of evil and in so many cunning resemblances hardly to be discerned, that those confused seeds which were imposed upon Psyche as an incessant labour to cull out and sort asunder were not more intermixed…He that can apprehend and consider vice with all her baits and seeming pleasures, and yet abstain, and yet distinguish, and yet prefer that which is truly better, he is the true war-faring Christian.”</a:t>
            </a:r>
          </a:p>
        </p:txBody>
      </p:sp>
    </p:spTree>
    <p:extLst>
      <p:ext uri="{BB962C8B-B14F-4D97-AF65-F5344CB8AC3E}">
        <p14:creationId xmlns:p14="http://schemas.microsoft.com/office/powerpoint/2010/main" val="759888909"/>
      </p:ext>
    </p:extLst>
  </p:cSld>
  <p:clrMapOvr>
    <a:masterClrMapping/>
  </p:clrMapOvr>
  <mc:AlternateContent xmlns:mc="http://schemas.openxmlformats.org/markup-compatibility/2006" xmlns:p14="http://schemas.microsoft.com/office/powerpoint/2010/main">
    <mc:Choice Requires="p14">
      <p:transition spd="slow" p14:dur="2000" advTm="190994"/>
    </mc:Choice>
    <mc:Fallback xmlns="">
      <p:transition spd="slow" advTm="19099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5307E-1C99-4092-94C5-CB2464B5CD64}"/>
              </a:ext>
            </a:extLst>
          </p:cNvPr>
          <p:cNvSpPr>
            <a:spLocks noGrp="1"/>
          </p:cNvSpPr>
          <p:nvPr>
            <p:ph type="title"/>
          </p:nvPr>
        </p:nvSpPr>
        <p:spPr/>
        <p:txBody>
          <a:bodyPr/>
          <a:lstStyle/>
          <a:p>
            <a:pPr algn="ctr"/>
            <a:r>
              <a:rPr lang="en-GB" b="1" i="1" u="sng" dirty="0" err="1"/>
              <a:t>Areopagitica</a:t>
            </a:r>
            <a:r>
              <a:rPr lang="en-GB" b="1" u="sng" dirty="0"/>
              <a:t> and the Limits of Freedom?</a:t>
            </a:r>
          </a:p>
        </p:txBody>
      </p:sp>
      <p:sp>
        <p:nvSpPr>
          <p:cNvPr id="3" name="Content Placeholder 2">
            <a:extLst>
              <a:ext uri="{FF2B5EF4-FFF2-40B4-BE49-F238E27FC236}">
                <a16:creationId xmlns:a16="http://schemas.microsoft.com/office/drawing/2014/main" id="{D79761A7-36E8-4885-AFA3-6B00A3CB064E}"/>
              </a:ext>
            </a:extLst>
          </p:cNvPr>
          <p:cNvSpPr>
            <a:spLocks noGrp="1"/>
          </p:cNvSpPr>
          <p:nvPr>
            <p:ph idx="1"/>
          </p:nvPr>
        </p:nvSpPr>
        <p:spPr/>
        <p:txBody>
          <a:bodyPr/>
          <a:lstStyle/>
          <a:p>
            <a:pPr marL="0" indent="0">
              <a:buNone/>
            </a:pPr>
            <a:r>
              <a:rPr lang="en-GB" dirty="0"/>
              <a:t>“I mean not tolerated Popery, and open superstition, which as it extirpates all religions and civil supremacies, so itself should be extirpate, provided first that all charitable and compassionate means be used to win and regain the weak and the misled” (p. 270).</a:t>
            </a:r>
          </a:p>
        </p:txBody>
      </p:sp>
    </p:spTree>
    <p:extLst>
      <p:ext uri="{BB962C8B-B14F-4D97-AF65-F5344CB8AC3E}">
        <p14:creationId xmlns:p14="http://schemas.microsoft.com/office/powerpoint/2010/main" val="4243928128"/>
      </p:ext>
    </p:extLst>
  </p:cSld>
  <p:clrMapOvr>
    <a:masterClrMapping/>
  </p:clrMapOvr>
  <mc:AlternateContent xmlns:mc="http://schemas.openxmlformats.org/markup-compatibility/2006" xmlns:p14="http://schemas.microsoft.com/office/powerpoint/2010/main">
    <mc:Choice Requires="p14">
      <p:transition spd="slow" p14:dur="2000" advTm="223687"/>
    </mc:Choice>
    <mc:Fallback xmlns="">
      <p:transition spd="slow" advTm="2236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1CDBF-8C02-4549-9B69-D025B2E100B4}"/>
              </a:ext>
            </a:extLst>
          </p:cNvPr>
          <p:cNvSpPr>
            <a:spLocks noGrp="1"/>
          </p:cNvSpPr>
          <p:nvPr>
            <p:ph type="title"/>
          </p:nvPr>
        </p:nvSpPr>
        <p:spPr>
          <a:xfrm>
            <a:off x="838200" y="313754"/>
            <a:ext cx="10515600" cy="1325563"/>
          </a:xfrm>
        </p:spPr>
        <p:txBody>
          <a:bodyPr/>
          <a:lstStyle/>
          <a:p>
            <a:pPr algn="ctr"/>
            <a:r>
              <a:rPr lang="en-GB" b="1" u="sng" dirty="0"/>
              <a:t>Some further questions…</a:t>
            </a:r>
          </a:p>
        </p:txBody>
      </p:sp>
      <p:sp>
        <p:nvSpPr>
          <p:cNvPr id="3" name="Content Placeholder 2">
            <a:extLst>
              <a:ext uri="{FF2B5EF4-FFF2-40B4-BE49-F238E27FC236}">
                <a16:creationId xmlns:a16="http://schemas.microsoft.com/office/drawing/2014/main" id="{7D1CAAEF-7295-416F-BA69-E4D3D5B20AF9}"/>
              </a:ext>
            </a:extLst>
          </p:cNvPr>
          <p:cNvSpPr>
            <a:spLocks noGrp="1"/>
          </p:cNvSpPr>
          <p:nvPr>
            <p:ph idx="1"/>
          </p:nvPr>
        </p:nvSpPr>
        <p:spPr>
          <a:xfrm>
            <a:off x="201202" y="1496851"/>
            <a:ext cx="9733908" cy="5232721"/>
          </a:xfrm>
        </p:spPr>
        <p:txBody>
          <a:bodyPr>
            <a:normAutofit fontScale="92500" lnSpcReduction="10000"/>
          </a:bodyPr>
          <a:lstStyle/>
          <a:p>
            <a:r>
              <a:rPr lang="en-GB" dirty="0"/>
              <a:t>What are Milton's main arguments against pre-publication censorship?</a:t>
            </a:r>
          </a:p>
          <a:p>
            <a:r>
              <a:rPr lang="en-GB" i="1" dirty="0" err="1"/>
              <a:t>Areopagitica</a:t>
            </a:r>
            <a:r>
              <a:rPr lang="en-GB" dirty="0"/>
              <a:t> is described and framed as a speech to Parliament. Why do you think Milton wanted to present this pamphlet as a speech? What effect does thinking about its presentation like this have on your understanding of the text?</a:t>
            </a:r>
          </a:p>
          <a:p>
            <a:r>
              <a:rPr lang="en-GB" dirty="0"/>
              <a:t>What different images and metaphors does Milton use to describe books? What’s their impact and how do they add to his argument?</a:t>
            </a:r>
          </a:p>
          <a:p>
            <a:r>
              <a:rPr lang="en-GB" dirty="0"/>
              <a:t>Do you think there are limits to Milton’s argument for freedom of speech? If so, what are they and why do you think Milton needed them?</a:t>
            </a:r>
          </a:p>
          <a:p>
            <a:r>
              <a:rPr lang="en-GB" dirty="0"/>
              <a:t>Does Milton anywhere take account of the possibility that the people might not live up to the high standards he sets out for them?</a:t>
            </a:r>
          </a:p>
        </p:txBody>
      </p:sp>
    </p:spTree>
    <p:extLst>
      <p:ext uri="{BB962C8B-B14F-4D97-AF65-F5344CB8AC3E}">
        <p14:creationId xmlns:p14="http://schemas.microsoft.com/office/powerpoint/2010/main" val="3426300101"/>
      </p:ext>
    </p:extLst>
  </p:cSld>
  <p:clrMapOvr>
    <a:masterClrMapping/>
  </p:clrMapOvr>
  <mc:AlternateContent xmlns:mc="http://schemas.openxmlformats.org/markup-compatibility/2006" xmlns:p14="http://schemas.microsoft.com/office/powerpoint/2010/main">
    <mc:Choice Requires="p14">
      <p:transition spd="slow" p14:dur="2000" advTm="115956"/>
    </mc:Choice>
    <mc:Fallback xmlns="">
      <p:transition spd="slow" advTm="115956"/>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190</TotalTime>
  <Words>1486</Words>
  <Application>Microsoft Office PowerPoint</Application>
  <PresentationFormat>Widescreen</PresentationFormat>
  <Paragraphs>107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Arial</vt:lpstr>
      <vt:lpstr>Calibri</vt:lpstr>
      <vt:lpstr>Calibri Light</vt:lpstr>
      <vt:lpstr>1_Office Theme</vt:lpstr>
      <vt:lpstr>Print and Politics: Milton, Areopagitica (1644)</vt:lpstr>
      <vt:lpstr>Week 2 Lecture</vt:lpstr>
      <vt:lpstr>Milton, ‘On Shakespeare’ (1630)</vt:lpstr>
      <vt:lpstr>“not absolutely dead things”</vt:lpstr>
      <vt:lpstr>PowerPoint Presentation</vt:lpstr>
      <vt:lpstr>“not absolutely dead things”</vt:lpstr>
      <vt:lpstr>Pre-Civil War Print Culture</vt:lpstr>
      <vt:lpstr>The Collapse of Licensing</vt:lpstr>
      <vt:lpstr>Newspapers</vt:lpstr>
      <vt:lpstr>A Case Study: The Kings Cabinet opened (1645)</vt:lpstr>
      <vt:lpstr>Royalist Responses to The King’s Cabinet</vt:lpstr>
      <vt:lpstr>1643 Order and Anxieties about Print</vt:lpstr>
      <vt:lpstr>Censorship and Catholicism</vt:lpstr>
      <vt:lpstr>Areopagitica and the Protestant Nation</vt:lpstr>
      <vt:lpstr>Areopagitica and Free Speech</vt:lpstr>
      <vt:lpstr>Press Freedom and the Role of the Citizen</vt:lpstr>
      <vt:lpstr>Areopagitica and the Limits of Freedom?</vt:lpstr>
      <vt:lpstr>Some further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West, John</dc:creator>
  <cp:lastModifiedBy>West, John</cp:lastModifiedBy>
  <cp:revision>4</cp:revision>
  <dcterms:created xsi:type="dcterms:W3CDTF">2025-01-14T14:39:04Z</dcterms:created>
  <dcterms:modified xsi:type="dcterms:W3CDTF">2026-10-09T16:30:27Z</dcterms:modified>
</cp:coreProperties>
</file>