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6"/>
  </p:notesMasterIdLst>
  <p:sldIdLst>
    <p:sldId id="257" r:id="rId3"/>
    <p:sldId id="260" r:id="rId4"/>
    <p:sldId id="262" r:id="rId5"/>
    <p:sldId id="261" r:id="rId6"/>
    <p:sldId id="259" r:id="rId7"/>
    <p:sldId id="263" r:id="rId8"/>
    <p:sldId id="267" r:id="rId9"/>
    <p:sldId id="268" r:id="rId10"/>
    <p:sldId id="264" r:id="rId11"/>
    <p:sldId id="265" r:id="rId12"/>
    <p:sldId id="266" r:id="rId13"/>
    <p:sldId id="269" r:id="rId14"/>
    <p:sldId id="27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60" d="100"/>
          <a:sy n="60" d="100"/>
        </p:scale>
        <p:origin x="90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375BE2-AE34-46CE-8936-40EF2B23DD84}" type="datetimeFigureOut">
              <a:rPr lang="en-GB" smtClean="0"/>
              <a:t>26/02/2025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14B05C-F046-47F9-B8AB-5B3DE1E92D9D}" type="slidenum">
              <a:rPr lang="en-GB" smtClean="0"/>
              <a:t>‹#›</a:t>
            </a:fld>
            <a:endParaRPr lang="en-GB"/>
          </a:p>
        </p:txBody>
      </p:sp>
    </p:spTree>
    <p:extLst>
      <p:ext uri="{BB962C8B-B14F-4D97-AF65-F5344CB8AC3E}">
        <p14:creationId xmlns:p14="http://schemas.microsoft.com/office/powerpoint/2010/main" val="2240547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89CB048-5131-417D-80FB-F91B222375E1}" type="slidenum">
              <a:rPr lang="en-GB" smtClean="0"/>
              <a:t>1</a:t>
            </a:fld>
            <a:endParaRPr lang="en-GB"/>
          </a:p>
        </p:txBody>
      </p:sp>
    </p:spTree>
    <p:extLst>
      <p:ext uri="{BB962C8B-B14F-4D97-AF65-F5344CB8AC3E}">
        <p14:creationId xmlns:p14="http://schemas.microsoft.com/office/powerpoint/2010/main" val="25328724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8AD4661-61E9-4AB5-8286-6795BA429CD1}" type="slidenum">
              <a:rPr lang="en-GB" smtClean="0"/>
              <a:t>11</a:t>
            </a:fld>
            <a:endParaRPr lang="en-GB"/>
          </a:p>
        </p:txBody>
      </p:sp>
    </p:spTree>
    <p:extLst>
      <p:ext uri="{BB962C8B-B14F-4D97-AF65-F5344CB8AC3E}">
        <p14:creationId xmlns:p14="http://schemas.microsoft.com/office/powerpoint/2010/main" val="8974410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8AD4661-61E9-4AB5-8286-6795BA429CD1}" type="slidenum">
              <a:rPr lang="en-GB" smtClean="0"/>
              <a:t>12</a:t>
            </a:fld>
            <a:endParaRPr lang="en-GB"/>
          </a:p>
        </p:txBody>
      </p:sp>
    </p:spTree>
    <p:extLst>
      <p:ext uri="{BB962C8B-B14F-4D97-AF65-F5344CB8AC3E}">
        <p14:creationId xmlns:p14="http://schemas.microsoft.com/office/powerpoint/2010/main" val="4580543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8AD4661-61E9-4AB5-8286-6795BA429CD1}" type="slidenum">
              <a:rPr lang="en-GB" smtClean="0"/>
              <a:t>13</a:t>
            </a:fld>
            <a:endParaRPr lang="en-GB"/>
          </a:p>
        </p:txBody>
      </p:sp>
    </p:spTree>
    <p:extLst>
      <p:ext uri="{BB962C8B-B14F-4D97-AF65-F5344CB8AC3E}">
        <p14:creationId xmlns:p14="http://schemas.microsoft.com/office/powerpoint/2010/main" val="3639709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89CB048-5131-417D-80FB-F91B222375E1}" type="slidenum">
              <a:rPr lang="en-GB" smtClean="0"/>
              <a:t>2</a:t>
            </a:fld>
            <a:endParaRPr lang="en-GB"/>
          </a:p>
        </p:txBody>
      </p:sp>
    </p:spTree>
    <p:extLst>
      <p:ext uri="{BB962C8B-B14F-4D97-AF65-F5344CB8AC3E}">
        <p14:creationId xmlns:p14="http://schemas.microsoft.com/office/powerpoint/2010/main" val="3155886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89CB048-5131-417D-80FB-F91B222375E1}" type="slidenum">
              <a:rPr lang="en-GB" smtClean="0"/>
              <a:t>3</a:t>
            </a:fld>
            <a:endParaRPr lang="en-GB"/>
          </a:p>
        </p:txBody>
      </p:sp>
    </p:spTree>
    <p:extLst>
      <p:ext uri="{BB962C8B-B14F-4D97-AF65-F5344CB8AC3E}">
        <p14:creationId xmlns:p14="http://schemas.microsoft.com/office/powerpoint/2010/main" val="289202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89CB048-5131-417D-80FB-F91B222375E1}" type="slidenum">
              <a:rPr lang="en-GB" smtClean="0"/>
              <a:t>4</a:t>
            </a:fld>
            <a:endParaRPr lang="en-GB"/>
          </a:p>
        </p:txBody>
      </p:sp>
    </p:spTree>
    <p:extLst>
      <p:ext uri="{BB962C8B-B14F-4D97-AF65-F5344CB8AC3E}">
        <p14:creationId xmlns:p14="http://schemas.microsoft.com/office/powerpoint/2010/main" val="12515876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47E593-3BBB-4137-ABD0-4BDBD4FC0622}" type="slidenum">
              <a:rPr lang="en-GB" smtClean="0"/>
              <a:t>5</a:t>
            </a:fld>
            <a:endParaRPr lang="en-GB"/>
          </a:p>
        </p:txBody>
      </p:sp>
    </p:spTree>
    <p:extLst>
      <p:ext uri="{BB962C8B-B14F-4D97-AF65-F5344CB8AC3E}">
        <p14:creationId xmlns:p14="http://schemas.microsoft.com/office/powerpoint/2010/main" val="25044439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47E593-3BBB-4137-ABD0-4BDBD4FC0622}" type="slidenum">
              <a:rPr lang="en-GB" smtClean="0"/>
              <a:t>6</a:t>
            </a:fld>
            <a:endParaRPr lang="en-GB"/>
          </a:p>
        </p:txBody>
      </p:sp>
    </p:spTree>
    <p:extLst>
      <p:ext uri="{BB962C8B-B14F-4D97-AF65-F5344CB8AC3E}">
        <p14:creationId xmlns:p14="http://schemas.microsoft.com/office/powerpoint/2010/main" val="40882856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7E593-3BBB-4137-ABD0-4BDBD4FC062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881890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47E593-3BBB-4137-ABD0-4BDBD4FC0622}" type="slidenum">
              <a:rPr lang="en-GB" smtClean="0"/>
              <a:t>9</a:t>
            </a:fld>
            <a:endParaRPr lang="en-GB"/>
          </a:p>
        </p:txBody>
      </p:sp>
    </p:spTree>
    <p:extLst>
      <p:ext uri="{BB962C8B-B14F-4D97-AF65-F5344CB8AC3E}">
        <p14:creationId xmlns:p14="http://schemas.microsoft.com/office/powerpoint/2010/main" val="11690887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AD4661-61E9-4AB5-8286-6795BA429CD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4006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F28F7-C875-CDD8-3B8D-3C50E61B242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C432AA1-E221-1FAF-990B-1987CDE6AB8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9C7B736-4E38-EF5C-18BA-2CD33730F744}"/>
              </a:ext>
            </a:extLst>
          </p:cNvPr>
          <p:cNvSpPr>
            <a:spLocks noGrp="1"/>
          </p:cNvSpPr>
          <p:nvPr>
            <p:ph type="dt" sz="half" idx="10"/>
          </p:nvPr>
        </p:nvSpPr>
        <p:spPr/>
        <p:txBody>
          <a:bodyPr/>
          <a:lstStyle/>
          <a:p>
            <a:fld id="{1E2B5B7C-4B52-4F7D-92F8-1EA0B301AC75}" type="datetimeFigureOut">
              <a:rPr lang="en-GB" smtClean="0"/>
              <a:t>26/02/2025</a:t>
            </a:fld>
            <a:endParaRPr lang="en-GB"/>
          </a:p>
        </p:txBody>
      </p:sp>
      <p:sp>
        <p:nvSpPr>
          <p:cNvPr id="5" name="Footer Placeholder 4">
            <a:extLst>
              <a:ext uri="{FF2B5EF4-FFF2-40B4-BE49-F238E27FC236}">
                <a16:creationId xmlns:a16="http://schemas.microsoft.com/office/drawing/2014/main" id="{691E5ED7-5F06-104B-CAD8-BF8DEAE8725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3006734-D569-0F17-194C-880A4B10E362}"/>
              </a:ext>
            </a:extLst>
          </p:cNvPr>
          <p:cNvSpPr>
            <a:spLocks noGrp="1"/>
          </p:cNvSpPr>
          <p:nvPr>
            <p:ph type="sldNum" sz="quarter" idx="12"/>
          </p:nvPr>
        </p:nvSpPr>
        <p:spPr/>
        <p:txBody>
          <a:bodyPr/>
          <a:lstStyle/>
          <a:p>
            <a:fld id="{0FB0240B-2A6B-435F-83FD-AF6858C4678F}" type="slidenum">
              <a:rPr lang="en-GB" smtClean="0"/>
              <a:t>‹#›</a:t>
            </a:fld>
            <a:endParaRPr lang="en-GB"/>
          </a:p>
        </p:txBody>
      </p:sp>
    </p:spTree>
    <p:extLst>
      <p:ext uri="{BB962C8B-B14F-4D97-AF65-F5344CB8AC3E}">
        <p14:creationId xmlns:p14="http://schemas.microsoft.com/office/powerpoint/2010/main" val="3772039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EDD64-C8D4-615E-4201-1140645566D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ADE2FCE-7EA1-0BCF-56D3-59A7A753F7C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28CD9E5-DD8C-3C61-62F4-E0A61FDAB730}"/>
              </a:ext>
            </a:extLst>
          </p:cNvPr>
          <p:cNvSpPr>
            <a:spLocks noGrp="1"/>
          </p:cNvSpPr>
          <p:nvPr>
            <p:ph type="dt" sz="half" idx="10"/>
          </p:nvPr>
        </p:nvSpPr>
        <p:spPr/>
        <p:txBody>
          <a:bodyPr/>
          <a:lstStyle/>
          <a:p>
            <a:fld id="{1E2B5B7C-4B52-4F7D-92F8-1EA0B301AC75}" type="datetimeFigureOut">
              <a:rPr lang="en-GB" smtClean="0"/>
              <a:t>26/02/2025</a:t>
            </a:fld>
            <a:endParaRPr lang="en-GB"/>
          </a:p>
        </p:txBody>
      </p:sp>
      <p:sp>
        <p:nvSpPr>
          <p:cNvPr id="5" name="Footer Placeholder 4">
            <a:extLst>
              <a:ext uri="{FF2B5EF4-FFF2-40B4-BE49-F238E27FC236}">
                <a16:creationId xmlns:a16="http://schemas.microsoft.com/office/drawing/2014/main" id="{0DDFD605-5EDF-DD62-1BC1-9605F73E112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C378179-50A5-423B-B50F-B2F0D18FE75A}"/>
              </a:ext>
            </a:extLst>
          </p:cNvPr>
          <p:cNvSpPr>
            <a:spLocks noGrp="1"/>
          </p:cNvSpPr>
          <p:nvPr>
            <p:ph type="sldNum" sz="quarter" idx="12"/>
          </p:nvPr>
        </p:nvSpPr>
        <p:spPr/>
        <p:txBody>
          <a:bodyPr/>
          <a:lstStyle/>
          <a:p>
            <a:fld id="{0FB0240B-2A6B-435F-83FD-AF6858C4678F}" type="slidenum">
              <a:rPr lang="en-GB" smtClean="0"/>
              <a:t>‹#›</a:t>
            </a:fld>
            <a:endParaRPr lang="en-GB"/>
          </a:p>
        </p:txBody>
      </p:sp>
    </p:spTree>
    <p:extLst>
      <p:ext uri="{BB962C8B-B14F-4D97-AF65-F5344CB8AC3E}">
        <p14:creationId xmlns:p14="http://schemas.microsoft.com/office/powerpoint/2010/main" val="38314575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7EDF3A1-FE98-5677-07EF-6EA872FC5A0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57BFE07-8D53-06A1-433A-156334A4C86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88A4FFA-FAAD-B793-E1B5-917724DEB72D}"/>
              </a:ext>
            </a:extLst>
          </p:cNvPr>
          <p:cNvSpPr>
            <a:spLocks noGrp="1"/>
          </p:cNvSpPr>
          <p:nvPr>
            <p:ph type="dt" sz="half" idx="10"/>
          </p:nvPr>
        </p:nvSpPr>
        <p:spPr/>
        <p:txBody>
          <a:bodyPr/>
          <a:lstStyle/>
          <a:p>
            <a:fld id="{1E2B5B7C-4B52-4F7D-92F8-1EA0B301AC75}" type="datetimeFigureOut">
              <a:rPr lang="en-GB" smtClean="0"/>
              <a:t>26/02/2025</a:t>
            </a:fld>
            <a:endParaRPr lang="en-GB"/>
          </a:p>
        </p:txBody>
      </p:sp>
      <p:sp>
        <p:nvSpPr>
          <p:cNvPr id="5" name="Footer Placeholder 4">
            <a:extLst>
              <a:ext uri="{FF2B5EF4-FFF2-40B4-BE49-F238E27FC236}">
                <a16:creationId xmlns:a16="http://schemas.microsoft.com/office/drawing/2014/main" id="{F1CF7377-342A-9EC2-9F01-98B3992B44C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80C0241-B4B5-484F-3E24-01D6C581D2E2}"/>
              </a:ext>
            </a:extLst>
          </p:cNvPr>
          <p:cNvSpPr>
            <a:spLocks noGrp="1"/>
          </p:cNvSpPr>
          <p:nvPr>
            <p:ph type="sldNum" sz="quarter" idx="12"/>
          </p:nvPr>
        </p:nvSpPr>
        <p:spPr/>
        <p:txBody>
          <a:bodyPr/>
          <a:lstStyle/>
          <a:p>
            <a:fld id="{0FB0240B-2A6B-435F-83FD-AF6858C4678F}" type="slidenum">
              <a:rPr lang="en-GB" smtClean="0"/>
              <a:t>‹#›</a:t>
            </a:fld>
            <a:endParaRPr lang="en-GB"/>
          </a:p>
        </p:txBody>
      </p:sp>
    </p:spTree>
    <p:extLst>
      <p:ext uri="{BB962C8B-B14F-4D97-AF65-F5344CB8AC3E}">
        <p14:creationId xmlns:p14="http://schemas.microsoft.com/office/powerpoint/2010/main" val="14373994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55E26-F236-4D66-A6D2-E57D87493E1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66E6A33-F123-431A-8A5C-0A1ACED6BD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FC3B674-FDE3-40AC-8250-2B6973E7C05F}"/>
              </a:ext>
            </a:extLst>
          </p:cNvPr>
          <p:cNvSpPr>
            <a:spLocks noGrp="1"/>
          </p:cNvSpPr>
          <p:nvPr>
            <p:ph type="dt" sz="half" idx="10"/>
          </p:nvPr>
        </p:nvSpPr>
        <p:spPr/>
        <p:txBody>
          <a:bodyPr/>
          <a:lstStyle/>
          <a:p>
            <a:fld id="{A2FC7539-A843-45CE-ABF8-8ABD44005885}" type="datetimeFigureOut">
              <a:rPr lang="en-GB" smtClean="0"/>
              <a:t>26/02/2025</a:t>
            </a:fld>
            <a:endParaRPr lang="en-GB"/>
          </a:p>
        </p:txBody>
      </p:sp>
      <p:sp>
        <p:nvSpPr>
          <p:cNvPr id="5" name="Footer Placeholder 4">
            <a:extLst>
              <a:ext uri="{FF2B5EF4-FFF2-40B4-BE49-F238E27FC236}">
                <a16:creationId xmlns:a16="http://schemas.microsoft.com/office/drawing/2014/main" id="{883F481B-33DD-4CE2-AB3F-E70CF63DE92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F5B1532-E4D2-41DF-9220-0BF37FC74DFB}"/>
              </a:ext>
            </a:extLst>
          </p:cNvPr>
          <p:cNvSpPr>
            <a:spLocks noGrp="1"/>
          </p:cNvSpPr>
          <p:nvPr>
            <p:ph type="sldNum" sz="quarter" idx="12"/>
          </p:nvPr>
        </p:nvSpPr>
        <p:spPr/>
        <p:txBody>
          <a:bodyPr/>
          <a:lstStyle/>
          <a:p>
            <a:fld id="{B9FEFD42-CA5B-478D-8694-80A0D8518326}" type="slidenum">
              <a:rPr lang="en-GB" smtClean="0"/>
              <a:t>‹#›</a:t>
            </a:fld>
            <a:endParaRPr lang="en-GB"/>
          </a:p>
        </p:txBody>
      </p:sp>
    </p:spTree>
    <p:extLst>
      <p:ext uri="{BB962C8B-B14F-4D97-AF65-F5344CB8AC3E}">
        <p14:creationId xmlns:p14="http://schemas.microsoft.com/office/powerpoint/2010/main" val="32171929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A8B2B-FEB1-47D7-A34B-6F4F8580709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4BAA831-CA23-4D90-8C08-371129FF371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62B5DF9-EFAA-4737-8135-72F5C9B0D8A9}"/>
              </a:ext>
            </a:extLst>
          </p:cNvPr>
          <p:cNvSpPr>
            <a:spLocks noGrp="1"/>
          </p:cNvSpPr>
          <p:nvPr>
            <p:ph type="dt" sz="half" idx="10"/>
          </p:nvPr>
        </p:nvSpPr>
        <p:spPr/>
        <p:txBody>
          <a:bodyPr/>
          <a:lstStyle/>
          <a:p>
            <a:fld id="{A2FC7539-A843-45CE-ABF8-8ABD44005885}" type="datetimeFigureOut">
              <a:rPr lang="en-GB" smtClean="0"/>
              <a:t>26/02/2025</a:t>
            </a:fld>
            <a:endParaRPr lang="en-GB"/>
          </a:p>
        </p:txBody>
      </p:sp>
      <p:sp>
        <p:nvSpPr>
          <p:cNvPr id="5" name="Footer Placeholder 4">
            <a:extLst>
              <a:ext uri="{FF2B5EF4-FFF2-40B4-BE49-F238E27FC236}">
                <a16:creationId xmlns:a16="http://schemas.microsoft.com/office/drawing/2014/main" id="{004EB8C5-C64A-436E-B6C6-16180CC518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36373E6-7020-4A12-89F2-185E35F38FF8}"/>
              </a:ext>
            </a:extLst>
          </p:cNvPr>
          <p:cNvSpPr>
            <a:spLocks noGrp="1"/>
          </p:cNvSpPr>
          <p:nvPr>
            <p:ph type="sldNum" sz="quarter" idx="12"/>
          </p:nvPr>
        </p:nvSpPr>
        <p:spPr/>
        <p:txBody>
          <a:bodyPr/>
          <a:lstStyle/>
          <a:p>
            <a:fld id="{B9FEFD42-CA5B-478D-8694-80A0D8518326}" type="slidenum">
              <a:rPr lang="en-GB" smtClean="0"/>
              <a:t>‹#›</a:t>
            </a:fld>
            <a:endParaRPr lang="en-GB"/>
          </a:p>
        </p:txBody>
      </p:sp>
    </p:spTree>
    <p:extLst>
      <p:ext uri="{BB962C8B-B14F-4D97-AF65-F5344CB8AC3E}">
        <p14:creationId xmlns:p14="http://schemas.microsoft.com/office/powerpoint/2010/main" val="4881465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FA0E7-9A9D-4B1B-B308-114F274CC7F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C68122D-0013-4F4E-BC64-9671A63E7AC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A1A8C57-CDEB-4F8E-9C93-0850B497ACFC}"/>
              </a:ext>
            </a:extLst>
          </p:cNvPr>
          <p:cNvSpPr>
            <a:spLocks noGrp="1"/>
          </p:cNvSpPr>
          <p:nvPr>
            <p:ph type="dt" sz="half" idx="10"/>
          </p:nvPr>
        </p:nvSpPr>
        <p:spPr/>
        <p:txBody>
          <a:bodyPr/>
          <a:lstStyle/>
          <a:p>
            <a:fld id="{A2FC7539-A843-45CE-ABF8-8ABD44005885}" type="datetimeFigureOut">
              <a:rPr lang="en-GB" smtClean="0"/>
              <a:t>26/02/2025</a:t>
            </a:fld>
            <a:endParaRPr lang="en-GB"/>
          </a:p>
        </p:txBody>
      </p:sp>
      <p:sp>
        <p:nvSpPr>
          <p:cNvPr id="5" name="Footer Placeholder 4">
            <a:extLst>
              <a:ext uri="{FF2B5EF4-FFF2-40B4-BE49-F238E27FC236}">
                <a16:creationId xmlns:a16="http://schemas.microsoft.com/office/drawing/2014/main" id="{49848A16-480C-4B74-85FE-46ED097B95D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9E1F3CD-B0B4-4B03-B219-2CE3F7ADC2F1}"/>
              </a:ext>
            </a:extLst>
          </p:cNvPr>
          <p:cNvSpPr>
            <a:spLocks noGrp="1"/>
          </p:cNvSpPr>
          <p:nvPr>
            <p:ph type="sldNum" sz="quarter" idx="12"/>
          </p:nvPr>
        </p:nvSpPr>
        <p:spPr/>
        <p:txBody>
          <a:bodyPr/>
          <a:lstStyle/>
          <a:p>
            <a:fld id="{B9FEFD42-CA5B-478D-8694-80A0D8518326}" type="slidenum">
              <a:rPr lang="en-GB" smtClean="0"/>
              <a:t>‹#›</a:t>
            </a:fld>
            <a:endParaRPr lang="en-GB"/>
          </a:p>
        </p:txBody>
      </p:sp>
    </p:spTree>
    <p:extLst>
      <p:ext uri="{BB962C8B-B14F-4D97-AF65-F5344CB8AC3E}">
        <p14:creationId xmlns:p14="http://schemas.microsoft.com/office/powerpoint/2010/main" val="19906102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35F8F-44C7-45F4-B152-45FD7BD7513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E0DB65A-77C3-4803-8824-13828C10E66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8FE9C40-2A14-43C7-BC32-75836AEDD83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5D4D766-54E9-4946-A8C4-96C7C22BD906}"/>
              </a:ext>
            </a:extLst>
          </p:cNvPr>
          <p:cNvSpPr>
            <a:spLocks noGrp="1"/>
          </p:cNvSpPr>
          <p:nvPr>
            <p:ph type="dt" sz="half" idx="10"/>
          </p:nvPr>
        </p:nvSpPr>
        <p:spPr/>
        <p:txBody>
          <a:bodyPr/>
          <a:lstStyle/>
          <a:p>
            <a:fld id="{A2FC7539-A843-45CE-ABF8-8ABD44005885}" type="datetimeFigureOut">
              <a:rPr lang="en-GB" smtClean="0"/>
              <a:t>26/02/2025</a:t>
            </a:fld>
            <a:endParaRPr lang="en-GB"/>
          </a:p>
        </p:txBody>
      </p:sp>
      <p:sp>
        <p:nvSpPr>
          <p:cNvPr id="6" name="Footer Placeholder 5">
            <a:extLst>
              <a:ext uri="{FF2B5EF4-FFF2-40B4-BE49-F238E27FC236}">
                <a16:creationId xmlns:a16="http://schemas.microsoft.com/office/drawing/2014/main" id="{2A49908B-1460-41AC-8B3A-DF0F3E7F1BB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73EB8DF-7FDA-438D-ACD9-F98D1FC7E4A5}"/>
              </a:ext>
            </a:extLst>
          </p:cNvPr>
          <p:cNvSpPr>
            <a:spLocks noGrp="1"/>
          </p:cNvSpPr>
          <p:nvPr>
            <p:ph type="sldNum" sz="quarter" idx="12"/>
          </p:nvPr>
        </p:nvSpPr>
        <p:spPr/>
        <p:txBody>
          <a:bodyPr/>
          <a:lstStyle/>
          <a:p>
            <a:fld id="{B9FEFD42-CA5B-478D-8694-80A0D8518326}" type="slidenum">
              <a:rPr lang="en-GB" smtClean="0"/>
              <a:t>‹#›</a:t>
            </a:fld>
            <a:endParaRPr lang="en-GB"/>
          </a:p>
        </p:txBody>
      </p:sp>
    </p:spTree>
    <p:extLst>
      <p:ext uri="{BB962C8B-B14F-4D97-AF65-F5344CB8AC3E}">
        <p14:creationId xmlns:p14="http://schemas.microsoft.com/office/powerpoint/2010/main" val="33735222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CF4F4-3339-4777-B43F-AD7371853B0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075649E-EB24-4629-BBBC-0CAEC00DCA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55743C2-E876-4B14-BF9F-CC27139D681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AD4F76F-8DEE-4E1F-A4B8-31C93E0062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7ABB77A-13A3-4630-8F7F-2E79EA0A684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182186D-C17B-4E2D-872C-F040FB5811E4}"/>
              </a:ext>
            </a:extLst>
          </p:cNvPr>
          <p:cNvSpPr>
            <a:spLocks noGrp="1"/>
          </p:cNvSpPr>
          <p:nvPr>
            <p:ph type="dt" sz="half" idx="10"/>
          </p:nvPr>
        </p:nvSpPr>
        <p:spPr/>
        <p:txBody>
          <a:bodyPr/>
          <a:lstStyle/>
          <a:p>
            <a:fld id="{A2FC7539-A843-45CE-ABF8-8ABD44005885}" type="datetimeFigureOut">
              <a:rPr lang="en-GB" smtClean="0"/>
              <a:t>26/02/2025</a:t>
            </a:fld>
            <a:endParaRPr lang="en-GB"/>
          </a:p>
        </p:txBody>
      </p:sp>
      <p:sp>
        <p:nvSpPr>
          <p:cNvPr id="8" name="Footer Placeholder 7">
            <a:extLst>
              <a:ext uri="{FF2B5EF4-FFF2-40B4-BE49-F238E27FC236}">
                <a16:creationId xmlns:a16="http://schemas.microsoft.com/office/drawing/2014/main" id="{D289EBDA-0F80-48A7-BC72-7BE49121AEE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EC33301-D4A3-4984-95EA-1A4B23013CA4}"/>
              </a:ext>
            </a:extLst>
          </p:cNvPr>
          <p:cNvSpPr>
            <a:spLocks noGrp="1"/>
          </p:cNvSpPr>
          <p:nvPr>
            <p:ph type="sldNum" sz="quarter" idx="12"/>
          </p:nvPr>
        </p:nvSpPr>
        <p:spPr/>
        <p:txBody>
          <a:bodyPr/>
          <a:lstStyle/>
          <a:p>
            <a:fld id="{B9FEFD42-CA5B-478D-8694-80A0D8518326}" type="slidenum">
              <a:rPr lang="en-GB" smtClean="0"/>
              <a:t>‹#›</a:t>
            </a:fld>
            <a:endParaRPr lang="en-GB"/>
          </a:p>
        </p:txBody>
      </p:sp>
    </p:spTree>
    <p:extLst>
      <p:ext uri="{BB962C8B-B14F-4D97-AF65-F5344CB8AC3E}">
        <p14:creationId xmlns:p14="http://schemas.microsoft.com/office/powerpoint/2010/main" val="3986939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93EA7-CBB0-482C-96D9-CB1E987A127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6BE8127-6C8D-4B11-82CD-4330E9C74FB7}"/>
              </a:ext>
            </a:extLst>
          </p:cNvPr>
          <p:cNvSpPr>
            <a:spLocks noGrp="1"/>
          </p:cNvSpPr>
          <p:nvPr>
            <p:ph type="dt" sz="half" idx="10"/>
          </p:nvPr>
        </p:nvSpPr>
        <p:spPr/>
        <p:txBody>
          <a:bodyPr/>
          <a:lstStyle/>
          <a:p>
            <a:fld id="{A2FC7539-A843-45CE-ABF8-8ABD44005885}" type="datetimeFigureOut">
              <a:rPr lang="en-GB" smtClean="0"/>
              <a:t>26/02/2025</a:t>
            </a:fld>
            <a:endParaRPr lang="en-GB"/>
          </a:p>
        </p:txBody>
      </p:sp>
      <p:sp>
        <p:nvSpPr>
          <p:cNvPr id="4" name="Footer Placeholder 3">
            <a:extLst>
              <a:ext uri="{FF2B5EF4-FFF2-40B4-BE49-F238E27FC236}">
                <a16:creationId xmlns:a16="http://schemas.microsoft.com/office/drawing/2014/main" id="{4B4D2520-25AE-4259-8DC4-015B4DA05CC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5AD03AF-69E9-4A67-AF0B-4FDEB20A0398}"/>
              </a:ext>
            </a:extLst>
          </p:cNvPr>
          <p:cNvSpPr>
            <a:spLocks noGrp="1"/>
          </p:cNvSpPr>
          <p:nvPr>
            <p:ph type="sldNum" sz="quarter" idx="12"/>
          </p:nvPr>
        </p:nvSpPr>
        <p:spPr/>
        <p:txBody>
          <a:bodyPr/>
          <a:lstStyle/>
          <a:p>
            <a:fld id="{B9FEFD42-CA5B-478D-8694-80A0D8518326}" type="slidenum">
              <a:rPr lang="en-GB" smtClean="0"/>
              <a:t>‹#›</a:t>
            </a:fld>
            <a:endParaRPr lang="en-GB"/>
          </a:p>
        </p:txBody>
      </p:sp>
    </p:spTree>
    <p:extLst>
      <p:ext uri="{BB962C8B-B14F-4D97-AF65-F5344CB8AC3E}">
        <p14:creationId xmlns:p14="http://schemas.microsoft.com/office/powerpoint/2010/main" val="24461772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F713E5-F102-4CA4-9BEB-666EE5E023D0}"/>
              </a:ext>
            </a:extLst>
          </p:cNvPr>
          <p:cNvSpPr>
            <a:spLocks noGrp="1"/>
          </p:cNvSpPr>
          <p:nvPr>
            <p:ph type="dt" sz="half" idx="10"/>
          </p:nvPr>
        </p:nvSpPr>
        <p:spPr/>
        <p:txBody>
          <a:bodyPr/>
          <a:lstStyle/>
          <a:p>
            <a:fld id="{A2FC7539-A843-45CE-ABF8-8ABD44005885}" type="datetimeFigureOut">
              <a:rPr lang="en-GB" smtClean="0"/>
              <a:t>26/02/2025</a:t>
            </a:fld>
            <a:endParaRPr lang="en-GB"/>
          </a:p>
        </p:txBody>
      </p:sp>
      <p:sp>
        <p:nvSpPr>
          <p:cNvPr id="3" name="Footer Placeholder 2">
            <a:extLst>
              <a:ext uri="{FF2B5EF4-FFF2-40B4-BE49-F238E27FC236}">
                <a16:creationId xmlns:a16="http://schemas.microsoft.com/office/drawing/2014/main" id="{BF434D3B-3360-4D99-97D7-9D06DDC5B3E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F4EA2DF-68A7-4AFB-8DF4-E7EED8B5FFCE}"/>
              </a:ext>
            </a:extLst>
          </p:cNvPr>
          <p:cNvSpPr>
            <a:spLocks noGrp="1"/>
          </p:cNvSpPr>
          <p:nvPr>
            <p:ph type="sldNum" sz="quarter" idx="12"/>
          </p:nvPr>
        </p:nvSpPr>
        <p:spPr/>
        <p:txBody>
          <a:bodyPr/>
          <a:lstStyle/>
          <a:p>
            <a:fld id="{B9FEFD42-CA5B-478D-8694-80A0D8518326}" type="slidenum">
              <a:rPr lang="en-GB" smtClean="0"/>
              <a:t>‹#›</a:t>
            </a:fld>
            <a:endParaRPr lang="en-GB"/>
          </a:p>
        </p:txBody>
      </p:sp>
    </p:spTree>
    <p:extLst>
      <p:ext uri="{BB962C8B-B14F-4D97-AF65-F5344CB8AC3E}">
        <p14:creationId xmlns:p14="http://schemas.microsoft.com/office/powerpoint/2010/main" val="29821997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5D41-8E68-4E66-A629-A88BC3C9B94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D744ED2-D0E6-4D45-ABA7-0746D049F25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719C209-615D-4846-90AB-F181D067D0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D89091A-6AB6-4AEB-B610-9FA29614547B}"/>
              </a:ext>
            </a:extLst>
          </p:cNvPr>
          <p:cNvSpPr>
            <a:spLocks noGrp="1"/>
          </p:cNvSpPr>
          <p:nvPr>
            <p:ph type="dt" sz="half" idx="10"/>
          </p:nvPr>
        </p:nvSpPr>
        <p:spPr/>
        <p:txBody>
          <a:bodyPr/>
          <a:lstStyle/>
          <a:p>
            <a:fld id="{A2FC7539-A843-45CE-ABF8-8ABD44005885}" type="datetimeFigureOut">
              <a:rPr lang="en-GB" smtClean="0"/>
              <a:t>26/02/2025</a:t>
            </a:fld>
            <a:endParaRPr lang="en-GB"/>
          </a:p>
        </p:txBody>
      </p:sp>
      <p:sp>
        <p:nvSpPr>
          <p:cNvPr id="6" name="Footer Placeholder 5">
            <a:extLst>
              <a:ext uri="{FF2B5EF4-FFF2-40B4-BE49-F238E27FC236}">
                <a16:creationId xmlns:a16="http://schemas.microsoft.com/office/drawing/2014/main" id="{77520290-5780-4839-959C-F8EC9D03A97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3EBF9B3-9C02-4162-8AF3-E4575D199704}"/>
              </a:ext>
            </a:extLst>
          </p:cNvPr>
          <p:cNvSpPr>
            <a:spLocks noGrp="1"/>
          </p:cNvSpPr>
          <p:nvPr>
            <p:ph type="sldNum" sz="quarter" idx="12"/>
          </p:nvPr>
        </p:nvSpPr>
        <p:spPr/>
        <p:txBody>
          <a:bodyPr/>
          <a:lstStyle/>
          <a:p>
            <a:fld id="{B9FEFD42-CA5B-478D-8694-80A0D8518326}" type="slidenum">
              <a:rPr lang="en-GB" smtClean="0"/>
              <a:t>‹#›</a:t>
            </a:fld>
            <a:endParaRPr lang="en-GB"/>
          </a:p>
        </p:txBody>
      </p:sp>
    </p:spTree>
    <p:extLst>
      <p:ext uri="{BB962C8B-B14F-4D97-AF65-F5344CB8AC3E}">
        <p14:creationId xmlns:p14="http://schemas.microsoft.com/office/powerpoint/2010/main" val="2813658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3F63E-9CB3-6F58-4116-4386497B8E2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7D53F30-E6B5-BA8E-9AC2-BE7AA9CE05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D94B88-9E64-4E63-9E4D-62E29B242E96}"/>
              </a:ext>
            </a:extLst>
          </p:cNvPr>
          <p:cNvSpPr>
            <a:spLocks noGrp="1"/>
          </p:cNvSpPr>
          <p:nvPr>
            <p:ph type="dt" sz="half" idx="10"/>
          </p:nvPr>
        </p:nvSpPr>
        <p:spPr/>
        <p:txBody>
          <a:bodyPr/>
          <a:lstStyle/>
          <a:p>
            <a:fld id="{1E2B5B7C-4B52-4F7D-92F8-1EA0B301AC75}" type="datetimeFigureOut">
              <a:rPr lang="en-GB" smtClean="0"/>
              <a:t>26/02/2025</a:t>
            </a:fld>
            <a:endParaRPr lang="en-GB"/>
          </a:p>
        </p:txBody>
      </p:sp>
      <p:sp>
        <p:nvSpPr>
          <p:cNvPr id="5" name="Footer Placeholder 4">
            <a:extLst>
              <a:ext uri="{FF2B5EF4-FFF2-40B4-BE49-F238E27FC236}">
                <a16:creationId xmlns:a16="http://schemas.microsoft.com/office/drawing/2014/main" id="{147AA448-FEA9-C192-D4C3-212F0AD844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3DF8B2-F220-035A-A7F5-097C74767C69}"/>
              </a:ext>
            </a:extLst>
          </p:cNvPr>
          <p:cNvSpPr>
            <a:spLocks noGrp="1"/>
          </p:cNvSpPr>
          <p:nvPr>
            <p:ph type="sldNum" sz="quarter" idx="12"/>
          </p:nvPr>
        </p:nvSpPr>
        <p:spPr/>
        <p:txBody>
          <a:bodyPr/>
          <a:lstStyle/>
          <a:p>
            <a:fld id="{0FB0240B-2A6B-435F-83FD-AF6858C4678F}" type="slidenum">
              <a:rPr lang="en-GB" smtClean="0"/>
              <a:t>‹#›</a:t>
            </a:fld>
            <a:endParaRPr lang="en-GB"/>
          </a:p>
        </p:txBody>
      </p:sp>
    </p:spTree>
    <p:extLst>
      <p:ext uri="{BB962C8B-B14F-4D97-AF65-F5344CB8AC3E}">
        <p14:creationId xmlns:p14="http://schemas.microsoft.com/office/powerpoint/2010/main" val="1268482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C87C2-7332-4657-93C7-CD49C03CEAE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30E0136-8875-4E33-A386-120FF05FE41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28D9586-F714-4A92-B1C9-1832DDB058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D412B1B-A551-4619-9DBD-CCEDEE6D6120}"/>
              </a:ext>
            </a:extLst>
          </p:cNvPr>
          <p:cNvSpPr>
            <a:spLocks noGrp="1"/>
          </p:cNvSpPr>
          <p:nvPr>
            <p:ph type="dt" sz="half" idx="10"/>
          </p:nvPr>
        </p:nvSpPr>
        <p:spPr/>
        <p:txBody>
          <a:bodyPr/>
          <a:lstStyle/>
          <a:p>
            <a:fld id="{A2FC7539-A843-45CE-ABF8-8ABD44005885}" type="datetimeFigureOut">
              <a:rPr lang="en-GB" smtClean="0"/>
              <a:t>26/02/2025</a:t>
            </a:fld>
            <a:endParaRPr lang="en-GB"/>
          </a:p>
        </p:txBody>
      </p:sp>
      <p:sp>
        <p:nvSpPr>
          <p:cNvPr id="6" name="Footer Placeholder 5">
            <a:extLst>
              <a:ext uri="{FF2B5EF4-FFF2-40B4-BE49-F238E27FC236}">
                <a16:creationId xmlns:a16="http://schemas.microsoft.com/office/drawing/2014/main" id="{AD16BBF8-CFF0-46C9-B896-BEC40E3ABD1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CCA622D-9429-43BC-880F-21271BED25C1}"/>
              </a:ext>
            </a:extLst>
          </p:cNvPr>
          <p:cNvSpPr>
            <a:spLocks noGrp="1"/>
          </p:cNvSpPr>
          <p:nvPr>
            <p:ph type="sldNum" sz="quarter" idx="12"/>
          </p:nvPr>
        </p:nvSpPr>
        <p:spPr/>
        <p:txBody>
          <a:bodyPr/>
          <a:lstStyle/>
          <a:p>
            <a:fld id="{B9FEFD42-CA5B-478D-8694-80A0D8518326}" type="slidenum">
              <a:rPr lang="en-GB" smtClean="0"/>
              <a:t>‹#›</a:t>
            </a:fld>
            <a:endParaRPr lang="en-GB"/>
          </a:p>
        </p:txBody>
      </p:sp>
    </p:spTree>
    <p:extLst>
      <p:ext uri="{BB962C8B-B14F-4D97-AF65-F5344CB8AC3E}">
        <p14:creationId xmlns:p14="http://schemas.microsoft.com/office/powerpoint/2010/main" val="31961926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31A4E-6951-4B4B-BC2A-D8E7D313123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180329F-A302-44F9-BA65-B30F5182D8B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0FB3B83-3E95-4D50-97CD-4823FF9E6C45}"/>
              </a:ext>
            </a:extLst>
          </p:cNvPr>
          <p:cNvSpPr>
            <a:spLocks noGrp="1"/>
          </p:cNvSpPr>
          <p:nvPr>
            <p:ph type="dt" sz="half" idx="10"/>
          </p:nvPr>
        </p:nvSpPr>
        <p:spPr/>
        <p:txBody>
          <a:bodyPr/>
          <a:lstStyle/>
          <a:p>
            <a:fld id="{A2FC7539-A843-45CE-ABF8-8ABD44005885}" type="datetimeFigureOut">
              <a:rPr lang="en-GB" smtClean="0"/>
              <a:t>26/02/2025</a:t>
            </a:fld>
            <a:endParaRPr lang="en-GB"/>
          </a:p>
        </p:txBody>
      </p:sp>
      <p:sp>
        <p:nvSpPr>
          <p:cNvPr id="5" name="Footer Placeholder 4">
            <a:extLst>
              <a:ext uri="{FF2B5EF4-FFF2-40B4-BE49-F238E27FC236}">
                <a16:creationId xmlns:a16="http://schemas.microsoft.com/office/drawing/2014/main" id="{03363D2B-BD5C-40F9-A46F-F1559403E26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00701AB-43C4-4459-A055-980781D6539B}"/>
              </a:ext>
            </a:extLst>
          </p:cNvPr>
          <p:cNvSpPr>
            <a:spLocks noGrp="1"/>
          </p:cNvSpPr>
          <p:nvPr>
            <p:ph type="sldNum" sz="quarter" idx="12"/>
          </p:nvPr>
        </p:nvSpPr>
        <p:spPr/>
        <p:txBody>
          <a:bodyPr/>
          <a:lstStyle/>
          <a:p>
            <a:fld id="{B9FEFD42-CA5B-478D-8694-80A0D8518326}" type="slidenum">
              <a:rPr lang="en-GB" smtClean="0"/>
              <a:t>‹#›</a:t>
            </a:fld>
            <a:endParaRPr lang="en-GB"/>
          </a:p>
        </p:txBody>
      </p:sp>
    </p:spTree>
    <p:extLst>
      <p:ext uri="{BB962C8B-B14F-4D97-AF65-F5344CB8AC3E}">
        <p14:creationId xmlns:p14="http://schemas.microsoft.com/office/powerpoint/2010/main" val="23435409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E054590-CA98-4ADE-978B-EA104951759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E1814E3-4EA7-45FE-9048-C0EFC75A97D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CE5A8FC-1086-4AE5-B84B-EC657C5897EA}"/>
              </a:ext>
            </a:extLst>
          </p:cNvPr>
          <p:cNvSpPr>
            <a:spLocks noGrp="1"/>
          </p:cNvSpPr>
          <p:nvPr>
            <p:ph type="dt" sz="half" idx="10"/>
          </p:nvPr>
        </p:nvSpPr>
        <p:spPr/>
        <p:txBody>
          <a:bodyPr/>
          <a:lstStyle/>
          <a:p>
            <a:fld id="{A2FC7539-A843-45CE-ABF8-8ABD44005885}" type="datetimeFigureOut">
              <a:rPr lang="en-GB" smtClean="0"/>
              <a:t>26/02/2025</a:t>
            </a:fld>
            <a:endParaRPr lang="en-GB"/>
          </a:p>
        </p:txBody>
      </p:sp>
      <p:sp>
        <p:nvSpPr>
          <p:cNvPr id="5" name="Footer Placeholder 4">
            <a:extLst>
              <a:ext uri="{FF2B5EF4-FFF2-40B4-BE49-F238E27FC236}">
                <a16:creationId xmlns:a16="http://schemas.microsoft.com/office/drawing/2014/main" id="{E922323B-D11B-41C3-AFC4-CE51ECF20D2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141A210-D335-43E3-AF90-753C8B778175}"/>
              </a:ext>
            </a:extLst>
          </p:cNvPr>
          <p:cNvSpPr>
            <a:spLocks noGrp="1"/>
          </p:cNvSpPr>
          <p:nvPr>
            <p:ph type="sldNum" sz="quarter" idx="12"/>
          </p:nvPr>
        </p:nvSpPr>
        <p:spPr/>
        <p:txBody>
          <a:bodyPr/>
          <a:lstStyle/>
          <a:p>
            <a:fld id="{B9FEFD42-CA5B-478D-8694-80A0D8518326}" type="slidenum">
              <a:rPr lang="en-GB" smtClean="0"/>
              <a:t>‹#›</a:t>
            </a:fld>
            <a:endParaRPr lang="en-GB"/>
          </a:p>
        </p:txBody>
      </p:sp>
    </p:spTree>
    <p:extLst>
      <p:ext uri="{BB962C8B-B14F-4D97-AF65-F5344CB8AC3E}">
        <p14:creationId xmlns:p14="http://schemas.microsoft.com/office/powerpoint/2010/main" val="572093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55C575-AB15-6B9A-42E1-4B1EEB653C8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65274ED-575C-984D-FB8E-F7AD83AED6C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70B1936-7836-BDFF-375D-40793114A608}"/>
              </a:ext>
            </a:extLst>
          </p:cNvPr>
          <p:cNvSpPr>
            <a:spLocks noGrp="1"/>
          </p:cNvSpPr>
          <p:nvPr>
            <p:ph type="dt" sz="half" idx="10"/>
          </p:nvPr>
        </p:nvSpPr>
        <p:spPr/>
        <p:txBody>
          <a:bodyPr/>
          <a:lstStyle/>
          <a:p>
            <a:fld id="{1E2B5B7C-4B52-4F7D-92F8-1EA0B301AC75}" type="datetimeFigureOut">
              <a:rPr lang="en-GB" smtClean="0"/>
              <a:t>26/02/2025</a:t>
            </a:fld>
            <a:endParaRPr lang="en-GB"/>
          </a:p>
        </p:txBody>
      </p:sp>
      <p:sp>
        <p:nvSpPr>
          <p:cNvPr id="5" name="Footer Placeholder 4">
            <a:extLst>
              <a:ext uri="{FF2B5EF4-FFF2-40B4-BE49-F238E27FC236}">
                <a16:creationId xmlns:a16="http://schemas.microsoft.com/office/drawing/2014/main" id="{9A98FE2E-8EA3-243E-74F1-F953DB07937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B1326BF-5EA3-EAE0-97CD-3D4E19631B96}"/>
              </a:ext>
            </a:extLst>
          </p:cNvPr>
          <p:cNvSpPr>
            <a:spLocks noGrp="1"/>
          </p:cNvSpPr>
          <p:nvPr>
            <p:ph type="sldNum" sz="quarter" idx="12"/>
          </p:nvPr>
        </p:nvSpPr>
        <p:spPr/>
        <p:txBody>
          <a:bodyPr/>
          <a:lstStyle/>
          <a:p>
            <a:fld id="{0FB0240B-2A6B-435F-83FD-AF6858C4678F}" type="slidenum">
              <a:rPr lang="en-GB" smtClean="0"/>
              <a:t>‹#›</a:t>
            </a:fld>
            <a:endParaRPr lang="en-GB"/>
          </a:p>
        </p:txBody>
      </p:sp>
    </p:spTree>
    <p:extLst>
      <p:ext uri="{BB962C8B-B14F-4D97-AF65-F5344CB8AC3E}">
        <p14:creationId xmlns:p14="http://schemas.microsoft.com/office/powerpoint/2010/main" val="1156011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FD944-3709-551C-1D76-F12991CC9F2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D06E21D-AA6D-8C66-3AD7-CECB8D509BD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FC350D2-628F-D7C0-EBB5-62B006FA8F2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9BBC370-56BB-8F14-7E5B-FBF1281047BF}"/>
              </a:ext>
            </a:extLst>
          </p:cNvPr>
          <p:cNvSpPr>
            <a:spLocks noGrp="1"/>
          </p:cNvSpPr>
          <p:nvPr>
            <p:ph type="dt" sz="half" idx="10"/>
          </p:nvPr>
        </p:nvSpPr>
        <p:spPr/>
        <p:txBody>
          <a:bodyPr/>
          <a:lstStyle/>
          <a:p>
            <a:fld id="{1E2B5B7C-4B52-4F7D-92F8-1EA0B301AC75}" type="datetimeFigureOut">
              <a:rPr lang="en-GB" smtClean="0"/>
              <a:t>26/02/2025</a:t>
            </a:fld>
            <a:endParaRPr lang="en-GB"/>
          </a:p>
        </p:txBody>
      </p:sp>
      <p:sp>
        <p:nvSpPr>
          <p:cNvPr id="6" name="Footer Placeholder 5">
            <a:extLst>
              <a:ext uri="{FF2B5EF4-FFF2-40B4-BE49-F238E27FC236}">
                <a16:creationId xmlns:a16="http://schemas.microsoft.com/office/drawing/2014/main" id="{10149390-7813-7F5B-F3FA-51E4F9C9A3C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0CA8986-A216-EE3E-3027-CB07A3BCA83F}"/>
              </a:ext>
            </a:extLst>
          </p:cNvPr>
          <p:cNvSpPr>
            <a:spLocks noGrp="1"/>
          </p:cNvSpPr>
          <p:nvPr>
            <p:ph type="sldNum" sz="quarter" idx="12"/>
          </p:nvPr>
        </p:nvSpPr>
        <p:spPr/>
        <p:txBody>
          <a:bodyPr/>
          <a:lstStyle/>
          <a:p>
            <a:fld id="{0FB0240B-2A6B-435F-83FD-AF6858C4678F}" type="slidenum">
              <a:rPr lang="en-GB" smtClean="0"/>
              <a:t>‹#›</a:t>
            </a:fld>
            <a:endParaRPr lang="en-GB"/>
          </a:p>
        </p:txBody>
      </p:sp>
    </p:spTree>
    <p:extLst>
      <p:ext uri="{BB962C8B-B14F-4D97-AF65-F5344CB8AC3E}">
        <p14:creationId xmlns:p14="http://schemas.microsoft.com/office/powerpoint/2010/main" val="2597498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36554-2BE7-E7F2-E4B3-DBF05543C4E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FF9C242-2CE9-7EF8-BD47-E9149C2D636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AA50616-1326-2FF4-F9A6-9202AAF4A0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4B3ECB4-4FCE-BB4D-864A-54815566CB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D56BCA-6569-ACE9-3DE2-982A515A1B2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3D811C5-D0EE-9AE7-DA13-80DDD1B51670}"/>
              </a:ext>
            </a:extLst>
          </p:cNvPr>
          <p:cNvSpPr>
            <a:spLocks noGrp="1"/>
          </p:cNvSpPr>
          <p:nvPr>
            <p:ph type="dt" sz="half" idx="10"/>
          </p:nvPr>
        </p:nvSpPr>
        <p:spPr/>
        <p:txBody>
          <a:bodyPr/>
          <a:lstStyle/>
          <a:p>
            <a:fld id="{1E2B5B7C-4B52-4F7D-92F8-1EA0B301AC75}" type="datetimeFigureOut">
              <a:rPr lang="en-GB" smtClean="0"/>
              <a:t>26/02/2025</a:t>
            </a:fld>
            <a:endParaRPr lang="en-GB"/>
          </a:p>
        </p:txBody>
      </p:sp>
      <p:sp>
        <p:nvSpPr>
          <p:cNvPr id="8" name="Footer Placeholder 7">
            <a:extLst>
              <a:ext uri="{FF2B5EF4-FFF2-40B4-BE49-F238E27FC236}">
                <a16:creationId xmlns:a16="http://schemas.microsoft.com/office/drawing/2014/main" id="{C0E4D49A-DB7E-FCC1-DC70-A9400FDBB9C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38891EB-EAA4-E417-C7EA-6C88C62232CA}"/>
              </a:ext>
            </a:extLst>
          </p:cNvPr>
          <p:cNvSpPr>
            <a:spLocks noGrp="1"/>
          </p:cNvSpPr>
          <p:nvPr>
            <p:ph type="sldNum" sz="quarter" idx="12"/>
          </p:nvPr>
        </p:nvSpPr>
        <p:spPr/>
        <p:txBody>
          <a:bodyPr/>
          <a:lstStyle/>
          <a:p>
            <a:fld id="{0FB0240B-2A6B-435F-83FD-AF6858C4678F}" type="slidenum">
              <a:rPr lang="en-GB" smtClean="0"/>
              <a:t>‹#›</a:t>
            </a:fld>
            <a:endParaRPr lang="en-GB"/>
          </a:p>
        </p:txBody>
      </p:sp>
    </p:spTree>
    <p:extLst>
      <p:ext uri="{BB962C8B-B14F-4D97-AF65-F5344CB8AC3E}">
        <p14:creationId xmlns:p14="http://schemas.microsoft.com/office/powerpoint/2010/main" val="186075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0BB9E-1F83-E42A-CBA7-5DC341AED7E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0347C02-1090-E8EB-EE6E-DA6BEF0606BA}"/>
              </a:ext>
            </a:extLst>
          </p:cNvPr>
          <p:cNvSpPr>
            <a:spLocks noGrp="1"/>
          </p:cNvSpPr>
          <p:nvPr>
            <p:ph type="dt" sz="half" idx="10"/>
          </p:nvPr>
        </p:nvSpPr>
        <p:spPr/>
        <p:txBody>
          <a:bodyPr/>
          <a:lstStyle/>
          <a:p>
            <a:fld id="{1E2B5B7C-4B52-4F7D-92F8-1EA0B301AC75}" type="datetimeFigureOut">
              <a:rPr lang="en-GB" smtClean="0"/>
              <a:t>26/02/2025</a:t>
            </a:fld>
            <a:endParaRPr lang="en-GB"/>
          </a:p>
        </p:txBody>
      </p:sp>
      <p:sp>
        <p:nvSpPr>
          <p:cNvPr id="4" name="Footer Placeholder 3">
            <a:extLst>
              <a:ext uri="{FF2B5EF4-FFF2-40B4-BE49-F238E27FC236}">
                <a16:creationId xmlns:a16="http://schemas.microsoft.com/office/drawing/2014/main" id="{C9DF6EE9-CEBC-9423-3B2B-0467BD04F44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2420DDA-CF4D-7A79-E150-54E8B48371AA}"/>
              </a:ext>
            </a:extLst>
          </p:cNvPr>
          <p:cNvSpPr>
            <a:spLocks noGrp="1"/>
          </p:cNvSpPr>
          <p:nvPr>
            <p:ph type="sldNum" sz="quarter" idx="12"/>
          </p:nvPr>
        </p:nvSpPr>
        <p:spPr/>
        <p:txBody>
          <a:bodyPr/>
          <a:lstStyle/>
          <a:p>
            <a:fld id="{0FB0240B-2A6B-435F-83FD-AF6858C4678F}" type="slidenum">
              <a:rPr lang="en-GB" smtClean="0"/>
              <a:t>‹#›</a:t>
            </a:fld>
            <a:endParaRPr lang="en-GB"/>
          </a:p>
        </p:txBody>
      </p:sp>
    </p:spTree>
    <p:extLst>
      <p:ext uri="{BB962C8B-B14F-4D97-AF65-F5344CB8AC3E}">
        <p14:creationId xmlns:p14="http://schemas.microsoft.com/office/powerpoint/2010/main" val="4038744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3446FBE-7B0B-17D1-1CC3-240A76148D6D}"/>
              </a:ext>
            </a:extLst>
          </p:cNvPr>
          <p:cNvSpPr>
            <a:spLocks noGrp="1"/>
          </p:cNvSpPr>
          <p:nvPr>
            <p:ph type="dt" sz="half" idx="10"/>
          </p:nvPr>
        </p:nvSpPr>
        <p:spPr/>
        <p:txBody>
          <a:bodyPr/>
          <a:lstStyle/>
          <a:p>
            <a:fld id="{1E2B5B7C-4B52-4F7D-92F8-1EA0B301AC75}" type="datetimeFigureOut">
              <a:rPr lang="en-GB" smtClean="0"/>
              <a:t>26/02/2025</a:t>
            </a:fld>
            <a:endParaRPr lang="en-GB"/>
          </a:p>
        </p:txBody>
      </p:sp>
      <p:sp>
        <p:nvSpPr>
          <p:cNvPr id="3" name="Footer Placeholder 2">
            <a:extLst>
              <a:ext uri="{FF2B5EF4-FFF2-40B4-BE49-F238E27FC236}">
                <a16:creationId xmlns:a16="http://schemas.microsoft.com/office/drawing/2014/main" id="{1C73734E-FEAB-D790-77A2-2D14CFD0845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6A0D06E-56EA-51FA-5FCE-0E809D27C616}"/>
              </a:ext>
            </a:extLst>
          </p:cNvPr>
          <p:cNvSpPr>
            <a:spLocks noGrp="1"/>
          </p:cNvSpPr>
          <p:nvPr>
            <p:ph type="sldNum" sz="quarter" idx="12"/>
          </p:nvPr>
        </p:nvSpPr>
        <p:spPr/>
        <p:txBody>
          <a:bodyPr/>
          <a:lstStyle/>
          <a:p>
            <a:fld id="{0FB0240B-2A6B-435F-83FD-AF6858C4678F}" type="slidenum">
              <a:rPr lang="en-GB" smtClean="0"/>
              <a:t>‹#›</a:t>
            </a:fld>
            <a:endParaRPr lang="en-GB"/>
          </a:p>
        </p:txBody>
      </p:sp>
    </p:spTree>
    <p:extLst>
      <p:ext uri="{BB962C8B-B14F-4D97-AF65-F5344CB8AC3E}">
        <p14:creationId xmlns:p14="http://schemas.microsoft.com/office/powerpoint/2010/main" val="472237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75F2C-9ACB-035E-287A-25FA90E20A1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6DEF487-948C-3D1C-2538-2A193227159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F70DB1E-D3F4-53C4-C151-DFF61CEB55B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E65352-5701-CFC1-7BEE-E98042593C2F}"/>
              </a:ext>
            </a:extLst>
          </p:cNvPr>
          <p:cNvSpPr>
            <a:spLocks noGrp="1"/>
          </p:cNvSpPr>
          <p:nvPr>
            <p:ph type="dt" sz="half" idx="10"/>
          </p:nvPr>
        </p:nvSpPr>
        <p:spPr/>
        <p:txBody>
          <a:bodyPr/>
          <a:lstStyle/>
          <a:p>
            <a:fld id="{1E2B5B7C-4B52-4F7D-92F8-1EA0B301AC75}" type="datetimeFigureOut">
              <a:rPr lang="en-GB" smtClean="0"/>
              <a:t>26/02/2025</a:t>
            </a:fld>
            <a:endParaRPr lang="en-GB"/>
          </a:p>
        </p:txBody>
      </p:sp>
      <p:sp>
        <p:nvSpPr>
          <p:cNvPr id="6" name="Footer Placeholder 5">
            <a:extLst>
              <a:ext uri="{FF2B5EF4-FFF2-40B4-BE49-F238E27FC236}">
                <a16:creationId xmlns:a16="http://schemas.microsoft.com/office/drawing/2014/main" id="{9FD005FF-DCFF-2336-8A83-A066CB502DC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7812DA8-537E-5B60-AC4D-8AEB3DD60089}"/>
              </a:ext>
            </a:extLst>
          </p:cNvPr>
          <p:cNvSpPr>
            <a:spLocks noGrp="1"/>
          </p:cNvSpPr>
          <p:nvPr>
            <p:ph type="sldNum" sz="quarter" idx="12"/>
          </p:nvPr>
        </p:nvSpPr>
        <p:spPr/>
        <p:txBody>
          <a:bodyPr/>
          <a:lstStyle/>
          <a:p>
            <a:fld id="{0FB0240B-2A6B-435F-83FD-AF6858C4678F}" type="slidenum">
              <a:rPr lang="en-GB" smtClean="0"/>
              <a:t>‹#›</a:t>
            </a:fld>
            <a:endParaRPr lang="en-GB"/>
          </a:p>
        </p:txBody>
      </p:sp>
    </p:spTree>
    <p:extLst>
      <p:ext uri="{BB962C8B-B14F-4D97-AF65-F5344CB8AC3E}">
        <p14:creationId xmlns:p14="http://schemas.microsoft.com/office/powerpoint/2010/main" val="661850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7B678C-A051-948A-474A-E0EAA7D11F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410AA98-909C-A7D6-9460-C8FCCF83A1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13C62E3-E7F3-2A81-362C-06B14CF3B9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96F8EC5-64E5-B007-7FA4-8B0B8E50B6C7}"/>
              </a:ext>
            </a:extLst>
          </p:cNvPr>
          <p:cNvSpPr>
            <a:spLocks noGrp="1"/>
          </p:cNvSpPr>
          <p:nvPr>
            <p:ph type="dt" sz="half" idx="10"/>
          </p:nvPr>
        </p:nvSpPr>
        <p:spPr/>
        <p:txBody>
          <a:bodyPr/>
          <a:lstStyle/>
          <a:p>
            <a:fld id="{1E2B5B7C-4B52-4F7D-92F8-1EA0B301AC75}" type="datetimeFigureOut">
              <a:rPr lang="en-GB" smtClean="0"/>
              <a:t>26/02/2025</a:t>
            </a:fld>
            <a:endParaRPr lang="en-GB"/>
          </a:p>
        </p:txBody>
      </p:sp>
      <p:sp>
        <p:nvSpPr>
          <p:cNvPr id="6" name="Footer Placeholder 5">
            <a:extLst>
              <a:ext uri="{FF2B5EF4-FFF2-40B4-BE49-F238E27FC236}">
                <a16:creationId xmlns:a16="http://schemas.microsoft.com/office/drawing/2014/main" id="{EE0C3249-EC70-E41E-669F-9D1667CE4D8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EBB9FA2-B087-0A8C-8F22-7A6DC6622AC3}"/>
              </a:ext>
            </a:extLst>
          </p:cNvPr>
          <p:cNvSpPr>
            <a:spLocks noGrp="1"/>
          </p:cNvSpPr>
          <p:nvPr>
            <p:ph type="sldNum" sz="quarter" idx="12"/>
          </p:nvPr>
        </p:nvSpPr>
        <p:spPr/>
        <p:txBody>
          <a:bodyPr/>
          <a:lstStyle/>
          <a:p>
            <a:fld id="{0FB0240B-2A6B-435F-83FD-AF6858C4678F}" type="slidenum">
              <a:rPr lang="en-GB" smtClean="0"/>
              <a:t>‹#›</a:t>
            </a:fld>
            <a:endParaRPr lang="en-GB"/>
          </a:p>
        </p:txBody>
      </p:sp>
    </p:spTree>
    <p:extLst>
      <p:ext uri="{BB962C8B-B14F-4D97-AF65-F5344CB8AC3E}">
        <p14:creationId xmlns:p14="http://schemas.microsoft.com/office/powerpoint/2010/main" val="2744060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82294F-C635-D66B-DDB0-6A8D6C48B2C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5D66F82-683C-5AE8-0186-D9CD6AD8C0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7A33777-C892-8284-7EC6-E44B97D6AF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E2B5B7C-4B52-4F7D-92F8-1EA0B301AC75}" type="datetimeFigureOut">
              <a:rPr lang="en-GB" smtClean="0"/>
              <a:t>26/02/2025</a:t>
            </a:fld>
            <a:endParaRPr lang="en-GB"/>
          </a:p>
        </p:txBody>
      </p:sp>
      <p:sp>
        <p:nvSpPr>
          <p:cNvPr id="5" name="Footer Placeholder 4">
            <a:extLst>
              <a:ext uri="{FF2B5EF4-FFF2-40B4-BE49-F238E27FC236}">
                <a16:creationId xmlns:a16="http://schemas.microsoft.com/office/drawing/2014/main" id="{B270C39B-5C4B-5536-1D4A-0493AC02842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A315161C-3F96-B8D9-A7BB-7967844590D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FB0240B-2A6B-435F-83FD-AF6858C4678F}" type="slidenum">
              <a:rPr lang="en-GB" smtClean="0"/>
              <a:t>‹#›</a:t>
            </a:fld>
            <a:endParaRPr lang="en-GB"/>
          </a:p>
        </p:txBody>
      </p:sp>
    </p:spTree>
    <p:extLst>
      <p:ext uri="{BB962C8B-B14F-4D97-AF65-F5344CB8AC3E}">
        <p14:creationId xmlns:p14="http://schemas.microsoft.com/office/powerpoint/2010/main" val="6728780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457803-D049-4680-BA0D-206D2323C3B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90E1AF5-D35A-43C8-ADCD-937AA7FEEC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2AC4377-645B-4D28-B1F8-250DBEEBED3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FC7539-A843-45CE-ABF8-8ABD44005885}" type="datetimeFigureOut">
              <a:rPr lang="en-GB" smtClean="0"/>
              <a:t>26/02/2025</a:t>
            </a:fld>
            <a:endParaRPr lang="en-GB"/>
          </a:p>
        </p:txBody>
      </p:sp>
      <p:sp>
        <p:nvSpPr>
          <p:cNvPr id="5" name="Footer Placeholder 4">
            <a:extLst>
              <a:ext uri="{FF2B5EF4-FFF2-40B4-BE49-F238E27FC236}">
                <a16:creationId xmlns:a16="http://schemas.microsoft.com/office/drawing/2014/main" id="{8C1588E6-65FC-4F0C-BAD8-466A32EB734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0C6B284-5349-413C-8F6B-1A2188EBD1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FEFD42-CA5B-478D-8694-80A0D8518326}" type="slidenum">
              <a:rPr lang="en-GB" smtClean="0"/>
              <a:t>‹#›</a:t>
            </a:fld>
            <a:endParaRPr lang="en-GB"/>
          </a:p>
        </p:txBody>
      </p:sp>
    </p:spTree>
    <p:extLst>
      <p:ext uri="{BB962C8B-B14F-4D97-AF65-F5344CB8AC3E}">
        <p14:creationId xmlns:p14="http://schemas.microsoft.com/office/powerpoint/2010/main" val="27314317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bing.com/videos/search?q=chumbawamba+the+diggers+song&amp;view=detail&amp;mid=66462E4883CF16EA270E66462E4883CF16EA270E&amp;FORM=VIRE0&amp;ru=%2fsearch%3fq%3dchumbawamba%2bthe%2bdiggers%2bsong%26cvid%3d14cd42e0feea4e2aabd8bbe0814c2b16%26aqs%3dedge.2.69i57j0l5.9102j0j1%26pglt%3d43%26FORM%3dANNAB1%26PC%3dU531"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s://cdn.shopify.com/s/files/1/0150/7896/files/WinstanleyPK.pdf?101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88132-D614-4CFD-9A7D-5565ADBC6BE1}"/>
              </a:ext>
            </a:extLst>
          </p:cNvPr>
          <p:cNvSpPr>
            <a:spLocks noGrp="1"/>
          </p:cNvSpPr>
          <p:nvPr>
            <p:ph type="ctrTitle"/>
          </p:nvPr>
        </p:nvSpPr>
        <p:spPr>
          <a:xfrm>
            <a:off x="417227" y="191963"/>
            <a:ext cx="11357546" cy="917646"/>
          </a:xfrm>
        </p:spPr>
        <p:txBody>
          <a:bodyPr>
            <a:normAutofit fontScale="90000"/>
          </a:bodyPr>
          <a:lstStyle/>
          <a:p>
            <a:r>
              <a:rPr lang="en-GB" dirty="0"/>
              <a:t>Early Modern Communism: The Diggers</a:t>
            </a:r>
          </a:p>
        </p:txBody>
      </p:sp>
      <p:sp>
        <p:nvSpPr>
          <p:cNvPr id="3" name="Subtitle 2">
            <a:extLst>
              <a:ext uri="{FF2B5EF4-FFF2-40B4-BE49-F238E27FC236}">
                <a16:creationId xmlns:a16="http://schemas.microsoft.com/office/drawing/2014/main" id="{74C281F0-B270-4A02-99BF-F6D6FEE650F9}"/>
              </a:ext>
            </a:extLst>
          </p:cNvPr>
          <p:cNvSpPr>
            <a:spLocks noGrp="1"/>
          </p:cNvSpPr>
          <p:nvPr>
            <p:ph type="subTitle" idx="1"/>
          </p:nvPr>
        </p:nvSpPr>
        <p:spPr>
          <a:xfrm>
            <a:off x="1524000" y="1032376"/>
            <a:ext cx="9144000" cy="1246187"/>
          </a:xfrm>
        </p:spPr>
        <p:txBody>
          <a:bodyPr>
            <a:normAutofit/>
          </a:bodyPr>
          <a:lstStyle/>
          <a:p>
            <a:r>
              <a:rPr lang="en-GB" sz="3200" b="1" dirty="0"/>
              <a:t>Literature and Revolution: Week 7</a:t>
            </a:r>
          </a:p>
          <a:p>
            <a:r>
              <a:rPr lang="en-GB" sz="3200" b="1" dirty="0"/>
              <a:t>Mini-Lecture 1: Introduction and Influence</a:t>
            </a:r>
          </a:p>
        </p:txBody>
      </p:sp>
      <p:pic>
        <p:nvPicPr>
          <p:cNvPr id="4" name="Picture 3">
            <a:extLst>
              <a:ext uri="{FF2B5EF4-FFF2-40B4-BE49-F238E27FC236}">
                <a16:creationId xmlns:a16="http://schemas.microsoft.com/office/drawing/2014/main" id="{F2A7B0D0-E882-45E2-849D-E180F67961D8}"/>
              </a:ext>
            </a:extLst>
          </p:cNvPr>
          <p:cNvPicPr>
            <a:picLocks noChangeAspect="1"/>
          </p:cNvPicPr>
          <p:nvPr/>
        </p:nvPicPr>
        <p:blipFill>
          <a:blip r:embed="rId3"/>
          <a:stretch>
            <a:fillRect/>
          </a:stretch>
        </p:blipFill>
        <p:spPr>
          <a:xfrm>
            <a:off x="2482334" y="2278563"/>
            <a:ext cx="2788310" cy="4307637"/>
          </a:xfrm>
          <a:prstGeom prst="rect">
            <a:avLst/>
          </a:prstGeom>
        </p:spPr>
      </p:pic>
      <p:pic>
        <p:nvPicPr>
          <p:cNvPr id="5" name="Picture 4">
            <a:extLst>
              <a:ext uri="{FF2B5EF4-FFF2-40B4-BE49-F238E27FC236}">
                <a16:creationId xmlns:a16="http://schemas.microsoft.com/office/drawing/2014/main" id="{273E8DE7-E955-453C-A1AB-20992DBFDD12}"/>
              </a:ext>
            </a:extLst>
          </p:cNvPr>
          <p:cNvPicPr>
            <a:picLocks noChangeAspect="1"/>
          </p:cNvPicPr>
          <p:nvPr/>
        </p:nvPicPr>
        <p:blipFill>
          <a:blip r:embed="rId4"/>
          <a:stretch>
            <a:fillRect/>
          </a:stretch>
        </p:blipFill>
        <p:spPr>
          <a:xfrm>
            <a:off x="6921358" y="2278563"/>
            <a:ext cx="3447942" cy="4330806"/>
          </a:xfrm>
          <a:prstGeom prst="rect">
            <a:avLst/>
          </a:prstGeom>
        </p:spPr>
      </p:pic>
    </p:spTree>
    <p:extLst>
      <p:ext uri="{BB962C8B-B14F-4D97-AF65-F5344CB8AC3E}">
        <p14:creationId xmlns:p14="http://schemas.microsoft.com/office/powerpoint/2010/main" val="482349477"/>
      </p:ext>
    </p:extLst>
  </p:cSld>
  <p:clrMapOvr>
    <a:masterClrMapping/>
  </p:clrMapOvr>
  <mc:AlternateContent xmlns:mc="http://schemas.openxmlformats.org/markup-compatibility/2006" xmlns:p14="http://schemas.microsoft.com/office/powerpoint/2010/main">
    <mc:Choice Requires="p14">
      <p:transition spd="slow" p14:dur="2000" advTm="169167"/>
    </mc:Choice>
    <mc:Fallback xmlns="">
      <p:transition spd="slow" advTm="169167"/>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94DDC-DE32-46F1-8216-866D0F97DCB6}"/>
              </a:ext>
            </a:extLst>
          </p:cNvPr>
          <p:cNvSpPr>
            <a:spLocks noGrp="1"/>
          </p:cNvSpPr>
          <p:nvPr>
            <p:ph type="title"/>
          </p:nvPr>
        </p:nvSpPr>
        <p:spPr/>
        <p:txBody>
          <a:bodyPr/>
          <a:lstStyle/>
          <a:p>
            <a:pPr algn="ctr"/>
            <a:r>
              <a:rPr lang="en-GB" b="1" u="sng" dirty="0"/>
              <a:t>Today’s Texts</a:t>
            </a:r>
          </a:p>
        </p:txBody>
      </p:sp>
      <p:sp>
        <p:nvSpPr>
          <p:cNvPr id="3" name="Content Placeholder 2">
            <a:extLst>
              <a:ext uri="{FF2B5EF4-FFF2-40B4-BE49-F238E27FC236}">
                <a16:creationId xmlns:a16="http://schemas.microsoft.com/office/drawing/2014/main" id="{A960EBFD-5158-43C8-B24E-81B49C8F76E4}"/>
              </a:ext>
            </a:extLst>
          </p:cNvPr>
          <p:cNvSpPr>
            <a:spLocks noGrp="1"/>
          </p:cNvSpPr>
          <p:nvPr>
            <p:ph idx="1"/>
          </p:nvPr>
        </p:nvSpPr>
        <p:spPr/>
        <p:txBody>
          <a:bodyPr>
            <a:normAutofit/>
          </a:bodyPr>
          <a:lstStyle/>
          <a:p>
            <a:r>
              <a:rPr lang="en-GB" i="1" dirty="0"/>
              <a:t>A declaration to the powers of England and to all the powers of the world, shewing the cause why the common people of England have begun, and gives consent to dig up, manure, and sow </a:t>
            </a:r>
            <a:r>
              <a:rPr lang="en-GB" i="1" dirty="0" err="1"/>
              <a:t>corne</a:t>
            </a:r>
            <a:r>
              <a:rPr lang="en-GB" i="1" dirty="0"/>
              <a:t> upon </a:t>
            </a:r>
            <a:r>
              <a:rPr lang="en-GB" i="1" dirty="0" err="1"/>
              <a:t>george</a:t>
            </a:r>
            <a:r>
              <a:rPr lang="en-GB" i="1" dirty="0"/>
              <a:t>-hill in surrey </a:t>
            </a:r>
            <a:r>
              <a:rPr lang="en-GB" dirty="0"/>
              <a:t>(April 1649) – also printed as </a:t>
            </a:r>
            <a:r>
              <a:rPr lang="en-GB" i="1" dirty="0"/>
              <a:t>The True Levellers Standard</a:t>
            </a:r>
            <a:r>
              <a:rPr lang="en-GB" dirty="0"/>
              <a:t>.</a:t>
            </a:r>
          </a:p>
          <a:p>
            <a:r>
              <a:rPr lang="en-GB" dirty="0"/>
              <a:t>‘The Diggers Song’</a:t>
            </a:r>
          </a:p>
          <a:p>
            <a:pPr marL="457200" lvl="1" indent="0">
              <a:buNone/>
            </a:pPr>
            <a:r>
              <a:rPr lang="en-GB" sz="2200" dirty="0"/>
              <a:t>“There self will is </a:t>
            </a:r>
            <a:r>
              <a:rPr lang="en-GB" sz="2200" dirty="0" err="1"/>
              <a:t>theire</a:t>
            </a:r>
            <a:r>
              <a:rPr lang="en-GB" sz="2200" dirty="0"/>
              <a:t> law, stand up now stand up now,</a:t>
            </a:r>
          </a:p>
          <a:p>
            <a:pPr marL="457200" lvl="1" indent="0">
              <a:buNone/>
            </a:pPr>
            <a:r>
              <a:rPr lang="en-GB" sz="2200" dirty="0" err="1"/>
              <a:t>theire</a:t>
            </a:r>
            <a:r>
              <a:rPr lang="en-GB" sz="2200" dirty="0"/>
              <a:t> self will etc.</a:t>
            </a:r>
          </a:p>
          <a:p>
            <a:pPr marL="457200" lvl="1" indent="0">
              <a:buNone/>
            </a:pPr>
            <a:r>
              <a:rPr lang="en-GB" sz="2200" dirty="0"/>
              <a:t>since </a:t>
            </a:r>
            <a:r>
              <a:rPr lang="en-GB" sz="2200" dirty="0" err="1"/>
              <a:t>Tyrany</a:t>
            </a:r>
            <a:r>
              <a:rPr lang="en-GB" sz="2200" dirty="0"/>
              <a:t> came in, they count it now no sin</a:t>
            </a:r>
          </a:p>
          <a:p>
            <a:pPr marL="457200" lvl="1" indent="0">
              <a:buNone/>
            </a:pPr>
            <a:r>
              <a:rPr lang="en-GB" sz="2200" dirty="0"/>
              <a:t>to make a </a:t>
            </a:r>
            <a:r>
              <a:rPr lang="en-GB" sz="2200" dirty="0" err="1"/>
              <a:t>Gaole</a:t>
            </a:r>
            <a:r>
              <a:rPr lang="en-GB" sz="2200" dirty="0"/>
              <a:t> a gin, to </a:t>
            </a:r>
            <a:r>
              <a:rPr lang="en-GB" sz="2200" dirty="0" err="1"/>
              <a:t>sterve</a:t>
            </a:r>
            <a:r>
              <a:rPr lang="en-GB" sz="2200" dirty="0"/>
              <a:t> poor men therein</a:t>
            </a:r>
          </a:p>
          <a:p>
            <a:pPr marL="457200" lvl="1" indent="0">
              <a:buNone/>
            </a:pPr>
            <a:r>
              <a:rPr lang="en-GB" sz="2200" dirty="0"/>
              <a:t>	Stand up now stand up now.”</a:t>
            </a:r>
          </a:p>
          <a:p>
            <a:pPr marL="0" indent="0">
              <a:buNone/>
            </a:pPr>
            <a:endParaRPr lang="en-GB" dirty="0"/>
          </a:p>
        </p:txBody>
      </p:sp>
    </p:spTree>
    <p:extLst>
      <p:ext uri="{BB962C8B-B14F-4D97-AF65-F5344CB8AC3E}">
        <p14:creationId xmlns:p14="http://schemas.microsoft.com/office/powerpoint/2010/main" val="1400225354"/>
      </p:ext>
    </p:extLst>
  </p:cSld>
  <p:clrMapOvr>
    <a:masterClrMapping/>
  </p:clrMapOvr>
  <mc:AlternateContent xmlns:mc="http://schemas.openxmlformats.org/markup-compatibility/2006" xmlns:p14="http://schemas.microsoft.com/office/powerpoint/2010/main">
    <mc:Choice Requires="p14">
      <p:transition spd="slow" p14:dur="2000" advTm="297843"/>
    </mc:Choice>
    <mc:Fallback xmlns="">
      <p:transition spd="slow" advTm="297843"/>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94E2E-078F-4D7A-AC30-C7A98CFDB7CB}"/>
              </a:ext>
            </a:extLst>
          </p:cNvPr>
          <p:cNvSpPr>
            <a:spLocks noGrp="1"/>
          </p:cNvSpPr>
          <p:nvPr>
            <p:ph type="title"/>
          </p:nvPr>
        </p:nvSpPr>
        <p:spPr/>
        <p:txBody>
          <a:bodyPr/>
          <a:lstStyle/>
          <a:p>
            <a:pPr algn="ctr"/>
            <a:r>
              <a:rPr lang="en-GB" b="1" u="sng" dirty="0"/>
              <a:t>True Levellers?</a:t>
            </a:r>
          </a:p>
        </p:txBody>
      </p:sp>
      <p:sp>
        <p:nvSpPr>
          <p:cNvPr id="3" name="Content Placeholder 2">
            <a:extLst>
              <a:ext uri="{FF2B5EF4-FFF2-40B4-BE49-F238E27FC236}">
                <a16:creationId xmlns:a16="http://schemas.microsoft.com/office/drawing/2014/main" id="{2CFFF8E9-4A16-4747-B357-58CA5D347B27}"/>
              </a:ext>
            </a:extLst>
          </p:cNvPr>
          <p:cNvSpPr>
            <a:spLocks noGrp="1"/>
          </p:cNvSpPr>
          <p:nvPr>
            <p:ph idx="1"/>
          </p:nvPr>
        </p:nvSpPr>
        <p:spPr>
          <a:xfrm>
            <a:off x="573212" y="1825625"/>
            <a:ext cx="11045575" cy="4351338"/>
          </a:xfrm>
        </p:spPr>
        <p:txBody>
          <a:bodyPr>
            <a:normAutofit lnSpcReduction="10000"/>
          </a:bodyPr>
          <a:lstStyle/>
          <a:p>
            <a:pPr marL="0" indent="0">
              <a:buNone/>
            </a:pPr>
            <a:r>
              <a:rPr lang="en-GB" dirty="0"/>
              <a:t>“If you cast your eye a little backward, you shall see, that this outward teaching and ruling power, is the </a:t>
            </a:r>
            <a:r>
              <a:rPr lang="en-GB" dirty="0" err="1"/>
              <a:t>Babilonish</a:t>
            </a:r>
            <a:r>
              <a:rPr lang="en-GB" dirty="0"/>
              <a:t> yoke laid upon Israel of old, under </a:t>
            </a:r>
            <a:r>
              <a:rPr lang="en-GB" dirty="0" err="1"/>
              <a:t>Nebuchadnezar</a:t>
            </a:r>
            <a:r>
              <a:rPr lang="en-GB" dirty="0"/>
              <a:t>; and so successively from that time, the conquering enemy, have still laid these yokes upon Israel to keep Jacob down: And the last </a:t>
            </a:r>
            <a:r>
              <a:rPr lang="en-GB" dirty="0" err="1"/>
              <a:t>inslaving</a:t>
            </a:r>
            <a:r>
              <a:rPr lang="en-GB" dirty="0"/>
              <a:t> Conquest which the enemy got over Israel, was the Norman over England; and from that time Kings, Lords, Judges, Justices, </a:t>
            </a:r>
            <a:r>
              <a:rPr lang="en-GB" dirty="0" err="1"/>
              <a:t>Bayliffs</a:t>
            </a:r>
            <a:r>
              <a:rPr lang="en-GB" dirty="0"/>
              <a:t>, and the violent bitter people that are Freeholders, are and have been successively. The Norman Bastard, William himself, his Colonels, Captains, inferior Officers, and common </a:t>
            </a:r>
            <a:r>
              <a:rPr lang="en-GB" dirty="0" err="1"/>
              <a:t>Souldiers</a:t>
            </a:r>
            <a:r>
              <a:rPr lang="en-GB" dirty="0"/>
              <a:t>, who still are from that time to this day in pursuit of that Victory, imprisoning, robbing and killing the </a:t>
            </a:r>
            <a:r>
              <a:rPr lang="en-GB" dirty="0" err="1"/>
              <a:t>poore</a:t>
            </a:r>
            <a:r>
              <a:rPr lang="en-GB" dirty="0"/>
              <a:t> </a:t>
            </a:r>
            <a:r>
              <a:rPr lang="en-GB" dirty="0" err="1"/>
              <a:t>inslaved</a:t>
            </a:r>
            <a:r>
              <a:rPr lang="en-GB" dirty="0"/>
              <a:t> English Israelites.”</a:t>
            </a:r>
          </a:p>
          <a:p>
            <a:pPr marL="0" indent="0" algn="r">
              <a:buNone/>
            </a:pPr>
            <a:r>
              <a:rPr lang="en-GB" i="1" dirty="0"/>
              <a:t>True Levellers Standard</a:t>
            </a:r>
            <a:r>
              <a:rPr lang="en-GB" dirty="0"/>
              <a:t>, p. 12</a:t>
            </a:r>
          </a:p>
        </p:txBody>
      </p:sp>
    </p:spTree>
    <p:extLst>
      <p:ext uri="{BB962C8B-B14F-4D97-AF65-F5344CB8AC3E}">
        <p14:creationId xmlns:p14="http://schemas.microsoft.com/office/powerpoint/2010/main" val="4136156064"/>
      </p:ext>
    </p:extLst>
  </p:cSld>
  <p:clrMapOvr>
    <a:masterClrMapping/>
  </p:clrMapOvr>
  <mc:AlternateContent xmlns:mc="http://schemas.openxmlformats.org/markup-compatibility/2006" xmlns:p14="http://schemas.microsoft.com/office/powerpoint/2010/main">
    <mc:Choice Requires="p14">
      <p:transition spd="slow" p14:dur="2000" advTm="290664"/>
    </mc:Choice>
    <mc:Fallback xmlns="">
      <p:transition spd="slow" advTm="290664"/>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279696-A3D3-49E0-B1BC-C334D7F4209B}"/>
              </a:ext>
            </a:extLst>
          </p:cNvPr>
          <p:cNvSpPr>
            <a:spLocks noGrp="1"/>
          </p:cNvSpPr>
          <p:nvPr>
            <p:ph type="title"/>
          </p:nvPr>
        </p:nvSpPr>
        <p:spPr/>
        <p:txBody>
          <a:bodyPr/>
          <a:lstStyle/>
          <a:p>
            <a:pPr algn="ctr"/>
            <a:r>
              <a:rPr lang="en-GB" b="1" u="sng" dirty="0"/>
              <a:t>God / Reason</a:t>
            </a:r>
          </a:p>
        </p:txBody>
      </p:sp>
      <p:sp>
        <p:nvSpPr>
          <p:cNvPr id="3" name="Content Placeholder 2">
            <a:extLst>
              <a:ext uri="{FF2B5EF4-FFF2-40B4-BE49-F238E27FC236}">
                <a16:creationId xmlns:a16="http://schemas.microsoft.com/office/drawing/2014/main" id="{5F81083B-FCA8-4C77-82F5-6127D2FE6BDC}"/>
              </a:ext>
            </a:extLst>
          </p:cNvPr>
          <p:cNvSpPr>
            <a:spLocks noGrp="1"/>
          </p:cNvSpPr>
          <p:nvPr>
            <p:ph idx="1"/>
          </p:nvPr>
        </p:nvSpPr>
        <p:spPr>
          <a:xfrm>
            <a:off x="487803" y="1857523"/>
            <a:ext cx="11216393" cy="4351338"/>
          </a:xfrm>
        </p:spPr>
        <p:txBody>
          <a:bodyPr>
            <a:normAutofit fontScale="92500" lnSpcReduction="10000"/>
          </a:bodyPr>
          <a:lstStyle/>
          <a:p>
            <a:pPr marL="0" indent="0">
              <a:buNone/>
            </a:pPr>
            <a:r>
              <a:rPr lang="en-GB" dirty="0"/>
              <a:t>“In the beginning of time, the great Creator Reason, made the Earth to be a common Treasury, to preserve Beasts, Birds, Fishes, and Man, the Lord that was to govern this Creation; for Man had Domination given to him, over the Beasts, Birds, and Fishes; but not one word was spoken in the beginning, that one branch of mankind should rule over another.</a:t>
            </a:r>
          </a:p>
          <a:p>
            <a:pPr marL="0" indent="0">
              <a:buNone/>
            </a:pPr>
            <a:r>
              <a:rPr lang="en-GB" dirty="0"/>
              <a:t>	And the reason is this, Every single Man, Male, and Female, is a perfect Creature of himself; and the same Spirit that made the Globe, dwells in man to govern the Globe; so that the flesh of man being subject to Reason, his Maker, hath him to be his Teacher and Ruler within himself, therefore needs not run abroad after any Teacher and Ruler without him, for he needs not that any man should teach him, for the same </a:t>
            </a:r>
            <a:r>
              <a:rPr lang="en-GB" dirty="0" err="1"/>
              <a:t>Anoynting</a:t>
            </a:r>
            <a:r>
              <a:rPr lang="en-GB" dirty="0"/>
              <a:t> that ruled in the Son of man, </a:t>
            </a:r>
            <a:r>
              <a:rPr lang="en-GB" dirty="0" err="1"/>
              <a:t>teacheth</a:t>
            </a:r>
            <a:r>
              <a:rPr lang="en-GB" dirty="0"/>
              <a:t> him all things.” (</a:t>
            </a:r>
            <a:r>
              <a:rPr lang="en-GB" i="1" dirty="0"/>
              <a:t>True Levellers Standard</a:t>
            </a:r>
            <a:r>
              <a:rPr lang="en-GB" dirty="0"/>
              <a:t>, p. 1).</a:t>
            </a:r>
          </a:p>
        </p:txBody>
      </p:sp>
    </p:spTree>
    <p:extLst>
      <p:ext uri="{BB962C8B-B14F-4D97-AF65-F5344CB8AC3E}">
        <p14:creationId xmlns:p14="http://schemas.microsoft.com/office/powerpoint/2010/main" val="2792934539"/>
      </p:ext>
    </p:extLst>
  </p:cSld>
  <p:clrMapOvr>
    <a:masterClrMapping/>
  </p:clrMapOvr>
  <mc:AlternateContent xmlns:mc="http://schemas.openxmlformats.org/markup-compatibility/2006" xmlns:p14="http://schemas.microsoft.com/office/powerpoint/2010/main">
    <mc:Choice Requires="p14">
      <p:transition spd="slow" p14:dur="2000" advTm="305401"/>
    </mc:Choice>
    <mc:Fallback xmlns="">
      <p:transition spd="slow" advTm="305401"/>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21B7B-2ACD-41BD-9037-54F40619CFFC}"/>
              </a:ext>
            </a:extLst>
          </p:cNvPr>
          <p:cNvSpPr>
            <a:spLocks noGrp="1"/>
          </p:cNvSpPr>
          <p:nvPr>
            <p:ph type="title"/>
          </p:nvPr>
        </p:nvSpPr>
        <p:spPr/>
        <p:txBody>
          <a:bodyPr/>
          <a:lstStyle/>
          <a:p>
            <a:pPr algn="ctr"/>
            <a:r>
              <a:rPr lang="en-GB" b="1" u="sng" dirty="0"/>
              <a:t>Winstanley and the Bible</a:t>
            </a:r>
          </a:p>
        </p:txBody>
      </p:sp>
      <p:sp>
        <p:nvSpPr>
          <p:cNvPr id="3" name="Content Placeholder 2">
            <a:extLst>
              <a:ext uri="{FF2B5EF4-FFF2-40B4-BE49-F238E27FC236}">
                <a16:creationId xmlns:a16="http://schemas.microsoft.com/office/drawing/2014/main" id="{67D6BA7E-0966-416A-88CA-519E60091D69}"/>
              </a:ext>
            </a:extLst>
          </p:cNvPr>
          <p:cNvSpPr>
            <a:spLocks noGrp="1"/>
          </p:cNvSpPr>
          <p:nvPr>
            <p:ph idx="1"/>
          </p:nvPr>
        </p:nvSpPr>
        <p:spPr>
          <a:xfrm>
            <a:off x="917058" y="1857523"/>
            <a:ext cx="10357884" cy="4351338"/>
          </a:xfrm>
        </p:spPr>
        <p:txBody>
          <a:bodyPr>
            <a:normAutofit fontScale="92500" lnSpcReduction="10000"/>
          </a:bodyPr>
          <a:lstStyle/>
          <a:p>
            <a:pPr marL="0" indent="0">
              <a:buNone/>
            </a:pPr>
            <a:r>
              <a:rPr lang="en-GB" dirty="0"/>
              <a:t>“But this coming in of Bondage, is called </a:t>
            </a:r>
            <a:r>
              <a:rPr lang="en-GB" i="1" dirty="0"/>
              <a:t>A-dam</a:t>
            </a:r>
            <a:r>
              <a:rPr lang="en-GB" dirty="0"/>
              <a:t>, because this ruling and teaching power without, doth dam up the Spirit of Peace and Liberty; First, within the heart, by filling it with slavish fears of others. Secondly, without, by giving the bodies of one to be imprisoned, punished, and oppressed by the outward power of another.”</a:t>
            </a:r>
          </a:p>
          <a:p>
            <a:pPr marL="0" indent="0">
              <a:buNone/>
            </a:pPr>
            <a:endParaRPr lang="en-GB" dirty="0"/>
          </a:p>
          <a:p>
            <a:pPr marL="0" indent="0">
              <a:buNone/>
            </a:pPr>
            <a:r>
              <a:rPr lang="en-GB" dirty="0"/>
              <a:t>“And since the coming in of the stoppage, or the </a:t>
            </a:r>
            <a:r>
              <a:rPr lang="en-GB" i="1" dirty="0"/>
              <a:t>A-dam</a:t>
            </a:r>
            <a:r>
              <a:rPr lang="en-GB" dirty="0"/>
              <a:t>, the earth hath been </a:t>
            </a:r>
            <a:r>
              <a:rPr lang="en-GB" dirty="0" err="1"/>
              <a:t>inclosed</a:t>
            </a:r>
            <a:r>
              <a:rPr lang="en-GB" dirty="0"/>
              <a:t>, and given to the elder brother Esau, or man of flesh, and hath been bought and sold from one to another; and Jacob, or the younger brother, that is to succeed or come forth next, who is the </a:t>
            </a:r>
            <a:r>
              <a:rPr lang="en-GB" dirty="0" err="1"/>
              <a:t>universall</a:t>
            </a:r>
            <a:r>
              <a:rPr lang="en-GB" dirty="0"/>
              <a:t> spreading power of right-</a:t>
            </a:r>
            <a:r>
              <a:rPr lang="en-GB" dirty="0" err="1"/>
              <a:t>eousnesse</a:t>
            </a:r>
            <a:r>
              <a:rPr lang="en-GB" dirty="0"/>
              <a:t> that gives liberty to the whole Creation, is made a servant.”</a:t>
            </a:r>
          </a:p>
          <a:p>
            <a:pPr marL="0" indent="0">
              <a:buNone/>
            </a:pPr>
            <a:endParaRPr lang="en-GB" dirty="0"/>
          </a:p>
        </p:txBody>
      </p:sp>
    </p:spTree>
    <p:extLst>
      <p:ext uri="{BB962C8B-B14F-4D97-AF65-F5344CB8AC3E}">
        <p14:creationId xmlns:p14="http://schemas.microsoft.com/office/powerpoint/2010/main" val="1529384688"/>
      </p:ext>
    </p:extLst>
  </p:cSld>
  <p:clrMapOvr>
    <a:masterClrMapping/>
  </p:clrMapOvr>
  <mc:AlternateContent xmlns:mc="http://schemas.openxmlformats.org/markup-compatibility/2006" xmlns:p14="http://schemas.microsoft.com/office/powerpoint/2010/main">
    <mc:Choice Requires="p14">
      <p:transition spd="slow" p14:dur="2000" advTm="280145"/>
    </mc:Choice>
    <mc:Fallback xmlns="">
      <p:transition spd="slow" advTm="280145"/>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0FB0B-6AAF-4BF9-985C-7A622FF4E20F}"/>
              </a:ext>
            </a:extLst>
          </p:cNvPr>
          <p:cNvSpPr>
            <a:spLocks noGrp="1"/>
          </p:cNvSpPr>
          <p:nvPr>
            <p:ph type="title"/>
          </p:nvPr>
        </p:nvSpPr>
        <p:spPr>
          <a:xfrm>
            <a:off x="838200" y="346075"/>
            <a:ext cx="10515600" cy="1325563"/>
          </a:xfrm>
        </p:spPr>
        <p:txBody>
          <a:bodyPr/>
          <a:lstStyle/>
          <a:p>
            <a:pPr algn="ctr"/>
            <a:r>
              <a:rPr lang="en-GB" b="1" u="sng" dirty="0"/>
              <a:t>Digger Activism in the Late 20</a:t>
            </a:r>
            <a:r>
              <a:rPr lang="en-GB" b="1" u="sng" baseline="30000" dirty="0"/>
              <a:t>th</a:t>
            </a:r>
            <a:r>
              <a:rPr lang="en-GB" b="1" u="sng" dirty="0"/>
              <a:t> Century</a:t>
            </a:r>
          </a:p>
        </p:txBody>
      </p:sp>
      <p:pic>
        <p:nvPicPr>
          <p:cNvPr id="4" name="Content Placeholder 3">
            <a:extLst>
              <a:ext uri="{FF2B5EF4-FFF2-40B4-BE49-F238E27FC236}">
                <a16:creationId xmlns:a16="http://schemas.microsoft.com/office/drawing/2014/main" id="{94D57ADF-F09A-448D-873E-E14086FE9D24}"/>
              </a:ext>
            </a:extLst>
          </p:cNvPr>
          <p:cNvPicPr>
            <a:picLocks noGrp="1" noChangeAspect="1"/>
          </p:cNvPicPr>
          <p:nvPr>
            <p:ph idx="1"/>
          </p:nvPr>
        </p:nvPicPr>
        <p:blipFill>
          <a:blip r:embed="rId3"/>
          <a:stretch>
            <a:fillRect/>
          </a:stretch>
        </p:blipFill>
        <p:spPr>
          <a:xfrm>
            <a:off x="838200" y="1585913"/>
            <a:ext cx="3028950" cy="4238625"/>
          </a:xfrm>
          <a:prstGeom prst="rect">
            <a:avLst/>
          </a:prstGeom>
        </p:spPr>
      </p:pic>
      <p:sp>
        <p:nvSpPr>
          <p:cNvPr id="5" name="TextBox 4">
            <a:extLst>
              <a:ext uri="{FF2B5EF4-FFF2-40B4-BE49-F238E27FC236}">
                <a16:creationId xmlns:a16="http://schemas.microsoft.com/office/drawing/2014/main" id="{5891FDD3-4AB7-4950-974A-51856C7D4829}"/>
              </a:ext>
            </a:extLst>
          </p:cNvPr>
          <p:cNvSpPr txBox="1"/>
          <p:nvPr/>
        </p:nvSpPr>
        <p:spPr>
          <a:xfrm flipH="1">
            <a:off x="533399" y="5929313"/>
            <a:ext cx="363855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Sid Rawle, founder of the Hyde Park Diggers and the Digger Action Group</a:t>
            </a:r>
          </a:p>
        </p:txBody>
      </p:sp>
      <p:sp>
        <p:nvSpPr>
          <p:cNvPr id="6" name="TextBox 5">
            <a:extLst>
              <a:ext uri="{FF2B5EF4-FFF2-40B4-BE49-F238E27FC236}">
                <a16:creationId xmlns:a16="http://schemas.microsoft.com/office/drawing/2014/main" id="{8E6E0222-A60F-46C9-9DE6-32219A876292}"/>
              </a:ext>
            </a:extLst>
          </p:cNvPr>
          <p:cNvSpPr txBox="1"/>
          <p:nvPr/>
        </p:nvSpPr>
        <p:spPr>
          <a:xfrm>
            <a:off x="4171950" y="2092315"/>
            <a:ext cx="7181850" cy="3416320"/>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Hyde Park Diggers (1960s)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The San Francisco Diggers, a theatre group who set up a commune in 1966 in Haight-Ashbury.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Digger Action Group (1970s)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The Land is Ours (1990s land rights group who in 1999 occupied St. George’s Hill on the 350</a:t>
            </a:r>
            <a:r>
              <a:rPr kumimoji="0" lang="en-GB" sz="2400" b="0" i="0" u="none" strike="noStrike" kern="1200" cap="none" spc="0" normalizeH="0" baseline="30000" noProof="0" dirty="0">
                <a:ln>
                  <a:noFill/>
                </a:ln>
                <a:solidFill>
                  <a:prstClr val="black"/>
                </a:solidFill>
                <a:effectLst/>
                <a:uLnTx/>
                <a:uFillTx/>
                <a:latin typeface="Calibri" panose="020F0502020204030204"/>
                <a:ea typeface="+mn-ea"/>
                <a:cs typeface="+mn-cs"/>
              </a:rPr>
              <a:t>th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anniversary of the Digger commune being set up there).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dirty="0">
                <a:solidFill>
                  <a:prstClr val="black"/>
                </a:solidFill>
                <a:latin typeface="Calibri" panose="020F0502020204030204"/>
              </a:rPr>
              <a:t>The Diggers’ Song has been re-recorded by various artists, </a:t>
            </a:r>
            <a:r>
              <a:rPr lang="en-GB" sz="2400" dirty="0">
                <a:solidFill>
                  <a:prstClr val="black"/>
                </a:solidFill>
                <a:latin typeface="Calibri" panose="020F0502020204030204"/>
                <a:hlinkClick r:id="rId4"/>
              </a:rPr>
              <a:t>including </a:t>
            </a:r>
            <a:r>
              <a:rPr lang="en-GB" sz="2400" dirty="0" err="1">
                <a:solidFill>
                  <a:prstClr val="black"/>
                </a:solidFill>
                <a:latin typeface="Calibri" panose="020F0502020204030204"/>
                <a:hlinkClick r:id="rId4"/>
              </a:rPr>
              <a:t>Chumbawumba</a:t>
            </a:r>
            <a:r>
              <a:rPr lang="en-GB" sz="2400" dirty="0">
                <a:solidFill>
                  <a:prstClr val="black"/>
                </a:solidFill>
                <a:latin typeface="Calibri" panose="020F0502020204030204"/>
              </a:rPr>
              <a:t>.</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38559173"/>
      </p:ext>
    </p:extLst>
  </p:cSld>
  <p:clrMapOvr>
    <a:masterClrMapping/>
  </p:clrMapOvr>
  <mc:AlternateContent xmlns:mc="http://schemas.openxmlformats.org/markup-compatibility/2006" xmlns:p14="http://schemas.microsoft.com/office/powerpoint/2010/main">
    <mc:Choice Requires="p14">
      <p:transition spd="slow" p14:dur="2000" advTm="167404"/>
    </mc:Choice>
    <mc:Fallback xmlns="">
      <p:transition spd="slow" advTm="167404"/>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5C15333-A160-43B9-8F03-3870C19AD674}"/>
              </a:ext>
            </a:extLst>
          </p:cNvPr>
          <p:cNvPicPr>
            <a:picLocks noChangeAspect="1"/>
          </p:cNvPicPr>
          <p:nvPr/>
        </p:nvPicPr>
        <p:blipFill>
          <a:blip r:embed="rId3"/>
          <a:stretch>
            <a:fillRect/>
          </a:stretch>
        </p:blipFill>
        <p:spPr>
          <a:xfrm>
            <a:off x="224790" y="74468"/>
            <a:ext cx="4541520" cy="6709064"/>
          </a:xfrm>
          <a:prstGeom prst="rect">
            <a:avLst/>
          </a:prstGeom>
        </p:spPr>
      </p:pic>
      <p:sp>
        <p:nvSpPr>
          <p:cNvPr id="3" name="Rectangle 2">
            <a:extLst>
              <a:ext uri="{FF2B5EF4-FFF2-40B4-BE49-F238E27FC236}">
                <a16:creationId xmlns:a16="http://schemas.microsoft.com/office/drawing/2014/main" id="{9A66F734-DF95-4C43-8C5C-11119B25C816}"/>
              </a:ext>
            </a:extLst>
          </p:cNvPr>
          <p:cNvSpPr/>
          <p:nvPr/>
        </p:nvSpPr>
        <p:spPr>
          <a:xfrm>
            <a:off x="5447857" y="843677"/>
            <a:ext cx="5831840" cy="517064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GB" sz="2400" b="0" i="1" u="none" strike="noStrike" kern="1200" cap="none" spc="0" normalizeH="0" baseline="0" noProof="0" dirty="0">
                <a:ln>
                  <a:noFill/>
                </a:ln>
                <a:solidFill>
                  <a:prstClr val="black"/>
                </a:solidFill>
                <a:effectLst/>
                <a:uLnTx/>
                <a:uFillTx/>
                <a:latin typeface="Calibri" panose="020F0502020204030204"/>
                <a:ea typeface="+mn-ea"/>
                <a:cs typeface="+mn-cs"/>
              </a:rPr>
              <a:t>Winstanley</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isn’t really a political film. It is a trip in a time machine back to the seventeenth century; a glimpse of a heroic attempt to change the way people lived. The fact that Winstanley was a couple of hundred years ahead of his time in his political thinking gives it the political relevance.”</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Kevin Brownlow, from a 1980 interview:</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4"/>
              </a:rPr>
              <a:t>https://cdn.shopify.com/s/files/1/0150/7896/files/WinstanleyPK.pdf?1010</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NB.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On ‘authenticity’ in the </a:t>
            </a:r>
            <a:r>
              <a:rPr kumimoji="0" lang="en-GB" sz="1800" b="0" i="1" u="none" strike="noStrike" kern="1200" cap="none" spc="0" normalizeH="0" baseline="0" noProof="0" dirty="0">
                <a:ln>
                  <a:noFill/>
                </a:ln>
                <a:solidFill>
                  <a:prstClr val="black"/>
                </a:solidFill>
                <a:effectLst/>
                <a:uLnTx/>
                <a:uFillTx/>
                <a:latin typeface="Calibri" panose="020F0502020204030204"/>
                <a:ea typeface="+mn-ea"/>
                <a:cs typeface="+mn-cs"/>
              </a:rPr>
              <a:t>True Levellers Standard</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think about the idea of ‘plain-hearted people’ (e.g. Abel is a ‘plain-hearted man’ (p. 7)); the poor are ‘plain-hearted’ (p. 11); the rich have oppressed and flattered the ‘plain-hearted’ (p. 11 and 12).</a:t>
            </a:r>
          </a:p>
        </p:txBody>
      </p:sp>
    </p:spTree>
    <p:extLst>
      <p:ext uri="{BB962C8B-B14F-4D97-AF65-F5344CB8AC3E}">
        <p14:creationId xmlns:p14="http://schemas.microsoft.com/office/powerpoint/2010/main" val="2167127543"/>
      </p:ext>
    </p:extLst>
  </p:cSld>
  <p:clrMapOvr>
    <a:masterClrMapping/>
  </p:clrMapOvr>
  <mc:AlternateContent xmlns:mc="http://schemas.openxmlformats.org/markup-compatibility/2006" xmlns:p14="http://schemas.microsoft.com/office/powerpoint/2010/main">
    <mc:Choice Requires="p14">
      <p:transition spd="slow" p14:dur="2000" advTm="189322"/>
    </mc:Choice>
    <mc:Fallback xmlns="">
      <p:transition spd="slow" advTm="189322"/>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text on a white background&#10;&#10;Description automatically generated">
            <a:extLst>
              <a:ext uri="{FF2B5EF4-FFF2-40B4-BE49-F238E27FC236}">
                <a16:creationId xmlns:a16="http://schemas.microsoft.com/office/drawing/2014/main" id="{7DA61B81-8AC0-4AE0-AEED-CD8061E1EF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19918" y="182001"/>
            <a:ext cx="3628859" cy="5940000"/>
          </a:xfrm>
          <a:prstGeom prst="rect">
            <a:avLst/>
          </a:prstGeom>
        </p:spPr>
      </p:pic>
      <p:sp>
        <p:nvSpPr>
          <p:cNvPr id="4" name="TextBox 3">
            <a:extLst>
              <a:ext uri="{FF2B5EF4-FFF2-40B4-BE49-F238E27FC236}">
                <a16:creationId xmlns:a16="http://schemas.microsoft.com/office/drawing/2014/main" id="{D9F12094-7EF0-4B80-91A0-36CAC80DEECE}"/>
              </a:ext>
            </a:extLst>
          </p:cNvPr>
          <p:cNvSpPr txBox="1"/>
          <p:nvPr/>
        </p:nvSpPr>
        <p:spPr>
          <a:xfrm>
            <a:off x="6495922" y="6263792"/>
            <a:ext cx="527685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Front cover of Hill’s 1975 edition of Winstanley’s works</a:t>
            </a:r>
          </a:p>
        </p:txBody>
      </p:sp>
      <p:sp>
        <p:nvSpPr>
          <p:cNvPr id="5" name="TextBox 4">
            <a:extLst>
              <a:ext uri="{FF2B5EF4-FFF2-40B4-BE49-F238E27FC236}">
                <a16:creationId xmlns:a16="http://schemas.microsoft.com/office/drawing/2014/main" id="{23E191BD-7BC9-4603-8DB1-3898A8BDFB5E}"/>
              </a:ext>
            </a:extLst>
          </p:cNvPr>
          <p:cNvSpPr txBox="1"/>
          <p:nvPr/>
        </p:nvSpPr>
        <p:spPr>
          <a:xfrm>
            <a:off x="446568" y="1319333"/>
            <a:ext cx="6383522" cy="443198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“Previous radical thinkers had postulated a past golden age; Winstanley believed in the possibility of human progress, and looked to a future in which reason and international brotherhood would prevail”.</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Hill, “Introduction” to </a:t>
            </a:r>
            <a:r>
              <a:rPr kumimoji="0" lang="en-GB" sz="1800" b="0" i="1" u="none" strike="noStrike" kern="1200" cap="none" spc="0" normalizeH="0" baseline="0" noProof="0" dirty="0">
                <a:ln>
                  <a:noFill/>
                </a:ln>
                <a:solidFill>
                  <a:prstClr val="black"/>
                </a:solidFill>
                <a:effectLst/>
                <a:uLnTx/>
                <a:uFillTx/>
                <a:latin typeface="Calibri" panose="020F0502020204030204"/>
                <a:ea typeface="+mn-ea"/>
                <a:cs typeface="+mn-cs"/>
              </a:rPr>
              <a:t>Winstanley: The Law of Freedom and Other Writings</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(Pelican, 1975).</a:t>
            </a:r>
          </a:p>
          <a:p>
            <a:pPr marL="0" marR="0" lvl="0" indent="0" algn="r" defTabSz="914400" rtl="0" eaLnBrk="1" fontAlgn="auto" latinLnBrk="0" hangingPunct="1">
              <a:lnSpc>
                <a:spcPct val="100000"/>
              </a:lnSpc>
              <a:spcBef>
                <a:spcPts val="0"/>
              </a:spcBef>
              <a:spcAft>
                <a:spcPts val="0"/>
              </a:spcAft>
              <a:buClrTx/>
              <a:buSzTx/>
              <a:buFontTx/>
              <a:buNone/>
              <a:tabLst/>
              <a:defRPr/>
            </a:pPr>
            <a:endParaRPr lang="en-GB" dirty="0">
              <a:solidFill>
                <a:prstClr val="black"/>
              </a:solidFill>
              <a:latin typeface="Calibri" panose="020F0502020204030204"/>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1"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800" b="0" i="1"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b="1" dirty="0">
                <a:solidFill>
                  <a:prstClr val="black"/>
                </a:solidFill>
                <a:latin typeface="Calibri" panose="020F0502020204030204"/>
              </a:rPr>
              <a:t>NB.</a:t>
            </a:r>
            <a:r>
              <a:rPr lang="en-GB" dirty="0">
                <a:solidFill>
                  <a:prstClr val="black"/>
                </a:solidFill>
                <a:latin typeface="Calibri" panose="020F0502020204030204"/>
              </a:rPr>
              <a:t> An excellent article about the relationship between Digger literature and ideas and 20</a:t>
            </a:r>
            <a:r>
              <a:rPr lang="en-GB" baseline="30000" dirty="0">
                <a:solidFill>
                  <a:prstClr val="black"/>
                </a:solidFill>
                <a:latin typeface="Calibri" panose="020F0502020204030204"/>
              </a:rPr>
              <a:t>th</a:t>
            </a:r>
            <a:r>
              <a:rPr lang="en-GB" dirty="0">
                <a:solidFill>
                  <a:prstClr val="black"/>
                </a:solidFill>
                <a:latin typeface="Calibri" panose="020F0502020204030204"/>
              </a:rPr>
              <a:t>-century left-wing historiography and criticism is John Gurney, “Gerrard Winstanley and the Left</a:t>
            </a:r>
            <a:r>
              <a:rPr lang="en-GB" i="1" dirty="0">
                <a:solidFill>
                  <a:prstClr val="black"/>
                </a:solidFill>
                <a:latin typeface="Calibri" panose="020F0502020204030204"/>
              </a:rPr>
              <a:t>”  Past and Present</a:t>
            </a:r>
            <a:r>
              <a:rPr lang="en-GB" dirty="0">
                <a:solidFill>
                  <a:prstClr val="black"/>
                </a:solidFill>
                <a:latin typeface="Calibri" panose="020F0502020204030204"/>
              </a:rPr>
              <a:t> 235 (2017), 179-206</a:t>
            </a:r>
            <a:r>
              <a:rPr lang="en-GB" i="1" dirty="0">
                <a:solidFill>
                  <a:prstClr val="black"/>
                </a:solidFill>
                <a:latin typeface="Calibri" panose="020F0502020204030204"/>
              </a:rPr>
              <a:t>.</a:t>
            </a:r>
            <a:endParaRPr kumimoji="0" lang="en-GB" sz="1800" b="0" i="1"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4015706"/>
      </p:ext>
    </p:extLst>
  </p:cSld>
  <p:clrMapOvr>
    <a:masterClrMapping/>
  </p:clrMapOvr>
  <mc:AlternateContent xmlns:mc="http://schemas.openxmlformats.org/markup-compatibility/2006" xmlns:p14="http://schemas.microsoft.com/office/powerpoint/2010/main">
    <mc:Choice Requires="p14">
      <p:transition spd="slow" p14:dur="2000" advTm="144089"/>
    </mc:Choice>
    <mc:Fallback xmlns="">
      <p:transition spd="slow" advTm="144089"/>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2AEAF-7FD1-4252-A635-08BDDCB75C7B}"/>
              </a:ext>
            </a:extLst>
          </p:cNvPr>
          <p:cNvSpPr>
            <a:spLocks noGrp="1"/>
          </p:cNvSpPr>
          <p:nvPr>
            <p:ph type="title"/>
          </p:nvPr>
        </p:nvSpPr>
        <p:spPr/>
        <p:txBody>
          <a:bodyPr/>
          <a:lstStyle/>
          <a:p>
            <a:pPr algn="ctr"/>
            <a:r>
              <a:rPr lang="en-GB" b="1" u="sng" dirty="0"/>
              <a:t>Gerrard Winstanley</a:t>
            </a:r>
          </a:p>
        </p:txBody>
      </p:sp>
      <p:sp>
        <p:nvSpPr>
          <p:cNvPr id="3" name="Content Placeholder 2">
            <a:extLst>
              <a:ext uri="{FF2B5EF4-FFF2-40B4-BE49-F238E27FC236}">
                <a16:creationId xmlns:a16="http://schemas.microsoft.com/office/drawing/2014/main" id="{7CFFFA4F-D235-4FA6-8779-C514A2A453C1}"/>
              </a:ext>
            </a:extLst>
          </p:cNvPr>
          <p:cNvSpPr>
            <a:spLocks noGrp="1"/>
          </p:cNvSpPr>
          <p:nvPr>
            <p:ph idx="1"/>
          </p:nvPr>
        </p:nvSpPr>
        <p:spPr/>
        <p:txBody>
          <a:bodyPr>
            <a:normAutofit fontScale="92500" lnSpcReduction="10000"/>
          </a:bodyPr>
          <a:lstStyle/>
          <a:p>
            <a:r>
              <a:rPr lang="en-GB" dirty="0"/>
              <a:t>Born in 1609 in Wigan.</a:t>
            </a:r>
          </a:p>
          <a:p>
            <a:r>
              <a:rPr lang="en-GB" dirty="0"/>
              <a:t>In 1630 he becomes an apprentice in London.</a:t>
            </a:r>
          </a:p>
          <a:p>
            <a:r>
              <a:rPr lang="en-GB" dirty="0"/>
              <a:t>From 1639 he lived in the parish of St. </a:t>
            </a:r>
            <a:r>
              <a:rPr lang="en-GB" dirty="0" err="1"/>
              <a:t>Olaves</a:t>
            </a:r>
            <a:r>
              <a:rPr lang="en-GB" dirty="0"/>
              <a:t> near to the Guildhall and adjacent to Stephen Coleman Street, which was known to be a centre of London radicalism (cf. the Restoration comedy </a:t>
            </a:r>
            <a:r>
              <a:rPr lang="en-GB" i="1" dirty="0"/>
              <a:t>Cutter of Coleman Street</a:t>
            </a:r>
            <a:r>
              <a:rPr lang="en-GB" dirty="0"/>
              <a:t>).</a:t>
            </a:r>
          </a:p>
          <a:p>
            <a:r>
              <a:rPr lang="en-GB" dirty="0"/>
              <a:t>In 1643 he appears to have suffered severe financial setbacks.</a:t>
            </a:r>
          </a:p>
          <a:p>
            <a:r>
              <a:rPr lang="en-GB" dirty="0"/>
              <a:t>By 1648, he begins to organise the Digger communities. Why then?</a:t>
            </a:r>
          </a:p>
          <a:p>
            <a:pPr lvl="1"/>
            <a:r>
              <a:rPr lang="en-GB" dirty="0"/>
              <a:t>The resurgence of war in 1648.</a:t>
            </a:r>
          </a:p>
          <a:p>
            <a:pPr lvl="1"/>
            <a:r>
              <a:rPr lang="en-GB" dirty="0"/>
              <a:t>Poor harvests from 1646-9.</a:t>
            </a:r>
          </a:p>
          <a:p>
            <a:pPr lvl="1"/>
            <a:r>
              <a:rPr lang="en-GB" dirty="0"/>
              <a:t>Religious motivations.</a:t>
            </a:r>
          </a:p>
        </p:txBody>
      </p:sp>
    </p:spTree>
    <p:extLst>
      <p:ext uri="{BB962C8B-B14F-4D97-AF65-F5344CB8AC3E}">
        <p14:creationId xmlns:p14="http://schemas.microsoft.com/office/powerpoint/2010/main" val="1883337719"/>
      </p:ext>
    </p:extLst>
  </p:cSld>
  <p:clrMapOvr>
    <a:masterClrMapping/>
  </p:clrMapOvr>
  <mc:AlternateContent xmlns:mc="http://schemas.openxmlformats.org/markup-compatibility/2006" xmlns:p14="http://schemas.microsoft.com/office/powerpoint/2010/main">
    <mc:Choice Requires="p14">
      <p:transition spd="slow" p14:dur="2000" advTm="327480"/>
    </mc:Choice>
    <mc:Fallback xmlns="">
      <p:transition spd="slow" advTm="32748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718F62F-6CC9-43B5-AAAB-94DE52053FD5}"/>
              </a:ext>
            </a:extLst>
          </p:cNvPr>
          <p:cNvSpPr>
            <a:spLocks noGrp="1"/>
          </p:cNvSpPr>
          <p:nvPr>
            <p:ph type="title"/>
          </p:nvPr>
        </p:nvSpPr>
        <p:spPr/>
        <p:txBody>
          <a:bodyPr/>
          <a:lstStyle/>
          <a:p>
            <a:pPr algn="ctr"/>
            <a:r>
              <a:rPr lang="en-GB" b="1" u="sng" dirty="0"/>
              <a:t>Winstanley’s Call to Dig the Land</a:t>
            </a:r>
          </a:p>
        </p:txBody>
      </p:sp>
      <p:sp>
        <p:nvSpPr>
          <p:cNvPr id="4" name="Content Placeholder 3">
            <a:extLst>
              <a:ext uri="{FF2B5EF4-FFF2-40B4-BE49-F238E27FC236}">
                <a16:creationId xmlns:a16="http://schemas.microsoft.com/office/drawing/2014/main" id="{5A02CB14-4205-494B-A899-179C5E22685E}"/>
              </a:ext>
            </a:extLst>
          </p:cNvPr>
          <p:cNvSpPr>
            <a:spLocks noGrp="1"/>
          </p:cNvSpPr>
          <p:nvPr>
            <p:ph idx="1"/>
          </p:nvPr>
        </p:nvSpPr>
        <p:spPr/>
        <p:txBody>
          <a:bodyPr/>
          <a:lstStyle/>
          <a:p>
            <a:pPr marL="0" indent="0">
              <a:buNone/>
            </a:pPr>
            <a:r>
              <a:rPr lang="en-GB" dirty="0"/>
              <a:t>“As I was in a trance not long since, divers matters were present to my sight, which here must not be related. Likewise I heard these words, </a:t>
            </a:r>
            <a:r>
              <a:rPr lang="en-GB" i="1" dirty="0" err="1"/>
              <a:t>Worke</a:t>
            </a:r>
            <a:r>
              <a:rPr lang="en-GB" i="1" dirty="0"/>
              <a:t> together; Eat bread together; declare this all abroad </a:t>
            </a:r>
            <a:r>
              <a:rPr lang="en-GB" dirty="0"/>
              <a:t>… And when the Lord doth shew unto me the place and manner, how he </a:t>
            </a:r>
            <a:r>
              <a:rPr lang="en-GB" dirty="0" err="1"/>
              <a:t>wil</a:t>
            </a:r>
            <a:r>
              <a:rPr lang="en-GB" dirty="0"/>
              <a:t> have us that are called common people, to manure and work upon the common Lands, I </a:t>
            </a:r>
            <a:r>
              <a:rPr lang="en-GB" dirty="0" err="1"/>
              <a:t>wil</a:t>
            </a:r>
            <a:r>
              <a:rPr lang="en-GB" dirty="0"/>
              <a:t> then go forth and declare it in my action, to eat my bread with the sweat of my brows, without either giving or taking hire, looking upon the Land as freely mine as </a:t>
            </a:r>
            <a:r>
              <a:rPr lang="en-GB" dirty="0" err="1"/>
              <a:t>anothers</a:t>
            </a:r>
            <a:r>
              <a:rPr lang="en-GB" dirty="0"/>
              <a:t>.”</a:t>
            </a:r>
          </a:p>
          <a:p>
            <a:pPr marL="0" indent="0" algn="r">
              <a:buNone/>
            </a:pPr>
            <a:r>
              <a:rPr lang="en-GB" dirty="0"/>
              <a:t>Winstanley, </a:t>
            </a:r>
            <a:r>
              <a:rPr lang="en-GB" i="1" dirty="0"/>
              <a:t>The New Law of Righteousness </a:t>
            </a:r>
            <a:r>
              <a:rPr lang="en-GB" dirty="0"/>
              <a:t>(late January, 1649)</a:t>
            </a:r>
          </a:p>
        </p:txBody>
      </p:sp>
    </p:spTree>
    <p:extLst>
      <p:ext uri="{BB962C8B-B14F-4D97-AF65-F5344CB8AC3E}">
        <p14:creationId xmlns:p14="http://schemas.microsoft.com/office/powerpoint/2010/main" val="1945433899"/>
      </p:ext>
    </p:extLst>
  </p:cSld>
  <p:clrMapOvr>
    <a:masterClrMapping/>
  </p:clrMapOvr>
  <mc:AlternateContent xmlns:mc="http://schemas.openxmlformats.org/markup-compatibility/2006" xmlns:p14="http://schemas.microsoft.com/office/powerpoint/2010/main">
    <mc:Choice Requires="p14">
      <p:transition spd="slow" p14:dur="2000" advTm="161806"/>
    </mc:Choice>
    <mc:Fallback xmlns="">
      <p:transition spd="slow" advTm="161806"/>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Winstanley St Geore'g Hill">
            <a:extLst>
              <a:ext uri="{FF2B5EF4-FFF2-40B4-BE49-F238E27FC236}">
                <a16:creationId xmlns:a16="http://schemas.microsoft.com/office/drawing/2014/main" id="{F5868D9B-E5B0-A421-634F-F56D4B65D8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3767" y="871106"/>
            <a:ext cx="3391785" cy="511578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97B31BCC-B82A-8F71-9C2C-DBA2E2E37B0C}"/>
              </a:ext>
            </a:extLst>
          </p:cNvPr>
          <p:cNvSpPr txBox="1"/>
          <p:nvPr/>
        </p:nvSpPr>
        <p:spPr>
          <a:xfrm>
            <a:off x="5018566" y="474344"/>
            <a:ext cx="6631173" cy="5909310"/>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srgbClr val="000000"/>
                </a:solidFill>
                <a:effectLst/>
                <a:uLnTx/>
                <a:uFillTx/>
                <a:latin typeface="Avenir Next LT Pro" panose="020B0504020202020204" pitchFamily="34" charset="0"/>
              </a:rPr>
              <a:t>One response to the defeat of the Levellers comes from the Diggers who seek to turn private land into a common treasury for everyone.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b="0" i="0" u="none" strike="noStrike" kern="1200" cap="none" spc="0" normalizeH="0" baseline="0" noProof="0" dirty="0">
              <a:ln>
                <a:noFill/>
              </a:ln>
              <a:solidFill>
                <a:srgbClr val="000000"/>
              </a:solidFill>
              <a:effectLst/>
              <a:uLnTx/>
              <a:uFillTx/>
              <a:latin typeface="Avenir Next LT Pro" panose="020B05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1200" cap="none" spc="0" normalizeH="0" baseline="0" noProof="0" dirty="0" err="1">
                <a:ln>
                  <a:noFill/>
                </a:ln>
                <a:solidFill>
                  <a:srgbClr val="000000"/>
                </a:solidFill>
                <a:effectLst/>
                <a:uLnTx/>
                <a:uFillTx/>
                <a:latin typeface="Avenir Next LT Pro" panose="020B0504020202020204" pitchFamily="34" charset="0"/>
              </a:rPr>
              <a:t>Coppe</a:t>
            </a:r>
            <a:r>
              <a:rPr kumimoji="0" lang="en-GB" b="0" i="0" u="none" strike="noStrike" kern="1200" cap="none" spc="0" normalizeH="0" baseline="0" noProof="0" dirty="0">
                <a:ln>
                  <a:noFill/>
                </a:ln>
                <a:solidFill>
                  <a:srgbClr val="000000"/>
                </a:solidFill>
                <a:effectLst/>
                <a:uLnTx/>
                <a:uFillTx/>
                <a:latin typeface="Avenir Next LT Pro" panose="020B0504020202020204" pitchFamily="34" charset="0"/>
              </a:rPr>
              <a:t> wrote “give up your houses, horses, goods, gold, Lands, give up, account nothing your own, have ALL THINGS common”. </a:t>
            </a:r>
            <a:r>
              <a:rPr lang="en-GB" dirty="0">
                <a:solidFill>
                  <a:srgbClr val="000000"/>
                </a:solidFill>
                <a:latin typeface="Avenir Next LT Pro" panose="020B0504020202020204" pitchFamily="34" charset="0"/>
              </a:rPr>
              <a:t>B</a:t>
            </a:r>
            <a:r>
              <a:rPr kumimoji="0" lang="en-GB" b="0" i="0" u="none" strike="noStrike" kern="1200" cap="none" spc="0" normalizeH="0" baseline="0" noProof="0" dirty="0">
                <a:ln>
                  <a:noFill/>
                </a:ln>
                <a:solidFill>
                  <a:srgbClr val="000000"/>
                </a:solidFill>
                <a:effectLst/>
                <a:uLnTx/>
                <a:uFillTx/>
                <a:latin typeface="Avenir Next LT Pro" panose="020B0504020202020204" pitchFamily="34" charset="0"/>
              </a:rPr>
              <a:t>u</a:t>
            </a:r>
            <a:r>
              <a:rPr lang="en-GB" dirty="0">
                <a:solidFill>
                  <a:srgbClr val="000000"/>
                </a:solidFill>
                <a:latin typeface="Avenir Next LT Pro" panose="020B0504020202020204" pitchFamily="34" charset="0"/>
              </a:rPr>
              <a:t>t</a:t>
            </a:r>
            <a:r>
              <a:rPr kumimoji="0" lang="en-GB" b="0" i="0" u="none" strike="noStrike" kern="1200" cap="none" spc="0" normalizeH="0" baseline="0" noProof="0" dirty="0">
                <a:ln>
                  <a:noFill/>
                </a:ln>
                <a:solidFill>
                  <a:srgbClr val="000000"/>
                </a:solidFill>
                <a:effectLst/>
                <a:uLnTx/>
                <a:uFillTx/>
                <a:latin typeface="Avenir Next LT Pro" panose="020B0504020202020204" pitchFamily="34" charset="0"/>
              </a:rPr>
              <a:t> he also says ‘digging-levelling’ is not God’s way (see Week 7).</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solidFill>
                <a:srgbClr val="000000"/>
              </a:solidFill>
              <a:latin typeface="Avenir Next LT Pro" panose="020B05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srgbClr val="000000"/>
                </a:solidFill>
                <a:effectLst/>
                <a:uLnTx/>
                <a:uFillTx/>
                <a:latin typeface="Avenir Next LT Pro" panose="020B0504020202020204" pitchFamily="34" charset="0"/>
              </a:rPr>
              <a:t>Winstanley’s writing stresses the importance of deeds not just words. Perhaps a slight at the Levellers whose ideas remained largely theoretical?</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solidFill>
                <a:srgbClr val="000000"/>
              </a:solidFill>
              <a:latin typeface="Avenir Next LT Pro" panose="020B05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srgbClr val="000000"/>
                </a:solidFill>
                <a:effectLst/>
                <a:uLnTx/>
                <a:uFillTx/>
                <a:latin typeface="Avenir Next LT Pro" panose="020B0504020202020204" pitchFamily="34" charset="0"/>
              </a:rPr>
              <a:t>The title The True Levellers Standard should have an apostrophe in it</a:t>
            </a:r>
            <a:r>
              <a:rPr lang="en-GB" dirty="0">
                <a:solidFill>
                  <a:srgbClr val="000000"/>
                </a:solidFill>
                <a:latin typeface="Avenir Next LT Pro" panose="020B0504020202020204" pitchFamily="34" charset="0"/>
              </a:rPr>
              <a:t>, </a:t>
            </a:r>
            <a:r>
              <a:rPr kumimoji="0" lang="en-GB" b="0" i="0" u="none" strike="noStrike" kern="1200" cap="none" spc="0" normalizeH="0" baseline="0" noProof="0" dirty="0">
                <a:ln>
                  <a:noFill/>
                </a:ln>
                <a:solidFill>
                  <a:srgbClr val="000000"/>
                </a:solidFill>
                <a:effectLst/>
                <a:uLnTx/>
                <a:uFillTx/>
                <a:latin typeface="Avenir Next LT Pro" panose="020B0504020202020204" pitchFamily="34" charset="0"/>
              </a:rPr>
              <a:t>so it means: the standard of the True Leveller</a:t>
            </a:r>
            <a:r>
              <a:rPr lang="en-GB" sz="1800" dirty="0">
                <a:effectLst/>
                <a:latin typeface="Avenir Next LT Pro" panose="020B0504020202020204" pitchFamily="34" charset="0"/>
                <a:ea typeface="Aptos" panose="020B0004020202020204" pitchFamily="34" charset="0"/>
                <a:cs typeface="Times New Roman" panose="02020603050405020304" pitchFamily="18" charset="0"/>
              </a:rPr>
              <a:t>. The True Leveller in this context is Jesus (again, cp. </a:t>
            </a:r>
            <a:r>
              <a:rPr lang="en-GB" sz="1800" dirty="0" err="1">
                <a:effectLst/>
                <a:latin typeface="Avenir Next LT Pro" panose="020B0504020202020204" pitchFamily="34" charset="0"/>
                <a:ea typeface="Aptos" panose="020B0004020202020204" pitchFamily="34" charset="0"/>
                <a:cs typeface="Times New Roman" panose="02020603050405020304" pitchFamily="18" charset="0"/>
              </a:rPr>
              <a:t>Coppe</a:t>
            </a:r>
            <a:r>
              <a:rPr lang="en-GB" sz="1800" dirty="0">
                <a:effectLst/>
                <a:latin typeface="Avenir Next LT Pro" panose="020B0504020202020204" pitchFamily="34" charset="0"/>
                <a:ea typeface="Aptos" panose="020B0004020202020204" pitchFamily="34" charset="0"/>
                <a:cs typeface="Times New Roman" panose="02020603050405020304" pitchFamily="18" charset="0"/>
              </a:rPr>
              <a:t> in Week 7).</a:t>
            </a:r>
            <a:endParaRPr kumimoji="0" lang="en-GB" b="0" i="0" u="none" strike="noStrike" kern="1200" cap="none" spc="0" normalizeH="0" baseline="0" noProof="0" dirty="0">
              <a:ln>
                <a:noFill/>
              </a:ln>
              <a:solidFill>
                <a:srgbClr val="000000"/>
              </a:solidFill>
              <a:effectLst/>
              <a:uLnTx/>
              <a:uFillTx/>
              <a:latin typeface="Avenir Next LT Pro" panose="020B05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solidFill>
                <a:srgbClr val="000000"/>
              </a:solidFill>
              <a:latin typeface="Avenir Next LT Pro" panose="020B05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effectLst/>
                <a:latin typeface="Avenir Next LT Pro" panose="020B0504020202020204" pitchFamily="34" charset="0"/>
                <a:ea typeface="Aptos" panose="020B0004020202020204" pitchFamily="34" charset="0"/>
                <a:cs typeface="Times New Roman" panose="02020603050405020304" pitchFamily="18" charset="0"/>
              </a:rPr>
              <a:t>The Levellers proposed a radical extension of the franchise and of religious toleration, but they never argued for redistribution of property. The Diggers did.</a:t>
            </a:r>
            <a:endParaRPr kumimoji="0" lang="en-GB" b="0" i="0" u="none" strike="noStrike" kern="1200" cap="none" spc="0" normalizeH="0" baseline="0" noProof="0" dirty="0">
              <a:ln>
                <a:noFill/>
              </a:ln>
              <a:solidFill>
                <a:srgbClr val="000000"/>
              </a:solidFill>
              <a:effectLst/>
              <a:uLnTx/>
              <a:uFillTx/>
              <a:latin typeface="Avenir Next LT Pro" panose="020B0504020202020204" pitchFamily="34" charset="0"/>
            </a:endParaRPr>
          </a:p>
        </p:txBody>
      </p:sp>
    </p:spTree>
    <p:extLst>
      <p:ext uri="{BB962C8B-B14F-4D97-AF65-F5344CB8AC3E}">
        <p14:creationId xmlns:p14="http://schemas.microsoft.com/office/powerpoint/2010/main" val="7234888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2DB4A51-0FEA-4C03-96A7-C43983DB8914}"/>
              </a:ext>
            </a:extLst>
          </p:cNvPr>
          <p:cNvSpPr>
            <a:spLocks noGrp="1"/>
          </p:cNvSpPr>
          <p:nvPr>
            <p:ph type="title"/>
          </p:nvPr>
        </p:nvSpPr>
        <p:spPr>
          <a:xfrm>
            <a:off x="524256" y="4767072"/>
            <a:ext cx="6594189" cy="1625210"/>
          </a:xfrm>
        </p:spPr>
        <p:txBody>
          <a:bodyPr>
            <a:normAutofit/>
          </a:bodyPr>
          <a:lstStyle/>
          <a:p>
            <a:pPr algn="ctr"/>
            <a:r>
              <a:rPr lang="en-GB" b="1" u="sng" dirty="0">
                <a:solidFill>
                  <a:srgbClr val="FFFFFF"/>
                </a:solidFill>
              </a:rPr>
              <a:t>St George’s Hill, Surrey</a:t>
            </a:r>
          </a:p>
        </p:txBody>
      </p:sp>
      <p:pic>
        <p:nvPicPr>
          <p:cNvPr id="4" name="Content Placeholder 3" descr="A black sign with white text&#10;&#10;Description automatically generated">
            <a:extLst>
              <a:ext uri="{FF2B5EF4-FFF2-40B4-BE49-F238E27FC236}">
                <a16:creationId xmlns:a16="http://schemas.microsoft.com/office/drawing/2014/main" id="{3EF5069F-F17D-40B2-B11E-69DFE367051D}"/>
              </a:ext>
            </a:extLst>
          </p:cNvPr>
          <p:cNvPicPr>
            <a:picLocks noChangeAspect="1"/>
          </p:cNvPicPr>
          <p:nvPr/>
        </p:nvPicPr>
        <p:blipFill rotWithShape="1">
          <a:blip r:embed="rId3"/>
          <a:srcRect t="7540" r="1" b="2589"/>
          <a:stretch/>
        </p:blipFill>
        <p:spPr>
          <a:xfrm>
            <a:off x="327547" y="321733"/>
            <a:ext cx="7058306" cy="4107392"/>
          </a:xfrm>
          <a:prstGeom prst="rect">
            <a:avLst/>
          </a:prstGeom>
        </p:spPr>
      </p:pic>
      <p:sp>
        <p:nvSpPr>
          <p:cNvPr id="13" name="Rectangle 12">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Content Placeholder 7">
            <a:extLst>
              <a:ext uri="{FF2B5EF4-FFF2-40B4-BE49-F238E27FC236}">
                <a16:creationId xmlns:a16="http://schemas.microsoft.com/office/drawing/2014/main" id="{6FAA16D4-4558-4B95-9651-E2680E960560}"/>
              </a:ext>
            </a:extLst>
          </p:cNvPr>
          <p:cNvSpPr>
            <a:spLocks noGrp="1"/>
          </p:cNvSpPr>
          <p:nvPr>
            <p:ph idx="1"/>
          </p:nvPr>
        </p:nvSpPr>
        <p:spPr>
          <a:xfrm>
            <a:off x="7839075" y="917725"/>
            <a:ext cx="3828669" cy="4852362"/>
          </a:xfrm>
        </p:spPr>
        <p:txBody>
          <a:bodyPr anchor="ctr">
            <a:normAutofit/>
          </a:bodyPr>
          <a:lstStyle/>
          <a:p>
            <a:r>
              <a:rPr lang="en-US" sz="2000" dirty="0">
                <a:solidFill>
                  <a:srgbClr val="FFFFFF"/>
                </a:solidFill>
              </a:rPr>
              <a:t>The Diggers, led by Winstanley and the prophet William Everard, start digging on St George’s Hill in April 1649.</a:t>
            </a:r>
          </a:p>
          <a:p>
            <a:r>
              <a:rPr lang="en-US" sz="2000" dirty="0">
                <a:solidFill>
                  <a:srgbClr val="FFFFFF"/>
                </a:solidFill>
              </a:rPr>
              <a:t>Other digger communities emerge (e.g. in </a:t>
            </a:r>
            <a:r>
              <a:rPr lang="en-US" sz="2000" dirty="0" err="1">
                <a:solidFill>
                  <a:srgbClr val="FFFFFF"/>
                </a:solidFill>
              </a:rPr>
              <a:t>Wellingborough</a:t>
            </a:r>
            <a:r>
              <a:rPr lang="en-US" sz="2000" dirty="0">
                <a:solidFill>
                  <a:srgbClr val="FFFFFF"/>
                </a:solidFill>
              </a:rPr>
              <a:t>).</a:t>
            </a:r>
          </a:p>
          <a:p>
            <a:r>
              <a:rPr lang="en-US" sz="2000" dirty="0">
                <a:solidFill>
                  <a:srgbClr val="FFFFFF"/>
                </a:solidFill>
              </a:rPr>
              <a:t> Initially they are dismissed by the new authorities as harmless and ‘mad’. But after a year they are forced off the land. </a:t>
            </a:r>
          </a:p>
        </p:txBody>
      </p:sp>
    </p:spTree>
    <p:extLst>
      <p:ext uri="{BB962C8B-B14F-4D97-AF65-F5344CB8AC3E}">
        <p14:creationId xmlns:p14="http://schemas.microsoft.com/office/powerpoint/2010/main" val="965151545"/>
      </p:ext>
    </p:extLst>
  </p:cSld>
  <p:clrMapOvr>
    <a:masterClrMapping/>
  </p:clrMapOvr>
  <mc:AlternateContent xmlns:mc="http://schemas.openxmlformats.org/markup-compatibility/2006" xmlns:p14="http://schemas.microsoft.com/office/powerpoint/2010/main">
    <mc:Choice Requires="p14">
      <p:transition spd="slow" p14:dur="2000" advTm="122947"/>
    </mc:Choice>
    <mc:Fallback xmlns="">
      <p:transition spd="slow" advTm="122947"/>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4430EB7-0387-4F11-AABB-7711F0BF22EF}"/>
              </a:ext>
            </a:extLst>
          </p:cNvPr>
          <p:cNvSpPr>
            <a:spLocks noGrp="1"/>
          </p:cNvSpPr>
          <p:nvPr>
            <p:ph idx="4294967295"/>
          </p:nvPr>
        </p:nvSpPr>
        <p:spPr>
          <a:xfrm>
            <a:off x="700087" y="371475"/>
            <a:ext cx="10791825" cy="4981361"/>
          </a:xfrm>
        </p:spPr>
        <p:txBody>
          <a:bodyPr>
            <a:normAutofit fontScale="92500" lnSpcReduction="20000"/>
          </a:bodyPr>
          <a:lstStyle/>
          <a:p>
            <a:pPr marL="0" indent="0">
              <a:buNone/>
            </a:pPr>
            <a:r>
              <a:rPr lang="en-GB" sz="2400" dirty="0"/>
              <a:t>The Winter's past, the Spring time now appears,</a:t>
            </a:r>
          </a:p>
          <a:p>
            <a:pPr marL="0" indent="0">
              <a:buNone/>
            </a:pPr>
            <a:r>
              <a:rPr lang="en-GB" sz="2400" dirty="0"/>
              <a:t>Be gone thou Kingly Tyrant, with all thy Cavaliers.</a:t>
            </a:r>
          </a:p>
          <a:p>
            <a:pPr marL="0" indent="0">
              <a:buNone/>
            </a:pPr>
            <a:r>
              <a:rPr lang="en-GB" sz="2400" dirty="0"/>
              <a:t>Thy day is past, and sure thou dost appear</a:t>
            </a:r>
          </a:p>
          <a:p>
            <a:pPr marL="0" indent="0">
              <a:buNone/>
            </a:pPr>
            <a:r>
              <a:rPr lang="en-GB" sz="2400" dirty="0"/>
              <a:t>To be the bonds-mans son, and not the free-born Heir.</a:t>
            </a:r>
          </a:p>
          <a:p>
            <a:pPr marL="0" indent="0" algn="r">
              <a:buNone/>
            </a:pPr>
            <a:r>
              <a:rPr lang="en-GB" sz="2400" dirty="0"/>
              <a:t>Winstanley’s poem on the regicide</a:t>
            </a:r>
          </a:p>
          <a:p>
            <a:pPr marL="0" indent="0" algn="r">
              <a:buNone/>
            </a:pPr>
            <a:endParaRPr lang="en-GB" sz="2400" dirty="0"/>
          </a:p>
          <a:p>
            <a:pPr marL="0" indent="0">
              <a:buNone/>
            </a:pPr>
            <a:r>
              <a:rPr lang="en-GB" sz="2400" dirty="0"/>
              <a:t>“But for the present state of the old world that is running up like parchment in the fire, and wearing away, we see proud imaginary flesh, which is the wise Serpent, rises up in flesh, and gets dominion in some to rule over others, and so forces one part of the Creation man, to be a slave to another; and thereby the Spirit is killed in both.”</a:t>
            </a:r>
          </a:p>
          <a:p>
            <a:pPr marL="0" indent="0" algn="r">
              <a:buNone/>
            </a:pPr>
            <a:r>
              <a:rPr lang="en-GB" sz="2400" i="1" dirty="0"/>
              <a:t>The True Levellers Standard</a:t>
            </a:r>
            <a:r>
              <a:rPr lang="en-GB" sz="2400" dirty="0"/>
              <a:t>, p. 6 (all quotes from the Oxford edition)</a:t>
            </a:r>
          </a:p>
          <a:p>
            <a:pPr marL="0" indent="0" algn="r">
              <a:buNone/>
            </a:pPr>
            <a:endParaRPr lang="en-GB" sz="2400" dirty="0"/>
          </a:p>
          <a:p>
            <a:pPr marL="0" indent="0">
              <a:buNone/>
            </a:pPr>
            <a:r>
              <a:rPr lang="en-GB" sz="2400" b="1" dirty="0"/>
              <a:t>cf. Isaiah 34:4: </a:t>
            </a:r>
            <a:r>
              <a:rPr lang="en-GB" sz="2400" dirty="0"/>
              <a:t>“All the stars in the sky will be dissolved and the heavens rolled up like a scroll; all the starry host will fall like withered leaves from the vine, like </a:t>
            </a:r>
            <a:r>
              <a:rPr lang="en-GB" sz="2400" dirty="0" err="1"/>
              <a:t>shriveled</a:t>
            </a:r>
            <a:r>
              <a:rPr lang="en-GB" sz="2400" dirty="0"/>
              <a:t> figs from the fig tree.”</a:t>
            </a:r>
          </a:p>
          <a:p>
            <a:pPr marL="0" indent="0" algn="r">
              <a:buNone/>
            </a:pPr>
            <a:endParaRPr lang="en-GB" dirty="0"/>
          </a:p>
          <a:p>
            <a:pPr marL="0" indent="0">
              <a:buNone/>
            </a:pPr>
            <a:endParaRPr lang="en-GB" dirty="0"/>
          </a:p>
        </p:txBody>
      </p:sp>
    </p:spTree>
    <p:extLst>
      <p:ext uri="{BB962C8B-B14F-4D97-AF65-F5344CB8AC3E}">
        <p14:creationId xmlns:p14="http://schemas.microsoft.com/office/powerpoint/2010/main" val="3910847341"/>
      </p:ext>
    </p:extLst>
  </p:cSld>
  <p:clrMapOvr>
    <a:masterClrMapping/>
  </p:clrMapOvr>
  <mc:AlternateContent xmlns:mc="http://schemas.openxmlformats.org/markup-compatibility/2006" xmlns:p14="http://schemas.microsoft.com/office/powerpoint/2010/main">
    <mc:Choice Requires="p14">
      <p:transition spd="slow" p14:dur="2000" advTm="276547"/>
    </mc:Choice>
    <mc:Fallback xmlns="">
      <p:transition spd="slow" advTm="276547"/>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61</TotalTime>
  <Words>1658</Words>
  <Application>Microsoft Office PowerPoint</Application>
  <PresentationFormat>Widescreen</PresentationFormat>
  <Paragraphs>87</Paragraphs>
  <Slides>13</Slides>
  <Notes>12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13</vt:i4>
      </vt:variant>
    </vt:vector>
  </HeadingPairs>
  <TitlesOfParts>
    <vt:vector size="21" baseType="lpstr">
      <vt:lpstr>Aptos</vt:lpstr>
      <vt:lpstr>Aptos Display</vt:lpstr>
      <vt:lpstr>Arial</vt:lpstr>
      <vt:lpstr>Avenir Next LT Pro</vt:lpstr>
      <vt:lpstr>Calibri</vt:lpstr>
      <vt:lpstr>Calibri Light</vt:lpstr>
      <vt:lpstr>Office Theme</vt:lpstr>
      <vt:lpstr>1_Office Theme</vt:lpstr>
      <vt:lpstr>Early Modern Communism: The Diggers</vt:lpstr>
      <vt:lpstr>Digger Activism in the Late 20th Century</vt:lpstr>
      <vt:lpstr>PowerPoint Presentation</vt:lpstr>
      <vt:lpstr>PowerPoint Presentation</vt:lpstr>
      <vt:lpstr>Gerrard Winstanley</vt:lpstr>
      <vt:lpstr>Winstanley’s Call to Dig the Land</vt:lpstr>
      <vt:lpstr>PowerPoint Presentation</vt:lpstr>
      <vt:lpstr>St George’s Hill, Surrey</vt:lpstr>
      <vt:lpstr>PowerPoint Presentation</vt:lpstr>
      <vt:lpstr>Today’s Texts</vt:lpstr>
      <vt:lpstr>True Levellers?</vt:lpstr>
      <vt:lpstr>God / Reason</vt:lpstr>
      <vt:lpstr>Winstanley and the Bible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West, John</dc:creator>
  <cp:lastModifiedBy>West, John</cp:lastModifiedBy>
  <cp:revision>5</cp:revision>
  <dcterms:created xsi:type="dcterms:W3CDTF">2025-02-26T11:09:25Z</dcterms:created>
  <dcterms:modified xsi:type="dcterms:W3CDTF">2025-02-26T21:31:42Z</dcterms:modified>
</cp:coreProperties>
</file>