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9" r:id="rId3"/>
    <p:sldId id="260" r:id="rId4"/>
    <p:sldId id="297" r:id="rId5"/>
    <p:sldId id="298" r:id="rId6"/>
    <p:sldId id="263" r:id="rId7"/>
    <p:sldId id="262" r:id="rId8"/>
    <p:sldId id="257" r:id="rId9"/>
    <p:sldId id="261" r:id="rId10"/>
    <p:sldId id="296" r:id="rId11"/>
    <p:sldId id="259" r:id="rId12"/>
    <p:sldId id="25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6" autoAdjust="0"/>
    <p:restoredTop sz="94660"/>
  </p:normalViewPr>
  <p:slideViewPr>
    <p:cSldViewPr snapToGrid="0">
      <p:cViewPr varScale="1">
        <p:scale>
          <a:sx n="41" d="100"/>
          <a:sy n="41" d="100"/>
        </p:scale>
        <p:origin x="2115"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3932655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312956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46595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3844057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03069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1323697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1258790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555292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2761500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FB8FA-5395-4DF5-9F4F-9832D806BBD8}" type="datetimeFigureOut">
              <a:rPr lang="en-GB" smtClean="0"/>
              <a:t>12/03/2021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2265934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FFB8FA-5395-4DF5-9F4F-9832D806BBD8}" type="datetimeFigureOut">
              <a:rPr lang="en-GB" smtClean="0"/>
              <a:t>12/03/2021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422126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FFB8FA-5395-4DF5-9F4F-9832D806BBD8}" type="datetimeFigureOut">
              <a:rPr lang="en-GB" smtClean="0"/>
              <a:t>12/03/2021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1651282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FFB8FA-5395-4DF5-9F4F-9832D806BBD8}" type="datetimeFigureOut">
              <a:rPr lang="en-GB" smtClean="0"/>
              <a:t>12/03/2021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185494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FFB8FA-5395-4DF5-9F4F-9832D806BBD8}" type="datetimeFigureOut">
              <a:rPr lang="en-GB" smtClean="0"/>
              <a:t>12/03/2021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116275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FFB8FA-5395-4DF5-9F4F-9832D806BBD8}" type="datetimeFigureOut">
              <a:rPr lang="en-GB" smtClean="0"/>
              <a:t>12/03/2021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2582417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FFB8FA-5395-4DF5-9F4F-9832D806BBD8}" type="datetimeFigureOut">
              <a:rPr lang="en-GB" smtClean="0"/>
              <a:t>12/03/2021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A10F97-2F15-44A9-A150-699CA876FF97}" type="slidenum">
              <a:rPr lang="en-GB" smtClean="0"/>
              <a:t>‹#›</a:t>
            </a:fld>
            <a:endParaRPr lang="en-GB"/>
          </a:p>
        </p:txBody>
      </p:sp>
    </p:spTree>
    <p:extLst>
      <p:ext uri="{BB962C8B-B14F-4D97-AF65-F5344CB8AC3E}">
        <p14:creationId xmlns:p14="http://schemas.microsoft.com/office/powerpoint/2010/main" val="408866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6FFB8FA-5395-4DF5-9F4F-9832D806BBD8}" type="datetimeFigureOut">
              <a:rPr lang="en-GB" smtClean="0"/>
              <a:t>12/03/2021</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A10F97-2F15-44A9-A150-699CA876FF97}" type="slidenum">
              <a:rPr lang="en-GB" smtClean="0"/>
              <a:t>‹#›</a:t>
            </a:fld>
            <a:endParaRPr lang="en-GB"/>
          </a:p>
        </p:txBody>
      </p:sp>
    </p:spTree>
    <p:extLst>
      <p:ext uri="{BB962C8B-B14F-4D97-AF65-F5344CB8AC3E}">
        <p14:creationId xmlns:p14="http://schemas.microsoft.com/office/powerpoint/2010/main" val="20130750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aily.jstor.org/queer-time-the-alternative-to-adult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FC5E8-F6AC-4B9F-8683-B74CD5DBDD9F}"/>
              </a:ext>
            </a:extLst>
          </p:cNvPr>
          <p:cNvSpPr>
            <a:spLocks noGrp="1"/>
          </p:cNvSpPr>
          <p:nvPr>
            <p:ph type="ctrTitle"/>
          </p:nvPr>
        </p:nvSpPr>
        <p:spPr/>
        <p:txBody>
          <a:bodyPr/>
          <a:lstStyle/>
          <a:p>
            <a:r>
              <a:rPr lang="en-GB" dirty="0"/>
              <a:t>Week 7: Queer Time</a:t>
            </a:r>
          </a:p>
        </p:txBody>
      </p:sp>
      <p:sp>
        <p:nvSpPr>
          <p:cNvPr id="3" name="Subtitle 2">
            <a:extLst>
              <a:ext uri="{FF2B5EF4-FFF2-40B4-BE49-F238E27FC236}">
                <a16:creationId xmlns:a16="http://schemas.microsoft.com/office/drawing/2014/main" id="{5E268FB4-55CF-4867-8D77-EC2D612B6FF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370029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F699B-3D2D-4F32-A12C-E6D6EC386C62}"/>
              </a:ext>
            </a:extLst>
          </p:cNvPr>
          <p:cNvSpPr>
            <a:spLocks noGrp="1"/>
          </p:cNvSpPr>
          <p:nvPr>
            <p:ph type="title"/>
          </p:nvPr>
        </p:nvSpPr>
        <p:spPr/>
        <p:txBody>
          <a:bodyPr/>
          <a:lstStyle/>
          <a:p>
            <a:r>
              <a:rPr lang="en-GB" dirty="0"/>
              <a:t>Queer Time </a:t>
            </a:r>
          </a:p>
        </p:txBody>
      </p:sp>
      <p:sp>
        <p:nvSpPr>
          <p:cNvPr id="3" name="Content Placeholder 2">
            <a:extLst>
              <a:ext uri="{FF2B5EF4-FFF2-40B4-BE49-F238E27FC236}">
                <a16:creationId xmlns:a16="http://schemas.microsoft.com/office/drawing/2014/main" id="{E1F10C3F-895F-431C-AB64-885E78CD0DFB}"/>
              </a:ext>
            </a:extLst>
          </p:cNvPr>
          <p:cNvSpPr>
            <a:spLocks noGrp="1"/>
          </p:cNvSpPr>
          <p:nvPr>
            <p:ph idx="1"/>
          </p:nvPr>
        </p:nvSpPr>
        <p:spPr>
          <a:xfrm>
            <a:off x="677334" y="1608269"/>
            <a:ext cx="9122882" cy="4433094"/>
          </a:xfrm>
        </p:spPr>
        <p:txBody>
          <a:bodyPr>
            <a:noAutofit/>
          </a:bodyPr>
          <a:lstStyle/>
          <a:p>
            <a:r>
              <a:rPr lang="en-GB" sz="2400" dirty="0"/>
              <a:t>Judith Halberstam: “queer uses of time and space develop… in opposition to the institutions of family, heterosexuality, and reproduction.” </a:t>
            </a:r>
          </a:p>
          <a:p>
            <a:r>
              <a:rPr lang="en-GB" sz="2400" dirty="0"/>
              <a:t>Queerness itself is “an outcome of strange temporalities, imaginative life schedules, and eccentric economic practices.” It is inflected by time-warping experiences as diverse as coming out, gender transitions, and generation-defining tragedies such as the AIDS epidemic. </a:t>
            </a:r>
          </a:p>
          <a:p>
            <a:pPr marL="0" indent="0">
              <a:buNone/>
            </a:pPr>
            <a:r>
              <a:rPr lang="en-GB" sz="2400" dirty="0"/>
              <a:t>(Editorial on Queer time available via </a:t>
            </a:r>
            <a:r>
              <a:rPr lang="en-GB" sz="2400" dirty="0" err="1"/>
              <a:t>JStor</a:t>
            </a:r>
            <a:r>
              <a:rPr lang="en-GB" sz="2400" dirty="0"/>
              <a:t>: </a:t>
            </a:r>
            <a:r>
              <a:rPr lang="en-GB" sz="2400" dirty="0">
                <a:hlinkClick r:id="rId2"/>
              </a:rPr>
              <a:t>Queer Time -- the Alternative to Adulting</a:t>
            </a:r>
            <a:r>
              <a:rPr lang="en-GB" sz="2400" dirty="0"/>
              <a:t>)</a:t>
            </a:r>
          </a:p>
        </p:txBody>
      </p:sp>
    </p:spTree>
    <p:extLst>
      <p:ext uri="{BB962C8B-B14F-4D97-AF65-F5344CB8AC3E}">
        <p14:creationId xmlns:p14="http://schemas.microsoft.com/office/powerpoint/2010/main" val="1312938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ADEA8-3C27-4434-83FD-A435FAD78C0F}"/>
              </a:ext>
            </a:extLst>
          </p:cNvPr>
          <p:cNvSpPr>
            <a:spLocks noGrp="1"/>
          </p:cNvSpPr>
          <p:nvPr>
            <p:ph type="title"/>
          </p:nvPr>
        </p:nvSpPr>
        <p:spPr/>
        <p:txBody>
          <a:bodyPr/>
          <a:lstStyle/>
          <a:p>
            <a:r>
              <a:rPr lang="en-GB" dirty="0"/>
              <a:t>Polyphonous time and space (</a:t>
            </a:r>
            <a:r>
              <a:rPr lang="en-GB" dirty="0" err="1"/>
              <a:t>Dinshaw</a:t>
            </a:r>
            <a:r>
              <a:rPr lang="en-GB" dirty="0"/>
              <a:t>)</a:t>
            </a:r>
          </a:p>
        </p:txBody>
      </p:sp>
      <p:sp>
        <p:nvSpPr>
          <p:cNvPr id="3" name="Content Placeholder 2">
            <a:extLst>
              <a:ext uri="{FF2B5EF4-FFF2-40B4-BE49-F238E27FC236}">
                <a16:creationId xmlns:a16="http://schemas.microsoft.com/office/drawing/2014/main" id="{05987F18-A272-433F-8631-823744A9F953}"/>
              </a:ext>
            </a:extLst>
          </p:cNvPr>
          <p:cNvSpPr>
            <a:spLocks noGrp="1"/>
          </p:cNvSpPr>
          <p:nvPr>
            <p:ph idx="1"/>
          </p:nvPr>
        </p:nvSpPr>
        <p:spPr>
          <a:xfrm>
            <a:off x="677334" y="1667775"/>
            <a:ext cx="8596668" cy="4373588"/>
          </a:xfrm>
        </p:spPr>
        <p:txBody>
          <a:bodyPr>
            <a:normAutofit/>
          </a:bodyPr>
          <a:lstStyle/>
          <a:p>
            <a:r>
              <a:rPr lang="en-GB" dirty="0"/>
              <a:t>Three groups of three/four</a:t>
            </a:r>
          </a:p>
          <a:p>
            <a:r>
              <a:rPr lang="en-GB" dirty="0"/>
              <a:t>Write a few lines in response to one of these questions:</a:t>
            </a:r>
          </a:p>
          <a:p>
            <a:pPr lvl="1"/>
            <a:r>
              <a:rPr lang="en-GB" dirty="0"/>
              <a:t>1. Name and describe a space (like Halberstam’s nightclub) that is outside of heteronormative, (re)productive, linear, forward-oriented time (and why it feels as though it is so)</a:t>
            </a:r>
          </a:p>
          <a:p>
            <a:pPr lvl="1"/>
            <a:r>
              <a:rPr lang="en-GB" dirty="0"/>
              <a:t>2. Caroline </a:t>
            </a:r>
            <a:r>
              <a:rPr lang="en-GB" dirty="0" err="1"/>
              <a:t>Dinshaw</a:t>
            </a:r>
            <a:r>
              <a:rPr lang="en-GB" dirty="0"/>
              <a:t> talks (in the context of her work as a queer mediaevalist) about “touching across time, collapsing time through affective contact between marginalized people now and then, and […] with such queer historical touches [forming] communities across time”. Write about a connection/identification you have made with someone from a different time (a character, a writer, a thinker, a historical figure) –- not necessarily marginalized – and how it shapes your sense of yourself </a:t>
            </a:r>
            <a:r>
              <a:rPr lang="en-GB" b="1" dirty="0"/>
              <a:t>or</a:t>
            </a:r>
            <a:r>
              <a:rPr lang="en-GB" dirty="0"/>
              <a:t> a group you identify with </a:t>
            </a:r>
            <a:r>
              <a:rPr lang="en-GB" b="1" dirty="0"/>
              <a:t>or</a:t>
            </a:r>
            <a:r>
              <a:rPr lang="en-GB" dirty="0"/>
              <a:t> your perception of the present. </a:t>
            </a:r>
          </a:p>
          <a:p>
            <a:pPr lvl="1"/>
            <a:r>
              <a:rPr lang="en-GB" dirty="0"/>
              <a:t>3. Write about an example of when someone / some group has used </a:t>
            </a:r>
            <a:r>
              <a:rPr lang="en-GB" b="1" dirty="0"/>
              <a:t>the past</a:t>
            </a:r>
            <a:r>
              <a:rPr lang="en-GB" dirty="0"/>
              <a:t> to justify a particular ideology, </a:t>
            </a:r>
            <a:r>
              <a:rPr lang="en-GB" b="1" dirty="0"/>
              <a:t>or</a:t>
            </a:r>
            <a:r>
              <a:rPr lang="en-GB" dirty="0"/>
              <a:t> political or social act or position, in the present. </a:t>
            </a:r>
          </a:p>
          <a:p>
            <a:pPr lvl="1"/>
            <a:endParaRPr lang="en-GB" dirty="0"/>
          </a:p>
        </p:txBody>
      </p:sp>
    </p:spTree>
    <p:extLst>
      <p:ext uri="{BB962C8B-B14F-4D97-AF65-F5344CB8AC3E}">
        <p14:creationId xmlns:p14="http://schemas.microsoft.com/office/powerpoint/2010/main" val="457267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1CA6A-78FA-4B42-8E8B-82041D5EB18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6F7BB61-1E58-40C2-9009-DA66790DF4F8}"/>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2246399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6BAA2-8FE7-4C72-9418-59B76F1B5930}"/>
              </a:ext>
            </a:extLst>
          </p:cNvPr>
          <p:cNvSpPr>
            <a:spLocks noGrp="1"/>
          </p:cNvSpPr>
          <p:nvPr>
            <p:ph type="title"/>
          </p:nvPr>
        </p:nvSpPr>
        <p:spPr>
          <a:xfrm>
            <a:off x="677334" y="346953"/>
            <a:ext cx="8596668" cy="596630"/>
          </a:xfrm>
        </p:spPr>
        <p:txBody>
          <a:bodyPr>
            <a:normAutofit fontScale="90000"/>
          </a:bodyPr>
          <a:lstStyle/>
          <a:p>
            <a:r>
              <a:rPr lang="en-GB" dirty="0"/>
              <a:t>Queer temporalities (how to ‘rewire the senses’ re. time)  in </a:t>
            </a:r>
            <a:r>
              <a:rPr lang="en-GB" dirty="0" err="1"/>
              <a:t>Dinshaw</a:t>
            </a:r>
            <a:r>
              <a:rPr lang="en-GB" dirty="0"/>
              <a:t> et al.</a:t>
            </a:r>
          </a:p>
        </p:txBody>
      </p:sp>
      <p:sp>
        <p:nvSpPr>
          <p:cNvPr id="3" name="Content Placeholder 2">
            <a:extLst>
              <a:ext uri="{FF2B5EF4-FFF2-40B4-BE49-F238E27FC236}">
                <a16:creationId xmlns:a16="http://schemas.microsoft.com/office/drawing/2014/main" id="{040391BC-B3C8-4FB7-B94E-9E136132C44B}"/>
              </a:ext>
            </a:extLst>
          </p:cNvPr>
          <p:cNvSpPr>
            <a:spLocks noGrp="1"/>
          </p:cNvSpPr>
          <p:nvPr>
            <p:ph idx="1"/>
          </p:nvPr>
        </p:nvSpPr>
        <p:spPr>
          <a:xfrm>
            <a:off x="677334" y="1420238"/>
            <a:ext cx="8596668" cy="4927059"/>
          </a:xfrm>
        </p:spPr>
        <p:txBody>
          <a:bodyPr>
            <a:normAutofit fontScale="92500" lnSpcReduction="10000"/>
          </a:bodyPr>
          <a:lstStyle/>
          <a:p>
            <a:r>
              <a:rPr lang="en-GB" dirty="0"/>
              <a:t>Cf. </a:t>
            </a:r>
            <a:r>
              <a:rPr lang="en-GB" b="1" dirty="0"/>
              <a:t>Judith Halberstam</a:t>
            </a:r>
            <a:r>
              <a:rPr lang="en-GB" dirty="0"/>
              <a:t> in the </a:t>
            </a:r>
            <a:r>
              <a:rPr lang="en-GB" dirty="0" err="1"/>
              <a:t>Dinshaw</a:t>
            </a:r>
            <a:r>
              <a:rPr lang="en-GB" dirty="0"/>
              <a:t> roundtable: “the dark nightclub, the perverse turn away from the narrative coherence of adolescence–early adulthood–marriage–reproduction–child rearing–retirement–death, the embrace of late childhood in place of early adulthood or immaturity in place of responsibility.”</a:t>
            </a:r>
          </a:p>
          <a:p>
            <a:r>
              <a:rPr lang="en-GB" b="1" dirty="0"/>
              <a:t>Nguyen Tan Hoang</a:t>
            </a:r>
            <a:r>
              <a:rPr lang="en-GB" dirty="0"/>
              <a:t>: “queer pedagogy (not only in the classroom and library but also in the park, street, bar, basement, kitchen, chat room, bedroom).”</a:t>
            </a:r>
          </a:p>
          <a:p>
            <a:r>
              <a:rPr lang="en-GB" b="1" dirty="0"/>
              <a:t>Hoang</a:t>
            </a:r>
            <a:r>
              <a:rPr lang="en-GB" dirty="0"/>
              <a:t>: “A sense of belatedness marks the ways in which I have arrived at the present: as a refugee who couldn’t get to the “final destination,” America, soon enough; a gay man who came out after the advent of AIDS (again, too late, having missed the 1970s Fire Island orgies); an artist who is always “emerging”; an academic who doesn’t want to settle down in any one discipline.”  [and the “insistent particularity” of the found footage, perhaps]</a:t>
            </a:r>
          </a:p>
          <a:p>
            <a:r>
              <a:rPr lang="en-GB" b="1" dirty="0"/>
              <a:t>Carla </a:t>
            </a:r>
            <a:r>
              <a:rPr lang="en-GB" b="1" dirty="0" err="1"/>
              <a:t>Freccero</a:t>
            </a:r>
            <a:r>
              <a:rPr lang="en-GB" b="1" dirty="0"/>
              <a:t>: </a:t>
            </a:r>
            <a:r>
              <a:rPr lang="en-GB" dirty="0"/>
              <a:t>I often work on the dead, and as time goes by I have begun to think of myself as a future dead person writing myself out of my time while time is running out. Before, there was always now (mostly there was “now!”) or (back) then, or someday, and then it seemed like the deictics were just that, temporal markers relative to a context. At a certain point (then? now?), they became more absolute: past, present, and future became substantive conditions sometimes related to me and sometimes not. </a:t>
            </a:r>
          </a:p>
          <a:p>
            <a:endParaRPr lang="en-GB" dirty="0"/>
          </a:p>
        </p:txBody>
      </p:sp>
    </p:spTree>
    <p:extLst>
      <p:ext uri="{BB962C8B-B14F-4D97-AF65-F5344CB8AC3E}">
        <p14:creationId xmlns:p14="http://schemas.microsoft.com/office/powerpoint/2010/main" val="282134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6C52C-2C9A-4CDD-8289-C2940174B12E}"/>
              </a:ext>
            </a:extLst>
          </p:cNvPr>
          <p:cNvSpPr>
            <a:spLocks noGrp="1"/>
          </p:cNvSpPr>
          <p:nvPr>
            <p:ph type="title"/>
          </p:nvPr>
        </p:nvSpPr>
        <p:spPr/>
        <p:txBody>
          <a:bodyPr/>
          <a:lstStyle/>
          <a:p>
            <a:r>
              <a:rPr lang="en-GB" dirty="0" err="1"/>
              <a:t>Dinshaw</a:t>
            </a:r>
            <a:r>
              <a:rPr lang="en-GB" dirty="0"/>
              <a:t> et al: queer temporalities </a:t>
            </a:r>
          </a:p>
        </p:txBody>
      </p:sp>
      <p:sp>
        <p:nvSpPr>
          <p:cNvPr id="3" name="Content Placeholder 2">
            <a:extLst>
              <a:ext uri="{FF2B5EF4-FFF2-40B4-BE49-F238E27FC236}">
                <a16:creationId xmlns:a16="http://schemas.microsoft.com/office/drawing/2014/main" id="{9588195B-1C57-4E02-BCC3-8C80156D5420}"/>
              </a:ext>
            </a:extLst>
          </p:cNvPr>
          <p:cNvSpPr>
            <a:spLocks noGrp="1"/>
          </p:cNvSpPr>
          <p:nvPr>
            <p:ph idx="1"/>
          </p:nvPr>
        </p:nvSpPr>
        <p:spPr>
          <a:xfrm>
            <a:off x="677334" y="1690777"/>
            <a:ext cx="8596668" cy="4350585"/>
          </a:xfrm>
        </p:spPr>
        <p:txBody>
          <a:bodyPr/>
          <a:lstStyle/>
          <a:p>
            <a:r>
              <a:rPr lang="en-GB" dirty="0"/>
              <a:t>Do you ever feel ‘out of step’ with today, the time you live in? </a:t>
            </a:r>
          </a:p>
          <a:p>
            <a:endParaRPr lang="en-GB" dirty="0"/>
          </a:p>
          <a:p>
            <a:r>
              <a:rPr lang="en-GB" dirty="0"/>
              <a:t>Or with your chronological age?</a:t>
            </a:r>
          </a:p>
          <a:p>
            <a:endParaRPr lang="en-GB" dirty="0"/>
          </a:p>
          <a:p>
            <a:r>
              <a:rPr lang="en-GB" dirty="0"/>
              <a:t>Has your body ever taken you out of or complicated your relationship with clock time, or linear time, or conventional life stages?   (e.g. through illness, or desire, or expected appearance (e.g. size) or…?)</a:t>
            </a:r>
          </a:p>
          <a:p>
            <a:endParaRPr lang="en-GB" dirty="0"/>
          </a:p>
          <a:p>
            <a:r>
              <a:rPr lang="en-GB" dirty="0"/>
              <a:t>Have you ever felt that your conceptions of time are </a:t>
            </a:r>
            <a:r>
              <a:rPr lang="en-GB" i="1" dirty="0"/>
              <a:t>culturally</a:t>
            </a:r>
            <a:r>
              <a:rPr lang="en-GB" dirty="0"/>
              <a:t> different from those around you (pace of activity/ action, rhythm of the day, dynamics of conversation, age appropriateness relative to culture, etc)? </a:t>
            </a:r>
          </a:p>
          <a:p>
            <a:endParaRPr lang="en-GB" dirty="0"/>
          </a:p>
          <a:p>
            <a:endParaRPr lang="en-GB" dirty="0"/>
          </a:p>
          <a:p>
            <a:endParaRPr lang="en-GB" dirty="0"/>
          </a:p>
        </p:txBody>
      </p:sp>
    </p:spTree>
    <p:extLst>
      <p:ext uri="{BB962C8B-B14F-4D97-AF65-F5344CB8AC3E}">
        <p14:creationId xmlns:p14="http://schemas.microsoft.com/office/powerpoint/2010/main" val="9351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91EB-395B-44A8-988C-956E1D69C8CF}"/>
              </a:ext>
            </a:extLst>
          </p:cNvPr>
          <p:cNvSpPr>
            <a:spLocks noGrp="1"/>
          </p:cNvSpPr>
          <p:nvPr>
            <p:ph type="title"/>
          </p:nvPr>
        </p:nvSpPr>
        <p:spPr>
          <a:xfrm>
            <a:off x="677334" y="629056"/>
            <a:ext cx="8596668" cy="903050"/>
          </a:xfrm>
        </p:spPr>
        <p:txBody>
          <a:bodyPr>
            <a:normAutofit fontScale="90000"/>
          </a:bodyPr>
          <a:lstStyle/>
          <a:p>
            <a:r>
              <a:rPr lang="en-GB" dirty="0"/>
              <a:t>Lee Edelman, ‘This Is Kid Stuff’, </a:t>
            </a:r>
            <a:r>
              <a:rPr lang="en-GB" i="1" dirty="0"/>
              <a:t>No Future: Queer Theory and the Death Drive, </a:t>
            </a:r>
            <a:r>
              <a:rPr lang="en-GB" dirty="0"/>
              <a:t>chapter 1</a:t>
            </a:r>
          </a:p>
        </p:txBody>
      </p:sp>
      <p:sp>
        <p:nvSpPr>
          <p:cNvPr id="3" name="Content Placeholder 2">
            <a:extLst>
              <a:ext uri="{FF2B5EF4-FFF2-40B4-BE49-F238E27FC236}">
                <a16:creationId xmlns:a16="http://schemas.microsoft.com/office/drawing/2014/main" id="{3805DB89-132E-48C7-8789-32DE6463D910}"/>
              </a:ext>
            </a:extLst>
          </p:cNvPr>
          <p:cNvSpPr>
            <a:spLocks noGrp="1"/>
          </p:cNvSpPr>
          <p:nvPr>
            <p:ph idx="1"/>
          </p:nvPr>
        </p:nvSpPr>
        <p:spPr>
          <a:xfrm>
            <a:off x="526555" y="2167161"/>
            <a:ext cx="8596668" cy="4061783"/>
          </a:xfrm>
        </p:spPr>
        <p:txBody>
          <a:bodyPr>
            <a:normAutofit fontScale="92500" lnSpcReduction="20000"/>
          </a:bodyPr>
          <a:lstStyle/>
          <a:p>
            <a:r>
              <a:rPr lang="en-GB" dirty="0"/>
              <a:t>The ideology of the Child [cf. the ideology of Work, for Weeks] – only </a:t>
            </a:r>
            <a:r>
              <a:rPr lang="en-GB" i="1" dirty="0"/>
              <a:t>one side permitted</a:t>
            </a:r>
            <a:r>
              <a:rPr lang="en-GB" dirty="0"/>
              <a:t> on this question. </a:t>
            </a:r>
            <a:r>
              <a:rPr lang="en-GB"/>
              <a:t>(3)</a:t>
            </a:r>
            <a:endParaRPr lang="en-GB" dirty="0"/>
          </a:p>
          <a:p>
            <a:r>
              <a:rPr lang="en-GB" dirty="0"/>
              <a:t>A (queer) alternative to the heteronormative organization of communal relations </a:t>
            </a:r>
            <a:r>
              <a:rPr lang="en-GB" i="1" dirty="0"/>
              <a:t>unthinkable</a:t>
            </a:r>
            <a:r>
              <a:rPr lang="en-GB" dirty="0"/>
              <a:t>. </a:t>
            </a:r>
          </a:p>
          <a:p>
            <a:r>
              <a:rPr lang="en-GB" dirty="0"/>
              <a:t>[Cf. Kern/ Futurism – the idea in Edelman’s terms of </a:t>
            </a:r>
            <a:r>
              <a:rPr lang="en-GB" i="1" dirty="0"/>
              <a:t>reproductive futurism</a:t>
            </a:r>
            <a:r>
              <a:rPr lang="en-GB" dirty="0"/>
              <a:t> once again aligns this emphasis on futurity with a kind of fascism, or at least totalizing ideology. With the Futurists young adulthood (and masculinity) were privileged; in Edelman’s reading of </a:t>
            </a:r>
            <a:r>
              <a:rPr lang="en-GB" i="1" dirty="0"/>
              <a:t>his</a:t>
            </a:r>
            <a:r>
              <a:rPr lang="en-GB" dirty="0"/>
              <a:t> present, children (and heteronormative family) have the prerogative on how the future should look (and why it’s so important)] </a:t>
            </a:r>
          </a:p>
          <a:p>
            <a:r>
              <a:rPr lang="en-GB" dirty="0"/>
              <a:t>Queerness: the place of the social order’s death drive: a place of abjection but also resistance. </a:t>
            </a:r>
          </a:p>
          <a:p>
            <a:r>
              <a:rPr lang="en-GB" dirty="0"/>
              <a:t>Resists linear narrative itself and the promise of meaning revealing itself </a:t>
            </a:r>
            <a:r>
              <a:rPr lang="en-GB" b="1" dirty="0"/>
              <a:t>through time. (In Edelman’s lovely sentence in </a:t>
            </a:r>
            <a:r>
              <a:rPr lang="en-GB" b="1" dirty="0" err="1"/>
              <a:t>Dinshaw</a:t>
            </a:r>
            <a:r>
              <a:rPr lang="en-GB" b="1" dirty="0"/>
              <a:t> et al: </a:t>
            </a:r>
            <a:r>
              <a:rPr lang="en-GB" dirty="0"/>
              <a:t>“the promise of sequence as the royal road to consequence</a:t>
            </a:r>
            <a:r>
              <a:rPr lang="en-GB" b="1" dirty="0"/>
              <a:t>”). </a:t>
            </a:r>
            <a:r>
              <a:rPr lang="en-GB" dirty="0"/>
              <a:t>[Cf. narrative form like </a:t>
            </a:r>
            <a:r>
              <a:rPr lang="en-GB" i="1" dirty="0"/>
              <a:t>Bildungsroman</a:t>
            </a:r>
            <a:r>
              <a:rPr lang="en-GB" dirty="0"/>
              <a:t> (novel of (spiritual) education) so tied up historically with heteronormative ‘development’ – need for new literary forms]</a:t>
            </a:r>
          </a:p>
          <a:p>
            <a:endParaRPr lang="en-GB" dirty="0"/>
          </a:p>
          <a:p>
            <a:endParaRPr lang="en-GB" dirty="0"/>
          </a:p>
        </p:txBody>
      </p:sp>
    </p:spTree>
    <p:extLst>
      <p:ext uri="{BB962C8B-B14F-4D97-AF65-F5344CB8AC3E}">
        <p14:creationId xmlns:p14="http://schemas.microsoft.com/office/powerpoint/2010/main" val="2147050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92A06-3C5A-4593-81EE-12FDBC8E5F6C}"/>
              </a:ext>
            </a:extLst>
          </p:cNvPr>
          <p:cNvSpPr>
            <a:spLocks noGrp="1"/>
          </p:cNvSpPr>
          <p:nvPr>
            <p:ph type="title"/>
          </p:nvPr>
        </p:nvSpPr>
        <p:spPr>
          <a:xfrm>
            <a:off x="677334" y="609600"/>
            <a:ext cx="8596668" cy="659860"/>
          </a:xfrm>
        </p:spPr>
        <p:txBody>
          <a:bodyPr/>
          <a:lstStyle/>
          <a:p>
            <a:r>
              <a:rPr lang="en-GB" dirty="0"/>
              <a:t>Queer negativity </a:t>
            </a:r>
          </a:p>
        </p:txBody>
      </p:sp>
      <p:sp>
        <p:nvSpPr>
          <p:cNvPr id="3" name="Content Placeholder 2">
            <a:extLst>
              <a:ext uri="{FF2B5EF4-FFF2-40B4-BE49-F238E27FC236}">
                <a16:creationId xmlns:a16="http://schemas.microsoft.com/office/drawing/2014/main" id="{0030FC5F-1646-4543-81C0-D6F99D6D372F}"/>
              </a:ext>
            </a:extLst>
          </p:cNvPr>
          <p:cNvSpPr>
            <a:spLocks noGrp="1"/>
          </p:cNvSpPr>
          <p:nvPr>
            <p:ph idx="1"/>
          </p:nvPr>
        </p:nvSpPr>
        <p:spPr>
          <a:xfrm>
            <a:off x="677334" y="1605065"/>
            <a:ext cx="8596668" cy="4436298"/>
          </a:xfrm>
        </p:spPr>
        <p:txBody>
          <a:bodyPr>
            <a:normAutofit/>
          </a:bodyPr>
          <a:lstStyle/>
          <a:p>
            <a:r>
              <a:rPr lang="en-GB" dirty="0"/>
              <a:t>The ‘negative’ – refusing what is constituted as ‘good’ [and ‘progress’, even ‘the future’ itself] by the prevailing order </a:t>
            </a:r>
          </a:p>
          <a:p>
            <a:r>
              <a:rPr lang="en-GB" dirty="0"/>
              <a:t>Focus instead on what Edelman calls (via Lacan) the ‘insistent particularity of the subject, impossible to fully articulate and “tending toward the real” (Lacan)’. [Lacan’s Real exists outside the Symbolic order (the mechanisms of meaning-making and ‘Law’, broadly defined), a little like the Freudian </a:t>
            </a:r>
            <a:r>
              <a:rPr lang="en-GB" i="1" dirty="0"/>
              <a:t>Id</a:t>
            </a:r>
            <a:r>
              <a:rPr lang="en-GB" dirty="0"/>
              <a:t>.]</a:t>
            </a:r>
          </a:p>
          <a:p>
            <a:r>
              <a:rPr lang="en-GB" dirty="0"/>
              <a:t>Lacan’s idea of ‘Truth’, which Edelman appropriates, resists the generalization that produces social versions of truth (laws, maxims, ‘common sense’, any form of knowledge or wisdom that generalizes) and embraces instead “the stubborn particularity”. “[Q]</a:t>
            </a:r>
            <a:r>
              <a:rPr lang="en-GB" dirty="0" err="1"/>
              <a:t>ueer</a:t>
            </a:r>
            <a:r>
              <a:rPr lang="en-GB" dirty="0"/>
              <a:t> negativity,” then, refuses to “reinforce some positive social value; instead constituting a “radical challenge to the very value of the social itself.” </a:t>
            </a:r>
          </a:p>
          <a:p>
            <a:r>
              <a:rPr lang="en-GB" dirty="0"/>
              <a:t>Think about how this might work in relation to the idea of the </a:t>
            </a:r>
            <a:r>
              <a:rPr lang="en-GB" b="1" dirty="0"/>
              <a:t>family</a:t>
            </a:r>
            <a:r>
              <a:rPr lang="en-GB" dirty="0"/>
              <a:t>, </a:t>
            </a:r>
            <a:r>
              <a:rPr lang="en-GB" b="1" dirty="0"/>
              <a:t>marriage, sex/sexuality</a:t>
            </a:r>
            <a:r>
              <a:rPr lang="en-GB" dirty="0"/>
              <a:t>, </a:t>
            </a:r>
            <a:r>
              <a:rPr lang="en-GB" b="1" dirty="0"/>
              <a:t>pregnancy/reproduction </a:t>
            </a:r>
            <a:r>
              <a:rPr lang="en-GB" dirty="0"/>
              <a:t>in </a:t>
            </a:r>
            <a:r>
              <a:rPr lang="en-GB" i="1" dirty="0"/>
              <a:t>The Argonauts</a:t>
            </a:r>
            <a:r>
              <a:rPr lang="en-GB" dirty="0"/>
              <a:t>. </a:t>
            </a:r>
          </a:p>
          <a:p>
            <a:endParaRPr lang="en-GB" dirty="0"/>
          </a:p>
        </p:txBody>
      </p:sp>
    </p:spTree>
    <p:extLst>
      <p:ext uri="{BB962C8B-B14F-4D97-AF65-F5344CB8AC3E}">
        <p14:creationId xmlns:p14="http://schemas.microsoft.com/office/powerpoint/2010/main" val="4173121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8935D-601C-4221-AC43-DB0E5D53B86A}"/>
              </a:ext>
            </a:extLst>
          </p:cNvPr>
          <p:cNvSpPr>
            <a:spLocks noGrp="1"/>
          </p:cNvSpPr>
          <p:nvPr>
            <p:ph type="title"/>
          </p:nvPr>
        </p:nvSpPr>
        <p:spPr>
          <a:xfrm>
            <a:off x="677334" y="609600"/>
            <a:ext cx="8596668" cy="782128"/>
          </a:xfrm>
        </p:spPr>
        <p:txBody>
          <a:bodyPr/>
          <a:lstStyle/>
          <a:p>
            <a:r>
              <a:rPr lang="en-GB" dirty="0"/>
              <a:t>The Queer Death Drive</a:t>
            </a:r>
          </a:p>
        </p:txBody>
      </p:sp>
      <p:sp>
        <p:nvSpPr>
          <p:cNvPr id="3" name="Content Placeholder 2">
            <a:extLst>
              <a:ext uri="{FF2B5EF4-FFF2-40B4-BE49-F238E27FC236}">
                <a16:creationId xmlns:a16="http://schemas.microsoft.com/office/drawing/2014/main" id="{5470AB29-985D-4626-9229-3CE0D09B8BB5}"/>
              </a:ext>
            </a:extLst>
          </p:cNvPr>
          <p:cNvSpPr>
            <a:spLocks noGrp="1"/>
          </p:cNvSpPr>
          <p:nvPr>
            <p:ph idx="1"/>
          </p:nvPr>
        </p:nvSpPr>
        <p:spPr/>
        <p:txBody>
          <a:bodyPr/>
          <a:lstStyle/>
          <a:p>
            <a:r>
              <a:rPr lang="en-GB" dirty="0"/>
              <a:t>When Sigmund Freud originally posited the death drive in </a:t>
            </a:r>
            <a:r>
              <a:rPr lang="en-GB" i="1" dirty="0"/>
              <a:t>Beyond the Pleasure Principle</a:t>
            </a:r>
            <a:r>
              <a:rPr lang="en-GB" dirty="0"/>
              <a:t> (1920), he was partly thinking of the already familiar notion of a ‘thirst for annihilation’. </a:t>
            </a:r>
          </a:p>
          <a:p>
            <a:r>
              <a:rPr lang="en-GB" dirty="0"/>
              <a:t>“the death drive names what the queer, in the order of the social, is called forth to figure: the negativity opposed to every form of social viability” (9)</a:t>
            </a:r>
          </a:p>
          <a:p>
            <a:r>
              <a:rPr lang="en-GB" dirty="0"/>
              <a:t>Edelman in </a:t>
            </a:r>
            <a:r>
              <a:rPr lang="en-GB" dirty="0" err="1"/>
              <a:t>Dinshaw</a:t>
            </a:r>
            <a:r>
              <a:rPr lang="en-GB" dirty="0"/>
              <a:t> et al: “we aren’t, in fact, subjects of history constrained by the death-in-life of futurism and its illusion of productivity. We’re subjects, instead, of the real, of the drive, of the encounter with futurism’s emptiness, with negativity’s life-in-death.” </a:t>
            </a:r>
          </a:p>
          <a:p>
            <a:r>
              <a:rPr lang="en-GB" dirty="0"/>
              <a:t>Edelman’s book poses an urgent question: what would a theory look like which is not oriented toward a ‘better future’? Could there be a politics of the death drive? </a:t>
            </a:r>
          </a:p>
          <a:p>
            <a:endParaRPr lang="en-GB" dirty="0"/>
          </a:p>
        </p:txBody>
      </p:sp>
    </p:spTree>
    <p:extLst>
      <p:ext uri="{BB962C8B-B14F-4D97-AF65-F5344CB8AC3E}">
        <p14:creationId xmlns:p14="http://schemas.microsoft.com/office/powerpoint/2010/main" val="219845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7541E-233B-4189-9487-B864FE9FACAC}"/>
              </a:ext>
            </a:extLst>
          </p:cNvPr>
          <p:cNvSpPr>
            <a:spLocks noGrp="1"/>
          </p:cNvSpPr>
          <p:nvPr>
            <p:ph type="title"/>
          </p:nvPr>
        </p:nvSpPr>
        <p:spPr>
          <a:xfrm>
            <a:off x="677334" y="609600"/>
            <a:ext cx="8596668" cy="776591"/>
          </a:xfrm>
        </p:spPr>
        <p:txBody>
          <a:bodyPr/>
          <a:lstStyle/>
          <a:p>
            <a:r>
              <a:rPr lang="en-GB" dirty="0"/>
              <a:t>Edelman’s child(lessness) and the future</a:t>
            </a:r>
          </a:p>
        </p:txBody>
      </p:sp>
      <p:sp>
        <p:nvSpPr>
          <p:cNvPr id="3" name="Content Placeholder 2">
            <a:extLst>
              <a:ext uri="{FF2B5EF4-FFF2-40B4-BE49-F238E27FC236}">
                <a16:creationId xmlns:a16="http://schemas.microsoft.com/office/drawing/2014/main" id="{CBF9DC26-90C1-4BDA-8392-318805AB5E4D}"/>
              </a:ext>
            </a:extLst>
          </p:cNvPr>
          <p:cNvSpPr>
            <a:spLocks noGrp="1"/>
          </p:cNvSpPr>
          <p:nvPr>
            <p:ph idx="1"/>
          </p:nvPr>
        </p:nvSpPr>
        <p:spPr/>
        <p:txBody>
          <a:bodyPr>
            <a:normAutofit lnSpcReduction="10000"/>
          </a:bodyPr>
          <a:lstStyle/>
          <a:p>
            <a:r>
              <a:rPr lang="en-GB" dirty="0"/>
              <a:t>The pervasive trope of the child as figure for the universal value attributed to political futurity</a:t>
            </a:r>
          </a:p>
          <a:p>
            <a:r>
              <a:rPr lang="en-GB" dirty="0"/>
              <a:t>The image of the child rests on unstable ground – “the vision it hopes to realize is rooted in an imaginary past”</a:t>
            </a:r>
          </a:p>
          <a:p>
            <a:r>
              <a:rPr lang="en-GB" dirty="0"/>
              <a:t>The marriage of identity to futurity in order to reproduce the social subject</a:t>
            </a:r>
          </a:p>
          <a:p>
            <a:r>
              <a:rPr lang="en-GB" dirty="0"/>
              <a:t>“…before we supply once more the assurance that ours is not another kind of love but a love like his nonetheless, before we piously invoke the litany of our glorious contributions to civilizations of East and West alike, dare we take a moment and concede that … the queerness of queer theory should tend precisely toward the such a redefinition of civil order itself through a rupturing of our foundational faith in the reproduction of futurity.</a:t>
            </a:r>
          </a:p>
          <a:p>
            <a:r>
              <a:rPr lang="en-GB" dirty="0"/>
              <a:t>To live outside the cycles of reproduction… exist intransitively, in a uniquely queer way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775131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B9765-76B9-4542-8573-C0518FBCBB7F}"/>
              </a:ext>
            </a:extLst>
          </p:cNvPr>
          <p:cNvSpPr>
            <a:spLocks noGrp="1"/>
          </p:cNvSpPr>
          <p:nvPr>
            <p:ph type="title"/>
          </p:nvPr>
        </p:nvSpPr>
        <p:spPr>
          <a:xfrm>
            <a:off x="677334" y="609600"/>
            <a:ext cx="8596668" cy="776377"/>
          </a:xfrm>
        </p:spPr>
        <p:txBody>
          <a:bodyPr/>
          <a:lstStyle/>
          <a:p>
            <a:r>
              <a:rPr lang="en-GB" dirty="0"/>
              <a:t>Maggie Nelson, </a:t>
            </a:r>
            <a:r>
              <a:rPr lang="en-GB" i="1" dirty="0"/>
              <a:t>The Argonauts</a:t>
            </a:r>
            <a:endParaRPr lang="en-GB" dirty="0"/>
          </a:p>
        </p:txBody>
      </p:sp>
      <p:sp>
        <p:nvSpPr>
          <p:cNvPr id="3" name="Content Placeholder 2">
            <a:extLst>
              <a:ext uri="{FF2B5EF4-FFF2-40B4-BE49-F238E27FC236}">
                <a16:creationId xmlns:a16="http://schemas.microsoft.com/office/drawing/2014/main" id="{6AFEBC24-A438-41BA-A557-A93A37824DA2}"/>
              </a:ext>
            </a:extLst>
          </p:cNvPr>
          <p:cNvSpPr>
            <a:spLocks noGrp="1"/>
          </p:cNvSpPr>
          <p:nvPr>
            <p:ph idx="1"/>
          </p:nvPr>
        </p:nvSpPr>
        <p:spPr>
          <a:xfrm>
            <a:off x="677334" y="1518249"/>
            <a:ext cx="8596668" cy="4523113"/>
          </a:xfrm>
        </p:spPr>
        <p:txBody>
          <a:bodyPr>
            <a:normAutofit/>
          </a:bodyPr>
          <a:lstStyle/>
          <a:p>
            <a:r>
              <a:rPr lang="en-GB" sz="2000" dirty="0"/>
              <a:t>Parallel temporalities:</a:t>
            </a:r>
          </a:p>
          <a:p>
            <a:pPr lvl="1"/>
            <a:r>
              <a:rPr lang="en-GB" sz="2000" dirty="0"/>
              <a:t>Child gestating, being born and growing (including early illness)</a:t>
            </a:r>
          </a:p>
          <a:p>
            <a:pPr lvl="1"/>
            <a:r>
              <a:rPr lang="en-GB" sz="2000" dirty="0"/>
              <a:t>Pregnancy within a queer relationship, and becoming a ‘mother’ (as far as that concept is operational here)</a:t>
            </a:r>
          </a:p>
          <a:p>
            <a:pPr lvl="1"/>
            <a:r>
              <a:rPr lang="en-GB" sz="2000" dirty="0"/>
              <a:t>Relationship beginning and growing into a ‘nuptial’ </a:t>
            </a:r>
          </a:p>
          <a:p>
            <a:pPr lvl="1"/>
            <a:r>
              <a:rPr lang="en-GB" sz="2000" dirty="0"/>
              <a:t>Transitioning F to M (which is also “not going anywhere”, as Harry puts it</a:t>
            </a:r>
          </a:p>
          <a:p>
            <a:pPr lvl="1"/>
            <a:r>
              <a:rPr lang="en-GB" sz="2000" dirty="0"/>
              <a:t>Death and grieving (the loss of Harry’s mother)</a:t>
            </a:r>
          </a:p>
          <a:p>
            <a:pPr marL="457200" lvl="1" indent="0">
              <a:buNone/>
            </a:pPr>
            <a:endParaRPr lang="en-GB" sz="2000" dirty="0"/>
          </a:p>
          <a:p>
            <a:pPr marL="457200" lvl="1" indent="0">
              <a:buNone/>
            </a:pPr>
            <a:r>
              <a:rPr lang="en-GB" sz="2000" dirty="0"/>
              <a:t>What form does Nelson’s memoir (?) take and how does it accommodate these different trajectories? </a:t>
            </a:r>
          </a:p>
        </p:txBody>
      </p:sp>
    </p:spTree>
    <p:extLst>
      <p:ext uri="{BB962C8B-B14F-4D97-AF65-F5344CB8AC3E}">
        <p14:creationId xmlns:p14="http://schemas.microsoft.com/office/powerpoint/2010/main" val="1439977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7A5315-F54F-4623-8AEE-40E98DAE818C}"/>
              </a:ext>
            </a:extLst>
          </p:cNvPr>
          <p:cNvSpPr>
            <a:spLocks noGrp="1"/>
          </p:cNvSpPr>
          <p:nvPr>
            <p:ph idx="1"/>
          </p:nvPr>
        </p:nvSpPr>
        <p:spPr>
          <a:xfrm>
            <a:off x="677334" y="684362"/>
            <a:ext cx="8596668" cy="5979999"/>
          </a:xfrm>
        </p:spPr>
        <p:txBody>
          <a:bodyPr>
            <a:normAutofit fontScale="92500" lnSpcReduction="20000"/>
          </a:bodyPr>
          <a:lstStyle/>
          <a:p>
            <a:r>
              <a:rPr lang="en-GB" dirty="0"/>
              <a:t>53:  I am blessed with the time and the desire to hold Iggy until he slips off, and so I do. I wait and wait and wait until I hear a sleep rattle enter his breath, I watch his eyes flutter open and closed, open and closed, a hundred times […] I know from raising my stepson that this ritual won’t last forever—Iggy’s babyhood is already speeding away. By the time this book is published, it will be gone. Sturdy pilot, he flips over the coffee table and rides. </a:t>
            </a:r>
          </a:p>
          <a:p>
            <a:pPr marL="0" indent="0">
              <a:buNone/>
            </a:pPr>
            <a:endParaRPr lang="en-GB" dirty="0"/>
          </a:p>
          <a:p>
            <a:r>
              <a:rPr lang="en-GB" dirty="0"/>
              <a:t>103:	You pass as a guy; I, as pregnant. Our waiter cheerfully tells us about his family, expresses delight in ours. On the surface, it may have seemed as though your body was becoming more and more "male," mine more and more "female." But that's not how it felt on the inside. On the inside, we were two humans undergoing transformations beside each other bearing loose witness. In other words, we were aging</a:t>
            </a:r>
          </a:p>
          <a:p>
            <a:endParaRPr lang="en-GB" dirty="0"/>
          </a:p>
          <a:p>
            <a:r>
              <a:rPr lang="en-GB" dirty="0"/>
              <a:t>112:  On more than one occasion, a service member in the airport literally saluted me as I shuffled past. Their friendliness was nothing short of shocking. You are holding the future; one must be kind to the future (or at least a certain image of the future, which I apparently appeared able to deliver, and our military ready to defend). So this is the seduction of normalcy, I thought as I smiled back, compromised and radiant.</a:t>
            </a:r>
          </a:p>
          <a:p>
            <a:pPr marL="0" indent="0">
              <a:buNone/>
            </a:pPr>
            <a:endParaRPr lang="en-GB" dirty="0"/>
          </a:p>
          <a:p>
            <a:r>
              <a:rPr lang="en-GB" dirty="0"/>
              <a:t>115:  Babies grow in a helix of hope and fear; gestating draws one but deeper into the spiral. It isn’t cruel in there, but it’s dark. </a:t>
            </a:r>
          </a:p>
        </p:txBody>
      </p:sp>
    </p:spTree>
    <p:extLst>
      <p:ext uri="{BB962C8B-B14F-4D97-AF65-F5344CB8AC3E}">
        <p14:creationId xmlns:p14="http://schemas.microsoft.com/office/powerpoint/2010/main" val="25027316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8634</TotalTime>
  <Words>1862</Words>
  <Application>Microsoft Office PowerPoint</Application>
  <PresentationFormat>Widescreen</PresentationFormat>
  <Paragraphs>63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Week 7: Queer Time</vt:lpstr>
      <vt:lpstr>Queer temporalities (how to ‘rewire the senses’ re. time)  in Dinshaw et al.</vt:lpstr>
      <vt:lpstr>Dinshaw et al: queer temporalities </vt:lpstr>
      <vt:lpstr>Lee Edelman, ‘This Is Kid Stuff’, No Future: Queer Theory and the Death Drive, chapter 1</vt:lpstr>
      <vt:lpstr>Queer negativity </vt:lpstr>
      <vt:lpstr>The Queer Death Drive</vt:lpstr>
      <vt:lpstr>Edelman’s child(lessness) and the future</vt:lpstr>
      <vt:lpstr>Maggie Nelson, The Argonauts</vt:lpstr>
      <vt:lpstr>PowerPoint Presentation</vt:lpstr>
      <vt:lpstr>Queer Time </vt:lpstr>
      <vt:lpstr>Polyphonous time and space (Dinshaw)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7: Queer Time</dc:title>
  <dc:creator>Elizabeth Barry</dc:creator>
  <cp:lastModifiedBy>Elizabeth Barry</cp:lastModifiedBy>
  <cp:revision>30</cp:revision>
  <dcterms:created xsi:type="dcterms:W3CDTF">2020-02-17T12:47:51Z</dcterms:created>
  <dcterms:modified xsi:type="dcterms:W3CDTF">2021-03-12T18:26:23Z</dcterms:modified>
</cp:coreProperties>
</file>