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7"/>
  </p:notesMasterIdLst>
  <p:sldIdLst>
    <p:sldId id="317" r:id="rId2"/>
    <p:sldId id="326" r:id="rId3"/>
    <p:sldId id="327" r:id="rId4"/>
    <p:sldId id="328" r:id="rId5"/>
    <p:sldId id="338" r:id="rId6"/>
    <p:sldId id="329" r:id="rId7"/>
    <p:sldId id="333" r:id="rId8"/>
    <p:sldId id="334" r:id="rId9"/>
    <p:sldId id="340" r:id="rId10"/>
    <p:sldId id="339" r:id="rId11"/>
    <p:sldId id="335" r:id="rId12"/>
    <p:sldId id="341" r:id="rId13"/>
    <p:sldId id="342" r:id="rId14"/>
    <p:sldId id="343" r:id="rId15"/>
    <p:sldId id="34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079" autoAdjust="0"/>
    <p:restoredTop sz="94660"/>
  </p:normalViewPr>
  <p:slideViewPr>
    <p:cSldViewPr snapToGrid="0">
      <p:cViewPr varScale="1">
        <p:scale>
          <a:sx n="87" d="100"/>
          <a:sy n="87" d="100"/>
        </p:scale>
        <p:origin x="4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0A4DC2-0166-4181-AE2B-C76D27A21286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DAED1-A4F0-4F02-94B9-932298A338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669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23DBD-7A53-EB1F-3057-C4BCDB89B7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92400B-6765-4CE6-017B-B86E9CBA49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602A7B-5EBF-5472-1F9E-90340CFFC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B26F-A5C5-4CBE-8D6F-8ECACC25BDB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121336-7950-28B8-8E3E-9CB743016E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96F1AB-D83C-EA8B-57E9-8BAF83729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D6D-494C-4333-9C86-868EA46C9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889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C2332-6B15-4580-0C22-5817E21C8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197739-3923-4F73-A3AC-234D7E3B4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2936-2A10-EFB8-A7B3-C28505C75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B26F-A5C5-4CBE-8D6F-8ECACC25BDB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BE275-5FE6-21C1-D156-73B3E0792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F4F23-FB45-4503-2F73-AF034D247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D6D-494C-4333-9C86-868EA46C9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613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2BEF2-31EC-03F6-F188-F6A326E9B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44D446-6DC6-D62F-DEA8-078879F5C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4C5D02-C99B-5A85-0D7F-8A008CBB3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B26F-A5C5-4CBE-8D6F-8ECACC25BDB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742E4-8B9A-40CA-FC8C-6C7378435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7A332-65EC-6E7F-582A-6EED4044A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D6D-494C-4333-9C86-868EA46C9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675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17091-7197-C7A2-C8E4-EA083FE1AC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6AD7E5-4662-6C83-CEE3-F5F0DEFEEB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9FEBF1-7387-FF59-B76D-4004478B07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682AC2-7430-8585-E3F4-6DC9985D5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B26F-A5C5-4CBE-8D6F-8ECACC25BDB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0B63D2-8D9A-D638-78C5-8D151EBD3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D0CB57-34C8-422E-8975-D60BEFDAA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D6D-494C-4333-9C86-868EA46C9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778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2F8E8-2712-EC68-D8F0-82AFC8B89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7E376B-F883-41A2-195B-44FF7417A1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991B0A-FE91-AA2F-4BD4-80FBB25B45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4476CC-8EBB-A101-87EA-93F1CC9711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9FEDBE-716D-89C8-7D6A-CE71F575D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CB0A51-3831-ADE3-EC3B-0BC2D2FF3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B26F-A5C5-4CBE-8D6F-8ECACC25BDB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86DC-1A98-D72C-A138-D337D2165E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FDB8E9-FAD9-221D-6BD4-60D4376F5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D6D-494C-4333-9C86-868EA46C9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025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3B766-9BF3-F5A7-2BDE-F89EAAF76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11D7FA-4F55-ACA7-3BBB-50CD5658E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B26F-A5C5-4CBE-8D6F-8ECACC25BDB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74C6CD-4DFD-0B99-E21D-961249FFB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E98143-22D9-9986-D72B-7C0CDB0E9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D6D-494C-4333-9C86-868EA46C9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9625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51276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EFE18-5143-CBEB-F9BA-219C73461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B3C402-9992-36FA-8926-FFBE72A20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4A601-2BCE-BB70-BE25-9B3FE25BD8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7BFBFA-E617-AB64-F311-C0BDEE576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B26F-A5C5-4CBE-8D6F-8ECACC25BDB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A22F71-3280-513C-B8B8-9804E435A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7212F8-BE7B-BA07-31EE-E776B652B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D6D-494C-4333-9C86-868EA46C9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435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692BD-8AF8-FE8B-EB1F-61CBB46BC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7D6497-43A2-38AA-1EE7-9007890BE1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936AD4-24BB-257B-BA06-DF1B99C289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6A5D8E-0867-2DD4-673D-DB56828C12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B26F-A5C5-4CBE-8D6F-8ECACC25BDB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75E0A8-6D46-133D-5E97-1E10CF6D09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5155CC-F759-0C26-D68A-198237B7D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D6D-494C-4333-9C86-868EA46C9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99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578D5-01B3-5D88-7B81-3387D765D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6FC798-EBA8-A2BC-6182-2847B72769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C67E6-165D-F4AB-2AFC-994CE20F4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B26F-A5C5-4CBE-8D6F-8ECACC25BDB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0959D4-4096-F2A4-E301-FF379955A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E5CC8-C8FB-BD80-2046-7D0E8B46C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D6D-494C-4333-9C86-868EA46C9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9053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10C0CC-B06F-7BA4-DF48-DBEA5CCAD0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034121-9779-93BA-A05B-34A61ADD46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25C5E-47CD-48F3-B8E7-2613287F4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CB26F-A5C5-4CBE-8D6F-8ECACC25BDB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A3044-C88F-C8E5-D29E-A4A36E8D4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40EA7-1903-867D-BC32-D19669FE0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BAD6D-494C-4333-9C86-868EA46C9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499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355C39-5A90-DA60-CCF3-A3D220ACC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0C64F4-715E-5CB6-3825-E8569C6304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56AE7-5558-1B80-ECAE-29D58B54B4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CB26F-A5C5-4CBE-8D6F-8ECACC25BDBE}" type="datetimeFigureOut">
              <a:rPr lang="en-GB" smtClean="0"/>
              <a:t>07/10/2026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9BBBB-8D33-5789-F5BA-2844F0BF25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61A42-7D31-5DF5-09BA-7F827B6629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BAD6D-494C-4333-9C86-868EA46C9D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33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arwick.ac.uk/fac/arts/english/currentstudents/visiting/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AC80687-795C-DF92-4CFD-4B7650EF6C32}"/>
              </a:ext>
            </a:extLst>
          </p:cNvPr>
          <p:cNvSpPr txBox="1">
            <a:spLocks/>
          </p:cNvSpPr>
          <p:nvPr/>
        </p:nvSpPr>
        <p:spPr>
          <a:xfrm>
            <a:off x="804672" y="3072451"/>
            <a:ext cx="7954317" cy="149857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US" sz="6000" dirty="0">
                <a:solidFill>
                  <a:srgbClr val="FFFF00"/>
                </a:solidFill>
                <a:latin typeface="+mn-lt"/>
              </a:rPr>
              <a:t>Visiting Students Welcome session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EE2F3AFA-E12F-CA7C-97E4-4DF6798481F7}"/>
              </a:ext>
            </a:extLst>
          </p:cNvPr>
          <p:cNvSpPr txBox="1">
            <a:spLocks/>
          </p:cNvSpPr>
          <p:nvPr/>
        </p:nvSpPr>
        <p:spPr>
          <a:xfrm>
            <a:off x="804672" y="4774944"/>
            <a:ext cx="9144000" cy="445707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 b="0" i="0" kern="1200" baseline="0">
                <a:solidFill>
                  <a:schemeClr val="bg1"/>
                </a:solidFill>
                <a:latin typeface="Avenir Next Medium" charset="0"/>
                <a:ea typeface="Avenir Next Medium" charset="0"/>
                <a:cs typeface="Avenir Next Medium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FFFF00"/>
                </a:solidFill>
                <a:latin typeface="+mn-lt"/>
              </a:rPr>
              <a:t>English &amp; Comparative Literary Studies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2AC8C82-11B5-C447-9261-17B699E42999}"/>
              </a:ext>
            </a:extLst>
          </p:cNvPr>
          <p:cNvSpPr txBox="1">
            <a:spLocks/>
          </p:cNvSpPr>
          <p:nvPr/>
        </p:nvSpPr>
        <p:spPr>
          <a:xfrm>
            <a:off x="804672" y="5746780"/>
            <a:ext cx="9144000" cy="445707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venir Next Medium" charset="0"/>
                <a:ea typeface="Avenir Next Medium" charset="0"/>
                <a:cs typeface="Avenir Next Medium" charset="0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FF00"/>
                </a:solidFill>
                <a:latin typeface="+mn-lt"/>
                <a:ea typeface="Avenir Next" charset="0"/>
                <a:cs typeface="Avenir Next" charset="0"/>
              </a:rPr>
              <a:t>Professor Stephen Shapiro </a:t>
            </a:r>
          </a:p>
          <a:p>
            <a:r>
              <a:rPr lang="en-US" dirty="0">
                <a:solidFill>
                  <a:srgbClr val="FFFF00"/>
                </a:solidFill>
                <a:latin typeface="+mn-lt"/>
                <a:ea typeface="Avenir Next" charset="0"/>
                <a:cs typeface="Avenir Next" charset="0"/>
              </a:rPr>
              <a:t>30</a:t>
            </a:r>
            <a:r>
              <a:rPr lang="en-US" sz="2400" baseline="30000" dirty="0">
                <a:solidFill>
                  <a:srgbClr val="FFFF00"/>
                </a:solidFill>
                <a:ea typeface="Avenir Next" charset="0"/>
                <a:cs typeface="Avenir Next" charset="0"/>
              </a:rPr>
              <a:t>th</a:t>
            </a:r>
            <a:r>
              <a:rPr lang="en-US" dirty="0">
                <a:solidFill>
                  <a:srgbClr val="FFFF00"/>
                </a:solidFill>
                <a:latin typeface="+mn-lt"/>
                <a:ea typeface="Avenir Next" charset="0"/>
                <a:cs typeface="Avenir Next" charset="0"/>
              </a:rPr>
              <a:t> September 2026: SO.13: 1-2 pm</a:t>
            </a:r>
          </a:p>
        </p:txBody>
      </p:sp>
    </p:spTree>
    <p:extLst>
      <p:ext uri="{BB962C8B-B14F-4D97-AF65-F5344CB8AC3E}">
        <p14:creationId xmlns:p14="http://schemas.microsoft.com/office/powerpoint/2010/main" val="1214885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FD92A3-8A60-B1E8-FFD5-BAA4AF942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4FE065-263E-2561-C04D-EB2179CA2000}"/>
              </a:ext>
            </a:extLst>
          </p:cNvPr>
          <p:cNvSpPr txBox="1"/>
          <p:nvPr/>
        </p:nvSpPr>
        <p:spPr>
          <a:xfrm>
            <a:off x="1002821" y="731482"/>
            <a:ext cx="5389122" cy="53245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000" dirty="0">
                <a:solidFill>
                  <a:srgbClr val="FFFF00"/>
                </a:solidFill>
              </a:rPr>
              <a:t>Professor Stephen Shapiro</a:t>
            </a:r>
          </a:p>
          <a:p>
            <a:endParaRPr lang="en-GB" sz="2000" dirty="0">
              <a:solidFill>
                <a:srgbClr val="FFFF00"/>
              </a:solidFill>
            </a:endParaRPr>
          </a:p>
          <a:p>
            <a:r>
              <a:rPr lang="en-GB" sz="2000" dirty="0">
                <a:solidFill>
                  <a:srgbClr val="FFFF00"/>
                </a:solidFill>
              </a:rPr>
              <a:t>Director of Study Abroad Programme</a:t>
            </a:r>
          </a:p>
          <a:p>
            <a:r>
              <a:rPr lang="en-GB" sz="2000" dirty="0">
                <a:solidFill>
                  <a:srgbClr val="FFFF00"/>
                </a:solidFill>
              </a:rPr>
              <a:t>Your Personal Tutor </a:t>
            </a:r>
          </a:p>
          <a:p>
            <a:endParaRPr lang="en-GB" sz="2000" dirty="0">
              <a:solidFill>
                <a:srgbClr val="FFFF00"/>
              </a:solidFill>
            </a:endParaRPr>
          </a:p>
          <a:p>
            <a:r>
              <a:rPr lang="en-GB" sz="2000" dirty="0">
                <a:solidFill>
                  <a:srgbClr val="FFFF00"/>
                </a:solidFill>
              </a:rPr>
              <a:t>Office FAB 22</a:t>
            </a:r>
          </a:p>
          <a:p>
            <a:endParaRPr lang="en-GB" sz="2000" dirty="0">
              <a:solidFill>
                <a:srgbClr val="FFFF00"/>
              </a:solidFill>
            </a:endParaRPr>
          </a:p>
          <a:p>
            <a:r>
              <a:rPr lang="en-GB" sz="2000" dirty="0">
                <a:solidFill>
                  <a:srgbClr val="FFFF00"/>
                </a:solidFill>
              </a:rPr>
              <a:t>Office hours: 1-2pm Wednesday</a:t>
            </a:r>
          </a:p>
          <a:p>
            <a:r>
              <a:rPr lang="en-GB" sz="2000" dirty="0">
                <a:solidFill>
                  <a:srgbClr val="FFFF00"/>
                </a:solidFill>
              </a:rPr>
              <a:t>9-10pm Thursday</a:t>
            </a:r>
          </a:p>
          <a:p>
            <a:endParaRPr lang="en-GB" sz="2000" dirty="0">
              <a:solidFill>
                <a:srgbClr val="FFFF00"/>
              </a:solidFill>
            </a:endParaRPr>
          </a:p>
          <a:p>
            <a:r>
              <a:rPr lang="en-GB" sz="2000" dirty="0">
                <a:solidFill>
                  <a:srgbClr val="FFFF00"/>
                </a:solidFill>
              </a:rPr>
              <a:t>I will be in touch to arrange on-on-one meetings with each of you over the next few weeks. </a:t>
            </a:r>
          </a:p>
          <a:p>
            <a:endParaRPr lang="en-GB" sz="2000" dirty="0">
              <a:solidFill>
                <a:srgbClr val="FFFF00"/>
              </a:solidFill>
              <a:cs typeface="Calibri" panose="020F0502020204030204"/>
            </a:endParaRPr>
          </a:p>
          <a:p>
            <a:r>
              <a:rPr lang="en-GB" sz="2000" dirty="0">
                <a:solidFill>
                  <a:srgbClr val="FFFF00"/>
                </a:solidFill>
                <a:cs typeface="Calibri" panose="020F0502020204030204"/>
              </a:rPr>
              <a:t>Please record our meetings on </a:t>
            </a:r>
            <a:r>
              <a:rPr lang="en-GB" sz="2000" b="1" dirty="0">
                <a:solidFill>
                  <a:srgbClr val="FFFF00"/>
                </a:solidFill>
                <a:cs typeface="Calibri"/>
              </a:rPr>
              <a:t>Tabula – </a:t>
            </a:r>
            <a:r>
              <a:rPr lang="en-GB" sz="2000" dirty="0">
                <a:solidFill>
                  <a:srgbClr val="FFFF00"/>
                </a:solidFill>
                <a:cs typeface="Calibri"/>
              </a:rPr>
              <a:t>under the Personal Tutor tab – </a:t>
            </a:r>
            <a:r>
              <a:rPr lang="en-GB" sz="2000" b="1" dirty="0">
                <a:solidFill>
                  <a:srgbClr val="FFFF00"/>
                </a:solidFill>
                <a:cs typeface="Calibri"/>
              </a:rPr>
              <a:t>Record meeting </a:t>
            </a:r>
            <a:r>
              <a:rPr lang="en-GB" sz="2000" dirty="0">
                <a:solidFill>
                  <a:srgbClr val="FFFF00"/>
                </a:solidFill>
                <a:cs typeface="Calibri"/>
              </a:rPr>
              <a:t>button at the bottom. This will meet your personal tutor </a:t>
            </a:r>
            <a:r>
              <a:rPr lang="en-GB" sz="2000" b="1" dirty="0">
                <a:solidFill>
                  <a:srgbClr val="FFFF00"/>
                </a:solidFill>
                <a:cs typeface="Calibri"/>
              </a:rPr>
              <a:t>monitoring point</a:t>
            </a:r>
            <a:r>
              <a:rPr lang="en-GB" sz="2000" dirty="0">
                <a:solidFill>
                  <a:srgbClr val="FFFF00"/>
                </a:solidFill>
                <a:cs typeface="Calibri"/>
              </a:rPr>
              <a:t> for the term. </a:t>
            </a:r>
            <a:endParaRPr lang="en-GB" sz="2000" dirty="0">
              <a:solidFill>
                <a:srgbClr val="FFF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72F69C-48DA-8149-CDE3-00A0FD8C6360}"/>
              </a:ext>
            </a:extLst>
          </p:cNvPr>
          <p:cNvSpPr txBox="1"/>
          <p:nvPr/>
        </p:nvSpPr>
        <p:spPr>
          <a:xfrm>
            <a:off x="7316438" y="653095"/>
            <a:ext cx="33030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FFFF00"/>
                </a:solidFill>
              </a:rPr>
              <a:t>Contemporary American Studies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256184-8F3B-A490-751F-A93EE28C7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8229" y="1096572"/>
            <a:ext cx="3739489" cy="5614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390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4C7270-6162-0B5B-626D-ADAB92F50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4D9522A-B154-422E-13CA-B2C520AB1F62}"/>
              </a:ext>
            </a:extLst>
          </p:cNvPr>
          <p:cNvSpPr txBox="1">
            <a:spLocks/>
          </p:cNvSpPr>
          <p:nvPr/>
        </p:nvSpPr>
        <p:spPr>
          <a:xfrm>
            <a:off x="1068153" y="1284636"/>
            <a:ext cx="10389556" cy="36655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511C6C"/>
              </a:buClr>
            </a:pPr>
            <a:r>
              <a:rPr lang="en-US" dirty="0">
                <a:solidFill>
                  <a:srgbClr val="FFFF00"/>
                </a:solidFill>
              </a:rPr>
              <a:t>ECLS Visting Student webpages:</a:t>
            </a:r>
          </a:p>
          <a:p>
            <a:pPr>
              <a:buClr>
                <a:srgbClr val="511C6C"/>
              </a:buClr>
            </a:pPr>
            <a:r>
              <a:rPr lang="en-GB" dirty="0">
                <a:solidFill>
                  <a:srgbClr val="FFFF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https://warwick.ac.uk/fac/arts/english/currentstudents/visiting/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62BDD2DA-B679-1C23-45E3-D369DA298138}"/>
              </a:ext>
            </a:extLst>
          </p:cNvPr>
          <p:cNvSpPr txBox="1">
            <a:spLocks/>
          </p:cNvSpPr>
          <p:nvPr/>
        </p:nvSpPr>
        <p:spPr>
          <a:xfrm>
            <a:off x="1068153" y="554134"/>
            <a:ext cx="7164912" cy="5078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4300" b="1" dirty="0"/>
              <a:t>Resources: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4D8B51-5302-B2A2-A169-3C3C21C94F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153" y="2499982"/>
            <a:ext cx="5847940" cy="435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7713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89CB46-6062-D7C3-772A-4E8DF021F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1AB566B-D085-63A8-1F91-197481E7FBC4}"/>
              </a:ext>
            </a:extLst>
          </p:cNvPr>
          <p:cNvSpPr txBox="1">
            <a:spLocks/>
          </p:cNvSpPr>
          <p:nvPr/>
        </p:nvSpPr>
        <p:spPr>
          <a:xfrm>
            <a:off x="638662" y="322697"/>
            <a:ext cx="8147119" cy="36655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511C6C"/>
              </a:buClr>
            </a:pPr>
            <a:r>
              <a:rPr lang="en-US" sz="3200" b="1" dirty="0"/>
              <a:t>Life @ Warwick Guide</a:t>
            </a:r>
          </a:p>
          <a:p>
            <a:pPr>
              <a:buClr>
                <a:srgbClr val="511C6C"/>
              </a:buClr>
            </a:pPr>
            <a:r>
              <a:rPr lang="en-US" dirty="0">
                <a:solidFill>
                  <a:srgbClr val="FFFF00"/>
                </a:solidFill>
              </a:rPr>
              <a:t>https://</a:t>
            </a:r>
            <a:r>
              <a:rPr lang="en-US" dirty="0" err="1">
                <a:solidFill>
                  <a:srgbClr val="FFFF00"/>
                </a:solidFill>
              </a:rPr>
              <a:t>warwick.ac.uk</a:t>
            </a:r>
            <a:r>
              <a:rPr lang="en-US" dirty="0">
                <a:solidFill>
                  <a:srgbClr val="FFFF00"/>
                </a:solidFill>
              </a:rPr>
              <a:t>/students/together/welcome/</a:t>
            </a:r>
            <a:r>
              <a:rPr lang="en-US" dirty="0" err="1">
                <a:solidFill>
                  <a:srgbClr val="FFFF00"/>
                </a:solidFill>
              </a:rPr>
              <a:t>whenyougethere</a:t>
            </a:r>
            <a:r>
              <a:rPr lang="en-US" dirty="0">
                <a:solidFill>
                  <a:srgbClr val="FFFF00"/>
                </a:solidFill>
              </a:rPr>
              <a:t>/</a:t>
            </a:r>
            <a:r>
              <a:rPr lang="en-US" dirty="0" err="1">
                <a:solidFill>
                  <a:srgbClr val="FFFF00"/>
                </a:solidFill>
              </a:rPr>
              <a:t>livingatuniversity</a:t>
            </a:r>
            <a:r>
              <a:rPr lang="en-US" dirty="0">
                <a:solidFill>
                  <a:srgbClr val="FFFF00"/>
                </a:solidFill>
              </a:rPr>
              <a:t>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92E74B-2089-4F55-8F92-FDF45CFBC1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2" y="1843272"/>
            <a:ext cx="6593985" cy="501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807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BF2E5-42A8-B0A1-16B4-28E650B1F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AC2CE9E5-40EE-D3FE-5FB8-0B34A6456D53}"/>
              </a:ext>
            </a:extLst>
          </p:cNvPr>
          <p:cNvSpPr txBox="1">
            <a:spLocks/>
          </p:cNvSpPr>
          <p:nvPr/>
        </p:nvSpPr>
        <p:spPr>
          <a:xfrm>
            <a:off x="638662" y="322697"/>
            <a:ext cx="8147119" cy="366554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511C6C"/>
              </a:buClr>
            </a:pPr>
            <a:r>
              <a:rPr lang="en-US" sz="3200" b="1" dirty="0"/>
              <a:t>Student Mobility</a:t>
            </a:r>
          </a:p>
          <a:p>
            <a:pPr>
              <a:buClr>
                <a:srgbClr val="511C6C"/>
              </a:buClr>
            </a:pPr>
            <a:r>
              <a:rPr lang="en-US" dirty="0">
                <a:solidFill>
                  <a:srgbClr val="FFFF00"/>
                </a:solidFill>
              </a:rPr>
              <a:t>https://</a:t>
            </a:r>
            <a:r>
              <a:rPr lang="en-US" dirty="0" err="1">
                <a:solidFill>
                  <a:srgbClr val="FFFF00"/>
                </a:solidFill>
              </a:rPr>
              <a:t>warwick.ac.uk</a:t>
            </a:r>
            <a:r>
              <a:rPr lang="en-US" dirty="0">
                <a:solidFill>
                  <a:srgbClr val="FFFF00"/>
                </a:solidFill>
              </a:rPr>
              <a:t>/services/</a:t>
            </a:r>
            <a:r>
              <a:rPr lang="en-US" dirty="0" err="1">
                <a:solidFill>
                  <a:srgbClr val="FFFF00"/>
                </a:solidFill>
              </a:rPr>
              <a:t>studentopportunity</a:t>
            </a:r>
            <a:r>
              <a:rPr lang="en-US" dirty="0">
                <a:solidFill>
                  <a:srgbClr val="FFFF00"/>
                </a:solidFill>
              </a:rPr>
              <a:t>/</a:t>
            </a:r>
            <a:r>
              <a:rPr lang="en-US" dirty="0" err="1">
                <a:solidFill>
                  <a:srgbClr val="FFFF00"/>
                </a:solidFill>
              </a:rPr>
              <a:t>studentmobility</a:t>
            </a:r>
            <a:r>
              <a:rPr lang="en-US" dirty="0">
                <a:solidFill>
                  <a:srgbClr val="FFFF00"/>
                </a:solidFill>
              </a:rPr>
              <a:t>/</a:t>
            </a:r>
            <a:r>
              <a:rPr lang="en-US" dirty="0" err="1">
                <a:solidFill>
                  <a:srgbClr val="FFFF00"/>
                </a:solidFill>
              </a:rPr>
              <a:t>studyatwarwick</a:t>
            </a:r>
            <a:r>
              <a:rPr lang="en-US" dirty="0">
                <a:solidFill>
                  <a:srgbClr val="FFFF00"/>
                </a:solidFill>
              </a:rPr>
              <a:t>/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366344-56D7-D269-DD8C-7A69BC734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873" y="1795786"/>
            <a:ext cx="8643751" cy="506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567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9B353-7F9C-0271-F009-E441B0F75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>
            <a:extLst>
              <a:ext uri="{FF2B5EF4-FFF2-40B4-BE49-F238E27FC236}">
                <a16:creationId xmlns:a16="http://schemas.microsoft.com/office/drawing/2014/main" id="{01B4F3AC-59E0-B187-072C-88092F679AE7}"/>
              </a:ext>
            </a:extLst>
          </p:cNvPr>
          <p:cNvSpPr txBox="1">
            <a:spLocks/>
          </p:cNvSpPr>
          <p:nvPr/>
        </p:nvSpPr>
        <p:spPr>
          <a:xfrm>
            <a:off x="442913" y="1557338"/>
            <a:ext cx="9236874" cy="50863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5CB2797-9DDA-D40A-8854-6207A85A696C}"/>
              </a:ext>
            </a:extLst>
          </p:cNvPr>
          <p:cNvSpPr txBox="1">
            <a:spLocks/>
          </p:cNvSpPr>
          <p:nvPr/>
        </p:nvSpPr>
        <p:spPr>
          <a:xfrm>
            <a:off x="744649" y="841023"/>
            <a:ext cx="10165806" cy="54039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dirty="0">
                <a:solidFill>
                  <a:srgbClr val="FFFF00"/>
                </a:solidFill>
              </a:rPr>
              <a:t>Learning agreements and arrival forms</a:t>
            </a:r>
            <a:br>
              <a:rPr lang="en-GB" sz="3200" b="1" dirty="0">
                <a:solidFill>
                  <a:srgbClr val="FFFF00"/>
                </a:solidFill>
              </a:rPr>
            </a:br>
            <a:endParaRPr lang="en-GB" sz="3200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FFFF00"/>
                </a:solidFill>
              </a:rPr>
              <a:t>Ask me (or the ECLS dept office) to sign your learning agreement </a:t>
            </a:r>
            <a:br>
              <a:rPr lang="en-GB" dirty="0">
                <a:solidFill>
                  <a:srgbClr val="FFFF00"/>
                </a:solidFill>
              </a:rPr>
            </a:br>
            <a:r>
              <a:rPr lang="en-GB" dirty="0">
                <a:solidFill>
                  <a:srgbClr val="FFFF00"/>
                </a:solidFill>
              </a:rPr>
              <a:t>(Academic Placement plan) </a:t>
            </a:r>
            <a:br>
              <a:rPr lang="en-GB" dirty="0">
                <a:solidFill>
                  <a:srgbClr val="FFFF00"/>
                </a:solidFill>
              </a:rPr>
            </a:br>
            <a:endParaRPr lang="en-GB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FFFF00"/>
                </a:solidFill>
              </a:rPr>
              <a:t>If you need an official university stamp for your arrival form, please get it from the student mobility team. </a:t>
            </a:r>
            <a:br>
              <a:rPr lang="en-GB" b="1" dirty="0">
                <a:solidFill>
                  <a:srgbClr val="FFFF00"/>
                </a:solidFill>
              </a:rPr>
            </a:br>
            <a:endParaRPr lang="en-GB" b="1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GB" dirty="0"/>
              <a:t>https://</a:t>
            </a:r>
            <a:r>
              <a:rPr lang="en-GB" dirty="0" err="1"/>
              <a:t>warwick.ac.uk</a:t>
            </a:r>
            <a:r>
              <a:rPr lang="en-GB" dirty="0"/>
              <a:t>/services/</a:t>
            </a:r>
            <a:r>
              <a:rPr lang="en-GB" dirty="0" err="1"/>
              <a:t>studentopportunity</a:t>
            </a:r>
            <a:r>
              <a:rPr lang="en-GB" dirty="0"/>
              <a:t>/</a:t>
            </a:r>
            <a:r>
              <a:rPr lang="en-GB" dirty="0" err="1"/>
              <a:t>studentmobility</a:t>
            </a:r>
            <a:r>
              <a:rPr lang="en-GB" dirty="0"/>
              <a:t>/</a:t>
            </a:r>
            <a:r>
              <a:rPr lang="en-GB" dirty="0" err="1"/>
              <a:t>studyatwarwick</a:t>
            </a:r>
            <a:r>
              <a:rPr lang="en-GB" dirty="0"/>
              <a:t>/</a:t>
            </a:r>
            <a:r>
              <a:rPr lang="en-GB" dirty="0" err="1"/>
              <a:t>incomingattanedanceforms</a:t>
            </a:r>
            <a:r>
              <a:rPr lang="en-GB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768853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91E18-F607-45EE-E300-B82E3C945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27B4A1-91FD-1ED4-0255-62ADC63408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733" y="0"/>
            <a:ext cx="110085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7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A7F430-8A71-9A02-B23B-A2D67777D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8740497-59AA-B83A-6154-0CE4A95464EB}"/>
              </a:ext>
            </a:extLst>
          </p:cNvPr>
          <p:cNvSpPr txBox="1">
            <a:spLocks/>
          </p:cNvSpPr>
          <p:nvPr/>
        </p:nvSpPr>
        <p:spPr>
          <a:xfrm>
            <a:off x="494867" y="393557"/>
            <a:ext cx="10997477" cy="508635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GB" sz="14400" b="1" dirty="0"/>
              <a:t>Modules</a:t>
            </a:r>
            <a:endParaRPr lang="en-GB" sz="12800" b="1" dirty="0"/>
          </a:p>
          <a:p>
            <a:pPr marL="0" indent="0">
              <a:lnSpc>
                <a:spcPct val="120000"/>
              </a:lnSpc>
              <a:buNone/>
            </a:pPr>
            <a:endParaRPr lang="en-GB" dirty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8000" dirty="0">
                <a:solidFill>
                  <a:srgbClr val="FFFF00"/>
                </a:solidFill>
              </a:rPr>
              <a:t>You have now been registered for your modules.</a:t>
            </a:r>
          </a:p>
          <a:p>
            <a:pPr>
              <a:lnSpc>
                <a:spcPct val="120000"/>
              </a:lnSpc>
            </a:pPr>
            <a:r>
              <a:rPr lang="en-US" sz="8000" dirty="0">
                <a:solidFill>
                  <a:srgbClr val="FFFF00"/>
                </a:solidFill>
              </a:rPr>
              <a:t>Please select seminar times (see email from the office sent today for more information).</a:t>
            </a:r>
          </a:p>
          <a:p>
            <a:pPr>
              <a:lnSpc>
                <a:spcPct val="120000"/>
              </a:lnSpc>
            </a:pPr>
            <a:r>
              <a:rPr lang="en-GB" sz="8000" dirty="0">
                <a:solidFill>
                  <a:srgbClr val="FFFF00"/>
                </a:solidFill>
              </a:rPr>
              <a:t>Your timetable will appear on Tabula</a:t>
            </a:r>
            <a:br>
              <a:rPr lang="en-GB" sz="8000" dirty="0">
                <a:solidFill>
                  <a:srgbClr val="FFFF00"/>
                </a:solidFill>
              </a:rPr>
            </a:br>
            <a:endParaRPr lang="en-GB" sz="8000" dirty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8000" dirty="0">
                <a:solidFill>
                  <a:srgbClr val="FFFF00"/>
                </a:solidFill>
                <a:cs typeface="Calibri"/>
              </a:rPr>
              <a:t>Some modules (Epic to Novel, Modern World Literature, States of Damage...) have a lecture and a seminar; others just seminars. </a:t>
            </a:r>
            <a:br>
              <a:rPr lang="en-GB" sz="8000" dirty="0">
                <a:solidFill>
                  <a:srgbClr val="FFFF00"/>
                </a:solidFill>
                <a:cs typeface="Calibri"/>
              </a:rPr>
            </a:br>
            <a:r>
              <a:rPr lang="en-GB" sz="8000" dirty="0">
                <a:solidFill>
                  <a:srgbClr val="FFFF00"/>
                </a:solidFill>
                <a:cs typeface="Calibri"/>
              </a:rPr>
              <a:t>Check on the module webpage to find out. </a:t>
            </a:r>
            <a:endParaRPr lang="en-GB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412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851EB5-FF21-3F73-0D72-99C72FF0F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4C3049-4E33-A8AE-4615-06549A21B3B2}"/>
              </a:ext>
            </a:extLst>
          </p:cNvPr>
          <p:cNvSpPr txBox="1">
            <a:spLocks/>
          </p:cNvSpPr>
          <p:nvPr/>
        </p:nvSpPr>
        <p:spPr>
          <a:xfrm>
            <a:off x="494867" y="393557"/>
            <a:ext cx="10997477" cy="508635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GB" sz="11100" b="1" dirty="0"/>
              <a:t>Modules</a:t>
            </a:r>
          </a:p>
          <a:p>
            <a:pPr marL="0" indent="0">
              <a:lnSpc>
                <a:spcPct val="120000"/>
              </a:lnSpc>
              <a:buNone/>
            </a:pPr>
            <a:endParaRPr lang="en-GB" dirty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11200" dirty="0">
                <a:solidFill>
                  <a:srgbClr val="FFFF00"/>
                </a:solidFill>
              </a:rPr>
              <a:t>Check the lectures for your chosen modules in case they are not yet on Tabula timetable. </a:t>
            </a:r>
            <a:br>
              <a:rPr lang="en-GB" sz="11200" dirty="0">
                <a:solidFill>
                  <a:srgbClr val="FFFF00"/>
                </a:solidFill>
              </a:rPr>
            </a:br>
            <a:br>
              <a:rPr lang="en-GB" sz="11200" dirty="0">
                <a:solidFill>
                  <a:srgbClr val="FFFF00"/>
                </a:solidFill>
              </a:rPr>
            </a:br>
            <a:r>
              <a:rPr lang="en-GB" sz="11200" dirty="0">
                <a:solidFill>
                  <a:srgbClr val="FFFF00"/>
                </a:solidFill>
              </a:rPr>
              <a:t>(They will appear once registration has been completed on </a:t>
            </a:r>
            <a:r>
              <a:rPr lang="en-GB" sz="11200" dirty="0" err="1">
                <a:solidFill>
                  <a:srgbClr val="FFFF00"/>
                </a:solidFill>
              </a:rPr>
              <a:t>eVision</a:t>
            </a:r>
            <a:r>
              <a:rPr lang="en-GB" sz="11200" dirty="0">
                <a:solidFill>
                  <a:srgbClr val="FFFF00"/>
                </a:solidFill>
              </a:rPr>
              <a:t>.) </a:t>
            </a:r>
            <a:br>
              <a:rPr lang="en-GB" sz="11200" dirty="0">
                <a:solidFill>
                  <a:srgbClr val="FFFF00"/>
                </a:solidFill>
              </a:rPr>
            </a:br>
            <a:endParaRPr lang="en-GB" sz="11200" dirty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11200" dirty="0">
                <a:solidFill>
                  <a:srgbClr val="FFFF00"/>
                </a:solidFill>
              </a:rPr>
              <a:t>Sign up for an assessment pattern (more next…) </a:t>
            </a:r>
            <a:br>
              <a:rPr lang="en-GB" sz="11200" dirty="0">
                <a:solidFill>
                  <a:srgbClr val="FFFF00"/>
                </a:solidFill>
              </a:rPr>
            </a:br>
            <a:endParaRPr lang="en-GB" sz="11200" dirty="0">
              <a:solidFill>
                <a:srgbClr val="FFFF00"/>
              </a:solidFill>
            </a:endParaRPr>
          </a:p>
          <a:p>
            <a:pPr>
              <a:lnSpc>
                <a:spcPct val="120000"/>
              </a:lnSpc>
            </a:pPr>
            <a:r>
              <a:rPr lang="en-GB" sz="11200" dirty="0">
                <a:solidFill>
                  <a:srgbClr val="FFFF00"/>
                </a:solidFill>
              </a:rPr>
              <a:t>Ask me </a:t>
            </a:r>
            <a:r>
              <a:rPr lang="en-GB" sz="11200" b="1" dirty="0"/>
              <a:t>or</a:t>
            </a:r>
            <a:r>
              <a:rPr lang="en-GB" sz="11200" dirty="0">
                <a:solidFill>
                  <a:srgbClr val="FFFF00"/>
                </a:solidFill>
              </a:rPr>
              <a:t> the English office to sign your learning agreement (Academic Placement plan) </a:t>
            </a:r>
          </a:p>
          <a:p>
            <a:pPr>
              <a:lnSpc>
                <a:spcPct val="120000"/>
              </a:lnSpc>
            </a:pPr>
            <a:endParaRPr lang="en-GB" sz="11200" dirty="0">
              <a:solidFill>
                <a:srgbClr val="FFFF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GB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5731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D8BAE-0F95-4222-5716-6D6CBC118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37FD87-9011-6C6F-E181-BA78619F3179}"/>
              </a:ext>
            </a:extLst>
          </p:cNvPr>
          <p:cNvSpPr txBox="1">
            <a:spLocks/>
          </p:cNvSpPr>
          <p:nvPr/>
        </p:nvSpPr>
        <p:spPr>
          <a:xfrm>
            <a:off x="494867" y="393557"/>
            <a:ext cx="10997477" cy="50863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GB" sz="3600" b="1" dirty="0"/>
              <a:t>Modules Outside ECLS</a:t>
            </a:r>
            <a:br>
              <a:rPr lang="en-GB" sz="3600" b="1" dirty="0"/>
            </a:br>
            <a:endParaRPr lang="en-GB" sz="3600" dirty="0">
              <a:solidFill>
                <a:srgbClr val="FFFF00"/>
              </a:solidFill>
            </a:endParaRPr>
          </a:p>
          <a:p>
            <a:r>
              <a:rPr lang="en-GB" dirty="0">
                <a:solidFill>
                  <a:srgbClr val="FFFF00"/>
                </a:solidFill>
                <a:cs typeface="Calibri"/>
              </a:rPr>
              <a:t>If you want to take a module in another department, </a:t>
            </a:r>
            <a:br>
              <a:rPr lang="en-GB" dirty="0">
                <a:solidFill>
                  <a:srgbClr val="FFFF00"/>
                </a:solidFill>
                <a:cs typeface="Calibri"/>
              </a:rPr>
            </a:br>
            <a:r>
              <a:rPr lang="en-GB" dirty="0">
                <a:solidFill>
                  <a:srgbClr val="FFFF00"/>
                </a:solidFill>
                <a:cs typeface="Calibri"/>
              </a:rPr>
              <a:t>contact their Undergraduate office/administrators</a:t>
            </a:r>
            <a:endParaRPr lang="en-US" dirty="0">
              <a:solidFill>
                <a:srgbClr val="FFFF00"/>
              </a:solidFill>
              <a:cs typeface="Calibri"/>
            </a:endParaRPr>
          </a:p>
          <a:p>
            <a:pPr marL="0" indent="0">
              <a:buNone/>
            </a:pPr>
            <a:endParaRPr lang="en-GB" dirty="0">
              <a:solidFill>
                <a:srgbClr val="FFFF00"/>
              </a:solidFill>
              <a:cs typeface="Calibri"/>
            </a:endParaRPr>
          </a:p>
          <a:p>
            <a:r>
              <a:rPr lang="en-GB" dirty="0">
                <a:solidFill>
                  <a:srgbClr val="FFFF00"/>
                </a:solidFill>
                <a:cs typeface="Calibri"/>
              </a:rPr>
              <a:t>If doing a module outside the department causes timetable issues, </a:t>
            </a:r>
            <a:br>
              <a:rPr lang="en-GB" dirty="0">
                <a:solidFill>
                  <a:srgbClr val="FFFF00"/>
                </a:solidFill>
                <a:cs typeface="Calibri"/>
              </a:rPr>
            </a:br>
            <a:r>
              <a:rPr lang="en-GB" dirty="0">
                <a:solidFill>
                  <a:srgbClr val="FFFF00"/>
                </a:solidFill>
                <a:cs typeface="Calibri"/>
              </a:rPr>
              <a:t>come to our office to resolve them</a:t>
            </a:r>
            <a:endParaRPr lang="en-US" sz="2200" dirty="0">
              <a:solidFill>
                <a:srgbClr val="FFFF00"/>
              </a:solidFill>
              <a:cs typeface="Calibri"/>
            </a:endParaRPr>
          </a:p>
          <a:p>
            <a:pPr>
              <a:lnSpc>
                <a:spcPct val="120000"/>
              </a:lnSpc>
            </a:pPr>
            <a:endParaRPr lang="en-GB" dirty="0">
              <a:solidFill>
                <a:srgbClr val="FFFF00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en-GB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7627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E0EB98-239E-44F1-8FDB-3A91EAB94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A7087F-727C-C1AC-1C9F-0D5A4B67B7FD}"/>
              </a:ext>
            </a:extLst>
          </p:cNvPr>
          <p:cNvSpPr txBox="1">
            <a:spLocks/>
          </p:cNvSpPr>
          <p:nvPr/>
        </p:nvSpPr>
        <p:spPr>
          <a:xfrm>
            <a:off x="386509" y="1546860"/>
            <a:ext cx="11053882" cy="40129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dirty="0">
                <a:solidFill>
                  <a:srgbClr val="FFFF00"/>
                </a:solidFill>
                <a:latin typeface="Lato"/>
                <a:ea typeface="Lato"/>
                <a:cs typeface="Lato"/>
              </a:rPr>
              <a:t>Part-year students are required to submit essays totalling </a:t>
            </a:r>
            <a:r>
              <a:rPr lang="en-GB" dirty="0">
                <a:latin typeface="Lato"/>
                <a:ea typeface="Lato"/>
                <a:cs typeface="Lato"/>
              </a:rPr>
              <a:t>2,000 </a:t>
            </a:r>
            <a:r>
              <a:rPr lang="en-GB" dirty="0">
                <a:solidFill>
                  <a:srgbClr val="FFFF00"/>
                </a:solidFill>
                <a:latin typeface="Lato"/>
                <a:ea typeface="Lato"/>
                <a:cs typeface="Lato"/>
              </a:rPr>
              <a:t>words per module </a:t>
            </a:r>
            <a:r>
              <a:rPr lang="en-GB" b="1" dirty="0">
                <a:solidFill>
                  <a:srgbClr val="FFFF00"/>
                </a:solidFill>
                <a:latin typeface="Lato"/>
                <a:ea typeface="Lato"/>
                <a:cs typeface="Lato"/>
              </a:rPr>
              <a:t>for each term</a:t>
            </a:r>
            <a:r>
              <a:rPr lang="en-GB" dirty="0">
                <a:solidFill>
                  <a:srgbClr val="FFFF00"/>
                </a:solidFill>
                <a:latin typeface="Lato"/>
                <a:ea typeface="Lato"/>
                <a:cs typeface="Lato"/>
              </a:rPr>
              <a:t> they attend. These assessments will equate to 12 CATS (credits on Warwick system).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solidFill>
                  <a:srgbClr val="FFFF00"/>
                </a:solidFill>
                <a:latin typeface="Lato"/>
                <a:ea typeface="Lato"/>
                <a:cs typeface="Lato"/>
              </a:rPr>
              <a:t>If you complete assessments for spring and summer terms, that will be 24 CATS. </a:t>
            </a:r>
            <a:br>
              <a:rPr lang="en-GB" dirty="0">
                <a:solidFill>
                  <a:srgbClr val="FFFF00"/>
                </a:solidFill>
                <a:latin typeface="Lato"/>
                <a:ea typeface="Lato"/>
                <a:cs typeface="Lato"/>
              </a:rPr>
            </a:br>
            <a:endParaRPr lang="en-US" dirty="0">
              <a:solidFill>
                <a:srgbClr val="FFFF00"/>
              </a:solidFill>
            </a:endParaRP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rgbClr val="FFFF00"/>
                </a:solidFill>
                <a:latin typeface="Lato"/>
                <a:ea typeface="Lato"/>
                <a:cs typeface="Lato"/>
              </a:rPr>
              <a:t>If you take a </a:t>
            </a:r>
            <a:r>
              <a:rPr lang="en-GB" i="1" dirty="0">
                <a:solidFill>
                  <a:srgbClr val="FFFF00"/>
                </a:solidFill>
                <a:latin typeface="Lato"/>
                <a:ea typeface="Lato"/>
                <a:cs typeface="Lato"/>
              </a:rPr>
              <a:t>one-term module </a:t>
            </a:r>
            <a:r>
              <a:rPr lang="en-GB" dirty="0">
                <a:solidFill>
                  <a:srgbClr val="FFFF00"/>
                </a:solidFill>
                <a:latin typeface="Lato"/>
                <a:ea typeface="Lato"/>
                <a:cs typeface="Lato"/>
              </a:rPr>
              <a:t>(marked * on the sheet), you can take this for 15 CATS with the standard module assessment, or 12 CATS as per visiting student variant – </a:t>
            </a:r>
            <a:r>
              <a:rPr lang="en-GB" dirty="0">
                <a:latin typeface="Lato"/>
                <a:ea typeface="Lato"/>
                <a:cs typeface="Lato"/>
              </a:rPr>
              <a:t>2,000 words.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D478EB-217C-5D67-6DB9-ECC7FE57C42E}"/>
              </a:ext>
            </a:extLst>
          </p:cNvPr>
          <p:cNvSpPr txBox="1">
            <a:spLocks/>
          </p:cNvSpPr>
          <p:nvPr/>
        </p:nvSpPr>
        <p:spPr>
          <a:xfrm>
            <a:off x="721789" y="912274"/>
            <a:ext cx="7164912" cy="5078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b="1" dirty="0"/>
              <a:t>Assessments and deadlines</a:t>
            </a:r>
          </a:p>
        </p:txBody>
      </p:sp>
    </p:spTree>
    <p:extLst>
      <p:ext uri="{BB962C8B-B14F-4D97-AF65-F5344CB8AC3E}">
        <p14:creationId xmlns:p14="http://schemas.microsoft.com/office/powerpoint/2010/main" val="372950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585EEF-FA15-4E62-3F25-70FB19199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78679AA-CB33-25D0-19FA-2A0076D6BA82}"/>
              </a:ext>
            </a:extLst>
          </p:cNvPr>
          <p:cNvSpPr txBox="1">
            <a:spLocks/>
          </p:cNvSpPr>
          <p:nvPr/>
        </p:nvSpPr>
        <p:spPr>
          <a:xfrm>
            <a:off x="386509" y="1546860"/>
            <a:ext cx="11053882" cy="40129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dirty="0">
                <a:solidFill>
                  <a:srgbClr val="FFFF00"/>
                </a:solidFill>
                <a:latin typeface="Lato"/>
                <a:ea typeface="Lato"/>
                <a:cs typeface="Lato"/>
              </a:rPr>
              <a:t>Deadlines for part-year students: e</a:t>
            </a:r>
            <a:r>
              <a:rPr lang="en-GB" dirty="0">
                <a:solidFill>
                  <a:srgbClr val="FFFF00"/>
                </a:solidFill>
                <a:latin typeface="Lato"/>
                <a:ea typeface="Times New Roman" panose="02020603050405020304" pitchFamily="18" charset="0"/>
                <a:cs typeface="Lato"/>
              </a:rPr>
              <a:t>ssays for the autumn term and spring term will be due by </a:t>
            </a:r>
            <a:r>
              <a:rPr lang="en-GB" dirty="0">
                <a:latin typeface="Lato"/>
                <a:ea typeface="Times New Roman" panose="02020603050405020304" pitchFamily="18" charset="0"/>
                <a:cs typeface="Lato"/>
              </a:rPr>
              <a:t>12 noon on the Tuesday of week 12 </a:t>
            </a:r>
            <a:r>
              <a:rPr lang="en-GB" dirty="0">
                <a:solidFill>
                  <a:srgbClr val="FFFF00"/>
                </a:solidFill>
                <a:latin typeface="Lato"/>
                <a:ea typeface="Times New Roman" panose="02020603050405020304" pitchFamily="18" charset="0"/>
                <a:cs typeface="Lato"/>
              </a:rPr>
              <a:t>of these terms. </a:t>
            </a:r>
            <a:endParaRPr lang="en-GB" dirty="0">
              <a:solidFill>
                <a:srgbClr val="FFFF00"/>
              </a:solidFill>
              <a:latin typeface="Lato" panose="020F0502020204030203" pitchFamily="34" charset="0"/>
              <a:ea typeface="Times New Roman" panose="02020603050405020304" pitchFamily="18" charset="0"/>
              <a:cs typeface="Lato"/>
            </a:endParaRPr>
          </a:p>
          <a:p>
            <a:pPr>
              <a:lnSpc>
                <a:spcPct val="100000"/>
              </a:lnSpc>
            </a:pPr>
            <a:r>
              <a:rPr lang="en-GB" dirty="0">
                <a:solidFill>
                  <a:srgbClr val="FFFF00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As discussed, office colleagues will inform your seminar tutors if you have a non-standard (i.e. part-year/visiting) assessment for the module.  </a:t>
            </a:r>
            <a:endParaRPr lang="en-GB" dirty="0">
              <a:solidFill>
                <a:srgbClr val="FFFF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4579C7-F8D7-2C8A-5C25-69EC563DB5B3}"/>
              </a:ext>
            </a:extLst>
          </p:cNvPr>
          <p:cNvSpPr txBox="1">
            <a:spLocks/>
          </p:cNvSpPr>
          <p:nvPr/>
        </p:nvSpPr>
        <p:spPr>
          <a:xfrm>
            <a:off x="721789" y="912274"/>
            <a:ext cx="7164912" cy="5078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400" b="1" dirty="0"/>
              <a:t>Assessments and deadlines</a:t>
            </a:r>
          </a:p>
        </p:txBody>
      </p:sp>
    </p:spTree>
    <p:extLst>
      <p:ext uri="{BB962C8B-B14F-4D97-AF65-F5344CB8AC3E}">
        <p14:creationId xmlns:p14="http://schemas.microsoft.com/office/powerpoint/2010/main" val="3651429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A851B-0AFB-1CBE-A3B8-9BF7C0053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975BD-1B25-1F14-8EB5-1592D62ED1C3}"/>
              </a:ext>
            </a:extLst>
          </p:cNvPr>
          <p:cNvSpPr txBox="1">
            <a:spLocks/>
          </p:cNvSpPr>
          <p:nvPr/>
        </p:nvSpPr>
        <p:spPr>
          <a:xfrm>
            <a:off x="721789" y="374392"/>
            <a:ext cx="7164912" cy="5078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400" b="1" dirty="0"/>
              <a:t>Writing Essays</a:t>
            </a:r>
          </a:p>
          <a:p>
            <a:pPr marL="0" indent="0">
              <a:buNone/>
            </a:pPr>
            <a:r>
              <a:rPr lang="en-GB" sz="3600" b="1" dirty="0">
                <a:solidFill>
                  <a:srgbClr val="FFFF00"/>
                </a:solidFill>
              </a:rPr>
              <a:t>Copies for reading (not loan) in ECLS student Hub. Library. Used copies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FE6D56-007B-B4AD-9777-470E1A716C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0235" y="2425322"/>
            <a:ext cx="2866466" cy="44326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F06C479-E72C-931F-A52A-9C32E57BD8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5627" y="2442316"/>
            <a:ext cx="2941624" cy="44156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E297D74-D996-BE66-EAE2-43A61F9EE5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9685" y="2442317"/>
            <a:ext cx="3132191" cy="4415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344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1AC4D7-B75C-6CDE-7BF1-1C0F5F6D2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A6130F-792D-60AC-1616-84361F12BA63}"/>
              </a:ext>
            </a:extLst>
          </p:cNvPr>
          <p:cNvSpPr txBox="1">
            <a:spLocks/>
          </p:cNvSpPr>
          <p:nvPr/>
        </p:nvSpPr>
        <p:spPr>
          <a:xfrm>
            <a:off x="721789" y="374392"/>
            <a:ext cx="9282020" cy="5078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400" b="1" dirty="0"/>
              <a:t>Don’t Suffer in Silence!</a:t>
            </a:r>
          </a:p>
          <a:p>
            <a:pPr marL="0" indent="0">
              <a:buNone/>
            </a:pPr>
            <a:r>
              <a:rPr lang="en-GB" sz="3600" b="1" dirty="0">
                <a:solidFill>
                  <a:srgbClr val="FFFF00"/>
                </a:solidFill>
              </a:rPr>
              <a:t>https://</a:t>
            </a:r>
            <a:r>
              <a:rPr lang="en-GB" sz="3600" b="1" dirty="0" err="1">
                <a:solidFill>
                  <a:srgbClr val="FFFF00"/>
                </a:solidFill>
              </a:rPr>
              <a:t>warwick.ac.uk</a:t>
            </a:r>
            <a:r>
              <a:rPr lang="en-GB" sz="3600" b="1" dirty="0">
                <a:solidFill>
                  <a:srgbClr val="FFFF00"/>
                </a:solidFill>
              </a:rPr>
              <a:t>/services/</a:t>
            </a:r>
            <a:r>
              <a:rPr lang="en-GB" sz="3600" b="1" dirty="0" err="1">
                <a:solidFill>
                  <a:srgbClr val="FFFF00"/>
                </a:solidFill>
              </a:rPr>
              <a:t>wss</a:t>
            </a:r>
            <a:r>
              <a:rPr lang="en-GB" sz="3600" b="1" dirty="0">
                <a:solidFill>
                  <a:srgbClr val="FFFF00"/>
                </a:solidFill>
              </a:rPr>
              <a:t>/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2B2F57-DB30-1130-D7F5-EC4EAF260B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89" y="1895439"/>
            <a:ext cx="11366328" cy="4437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393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FACFFE-426B-BA7B-2FEA-D9A81B648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DD7E99-073E-A62C-1479-BD91AAC594EB}"/>
              </a:ext>
            </a:extLst>
          </p:cNvPr>
          <p:cNvSpPr txBox="1">
            <a:spLocks/>
          </p:cNvSpPr>
          <p:nvPr/>
        </p:nvSpPr>
        <p:spPr>
          <a:xfrm>
            <a:off x="721789" y="374392"/>
            <a:ext cx="9282020" cy="5078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4800" b="1" dirty="0"/>
              <a:t>Explore!</a:t>
            </a:r>
          </a:p>
          <a:p>
            <a:pPr marL="0" indent="0">
              <a:buNone/>
            </a:pPr>
            <a:r>
              <a:rPr lang="en-GB" sz="3600" b="1" dirty="0">
                <a:solidFill>
                  <a:srgbClr val="FFFF00"/>
                </a:solidFill>
              </a:rPr>
              <a:t>https://</a:t>
            </a:r>
            <a:r>
              <a:rPr lang="en-GB" sz="3600" b="1" dirty="0" err="1">
                <a:solidFill>
                  <a:srgbClr val="FFFF00"/>
                </a:solidFill>
              </a:rPr>
              <a:t>warwick.ac.uk</a:t>
            </a:r>
            <a:r>
              <a:rPr lang="en-GB" sz="3600" b="1" dirty="0">
                <a:solidFill>
                  <a:srgbClr val="FFFF00"/>
                </a:solidFill>
              </a:rPr>
              <a:t>/students/together/welcome/</a:t>
            </a:r>
            <a:r>
              <a:rPr lang="en-GB" sz="3600" b="1" dirty="0" err="1">
                <a:solidFill>
                  <a:srgbClr val="FFFF00"/>
                </a:solidFill>
              </a:rPr>
              <a:t>internationalstudents</a:t>
            </a:r>
            <a:r>
              <a:rPr lang="en-GB" sz="3600" b="1" dirty="0">
                <a:solidFill>
                  <a:srgbClr val="FFFF00"/>
                </a:solidFill>
              </a:rPr>
              <a:t>/</a:t>
            </a:r>
            <a:r>
              <a:rPr lang="en-GB" sz="3600" b="1" dirty="0" err="1">
                <a:solidFill>
                  <a:srgbClr val="FFFF00"/>
                </a:solidFill>
              </a:rPr>
              <a:t>traveluk</a:t>
            </a:r>
            <a:r>
              <a:rPr lang="en-GB" sz="3600" b="1" dirty="0">
                <a:solidFill>
                  <a:srgbClr val="FFFF00"/>
                </a:solidFill>
              </a:rPr>
              <a:t>/?</a:t>
            </a:r>
            <a:r>
              <a:rPr lang="en-GB" sz="3600" b="1" dirty="0" err="1">
                <a:solidFill>
                  <a:srgbClr val="FFFF00"/>
                </a:solidFill>
              </a:rPr>
              <a:t>selectedLetter</a:t>
            </a:r>
            <a:r>
              <a:rPr lang="en-GB" sz="3600" b="1" dirty="0">
                <a:solidFill>
                  <a:srgbClr val="FFFF00"/>
                </a:solidFill>
              </a:rPr>
              <a:t>=</a:t>
            </a:r>
            <a:r>
              <a:rPr lang="en-GB" sz="3600" b="1" dirty="0" err="1">
                <a:solidFill>
                  <a:srgbClr val="FFFF00"/>
                </a:solidFill>
              </a:rPr>
              <a:t>h#how-to-travel-on-a-budget</a:t>
            </a:r>
            <a:endParaRPr lang="en-GB" sz="3600" b="1" dirty="0">
              <a:solidFill>
                <a:srgbClr val="FFFF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C06CFA-15B2-7EC4-806F-7EE4F429FF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89" y="3429000"/>
            <a:ext cx="11342472" cy="196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082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449</TotalTime>
  <Words>609</Words>
  <Application>Microsoft Office PowerPoint</Application>
  <PresentationFormat>Widescreen</PresentationFormat>
  <Paragraphs>57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Avenir Next</vt:lpstr>
      <vt:lpstr>Calibri</vt:lpstr>
      <vt:lpstr>Calibri Light</vt:lpstr>
      <vt:lpstr>Lato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Fox, Maria</dc:creator>
  <cp:lastModifiedBy>Oelman, Rachel</cp:lastModifiedBy>
  <cp:revision>143</cp:revision>
  <dcterms:created xsi:type="dcterms:W3CDTF">2022-11-16T09:29:03Z</dcterms:created>
  <dcterms:modified xsi:type="dcterms:W3CDTF">2026-10-07T16:01:44Z</dcterms:modified>
</cp:coreProperties>
</file>