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notesMasterIdLst>
    <p:notesMasterId r:id="rId22"/>
  </p:notesMasterIdLst>
  <p:handoutMasterIdLst>
    <p:handoutMasterId r:id="rId23"/>
  </p:handoutMasterIdLst>
  <p:sldIdLst>
    <p:sldId id="279" r:id="rId2"/>
    <p:sldId id="263" r:id="rId3"/>
    <p:sldId id="258" r:id="rId4"/>
    <p:sldId id="270" r:id="rId5"/>
    <p:sldId id="269" r:id="rId6"/>
    <p:sldId id="272" r:id="rId7"/>
    <p:sldId id="271" r:id="rId8"/>
    <p:sldId id="257" r:id="rId9"/>
    <p:sldId id="273" r:id="rId10"/>
    <p:sldId id="274" r:id="rId11"/>
    <p:sldId id="280" r:id="rId12"/>
    <p:sldId id="259" r:id="rId13"/>
    <p:sldId id="276" r:id="rId14"/>
    <p:sldId id="260" r:id="rId15"/>
    <p:sldId id="265" r:id="rId16"/>
    <p:sldId id="262" r:id="rId17"/>
    <p:sldId id="275" r:id="rId18"/>
    <p:sldId id="261" r:id="rId19"/>
    <p:sldId id="277" r:id="rId20"/>
    <p:sldId id="278" r:id="rId21"/>
  </p:sldIdLst>
  <p:sldSz cx="9144000" cy="6858000" type="screen4x3"/>
  <p:notesSz cx="6858000" cy="9144000"/>
  <p:defaultTextStyle>
    <a:defPPr>
      <a:defRPr lang="en-US"/>
    </a:defPPr>
    <a:lvl1pPr algn="l" rtl="0" eaLnBrk="0" fontAlgn="base" hangingPunct="0">
      <a:spcBef>
        <a:spcPct val="0"/>
      </a:spcBef>
      <a:spcAft>
        <a:spcPct val="0"/>
      </a:spcAft>
      <a:defRPr b="1" kern="1200">
        <a:solidFill>
          <a:schemeClr val="tx1"/>
        </a:solidFill>
        <a:latin typeface="Arial" charset="0"/>
        <a:ea typeface="+mn-ea"/>
        <a:cs typeface="+mn-cs"/>
      </a:defRPr>
    </a:lvl1pPr>
    <a:lvl2pPr marL="457200" algn="l" rtl="0" eaLnBrk="0" fontAlgn="base" hangingPunct="0">
      <a:spcBef>
        <a:spcPct val="0"/>
      </a:spcBef>
      <a:spcAft>
        <a:spcPct val="0"/>
      </a:spcAft>
      <a:defRPr b="1" kern="1200">
        <a:solidFill>
          <a:schemeClr val="tx1"/>
        </a:solidFill>
        <a:latin typeface="Arial" charset="0"/>
        <a:ea typeface="+mn-ea"/>
        <a:cs typeface="+mn-cs"/>
      </a:defRPr>
    </a:lvl2pPr>
    <a:lvl3pPr marL="914400" algn="l" rtl="0" eaLnBrk="0" fontAlgn="base" hangingPunct="0">
      <a:spcBef>
        <a:spcPct val="0"/>
      </a:spcBef>
      <a:spcAft>
        <a:spcPct val="0"/>
      </a:spcAft>
      <a:defRPr b="1" kern="1200">
        <a:solidFill>
          <a:schemeClr val="tx1"/>
        </a:solidFill>
        <a:latin typeface="Arial" charset="0"/>
        <a:ea typeface="+mn-ea"/>
        <a:cs typeface="+mn-cs"/>
      </a:defRPr>
    </a:lvl3pPr>
    <a:lvl4pPr marL="1371600" algn="l" rtl="0" eaLnBrk="0" fontAlgn="base" hangingPunct="0">
      <a:spcBef>
        <a:spcPct val="0"/>
      </a:spcBef>
      <a:spcAft>
        <a:spcPct val="0"/>
      </a:spcAft>
      <a:defRPr b="1" kern="1200">
        <a:solidFill>
          <a:schemeClr val="tx1"/>
        </a:solidFill>
        <a:latin typeface="Arial" charset="0"/>
        <a:ea typeface="+mn-ea"/>
        <a:cs typeface="+mn-cs"/>
      </a:defRPr>
    </a:lvl4pPr>
    <a:lvl5pPr marL="1828800" algn="l" rtl="0" eaLnBrk="0" fontAlgn="base" hangingPunct="0">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425" autoAdjust="0"/>
  </p:normalViewPr>
  <p:slideViewPr>
    <p:cSldViewPr>
      <p:cViewPr varScale="1">
        <p:scale>
          <a:sx n="80" d="100"/>
          <a:sy n="80" d="100"/>
        </p:scale>
        <p:origin x="-1272" y="-78"/>
      </p:cViewPr>
      <p:guideLst>
        <p:guide orient="horz" pos="2160"/>
        <p:guide pos="2880"/>
      </p:guideLst>
    </p:cSldViewPr>
  </p:slideViewPr>
  <p:notesTextViewPr>
    <p:cViewPr>
      <p:scale>
        <a:sx n="75" d="100"/>
        <a:sy n="75" d="100"/>
      </p:scale>
      <p:origin x="0" y="0"/>
    </p:cViewPr>
  </p:notesTextViewPr>
  <p:sorterViewPr>
    <p:cViewPr>
      <p:scale>
        <a:sx n="66" d="100"/>
        <a:sy n="66" d="100"/>
      </p:scale>
      <p:origin x="0" y="0"/>
    </p:cViewPr>
  </p:sorterViewPr>
  <p:notesViewPr>
    <p:cSldViewPr>
      <p:cViewPr varScale="1">
        <p:scale>
          <a:sx n="57" d="100"/>
          <a:sy n="57" d="100"/>
        </p:scale>
        <p:origin x="-247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8346353-E48F-444F-8A1A-6B1D35BC6EC1}" type="datetimeFigureOut">
              <a:rPr lang="en-US" smtClean="0"/>
              <a:pPr/>
              <a:t>11/19/2012</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2D3CC60-85CC-4D4B-BAE8-52CB24717C59}" type="slidenum">
              <a:rPr lang="en-GB" smtClean="0"/>
              <a:pPr/>
              <a:t>‹#›</a:t>
            </a:fld>
            <a:endParaRPr lang="en-GB"/>
          </a:p>
        </p:txBody>
      </p:sp>
    </p:spTree>
    <p:extLst>
      <p:ext uri="{BB962C8B-B14F-4D97-AF65-F5344CB8AC3E}">
        <p14:creationId xmlns:p14="http://schemas.microsoft.com/office/powerpoint/2010/main" val="39749744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smtClean="0"/>
            </a:lvl1pPr>
          </a:lstStyle>
          <a:p>
            <a:pPr>
              <a:defRPr/>
            </a:pPr>
            <a:endParaRPr lang="en-US"/>
          </a:p>
        </p:txBody>
      </p:sp>
      <p:sp>
        <p:nvSpPr>
          <p:cNvPr id="378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smtClean="0"/>
            </a:lvl1pPr>
          </a:lstStyle>
          <a:p>
            <a:pPr>
              <a:defRPr/>
            </a:pPr>
            <a:endParaRPr lang="en-US"/>
          </a:p>
        </p:txBody>
      </p:sp>
      <p:sp>
        <p:nvSpPr>
          <p:cNvPr id="16388" name="Rectangle 4"/>
          <p:cNvSpPr>
            <a:spLocks noGrp="1" noRot="1" noChangeAspect="1" noChangeArrowheads="1" noTextEdit="1"/>
          </p:cNvSpPr>
          <p:nvPr>
            <p:ph type="sldImg" idx="2"/>
          </p:nvPr>
        </p:nvSpPr>
        <p:spPr bwMode="auto">
          <a:xfrm>
            <a:off x="1143000" y="685800"/>
            <a:ext cx="3725863" cy="2806700"/>
          </a:xfrm>
          <a:prstGeom prst="rect">
            <a:avLst/>
          </a:prstGeom>
          <a:noFill/>
          <a:ln w="9525">
            <a:solidFill>
              <a:srgbClr val="000000"/>
            </a:solidFill>
            <a:miter lim="800000"/>
            <a:headEnd/>
            <a:tailEnd/>
          </a:ln>
        </p:spPr>
      </p:sp>
      <p:sp>
        <p:nvSpPr>
          <p:cNvPr id="37893" name="Rectangle 5"/>
          <p:cNvSpPr>
            <a:spLocks noGrp="1" noChangeArrowheads="1"/>
          </p:cNvSpPr>
          <p:nvPr>
            <p:ph type="body" sz="quarter" idx="3"/>
          </p:nvPr>
        </p:nvSpPr>
        <p:spPr bwMode="auto">
          <a:xfrm>
            <a:off x="685800" y="3708400"/>
            <a:ext cx="5486400" cy="4749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78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smtClean="0"/>
            </a:lvl1pPr>
          </a:lstStyle>
          <a:p>
            <a:pPr>
              <a:defRPr/>
            </a:pPr>
            <a:endParaRPr lang="en-US"/>
          </a:p>
        </p:txBody>
      </p:sp>
      <p:sp>
        <p:nvSpPr>
          <p:cNvPr id="378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smtClean="0"/>
            </a:lvl1pPr>
          </a:lstStyle>
          <a:p>
            <a:pPr>
              <a:defRPr/>
            </a:pPr>
            <a:fld id="{F2B08B77-833D-4111-AA8B-08788C8A63AA}" type="slidenum">
              <a:rPr lang="en-US"/>
              <a:pPr>
                <a:defRPr/>
              </a:pPr>
              <a:t>‹#›</a:t>
            </a:fld>
            <a:endParaRPr lang="en-US"/>
          </a:p>
        </p:txBody>
      </p:sp>
    </p:spTree>
    <p:extLst>
      <p:ext uri="{BB962C8B-B14F-4D97-AF65-F5344CB8AC3E}">
        <p14:creationId xmlns:p14="http://schemas.microsoft.com/office/powerpoint/2010/main" val="30686823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Arial" charset="0"/>
        <a:ea typeface="+mn-ea"/>
        <a:cs typeface="+mn-cs"/>
      </a:defRPr>
    </a:lvl1pPr>
    <a:lvl2pPr marL="457200" algn="l" rtl="0" eaLnBrk="0" fontAlgn="base" hangingPunct="0">
      <a:spcBef>
        <a:spcPct val="30000"/>
      </a:spcBef>
      <a:spcAft>
        <a:spcPct val="0"/>
      </a:spcAft>
      <a:defRPr sz="1400" kern="1200">
        <a:solidFill>
          <a:schemeClr val="tx1"/>
        </a:solidFill>
        <a:latin typeface="Arial" charset="0"/>
        <a:ea typeface="+mn-ea"/>
        <a:cs typeface="+mn-cs"/>
      </a:defRPr>
    </a:lvl2pPr>
    <a:lvl3pPr marL="914400" algn="l" rtl="0" eaLnBrk="0" fontAlgn="base" hangingPunct="0">
      <a:spcBef>
        <a:spcPct val="30000"/>
      </a:spcBef>
      <a:spcAft>
        <a:spcPct val="0"/>
      </a:spcAft>
      <a:defRPr sz="1400" kern="1200">
        <a:solidFill>
          <a:schemeClr val="tx1"/>
        </a:solidFill>
        <a:latin typeface="Arial" charset="0"/>
        <a:ea typeface="+mn-ea"/>
        <a:cs typeface="+mn-cs"/>
      </a:defRPr>
    </a:lvl3pPr>
    <a:lvl4pPr marL="1371600" algn="l" rtl="0" eaLnBrk="0" fontAlgn="base" hangingPunct="0">
      <a:spcBef>
        <a:spcPct val="30000"/>
      </a:spcBef>
      <a:spcAft>
        <a:spcPct val="0"/>
      </a:spcAft>
      <a:defRPr sz="1400" kern="1200">
        <a:solidFill>
          <a:schemeClr val="tx1"/>
        </a:solidFill>
        <a:latin typeface="Arial" charset="0"/>
        <a:ea typeface="+mn-ea"/>
        <a:cs typeface="+mn-cs"/>
      </a:defRPr>
    </a:lvl4pPr>
    <a:lvl5pPr marL="1828800" algn="l" rtl="0" eaLnBrk="0" fontAlgn="base" hangingPunct="0">
      <a:spcBef>
        <a:spcPct val="3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5063" y="685800"/>
            <a:ext cx="3741737" cy="280670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400" kern="1200" dirty="0" smtClean="0">
                <a:solidFill>
                  <a:schemeClr val="tx1"/>
                </a:solidFill>
                <a:latin typeface="Arial" charset="0"/>
                <a:ea typeface="+mn-ea"/>
                <a:cs typeface="+mn-cs"/>
              </a:rPr>
              <a:t>The title for this week’s lecture is intended to suggest that in the process of giving birth, it is not simply children who are produced (or reproduced) but mothers also.  That is, in giving birth a woman is assumed to become a mother by virtue of one specific act, changing – apparently irrevocably – the way she can think of herself and the way she is thought of by others. </a:t>
            </a:r>
            <a:endParaRPr lang="en-GB" dirty="0" smtClean="0"/>
          </a:p>
          <a:p>
            <a:endParaRPr lang="en-US" dirty="0"/>
          </a:p>
        </p:txBody>
      </p:sp>
      <p:sp>
        <p:nvSpPr>
          <p:cNvPr id="4" name="Slide Number Placeholder 3"/>
          <p:cNvSpPr>
            <a:spLocks noGrp="1"/>
          </p:cNvSpPr>
          <p:nvPr>
            <p:ph type="sldNum" sz="quarter" idx="10"/>
          </p:nvPr>
        </p:nvSpPr>
        <p:spPr/>
        <p:txBody>
          <a:bodyPr/>
          <a:lstStyle/>
          <a:p>
            <a:pPr>
              <a:defRPr/>
            </a:pPr>
            <a:fld id="{F2B08B77-833D-4111-AA8B-08788C8A63AA}" type="slidenum">
              <a:rPr lang="en-US" smtClean="0"/>
              <a:pPr>
                <a:defRPr/>
              </a:pPr>
              <a:t>1</a:t>
            </a:fld>
            <a:endParaRPr lang="en-US"/>
          </a:p>
        </p:txBody>
      </p:sp>
    </p:spTree>
    <p:extLst>
      <p:ext uri="{BB962C8B-B14F-4D97-AF65-F5344CB8AC3E}">
        <p14:creationId xmlns:p14="http://schemas.microsoft.com/office/powerpoint/2010/main" val="32816419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5063" y="685800"/>
            <a:ext cx="3741737" cy="2806700"/>
          </a:xfrm>
        </p:spPr>
      </p:sp>
      <p:sp>
        <p:nvSpPr>
          <p:cNvPr id="3" name="Notes Placeholder 2"/>
          <p:cNvSpPr>
            <a:spLocks noGrp="1"/>
          </p:cNvSpPr>
          <p:nvPr>
            <p:ph type="body" idx="1"/>
          </p:nvPr>
        </p:nvSpPr>
        <p:spPr/>
        <p:txBody>
          <a:bodyPr>
            <a:normAutofit/>
          </a:bodyPr>
          <a:lstStyle/>
          <a:p>
            <a:r>
              <a:rPr lang="en-GB" dirty="0" smtClean="0"/>
              <a:t>Here control – being involved in decisions</a:t>
            </a:r>
          </a:p>
          <a:p>
            <a:endParaRPr lang="en-GB" dirty="0" smtClean="0"/>
          </a:p>
          <a:p>
            <a:r>
              <a:rPr lang="en-GB" dirty="0" smtClean="0"/>
              <a:t>Below</a:t>
            </a:r>
            <a:r>
              <a:rPr lang="en-GB" baseline="0" dirty="0" smtClean="0"/>
              <a:t> control is associated with a high degree of medical intervention alongside nurture and reassurance, care</a:t>
            </a:r>
            <a:endParaRPr lang="en-GB" dirty="0"/>
          </a:p>
        </p:txBody>
      </p:sp>
      <p:sp>
        <p:nvSpPr>
          <p:cNvPr id="4" name="Slide Number Placeholder 3"/>
          <p:cNvSpPr>
            <a:spLocks noGrp="1"/>
          </p:cNvSpPr>
          <p:nvPr>
            <p:ph type="sldNum" sz="quarter" idx="10"/>
          </p:nvPr>
        </p:nvSpPr>
        <p:spPr/>
        <p:txBody>
          <a:bodyPr/>
          <a:lstStyle/>
          <a:p>
            <a:pPr>
              <a:defRPr/>
            </a:pPr>
            <a:fld id="{F2B08B77-833D-4111-AA8B-08788C8A63AA}"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8A125E49-039F-4074-82D9-534045A295C8}" type="slidenum">
              <a:rPr lang="en-US"/>
              <a:pPr/>
              <a:t>12</a:t>
            </a:fld>
            <a:endParaRPr lang="en-US"/>
          </a:p>
        </p:txBody>
      </p:sp>
      <p:sp>
        <p:nvSpPr>
          <p:cNvPr id="21507" name="Rectangle 2"/>
          <p:cNvSpPr>
            <a:spLocks noGrp="1" noRot="1" noChangeAspect="1" noChangeArrowheads="1" noTextEdit="1"/>
          </p:cNvSpPr>
          <p:nvPr>
            <p:ph type="sldImg"/>
          </p:nvPr>
        </p:nvSpPr>
        <p:spPr>
          <a:xfrm>
            <a:off x="1135063" y="685800"/>
            <a:ext cx="3741737" cy="2806700"/>
          </a:xfrm>
          <a:ln/>
        </p:spPr>
      </p:sp>
      <p:sp>
        <p:nvSpPr>
          <p:cNvPr id="21508" name="Rectangle 3"/>
          <p:cNvSpPr>
            <a:spLocks noGrp="1" noChangeArrowheads="1"/>
          </p:cNvSpPr>
          <p:nvPr>
            <p:ph type="body" idx="1"/>
          </p:nvPr>
        </p:nvSpPr>
        <p:spPr>
          <a:noFill/>
          <a:ln/>
        </p:spPr>
        <p:txBody>
          <a:bodyPr/>
          <a:lstStyle/>
          <a:p>
            <a:pPr eaLnBrk="1" hangingPunct="1"/>
            <a:r>
              <a:rPr lang="en-GB" dirty="0" smtClean="0"/>
              <a:t>Fox and </a:t>
            </a:r>
            <a:r>
              <a:rPr lang="en-GB" dirty="0" err="1" smtClean="0"/>
              <a:t>Worts</a:t>
            </a:r>
            <a:r>
              <a:rPr lang="en-GB" dirty="0" smtClean="0"/>
              <a:t> show in the second core reading that control and autonomy are crucial if women are to have good experiences of childbirth, whether or not they have a lot of medical intervention.  </a:t>
            </a:r>
          </a:p>
          <a:p>
            <a:pPr eaLnBrk="1" hangingPunct="1"/>
            <a:r>
              <a:rPr lang="en-GB" dirty="0" smtClean="0"/>
              <a:t>Pain relief  -  readily available to women in this country and so </a:t>
            </a:r>
            <a:r>
              <a:rPr lang="en-GB" dirty="0" err="1" smtClean="0"/>
              <a:t>medicalized</a:t>
            </a:r>
            <a:r>
              <a:rPr lang="en-GB" dirty="0" smtClean="0"/>
              <a:t> childbirth is expected to be relatively pain free.  Some midwives  and child birth activists would argue that pain during childbirth is productive and not a sign that anything is wrong which makes it more manageable than other kinds of pain.</a:t>
            </a:r>
          </a:p>
          <a:p>
            <a:pPr eaLnBrk="1" hangingPunct="1"/>
            <a:endParaRPr lang="en-GB" sz="800" dirty="0" smtClean="0"/>
          </a:p>
          <a:p>
            <a:pPr eaLnBrk="1" hangingPunct="1"/>
            <a:r>
              <a:rPr lang="en-GB" dirty="0" smtClean="0"/>
              <a:t>Technology as empowering:  Feeling in best place, for baby if intervention needed?</a:t>
            </a:r>
          </a:p>
          <a:p>
            <a:pPr eaLnBrk="1" hangingPunct="1"/>
            <a:r>
              <a:rPr lang="en-GB" dirty="0" smtClean="0"/>
              <a:t>Disempowering - Pain relief can result in numbness, not feeling or knowing what’s going on, out of touch.   A lot of intervention may leave women feeling they’ve failed.  </a:t>
            </a:r>
          </a:p>
          <a:p>
            <a:pPr eaLnBrk="1" hangingPunct="1"/>
            <a:endParaRPr lang="en-GB" sz="800" dirty="0" smtClean="0"/>
          </a:p>
          <a:p>
            <a:pPr eaLnBrk="1" hangingPunct="1"/>
            <a:r>
              <a:rPr lang="en-GB" dirty="0" smtClean="0"/>
              <a:t>What’s interesting about the Fox and </a:t>
            </a:r>
            <a:r>
              <a:rPr lang="en-GB" dirty="0" err="1" smtClean="0"/>
              <a:t>Worts</a:t>
            </a:r>
            <a:r>
              <a:rPr lang="en-GB" dirty="0" smtClean="0"/>
              <a:t> research is their finding that women’s social context determines at least in part how they feel about a </a:t>
            </a:r>
            <a:r>
              <a:rPr lang="en-GB" dirty="0" err="1" smtClean="0"/>
              <a:t>medicalised</a:t>
            </a:r>
            <a:r>
              <a:rPr lang="en-GB" dirty="0" smtClean="0"/>
              <a:t> childbirth.  Where women have little social support at home, they generally welcome </a:t>
            </a:r>
            <a:r>
              <a:rPr lang="en-GB" dirty="0" err="1" smtClean="0"/>
              <a:t>medicalisation</a:t>
            </a:r>
            <a:r>
              <a:rPr lang="en-GB" dirty="0" smtClean="0"/>
              <a:t>, taking on the identity of a patient who is looked after, cared for etc.  Where women have partners sharing in housework and childcare and offering support in general women are less likely to want a highly </a:t>
            </a:r>
            <a:r>
              <a:rPr lang="en-GB" dirty="0" err="1" smtClean="0"/>
              <a:t>medicalised</a:t>
            </a:r>
            <a:r>
              <a:rPr lang="en-GB" dirty="0" smtClean="0"/>
              <a:t> experience.</a:t>
            </a:r>
          </a:p>
          <a:p>
            <a:pPr eaLnBrk="1" hangingPunct="1"/>
            <a:endParaRPr lang="en-GB"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5063" y="685800"/>
            <a:ext cx="3741737" cy="2806700"/>
          </a:xfrm>
        </p:spPr>
      </p:sp>
      <p:sp>
        <p:nvSpPr>
          <p:cNvPr id="3" name="Notes Placeholder 2"/>
          <p:cNvSpPr>
            <a:spLocks noGrp="1"/>
          </p:cNvSpPr>
          <p:nvPr>
            <p:ph type="body" idx="1"/>
          </p:nvPr>
        </p:nvSpPr>
        <p:spPr/>
        <p:txBody>
          <a:bodyPr>
            <a:normAutofit/>
          </a:bodyPr>
          <a:lstStyle/>
          <a:p>
            <a:r>
              <a:rPr lang="en-GB" sz="1100" dirty="0" smtClean="0"/>
              <a:t>Martin is also interested in the ways in which women might resist such </a:t>
            </a:r>
            <a:r>
              <a:rPr lang="en-GB" sz="1100" dirty="0" err="1" smtClean="0"/>
              <a:t>medicalisation</a:t>
            </a:r>
            <a:r>
              <a:rPr lang="en-GB" sz="1100" dirty="0" smtClean="0"/>
              <a:t> of birth.  Of course women might try to have a home birth to do this, but Martin finds that women also find ways to resist during a hospital</a:t>
            </a:r>
            <a:r>
              <a:rPr lang="en-GB" sz="1100" baseline="0" dirty="0" smtClean="0"/>
              <a:t> birth.  Moreover s</a:t>
            </a:r>
            <a:r>
              <a:rPr lang="en-GB" sz="1100" dirty="0" smtClean="0"/>
              <a:t>he suggests that their strategies for</a:t>
            </a:r>
            <a:r>
              <a:rPr lang="en-GB" sz="1100" baseline="0" dirty="0" smtClean="0"/>
              <a:t> resisting unwanted medical interventions are very similar to those that workers have used in the workplace to resist new technology or attempts to increase productivity.  The modes of resistance are covert – it is difficult to openly resist medical science just as the worker isn’t generally in a position to openly resist management.  Martin documents some women who have deliberately delayed going to hospital and/or misreported the timing of their contractions in order to prevent being defined as being at a particular stage of labour and then risking being given hormonal injections to stimulate contractions or having their waters broken manually because they are judged not to be progressing fast enough.  Martin also refers to women who remove foetal monitors as soon as the medical professionals leave the room or who keep on the move around the hospital so monitors can’t be fixed to them in the first place.  In this later chapter in </a:t>
            </a:r>
            <a:r>
              <a:rPr lang="en-GB" sz="1100" i="1" baseline="0" dirty="0" smtClean="0"/>
              <a:t>The Woman in the Body </a:t>
            </a:r>
            <a:r>
              <a:rPr lang="en-GB" sz="1100" baseline="0" dirty="0" smtClean="0"/>
              <a:t>Martin also pays closer attention to ‘race’ and class, arguing that at least from her sample the black women seem to experience less respect and less autonomy during childbirth than the white women.  Middle class women generally feel more entitled to assert themselves.  Martin’s research was in the 1980s and in the US, but overall the same is likely to be true in the UK, particularly if black women and working class women are constructed as already having too many children and do not have the same resources or forms of cultural capital to get the birthing experience they want.</a:t>
            </a:r>
            <a:endParaRPr lang="en-GB" sz="1100" dirty="0"/>
          </a:p>
        </p:txBody>
      </p:sp>
      <p:sp>
        <p:nvSpPr>
          <p:cNvPr id="4" name="Slide Number Placeholder 3"/>
          <p:cNvSpPr>
            <a:spLocks noGrp="1"/>
          </p:cNvSpPr>
          <p:nvPr>
            <p:ph type="sldNum" sz="quarter" idx="10"/>
          </p:nvPr>
        </p:nvSpPr>
        <p:spPr/>
        <p:txBody>
          <a:bodyPr/>
          <a:lstStyle/>
          <a:p>
            <a:pPr>
              <a:defRPr/>
            </a:pPr>
            <a:fld id="{F2B08B77-833D-4111-AA8B-08788C8A63AA}" type="slidenum">
              <a:rPr lang="en-US" smtClean="0"/>
              <a:pPr>
                <a:defRPr/>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3D7D1750-94FB-4C97-8443-A7E44E2E1CB9}" type="slidenum">
              <a:rPr lang="en-US"/>
              <a:pPr/>
              <a:t>14</a:t>
            </a:fld>
            <a:endParaRPr lang="en-US"/>
          </a:p>
        </p:txBody>
      </p:sp>
      <p:sp>
        <p:nvSpPr>
          <p:cNvPr id="23555" name="Rectangle 2"/>
          <p:cNvSpPr>
            <a:spLocks noGrp="1" noRot="1" noChangeAspect="1" noChangeArrowheads="1" noTextEdit="1"/>
          </p:cNvSpPr>
          <p:nvPr>
            <p:ph type="sldImg"/>
          </p:nvPr>
        </p:nvSpPr>
        <p:spPr>
          <a:xfrm>
            <a:off x="1135063" y="685800"/>
            <a:ext cx="3741737" cy="2806700"/>
          </a:xfrm>
          <a:ln/>
        </p:spPr>
      </p:sp>
      <p:sp>
        <p:nvSpPr>
          <p:cNvPr id="23556" name="Rectangle 3"/>
          <p:cNvSpPr>
            <a:spLocks noGrp="1" noChangeArrowheads="1"/>
          </p:cNvSpPr>
          <p:nvPr>
            <p:ph type="body" idx="1"/>
          </p:nvPr>
        </p:nvSpPr>
        <p:spPr>
          <a:noFill/>
          <a:ln/>
        </p:spPr>
        <p:txBody>
          <a:bodyPr/>
          <a:lstStyle/>
          <a:p>
            <a:pPr eaLnBrk="1" hangingPunct="1"/>
            <a:endParaRPr lang="en-GB" sz="1200" dirty="0" smtClean="0"/>
          </a:p>
          <a:p>
            <a:pPr eaLnBrk="1" hangingPunct="1"/>
            <a:r>
              <a:rPr lang="en-GB" sz="1200" dirty="0" smtClean="0"/>
              <a:t>Billie</a:t>
            </a:r>
            <a:r>
              <a:rPr lang="en-GB" sz="1200" baseline="0" dirty="0" smtClean="0"/>
              <a:t> Hunter in the final core reading identifies an</a:t>
            </a:r>
            <a:r>
              <a:rPr lang="en-GB" sz="1200" dirty="0" smtClean="0"/>
              <a:t> ideological conflict between the kind of midwifery taught in universities, woman-centred, and</a:t>
            </a:r>
            <a:r>
              <a:rPr lang="en-GB" sz="1200" baseline="0" dirty="0" smtClean="0"/>
              <a:t> t</a:t>
            </a:r>
            <a:r>
              <a:rPr lang="en-GB" sz="1200" dirty="0" smtClean="0"/>
              <a:t>he way midwifery is practised in a hospital setting – institution centred, following a universal, medical model.  </a:t>
            </a:r>
          </a:p>
          <a:p>
            <a:pPr eaLnBrk="1" hangingPunct="1"/>
            <a:endParaRPr lang="en-GB" sz="1200" dirty="0" smtClean="0"/>
          </a:p>
          <a:p>
            <a:pPr eaLnBrk="1" hangingPunct="1"/>
            <a:r>
              <a:rPr lang="en-GB" sz="1200" dirty="0" smtClean="0"/>
              <a:t>Midwives working in community environments were more able to follow a woman-centred approach, what Hunter calls a ‘with woman’ approach.  This was individualised to the particular woman, who the midwife generally got to know well, and resulted in congruence between training and practice and emotional fulfilment.</a:t>
            </a:r>
          </a:p>
          <a:p>
            <a:pPr eaLnBrk="1" hangingPunct="1"/>
            <a:endParaRPr lang="en-GB" sz="1200" dirty="0" smtClean="0"/>
          </a:p>
          <a:p>
            <a:pPr eaLnBrk="1" hangingPunct="1"/>
            <a:r>
              <a:rPr lang="en-GB" sz="1200" dirty="0" smtClean="0"/>
              <a:t>On the other hand midwives working in a hospital environment were interchangeable, didn’t build up the same relationships with their clients, and had to get through the work by providing a standard package of care that managed pregnancy.  They were unsettled by the gap between theory and practice and had to do considerable emotion-work to manage this conflict.  </a:t>
            </a:r>
          </a:p>
          <a:p>
            <a:pPr eaLnBrk="1" hangingPunct="1"/>
            <a:endParaRPr lang="en-GB" sz="1200" dirty="0" smtClean="0"/>
          </a:p>
          <a:p>
            <a:pPr eaLnBrk="1" hangingPunct="1"/>
            <a:r>
              <a:rPr lang="en-GB" sz="1200" dirty="0" smtClean="0"/>
              <a:t>Midwifes</a:t>
            </a:r>
            <a:r>
              <a:rPr lang="en-GB" sz="1200" baseline="0" dirty="0" smtClean="0"/>
              <a:t> who shuttled between the two environments, community and hospital, experienced the greatest conflict and confusion.</a:t>
            </a:r>
            <a:endParaRPr lang="en-GB" sz="1200" dirty="0" smtClean="0"/>
          </a:p>
          <a:p>
            <a:pPr eaLnBrk="1" hangingPunct="1"/>
            <a:endParaRPr lang="en-GB" sz="1200" dirty="0" smtClean="0"/>
          </a:p>
          <a:p>
            <a:pPr eaLnBrk="1" hangingPunct="1"/>
            <a:r>
              <a:rPr lang="en-GB" sz="1200" dirty="0" smtClean="0"/>
              <a:t>The authoritative knowledge about</a:t>
            </a:r>
            <a:r>
              <a:rPr lang="en-GB" sz="1200" baseline="0" dirty="0" smtClean="0"/>
              <a:t> childbirth </a:t>
            </a:r>
            <a:r>
              <a:rPr lang="en-GB" sz="1200" dirty="0" smtClean="0"/>
              <a:t>is with the</a:t>
            </a:r>
            <a:r>
              <a:rPr lang="en-GB" sz="1200" baseline="0" dirty="0" smtClean="0"/>
              <a:t> idea of birth as a system of production</a:t>
            </a:r>
            <a:r>
              <a:rPr lang="en-GB" sz="1200" dirty="0" smtClean="0"/>
              <a:t> and not with the women, whether midwife or </a:t>
            </a:r>
            <a:r>
              <a:rPr lang="en-GB" sz="1200" dirty="0" err="1" smtClean="0"/>
              <a:t>childbearer</a:t>
            </a:r>
            <a:r>
              <a:rPr lang="en-GB" sz="1200" dirty="0" smtClean="0"/>
              <a:t>, as this quote from a midwife indicates:</a:t>
            </a:r>
            <a:endParaRPr lang="en-US" sz="1200"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52AD0ADF-AB02-4B05-BEEA-AB2D1B5A7226}" type="slidenum">
              <a:rPr lang="en-US"/>
              <a:pPr/>
              <a:t>15</a:t>
            </a:fld>
            <a:endParaRPr lang="en-US"/>
          </a:p>
        </p:txBody>
      </p:sp>
      <p:sp>
        <p:nvSpPr>
          <p:cNvPr id="22531" name="Rectangle 2"/>
          <p:cNvSpPr>
            <a:spLocks noGrp="1" noRot="1" noChangeAspect="1" noChangeArrowheads="1" noTextEdit="1"/>
          </p:cNvSpPr>
          <p:nvPr>
            <p:ph type="sldImg"/>
          </p:nvPr>
        </p:nvSpPr>
        <p:spPr>
          <a:xfrm>
            <a:off x="1135063" y="685800"/>
            <a:ext cx="3741737" cy="2806700"/>
          </a:xfrm>
          <a:ln/>
        </p:spPr>
      </p:sp>
      <p:sp>
        <p:nvSpPr>
          <p:cNvPr id="22532" name="Rectangle 3"/>
          <p:cNvSpPr>
            <a:spLocks noGrp="1" noChangeArrowheads="1"/>
          </p:cNvSpPr>
          <p:nvPr>
            <p:ph type="body" idx="1"/>
          </p:nvPr>
        </p:nvSpPr>
        <p:spPr>
          <a:noFill/>
          <a:ln/>
        </p:spPr>
        <p:txBody>
          <a:bodyPr/>
          <a:lstStyle/>
          <a:p>
            <a:pPr eaLnBrk="1" hangingPunct="1"/>
            <a:r>
              <a:rPr lang="en-GB" dirty="0" smtClean="0"/>
              <a:t>This slide is a quote from an interview Juliet </a:t>
            </a:r>
            <a:r>
              <a:rPr lang="en-GB" dirty="0" err="1" smtClean="0"/>
              <a:t>Rayment</a:t>
            </a:r>
            <a:r>
              <a:rPr lang="en-GB" dirty="0" smtClean="0"/>
              <a:t> did with a midwife about her experiences at work.  Juliet did her PhD in Sociology.  Here the</a:t>
            </a:r>
            <a:r>
              <a:rPr lang="en-GB" baseline="0" dirty="0" smtClean="0"/>
              <a:t> midwife</a:t>
            </a:r>
            <a:r>
              <a:rPr lang="en-GB" dirty="0" smtClean="0"/>
              <a:t> talks about what it’s like to practice within what she sees as the confines of pre-prescribed progress charts.</a:t>
            </a:r>
          </a:p>
          <a:p>
            <a:pPr eaLnBrk="1" hangingPunct="1"/>
            <a:endParaRPr lang="en-US" dirty="0" smtClean="0"/>
          </a:p>
          <a:p>
            <a:pPr eaLnBrk="1" hangingPunct="1"/>
            <a:r>
              <a:rPr lang="en-GB" dirty="0" smtClean="0"/>
              <a:t>Authoritative knowledge. </a:t>
            </a:r>
          </a:p>
          <a:p>
            <a:pPr eaLnBrk="1" hangingPunct="1"/>
            <a:endParaRPr lang="en-GB" dirty="0" smtClean="0"/>
          </a:p>
          <a:p>
            <a:pPr eaLnBrk="1" hangingPunct="1"/>
            <a:r>
              <a:rPr lang="en-GB" dirty="0" smtClean="0"/>
              <a:t>midwifery skills of observation and touch </a:t>
            </a:r>
            <a:r>
              <a:rPr lang="en-GB" dirty="0" err="1" smtClean="0"/>
              <a:t>vs</a:t>
            </a:r>
            <a:r>
              <a:rPr lang="en-GB" dirty="0" smtClean="0"/>
              <a:t> measurement and charts.</a:t>
            </a:r>
          </a:p>
          <a:p>
            <a:pPr eaLnBrk="1" hangingPunct="1"/>
            <a:endParaRPr lang="en-GB" dirty="0" smtClean="0"/>
          </a:p>
          <a:p>
            <a:pPr eaLnBrk="1" hangingPunct="1"/>
            <a:r>
              <a:rPr lang="en-GB" dirty="0" err="1" smtClean="0"/>
              <a:t>Fundus</a:t>
            </a:r>
            <a:r>
              <a:rPr lang="en-GB" dirty="0" smtClean="0"/>
              <a:t> – top part of uterus.  Height of </a:t>
            </a:r>
            <a:r>
              <a:rPr lang="en-GB" dirty="0" err="1" smtClean="0"/>
              <a:t>fundus</a:t>
            </a:r>
            <a:r>
              <a:rPr lang="en-GB" dirty="0" smtClean="0"/>
              <a:t>, from top of pubic bone, routinely measured in pregnancy to determine growth rate.  If larger or smaller than expected could be referred for further tests, </a:t>
            </a:r>
            <a:r>
              <a:rPr lang="en-GB" dirty="0" err="1" smtClean="0"/>
              <a:t>eg</a:t>
            </a:r>
            <a:r>
              <a:rPr lang="en-GB" dirty="0" smtClean="0"/>
              <a:t>. ultrasound.</a:t>
            </a:r>
          </a:p>
          <a:p>
            <a:pPr eaLnBrk="1" hangingPunct="1"/>
            <a:endParaRPr lang="en-GB"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88D5E8E4-646C-4DBF-B981-58B92CC38D08}" type="slidenum">
              <a:rPr lang="en-US"/>
              <a:pPr/>
              <a:t>16</a:t>
            </a:fld>
            <a:endParaRPr lang="en-US"/>
          </a:p>
        </p:txBody>
      </p:sp>
      <p:sp>
        <p:nvSpPr>
          <p:cNvPr id="24579" name="Rectangle 2"/>
          <p:cNvSpPr>
            <a:spLocks noGrp="1" noRot="1" noChangeAspect="1" noChangeArrowheads="1" noTextEdit="1"/>
          </p:cNvSpPr>
          <p:nvPr>
            <p:ph type="sldImg"/>
          </p:nvPr>
        </p:nvSpPr>
        <p:spPr>
          <a:xfrm>
            <a:off x="1135063" y="685800"/>
            <a:ext cx="3741737" cy="2806700"/>
          </a:xfrm>
          <a:ln/>
        </p:spPr>
      </p:sp>
      <p:sp>
        <p:nvSpPr>
          <p:cNvPr id="24580" name="Rectangle 3"/>
          <p:cNvSpPr>
            <a:spLocks noGrp="1" noChangeArrowheads="1"/>
          </p:cNvSpPr>
          <p:nvPr>
            <p:ph type="body" idx="1"/>
          </p:nvPr>
        </p:nvSpPr>
        <p:spPr>
          <a:noFill/>
          <a:ln/>
        </p:spPr>
        <p:txBody>
          <a:bodyPr/>
          <a:lstStyle/>
          <a:p>
            <a:pPr eaLnBrk="1" hangingPunct="1"/>
            <a:r>
              <a:rPr lang="en-GB" sz="1100" kern="1200" dirty="0" smtClean="0">
                <a:solidFill>
                  <a:schemeClr val="tx1"/>
                </a:solidFill>
                <a:latin typeface="Arial" charset="0"/>
                <a:ea typeface="+mn-ea"/>
                <a:cs typeface="+mn-cs"/>
              </a:rPr>
              <a:t>In 1993, a Department of Health report </a:t>
            </a:r>
            <a:r>
              <a:rPr lang="en-GB" sz="1100" i="1" kern="1200" dirty="0" smtClean="0">
                <a:solidFill>
                  <a:schemeClr val="tx1"/>
                </a:solidFill>
                <a:latin typeface="Arial" charset="0"/>
                <a:ea typeface="+mn-ea"/>
                <a:cs typeface="+mn-cs"/>
              </a:rPr>
              <a:t>Changing Childbirth</a:t>
            </a:r>
            <a:r>
              <a:rPr lang="en-GB" sz="1100" kern="1200" dirty="0" smtClean="0">
                <a:solidFill>
                  <a:schemeClr val="tx1"/>
                </a:solidFill>
                <a:latin typeface="Arial" charset="0"/>
                <a:ea typeface="+mn-ea"/>
                <a:cs typeface="+mn-cs"/>
              </a:rPr>
              <a:t>  was published that advocated a return to community based antenatal care as well as putting the pregnant woman at the centre of maternity care, rather than the obstetrician.</a:t>
            </a:r>
          </a:p>
          <a:p>
            <a:pPr marL="0" marR="0" indent="0" algn="l" defTabSz="914400" rtl="0" eaLnBrk="1" fontAlgn="base" latinLnBrk="0" hangingPunct="1">
              <a:lnSpc>
                <a:spcPct val="100000"/>
              </a:lnSpc>
              <a:spcBef>
                <a:spcPct val="30000"/>
              </a:spcBef>
              <a:spcAft>
                <a:spcPct val="0"/>
              </a:spcAft>
              <a:buClrTx/>
              <a:buSzTx/>
              <a:buFontTx/>
              <a:buNone/>
              <a:tabLst/>
              <a:defRPr/>
            </a:pPr>
            <a:r>
              <a:rPr lang="en-GB" sz="1100" kern="1200" dirty="0" smtClean="0">
                <a:solidFill>
                  <a:schemeClr val="tx1"/>
                </a:solidFill>
                <a:latin typeface="Arial" charset="0"/>
                <a:ea typeface="+mn-ea"/>
                <a:cs typeface="+mn-cs"/>
              </a:rPr>
              <a:t>The</a:t>
            </a:r>
            <a:r>
              <a:rPr lang="en-GB" sz="1100" kern="1200" baseline="0" dirty="0" smtClean="0">
                <a:solidFill>
                  <a:schemeClr val="tx1"/>
                </a:solidFill>
                <a:latin typeface="Arial" charset="0"/>
                <a:ea typeface="+mn-ea"/>
                <a:cs typeface="+mn-cs"/>
              </a:rPr>
              <a:t> </a:t>
            </a:r>
            <a:r>
              <a:rPr lang="en-GB" sz="1100" dirty="0" smtClean="0"/>
              <a:t>1997 the Audit Commission published its report </a:t>
            </a:r>
            <a:r>
              <a:rPr lang="en-GB" sz="1100" i="1" dirty="0" smtClean="0"/>
              <a:t>First Class Delivery: Making it Better for Mothers and Babies, </a:t>
            </a:r>
            <a:r>
              <a:rPr lang="en-GB" sz="1100" i="0" dirty="0" smtClean="0"/>
              <a:t>the first audit of maternity</a:t>
            </a:r>
            <a:r>
              <a:rPr lang="en-GB" sz="1100" i="0" baseline="0" dirty="0" smtClean="0"/>
              <a:t> services from women’s point of view.  This found that while 90% of women were happy with the maternity care they received, they wanted more and better information about services and their options.</a:t>
            </a:r>
            <a:endParaRPr lang="en-GB" sz="1100" kern="1200" dirty="0" smtClean="0">
              <a:solidFill>
                <a:schemeClr val="tx1"/>
              </a:solidFill>
              <a:latin typeface="Arial"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GB" sz="1100" dirty="0" smtClean="0"/>
              <a:t>The Maternity Matters report in 2007 gave a new national choice guarantee for women.  This wa</a:t>
            </a:r>
            <a:r>
              <a:rPr lang="en-GB" sz="1100" baseline="0" dirty="0" smtClean="0"/>
              <a:t>s to </a:t>
            </a:r>
            <a:r>
              <a:rPr lang="en-GB" sz="1100" dirty="0" smtClean="0"/>
              <a:t>ensure that by the end of 2009, all women</a:t>
            </a:r>
            <a:r>
              <a:rPr lang="en-GB" sz="1100" baseline="0" dirty="0" smtClean="0"/>
              <a:t> would</a:t>
            </a:r>
            <a:r>
              <a:rPr lang="en-GB" sz="1100" dirty="0" smtClean="0"/>
              <a:t> have choice around the type of care that they receive, together with improved access to services and continuity of midwifery care and support. </a:t>
            </a:r>
          </a:p>
          <a:p>
            <a:pPr marL="0" marR="0" indent="0" algn="l" defTabSz="914400" rtl="0" eaLnBrk="1" fontAlgn="base" latinLnBrk="0" hangingPunct="1">
              <a:lnSpc>
                <a:spcPct val="100000"/>
              </a:lnSpc>
              <a:spcBef>
                <a:spcPct val="30000"/>
              </a:spcBef>
              <a:spcAft>
                <a:spcPct val="0"/>
              </a:spcAft>
              <a:buClrTx/>
              <a:buSzTx/>
              <a:buFontTx/>
              <a:buNone/>
              <a:tabLst/>
              <a:defRPr/>
            </a:pPr>
            <a:r>
              <a:rPr lang="en-GB" sz="1100" dirty="0" smtClean="0"/>
              <a:t>The 2008 Healthcare Commission report </a:t>
            </a:r>
            <a:r>
              <a:rPr lang="en-GB" sz="1100" i="1" dirty="0" smtClean="0"/>
              <a:t>Towards Better Births</a:t>
            </a:r>
            <a:r>
              <a:rPr lang="en-GB" sz="1100" dirty="0" smtClean="0"/>
              <a:t>, found concerns</a:t>
            </a:r>
            <a:r>
              <a:rPr lang="en-GB" sz="1100" baseline="0" dirty="0" smtClean="0"/>
              <a:t> in some hospital trusts about staffing levels, in-post training, communication with women and continuity of care, </a:t>
            </a:r>
            <a:r>
              <a:rPr lang="en-GB" sz="1100" baseline="0" dirty="0" err="1" smtClean="0"/>
              <a:t>ie</a:t>
            </a:r>
            <a:r>
              <a:rPr lang="en-GB" sz="1100" baseline="0" dirty="0" smtClean="0"/>
              <a:t> it was insufficient.  Continuity of care refers to women seeing the same health professionals repeatedly throughout pregnancy, so they get to know them and feel that they are known, not just a unit, a body.</a:t>
            </a:r>
          </a:p>
          <a:p>
            <a:pPr marL="0" marR="0" indent="0" algn="l" defTabSz="914400" rtl="0" eaLnBrk="1" fontAlgn="base" latinLnBrk="0" hangingPunct="1">
              <a:lnSpc>
                <a:spcPct val="100000"/>
              </a:lnSpc>
              <a:spcBef>
                <a:spcPct val="30000"/>
              </a:spcBef>
              <a:spcAft>
                <a:spcPct val="0"/>
              </a:spcAft>
              <a:buClrTx/>
              <a:buSzTx/>
              <a:buFontTx/>
              <a:buNone/>
              <a:tabLst/>
              <a:defRPr/>
            </a:pPr>
            <a:r>
              <a:rPr lang="en-GB" sz="1100" baseline="0" dirty="0" smtClean="0"/>
              <a:t>New money: £330 million announced in January 2008 over 3 years to provide women and babies with best care and with a full range of choices.</a:t>
            </a:r>
          </a:p>
          <a:p>
            <a:pPr marL="0" marR="0" indent="0" algn="l" defTabSz="914400" rtl="0" eaLnBrk="1" fontAlgn="base" latinLnBrk="0" hangingPunct="1">
              <a:lnSpc>
                <a:spcPct val="100000"/>
              </a:lnSpc>
              <a:spcBef>
                <a:spcPct val="30000"/>
              </a:spcBef>
              <a:spcAft>
                <a:spcPct val="0"/>
              </a:spcAft>
              <a:buClrTx/>
              <a:buSzTx/>
              <a:buFontTx/>
              <a:buNone/>
              <a:tabLst/>
              <a:defRPr/>
            </a:pPr>
            <a:r>
              <a:rPr lang="en-GB" sz="1100" baseline="0" dirty="0" smtClean="0"/>
              <a:t>Change of govt in May 2010 – before being elected David Cameron promised to increase the number of midwives in England by 3 000, describing them as ‘overworked and demoralised’.  Head of Royal College of Midwives has accused him of breaking this promise, with NHS cuts only making things worse. </a:t>
            </a:r>
          </a:p>
          <a:p>
            <a:pPr eaLnBrk="1" hangingPunct="1"/>
            <a:endParaRPr lang="en-GB" sz="1200" kern="1200" dirty="0" smtClean="0">
              <a:solidFill>
                <a:schemeClr val="tx1"/>
              </a:solidFill>
              <a:latin typeface="Arial" charset="0"/>
              <a:ea typeface="+mn-ea"/>
              <a:cs typeface="+mn-cs"/>
            </a:endParaRPr>
          </a:p>
          <a:p>
            <a:pPr eaLnBrk="1" hangingPunct="1"/>
            <a:r>
              <a:rPr lang="en-GB" sz="1200" kern="1200" dirty="0" smtClean="0">
                <a:solidFill>
                  <a:schemeClr val="tx1"/>
                </a:solidFill>
                <a:latin typeface="Arial" charset="0"/>
                <a:ea typeface="+mn-ea"/>
                <a:cs typeface="+mn-cs"/>
              </a:rPr>
              <a:t>Meanwhile rates of delivery by caesarean section and rising use of epidurals suggests that the </a:t>
            </a:r>
            <a:r>
              <a:rPr lang="en-GB" sz="1200" kern="1200" dirty="0" err="1" smtClean="0">
                <a:solidFill>
                  <a:schemeClr val="tx1"/>
                </a:solidFill>
                <a:latin typeface="Arial" charset="0"/>
                <a:ea typeface="+mn-ea"/>
                <a:cs typeface="+mn-cs"/>
              </a:rPr>
              <a:t>medicalisation</a:t>
            </a:r>
            <a:r>
              <a:rPr lang="en-GB" sz="1200" kern="1200" dirty="0" smtClean="0">
                <a:solidFill>
                  <a:schemeClr val="tx1"/>
                </a:solidFill>
                <a:latin typeface="Arial" charset="0"/>
                <a:ea typeface="+mn-ea"/>
                <a:cs typeface="+mn-cs"/>
              </a:rPr>
              <a:t> of childbirth is increasing.  Some women will be happy with that, but there is often little real choice for those who would like a home birth or to have continuity of care from one midwife throughout.</a:t>
            </a:r>
            <a:r>
              <a:rPr lang="en-GB" sz="1200" kern="1200" baseline="0" dirty="0" smtClean="0">
                <a:solidFill>
                  <a:schemeClr val="tx1"/>
                </a:solidFill>
                <a:latin typeface="Arial" charset="0"/>
                <a:ea typeface="+mn-ea"/>
                <a:cs typeface="+mn-cs"/>
              </a:rPr>
              <a:t>  </a:t>
            </a:r>
            <a:endParaRPr lang="en-GB" sz="1200"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88D5E8E4-646C-4DBF-B981-58B92CC38D08}" type="slidenum">
              <a:rPr lang="en-US"/>
              <a:pPr/>
              <a:t>17</a:t>
            </a:fld>
            <a:endParaRPr lang="en-US"/>
          </a:p>
        </p:txBody>
      </p:sp>
      <p:sp>
        <p:nvSpPr>
          <p:cNvPr id="24579" name="Rectangle 2"/>
          <p:cNvSpPr>
            <a:spLocks noGrp="1" noRot="1" noChangeAspect="1" noChangeArrowheads="1" noTextEdit="1"/>
          </p:cNvSpPr>
          <p:nvPr>
            <p:ph type="sldImg"/>
          </p:nvPr>
        </p:nvSpPr>
        <p:spPr>
          <a:xfrm>
            <a:off x="1135063" y="685800"/>
            <a:ext cx="3741737" cy="2806700"/>
          </a:xfrm>
          <a:ln/>
        </p:spPr>
      </p:sp>
      <p:sp>
        <p:nvSpPr>
          <p:cNvPr id="24580"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latin typeface="Arial" charset="0"/>
                <a:ea typeface="+mn-ea"/>
                <a:cs typeface="+mn-cs"/>
              </a:rPr>
              <a:t>When we hear talk of a ‘crisis in midwifery’ part of the focus is always on the shortage of midwives, such that most units are understaffed at any one time. There is evidence that</a:t>
            </a:r>
            <a:r>
              <a:rPr lang="en-GB" sz="1200" kern="1200" baseline="0" dirty="0" smtClean="0">
                <a:solidFill>
                  <a:schemeClr val="tx1"/>
                </a:solidFill>
                <a:latin typeface="Arial" charset="0"/>
                <a:ea typeface="+mn-ea"/>
                <a:cs typeface="+mn-cs"/>
              </a:rPr>
              <a:t> some midwives are leaving the profession</a:t>
            </a:r>
            <a:r>
              <a:rPr lang="en-GB" sz="1200" kern="1200" dirty="0" smtClean="0">
                <a:solidFill>
                  <a:schemeClr val="tx1"/>
                </a:solidFill>
                <a:latin typeface="Arial" charset="0"/>
                <a:ea typeface="+mn-ea"/>
                <a:cs typeface="+mn-cs"/>
              </a:rPr>
              <a:t> because they are unable to provide the standard of intensive one-to-one care of pregnant women that is central to their job satisfaction.  This Autumn the Royal</a:t>
            </a:r>
            <a:r>
              <a:rPr lang="en-GB" sz="1200" kern="1200" baseline="0" dirty="0" smtClean="0">
                <a:solidFill>
                  <a:schemeClr val="tx1"/>
                </a:solidFill>
                <a:latin typeface="Arial" charset="0"/>
                <a:ea typeface="+mn-ea"/>
                <a:cs typeface="+mn-cs"/>
              </a:rPr>
              <a:t> College of Midwives have reported student midwives abandoning their course due to high fees and fear that they will have no job at the end due to cuts.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GB" sz="1200" dirty="0" smtClean="0"/>
          </a:p>
          <a:p>
            <a:pPr eaLnBrk="1" hangingPunct="1"/>
            <a:r>
              <a:rPr lang="en-GB" sz="1200" kern="1200" dirty="0" smtClean="0">
                <a:solidFill>
                  <a:schemeClr val="tx1"/>
                </a:solidFill>
                <a:latin typeface="Arial" charset="0"/>
                <a:ea typeface="+mn-ea"/>
                <a:cs typeface="+mn-cs"/>
              </a:rPr>
              <a:t>Natasha Walters</a:t>
            </a:r>
            <a:r>
              <a:rPr lang="en-GB" sz="1200" kern="1200" baseline="0" dirty="0" smtClean="0">
                <a:solidFill>
                  <a:schemeClr val="tx1"/>
                </a:solidFill>
                <a:latin typeface="Arial" charset="0"/>
                <a:ea typeface="+mn-ea"/>
                <a:cs typeface="+mn-cs"/>
              </a:rPr>
              <a:t> writing in the Guardian in 2003 discussed the </a:t>
            </a:r>
            <a:r>
              <a:rPr lang="en-GB" sz="1200" kern="1200" dirty="0" smtClean="0">
                <a:solidFill>
                  <a:schemeClr val="tx1"/>
                </a:solidFill>
                <a:latin typeface="Arial" charset="0"/>
                <a:ea typeface="+mn-ea"/>
                <a:cs typeface="+mn-cs"/>
              </a:rPr>
              <a:t>shortage of midwives and the impossible conditions under which those remaining in the NHS work: “popping in and out of three or four labour rooms and filling out endless forms while women yell for them” (Walter 2003). </a:t>
            </a:r>
          </a:p>
          <a:p>
            <a:pPr eaLnBrk="1" hangingPunct="1"/>
            <a:endParaRPr lang="en-GB" sz="1200" kern="1200" dirty="0" smtClean="0">
              <a:solidFill>
                <a:schemeClr val="tx1"/>
              </a:solidFill>
              <a:latin typeface="Arial" charset="0"/>
              <a:ea typeface="+mn-ea"/>
              <a:cs typeface="+mn-cs"/>
            </a:endParaRPr>
          </a:p>
          <a:p>
            <a:pPr eaLnBrk="1" hangingPunct="1"/>
            <a:r>
              <a:rPr lang="en-GB" sz="1200" kern="1200" dirty="0" smtClean="0">
                <a:solidFill>
                  <a:schemeClr val="tx1"/>
                </a:solidFill>
                <a:latin typeface="Arial" charset="0"/>
                <a:ea typeface="+mn-ea"/>
                <a:cs typeface="+mn-cs"/>
              </a:rPr>
              <a:t>While new</a:t>
            </a:r>
            <a:r>
              <a:rPr lang="en-GB" sz="1200" kern="1200" baseline="0" dirty="0" smtClean="0">
                <a:solidFill>
                  <a:schemeClr val="tx1"/>
                </a:solidFill>
                <a:latin typeface="Arial" charset="0"/>
                <a:ea typeface="+mn-ea"/>
                <a:cs typeface="+mn-cs"/>
              </a:rPr>
              <a:t> money has gone into recruiting new midwives, in the meantime the UK </a:t>
            </a:r>
            <a:r>
              <a:rPr lang="en-GB" sz="1200" kern="1200" baseline="0" dirty="0" err="1" smtClean="0">
                <a:solidFill>
                  <a:schemeClr val="tx1"/>
                </a:solidFill>
                <a:latin typeface="Arial" charset="0"/>
                <a:ea typeface="+mn-ea"/>
                <a:cs typeface="+mn-cs"/>
              </a:rPr>
              <a:t>birthrate</a:t>
            </a:r>
            <a:r>
              <a:rPr lang="en-GB" sz="1200" kern="1200" baseline="0" dirty="0" smtClean="0">
                <a:solidFill>
                  <a:schemeClr val="tx1"/>
                </a:solidFill>
                <a:latin typeface="Arial" charset="0"/>
                <a:ea typeface="+mn-ea"/>
                <a:cs typeface="+mn-cs"/>
              </a:rPr>
              <a:t> has increased, which has put further pressure on maternity services.  A survey by the Royal College of Midwives in November 2009 found that two-thirds of local heads of midwifery reported having insufficient midwives to copy with the workload in their unit (Guardian, 11 Dec 2009).  Things were worst in the southeast with over 12% of midwifery posts unfilled.</a:t>
            </a:r>
          </a:p>
          <a:p>
            <a:pPr eaLnBrk="1" hangingPunct="1"/>
            <a:endParaRPr lang="en-GB" sz="1200" kern="1200" baseline="0" dirty="0" smtClean="0">
              <a:solidFill>
                <a:schemeClr val="tx1"/>
              </a:solidFill>
              <a:latin typeface="Arial" charset="0"/>
              <a:ea typeface="+mn-ea"/>
              <a:cs typeface="+mn-cs"/>
            </a:endParaRPr>
          </a:p>
          <a:p>
            <a:pPr eaLnBrk="1" hangingPunct="1"/>
            <a:r>
              <a:rPr lang="en-GB" sz="1200" kern="1200" baseline="0" dirty="0" smtClean="0">
                <a:solidFill>
                  <a:schemeClr val="tx1"/>
                </a:solidFill>
                <a:latin typeface="Arial" charset="0"/>
                <a:ea typeface="+mn-ea"/>
                <a:cs typeface="+mn-cs"/>
              </a:rPr>
              <a:t>Meanwhile women who can afford it are finding their own solution to the midwife shortage – hiring doulas.  Labour coaches, birthing assistants, women with no medical training but paid to be with the woman throughout and help her, whether with massage, shopping or just ‘being there’.  They focus on emotional support, giving encouragement, listening, helping the woman in labour to stay calm.  </a:t>
            </a:r>
            <a:endParaRPr lang="en-GB" sz="1200" kern="1200" dirty="0" smtClean="0">
              <a:solidFill>
                <a:schemeClr val="tx1"/>
              </a:solidFill>
              <a:latin typeface="Arial" charset="0"/>
              <a:ea typeface="+mn-ea"/>
              <a:cs typeface="+mn-cs"/>
            </a:endParaRPr>
          </a:p>
          <a:p>
            <a:pPr eaLnBrk="1" hangingPunct="1"/>
            <a:endParaRPr lang="en-GB" sz="1400" kern="1200" dirty="0" smtClean="0">
              <a:solidFill>
                <a:schemeClr val="tx1"/>
              </a:solidFill>
              <a:latin typeface="Arial" charset="0"/>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622A7EBF-4482-456C-A409-9863D5CD4B47}" type="slidenum">
              <a:rPr lang="en-US"/>
              <a:pPr/>
              <a:t>18</a:t>
            </a:fld>
            <a:endParaRPr lang="en-US"/>
          </a:p>
        </p:txBody>
      </p:sp>
      <p:sp>
        <p:nvSpPr>
          <p:cNvPr id="26627" name="Rectangle 2"/>
          <p:cNvSpPr>
            <a:spLocks noGrp="1" noRot="1" noChangeAspect="1" noChangeArrowheads="1" noTextEdit="1"/>
          </p:cNvSpPr>
          <p:nvPr>
            <p:ph type="sldImg"/>
          </p:nvPr>
        </p:nvSpPr>
        <p:spPr>
          <a:xfrm>
            <a:off x="1135063" y="685800"/>
            <a:ext cx="3741737" cy="2806700"/>
          </a:xfrm>
          <a:ln/>
        </p:spPr>
      </p:sp>
      <p:sp>
        <p:nvSpPr>
          <p:cNvPr id="26628" name="Rectangle 3"/>
          <p:cNvSpPr>
            <a:spLocks noGrp="1" noChangeArrowheads="1"/>
          </p:cNvSpPr>
          <p:nvPr>
            <p:ph type="body" idx="1"/>
          </p:nvPr>
        </p:nvSpPr>
        <p:spPr>
          <a:noFill/>
          <a:ln/>
        </p:spPr>
        <p:txBody>
          <a:bodyPr/>
          <a:lstStyle/>
          <a:p>
            <a:pPr eaLnBrk="1" hangingPunct="1"/>
            <a:r>
              <a:rPr lang="en-GB" dirty="0" smtClean="0"/>
              <a:t>Midwives are organising to defend</a:t>
            </a:r>
            <a:r>
              <a:rPr lang="en-GB" baseline="0" dirty="0" smtClean="0"/>
              <a:t> their profession against the power of obstetric medicine and to defend woman-centred models of practice and a continuity of care model.  Here are some of these organisations so if you’re interested you can look into them further.</a:t>
            </a:r>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5063" y="685800"/>
            <a:ext cx="3741737" cy="2806700"/>
          </a:xfrm>
        </p:spPr>
      </p:sp>
      <p:sp>
        <p:nvSpPr>
          <p:cNvPr id="3" name="Notes Placeholder 2"/>
          <p:cNvSpPr>
            <a:spLocks noGrp="1"/>
          </p:cNvSpPr>
          <p:nvPr>
            <p:ph type="body" idx="1"/>
          </p:nvPr>
        </p:nvSpPr>
        <p:spPr/>
        <p:txBody>
          <a:bodyPr>
            <a:normAutofit/>
          </a:bodyPr>
          <a:lstStyle/>
          <a:p>
            <a:r>
              <a:rPr lang="en-US" dirty="0" smtClean="0"/>
              <a:t>I’ve been talking about childbirth in a UK context during this lecture.  However before we finish it’s important to </a:t>
            </a:r>
            <a:r>
              <a:rPr lang="en-US" dirty="0" err="1" smtClean="0"/>
              <a:t>recognise</a:t>
            </a:r>
            <a:r>
              <a:rPr lang="en-US" dirty="0" smtClean="0"/>
              <a:t> that childbirth can be a very dangerous occupation</a:t>
            </a:r>
            <a:r>
              <a:rPr lang="en-US" baseline="0" dirty="0" smtClean="0"/>
              <a:t> in other parts of the world, particularly in </a:t>
            </a:r>
            <a:r>
              <a:rPr lang="en-US" baseline="0" dirty="0" err="1" smtClean="0"/>
              <a:t>sub-saharan</a:t>
            </a:r>
            <a:r>
              <a:rPr lang="en-US" baseline="0" dirty="0" smtClean="0"/>
              <a:t> Africa.  A Save the Children Report in 2006 compared the odds of women dying in childbirth in Niger and in Sweden and we see a phenomenal difference.  Just over a third of a million women die in pregnancy or childbirth every year around the world.  In fact this has dropped in the last decade of so, from about half a million.  Many of these deaths would have been avoidable with basic medical treatment, </a:t>
            </a:r>
            <a:r>
              <a:rPr lang="en-US" baseline="0" dirty="0" err="1" smtClean="0"/>
              <a:t>eg</a:t>
            </a:r>
            <a:r>
              <a:rPr lang="en-US" baseline="0" dirty="0" smtClean="0"/>
              <a:t>. For high blood pressure.  The risk of injuries as a result of pregnancy and childbirth is also very significant – 15 million women affected globally each year.</a:t>
            </a:r>
            <a:endParaRPr lang="en-US" dirty="0"/>
          </a:p>
        </p:txBody>
      </p:sp>
      <p:sp>
        <p:nvSpPr>
          <p:cNvPr id="4" name="Slide Number Placeholder 3"/>
          <p:cNvSpPr>
            <a:spLocks noGrp="1"/>
          </p:cNvSpPr>
          <p:nvPr>
            <p:ph type="sldNum" sz="quarter" idx="10"/>
          </p:nvPr>
        </p:nvSpPr>
        <p:spPr/>
        <p:txBody>
          <a:bodyPr/>
          <a:lstStyle/>
          <a:p>
            <a:pPr>
              <a:defRPr/>
            </a:pPr>
            <a:fld id="{F2B08B77-833D-4111-AA8B-08788C8A63AA}" type="slidenum">
              <a:rPr lang="en-US" smtClean="0"/>
              <a:pPr>
                <a:defRPr/>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5063" y="685800"/>
            <a:ext cx="3741737" cy="2806700"/>
          </a:xfrm>
        </p:spPr>
      </p:sp>
      <p:sp>
        <p:nvSpPr>
          <p:cNvPr id="3" name="Notes Placeholder 2"/>
          <p:cNvSpPr>
            <a:spLocks noGrp="1"/>
          </p:cNvSpPr>
          <p:nvPr>
            <p:ph type="body" idx="1"/>
          </p:nvPr>
        </p:nvSpPr>
        <p:spPr/>
        <p:txBody>
          <a:bodyPr>
            <a:normAutofit/>
          </a:bodyPr>
          <a:lstStyle/>
          <a:p>
            <a:r>
              <a:rPr lang="en-GB" dirty="0" smtClean="0"/>
              <a:t>The Lancet published a league table of maternal</a:t>
            </a:r>
            <a:r>
              <a:rPr lang="en-GB" baseline="0" dirty="0" smtClean="0"/>
              <a:t> deaths by country in 2010.  </a:t>
            </a:r>
            <a:r>
              <a:rPr lang="en-GB" dirty="0" smtClean="0"/>
              <a:t>On the left are the top ranking countries,</a:t>
            </a:r>
            <a:r>
              <a:rPr lang="en-GB" baseline="0" dirty="0" smtClean="0"/>
              <a:t> in terms of having the lowest maternal mortality ratio.  </a:t>
            </a:r>
            <a:r>
              <a:rPr lang="en-GB" dirty="0" smtClean="0"/>
              <a:t>UK</a:t>
            </a:r>
            <a:r>
              <a:rPr lang="en-GB" baseline="0" dirty="0" smtClean="0"/>
              <a:t> ratio hasn’t changed for 20 years or so, and UK has been overtaken by 3 former Communist countries, Albania, Poland and Hungary.  Note US position.  </a:t>
            </a:r>
          </a:p>
          <a:p>
            <a:endParaRPr lang="en-GB" baseline="0" dirty="0" smtClean="0"/>
          </a:p>
          <a:p>
            <a:r>
              <a:rPr lang="en-GB" baseline="0" dirty="0" smtClean="0"/>
              <a:t>On right I’ve listed the bottom 10 countries, and beyond Afghanistan the centrality of sub-</a:t>
            </a:r>
            <a:r>
              <a:rPr lang="en-GB" baseline="0" dirty="0" err="1" smtClean="0"/>
              <a:t>saharan</a:t>
            </a:r>
            <a:r>
              <a:rPr lang="en-GB" baseline="0" dirty="0" smtClean="0"/>
              <a:t> Africa is evident.  60 000 deaths are related to advanced HIV/AIDS, especially in SSA.</a:t>
            </a:r>
          </a:p>
          <a:p>
            <a:endParaRPr lang="en-GB" baseline="0" dirty="0" smtClean="0"/>
          </a:p>
          <a:p>
            <a:r>
              <a:rPr lang="en-GB" baseline="0" dirty="0" smtClean="0"/>
              <a:t>Putting childbirth in international perspective like this is not to take away from important debates and challenges in the UK if all women are to have genuine choice in childbirth and the opportunity to develop meaningful relationships with midwives that will offer a continuity of care. </a:t>
            </a:r>
          </a:p>
          <a:p>
            <a:endParaRPr lang="en-GB" baseline="0" dirty="0" smtClean="0"/>
          </a:p>
          <a:p>
            <a:r>
              <a:rPr lang="en-GB" baseline="0" dirty="0" smtClean="0"/>
              <a:t>Next week we’ll look at having children beyond the nuclear family, focusing on single mothers and gay and lesbian parents.</a:t>
            </a:r>
            <a:endParaRPr lang="en-US" dirty="0"/>
          </a:p>
        </p:txBody>
      </p:sp>
      <p:sp>
        <p:nvSpPr>
          <p:cNvPr id="4" name="Slide Number Placeholder 3"/>
          <p:cNvSpPr>
            <a:spLocks noGrp="1"/>
          </p:cNvSpPr>
          <p:nvPr>
            <p:ph type="sldNum" sz="quarter" idx="10"/>
          </p:nvPr>
        </p:nvSpPr>
        <p:spPr/>
        <p:txBody>
          <a:bodyPr/>
          <a:lstStyle/>
          <a:p>
            <a:pPr>
              <a:defRPr/>
            </a:pPr>
            <a:fld id="{F2B08B77-833D-4111-AA8B-08788C8A63AA}" type="slidenum">
              <a:rPr lang="en-US" smtClean="0"/>
              <a:pPr>
                <a:defRPr/>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882FD959-FB17-41AD-9F02-06E5931948CC}" type="slidenum">
              <a:rPr lang="en-US"/>
              <a:pPr/>
              <a:t>2</a:t>
            </a:fld>
            <a:endParaRPr lang="en-US"/>
          </a:p>
        </p:txBody>
      </p:sp>
      <p:sp>
        <p:nvSpPr>
          <p:cNvPr id="18435" name="Rectangle 2"/>
          <p:cNvSpPr>
            <a:spLocks noGrp="1" noRot="1" noChangeAspect="1" noChangeArrowheads="1" noTextEdit="1"/>
          </p:cNvSpPr>
          <p:nvPr>
            <p:ph type="sldImg"/>
          </p:nvPr>
        </p:nvSpPr>
        <p:spPr>
          <a:xfrm>
            <a:off x="1135063" y="685800"/>
            <a:ext cx="3741737" cy="2806700"/>
          </a:xfrm>
          <a:ln/>
        </p:spPr>
      </p:sp>
      <p:sp>
        <p:nvSpPr>
          <p:cNvPr id="1843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48BDE9D2-284D-4503-9CF9-D809AB0A08BA}" type="slidenum">
              <a:rPr lang="en-US"/>
              <a:pPr/>
              <a:t>3</a:t>
            </a:fld>
            <a:endParaRPr lang="en-US"/>
          </a:p>
        </p:txBody>
      </p:sp>
      <p:sp>
        <p:nvSpPr>
          <p:cNvPr id="19459" name="Rectangle 2"/>
          <p:cNvSpPr>
            <a:spLocks noGrp="1" noRot="1" noChangeAspect="1" noChangeArrowheads="1" noTextEdit="1"/>
          </p:cNvSpPr>
          <p:nvPr>
            <p:ph type="sldImg"/>
          </p:nvPr>
        </p:nvSpPr>
        <p:spPr>
          <a:xfrm>
            <a:off x="1135063" y="685800"/>
            <a:ext cx="3741737" cy="2806700"/>
          </a:xfrm>
          <a:ln/>
        </p:spPr>
      </p:sp>
      <p:sp>
        <p:nvSpPr>
          <p:cNvPr id="19460" name="Rectangle 3"/>
          <p:cNvSpPr>
            <a:spLocks noGrp="1" noChangeArrowheads="1"/>
          </p:cNvSpPr>
          <p:nvPr>
            <p:ph type="body" idx="1"/>
          </p:nvPr>
        </p:nvSpPr>
        <p:spPr>
          <a:noFill/>
          <a:ln/>
        </p:spPr>
        <p:txBody>
          <a:bodyPr/>
          <a:lstStyle/>
          <a:p>
            <a:pPr eaLnBrk="1" hangingPunct="1"/>
            <a:r>
              <a:rPr lang="en-GB" dirty="0" smtClean="0"/>
              <a:t>Why might women want a home birth? </a:t>
            </a:r>
          </a:p>
          <a:p>
            <a:pPr eaLnBrk="1" hangingPunct="1"/>
            <a:r>
              <a:rPr lang="en-GB" dirty="0" smtClean="0"/>
              <a:t>Why might women want a hospital birth?</a:t>
            </a:r>
          </a:p>
          <a:p>
            <a:pPr eaLnBrk="1" hangingPunct="1"/>
            <a:r>
              <a:rPr lang="en-GB" dirty="0" smtClean="0"/>
              <a:t>Which is best (for the baby, for the mother) and why?</a:t>
            </a:r>
          </a:p>
          <a:p>
            <a:pPr eaLnBrk="1" hangingPunct="1"/>
            <a:endParaRPr lang="en-GB"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GB" dirty="0" smtClean="0"/>
              <a:t>Homebirth: familiar surroundings; don’t want strangers there; worry about hospital acquired infections; want a natural birth without lots of technology; want a calm and relaxed </a:t>
            </a:r>
            <a:r>
              <a:rPr lang="en-GB" dirty="0" err="1" smtClean="0"/>
              <a:t>environement</a:t>
            </a:r>
            <a:r>
              <a:rPr lang="en-GB" dirty="0" smtClean="0"/>
              <a:t>; want to feel in control; had a bad experience with a previous hospital birth; feel pain less in a familiar environment,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GB"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GB" dirty="0" smtClean="0"/>
              <a:t>Hospital birth: all the medical technology is at hand if something goes wrong; feel s safer; don’t want mess and stress at home;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GB" dirty="0" smtClean="0"/>
          </a:p>
          <a:p>
            <a:r>
              <a:rPr lang="en-GB" dirty="0" smtClean="0"/>
              <a:t>Study of over 5000 low-risk planned home and hospital births:  home birth isn’t riskier for low risk women as long as midwives are well trained and there’s a good transport and referral system if needed. (British Journal of Obstetrics and Gynaecology, 2009)</a:t>
            </a:r>
          </a:p>
          <a:p>
            <a:pPr eaLnBrk="1" hangingPunct="1"/>
            <a:endParaRPr lang="en-GB"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5063" y="685800"/>
            <a:ext cx="3741737" cy="2806700"/>
          </a:xfrm>
        </p:spPr>
      </p:sp>
      <p:sp>
        <p:nvSpPr>
          <p:cNvPr id="3" name="Notes Placeholder 2"/>
          <p:cNvSpPr>
            <a:spLocks noGrp="1"/>
          </p:cNvSpPr>
          <p:nvPr>
            <p:ph type="body" idx="1"/>
          </p:nvPr>
        </p:nvSpPr>
        <p:spPr/>
        <p:txBody>
          <a:bodyPr>
            <a:normAutofit/>
          </a:bodyPr>
          <a:lstStyle/>
          <a:p>
            <a:r>
              <a:rPr lang="en-GB" dirty="0" smtClean="0"/>
              <a:t>Home birth used to be the norm</a:t>
            </a:r>
            <a:r>
              <a:rPr lang="en-GB" baseline="0" dirty="0" smtClean="0"/>
              <a:t> in the UK but today it is very much the exception, reaching a low of 1% nationally in 1991 and then going up slightly recently to 2.6% in 2006.  There are significant regional variations </a:t>
            </a:r>
            <a:r>
              <a:rPr lang="en-GB" baseline="0" dirty="0" err="1" smtClean="0"/>
              <a:t>eg</a:t>
            </a:r>
            <a:r>
              <a:rPr lang="en-GB" baseline="0" dirty="0" smtClean="0"/>
              <a:t>. higher in Wales. As Cahill explains, hospitals are seen as the best and safest places for childbirth.  Childbirth has been </a:t>
            </a:r>
            <a:r>
              <a:rPr lang="en-GB" baseline="0" dirty="0" err="1" smtClean="0"/>
              <a:t>medicalised</a:t>
            </a:r>
            <a:r>
              <a:rPr lang="en-GB" baseline="0" dirty="0" smtClean="0"/>
              <a:t> - </a:t>
            </a:r>
            <a:r>
              <a:rPr lang="en-GB" sz="1400" b="0" kern="1200" dirty="0" smtClean="0">
                <a:solidFill>
                  <a:schemeClr val="tx1"/>
                </a:solidFill>
                <a:latin typeface="Arial" charset="0"/>
                <a:ea typeface="+mn-ea"/>
                <a:cs typeface="+mn-cs"/>
              </a:rPr>
              <a:t>process by which human conditions and problems come to be defined and treated as medical conditions and problems, and thus come under the authority of doctors and other health professionals.  Instead of a normal and attended life event, childbirth is </a:t>
            </a:r>
            <a:r>
              <a:rPr lang="en-GB" sz="1400" b="0" kern="1200" dirty="0" err="1" smtClean="0">
                <a:solidFill>
                  <a:schemeClr val="tx1"/>
                </a:solidFill>
                <a:latin typeface="Arial" charset="0"/>
                <a:ea typeface="+mn-ea"/>
                <a:cs typeface="+mn-cs"/>
              </a:rPr>
              <a:t>pathologised</a:t>
            </a:r>
            <a:r>
              <a:rPr lang="en-GB" sz="1400" b="0" kern="1200" dirty="0" smtClean="0">
                <a:solidFill>
                  <a:schemeClr val="tx1"/>
                </a:solidFill>
                <a:latin typeface="Arial" charset="0"/>
                <a:ea typeface="+mn-ea"/>
                <a:cs typeface="+mn-cs"/>
              </a:rPr>
              <a:t>, that is conceptualised as a clinical crisis demanding active intervention.</a:t>
            </a:r>
            <a:r>
              <a:rPr lang="en-GB" baseline="0" dirty="0" smtClean="0"/>
              <a:t> </a:t>
            </a:r>
            <a:endParaRPr lang="en-GB" dirty="0"/>
          </a:p>
        </p:txBody>
      </p:sp>
      <p:sp>
        <p:nvSpPr>
          <p:cNvPr id="4" name="Slide Number Placeholder 3"/>
          <p:cNvSpPr>
            <a:spLocks noGrp="1"/>
          </p:cNvSpPr>
          <p:nvPr>
            <p:ph type="sldNum" sz="quarter" idx="10"/>
          </p:nvPr>
        </p:nvSpPr>
        <p:spPr/>
        <p:txBody>
          <a:bodyPr/>
          <a:lstStyle/>
          <a:p>
            <a:pPr>
              <a:defRPr/>
            </a:pPr>
            <a:fld id="{F2B08B77-833D-4111-AA8B-08788C8A63AA}"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5063" y="685800"/>
            <a:ext cx="3741737" cy="2806700"/>
          </a:xfrm>
        </p:spPr>
      </p:sp>
      <p:sp>
        <p:nvSpPr>
          <p:cNvPr id="3" name="Notes Placeholder 2"/>
          <p:cNvSpPr>
            <a:spLocks noGrp="1"/>
          </p:cNvSpPr>
          <p:nvPr>
            <p:ph type="body" idx="1"/>
          </p:nvPr>
        </p:nvSpPr>
        <p:spPr/>
        <p:txBody>
          <a:bodyPr>
            <a:normAutofit fontScale="92500"/>
          </a:bodyPr>
          <a:lstStyle/>
          <a:p>
            <a:r>
              <a:rPr lang="en-GB" sz="1400" kern="1200" dirty="0" smtClean="0">
                <a:solidFill>
                  <a:schemeClr val="tx1"/>
                </a:solidFill>
                <a:latin typeface="Arial" charset="0"/>
                <a:ea typeface="+mn-ea"/>
                <a:cs typeface="+mn-cs"/>
              </a:rPr>
              <a:t>The work of second wave feminists in the UK and the USA has been vital in exploring the degree to which the experiences of pregnancy and childbirth have been regulated by the medical gaze.  Key feminist researchers in this area include Anne Oakley, Meg Stacey, Barbara </a:t>
            </a:r>
            <a:r>
              <a:rPr lang="en-GB" sz="1400" kern="1200" dirty="0" err="1" smtClean="0">
                <a:solidFill>
                  <a:schemeClr val="tx1"/>
                </a:solidFill>
                <a:latin typeface="Arial" charset="0"/>
                <a:ea typeface="+mn-ea"/>
                <a:cs typeface="+mn-cs"/>
              </a:rPr>
              <a:t>Ehrenreich</a:t>
            </a:r>
            <a:r>
              <a:rPr lang="en-GB" sz="1400" kern="1200" dirty="0" smtClean="0">
                <a:solidFill>
                  <a:schemeClr val="tx1"/>
                </a:solidFill>
                <a:latin typeface="Arial" charset="0"/>
                <a:ea typeface="+mn-ea"/>
                <a:cs typeface="+mn-cs"/>
              </a:rPr>
              <a:t>, Deirdre English and the Boston Women’s Health Book Collective.</a:t>
            </a:r>
            <a:r>
              <a:rPr lang="en-GB" sz="1400" kern="1200" baseline="0" dirty="0" smtClean="0">
                <a:solidFill>
                  <a:schemeClr val="tx1"/>
                </a:solidFill>
                <a:latin typeface="Arial" charset="0"/>
                <a:ea typeface="+mn-ea"/>
                <a:cs typeface="+mn-cs"/>
              </a:rPr>
              <a:t>  </a:t>
            </a:r>
            <a:r>
              <a:rPr lang="en-GB" sz="1400" kern="1200" dirty="0" smtClean="0">
                <a:solidFill>
                  <a:schemeClr val="tx1"/>
                </a:solidFill>
                <a:latin typeface="Arial" charset="0"/>
                <a:ea typeface="+mn-ea"/>
                <a:cs typeface="+mn-cs"/>
              </a:rPr>
              <a:t>Their work has been built on by contemporary feminist researchers, who include – just to give a few examples – Sarah Franklin, </a:t>
            </a:r>
            <a:r>
              <a:rPr lang="en-GB" sz="1400" kern="1200" dirty="0" err="1" smtClean="0">
                <a:solidFill>
                  <a:schemeClr val="tx1"/>
                </a:solidFill>
                <a:latin typeface="Arial" charset="0"/>
                <a:ea typeface="+mn-ea"/>
                <a:cs typeface="+mn-cs"/>
              </a:rPr>
              <a:t>Rayna</a:t>
            </a:r>
            <a:r>
              <a:rPr lang="en-GB" sz="1400" kern="1200" dirty="0" smtClean="0">
                <a:solidFill>
                  <a:schemeClr val="tx1"/>
                </a:solidFill>
                <a:latin typeface="Arial" charset="0"/>
                <a:ea typeface="+mn-ea"/>
                <a:cs typeface="+mn-cs"/>
              </a:rPr>
              <a:t> Rapp, Helen </a:t>
            </a:r>
            <a:r>
              <a:rPr lang="en-GB" sz="1400" kern="1200" dirty="0" err="1" smtClean="0">
                <a:solidFill>
                  <a:schemeClr val="tx1"/>
                </a:solidFill>
                <a:latin typeface="Arial" charset="0"/>
                <a:ea typeface="+mn-ea"/>
                <a:cs typeface="+mn-cs"/>
              </a:rPr>
              <a:t>Ragone</a:t>
            </a:r>
            <a:r>
              <a:rPr lang="en-GB" sz="1400" kern="1200" dirty="0" smtClean="0">
                <a:solidFill>
                  <a:schemeClr val="tx1"/>
                </a:solidFill>
                <a:latin typeface="Arial" charset="0"/>
                <a:ea typeface="+mn-ea"/>
                <a:cs typeface="+mn-cs"/>
              </a:rPr>
              <a:t> and Emily Martin. </a:t>
            </a:r>
          </a:p>
          <a:p>
            <a:endParaRPr lang="en-GB" dirty="0" smtClean="0"/>
          </a:p>
          <a:p>
            <a:pPr lvl="0"/>
            <a:r>
              <a:rPr lang="en-GB" dirty="0" smtClean="0"/>
              <a:t>17</a:t>
            </a:r>
            <a:r>
              <a:rPr lang="en-GB" baseline="30000" dirty="0" smtClean="0"/>
              <a:t>th</a:t>
            </a:r>
            <a:r>
              <a:rPr lang="en-GB" dirty="0" smtClean="0"/>
              <a:t> Century was key turning point with Descartes conception of the body as a machine subject to the laws of physics and in need of regulation if it went wrong</a:t>
            </a:r>
          </a:p>
          <a:p>
            <a:pPr lvl="0"/>
            <a:r>
              <a:rPr lang="en-GB" dirty="0" smtClean="0"/>
              <a:t>In 17</a:t>
            </a:r>
            <a:r>
              <a:rPr lang="en-GB" baseline="30000" dirty="0" smtClean="0"/>
              <a:t>th</a:t>
            </a:r>
            <a:r>
              <a:rPr lang="en-GB" dirty="0" smtClean="0"/>
              <a:t> and 18</a:t>
            </a:r>
            <a:r>
              <a:rPr lang="en-GB" baseline="30000" dirty="0" smtClean="0"/>
              <a:t>th</a:t>
            </a:r>
            <a:r>
              <a:rPr lang="en-GB" dirty="0" smtClean="0"/>
              <a:t> centuries, medicine’s legal monopoly over healing practice was secured by the creation of distinct medical professions; physicians, surgeons and apothecaries.  Professional boundaries were established by discrediting other groups practicing healing, including ‘wise women’ and midwives.</a:t>
            </a:r>
          </a:p>
          <a:p>
            <a:pPr lvl="0"/>
            <a:r>
              <a:rPr lang="en-GB" dirty="0" smtClean="0"/>
              <a:t>The process of wresting control of childbirth from midwives included the invention of surgical instruments such as forceps </a:t>
            </a:r>
          </a:p>
          <a:p>
            <a:pPr lvl="0"/>
            <a:r>
              <a:rPr lang="en-GB" dirty="0" smtClean="0"/>
              <a:t>The professions,</a:t>
            </a:r>
            <a:r>
              <a:rPr lang="en-GB" baseline="0" dirty="0" smtClean="0"/>
              <a:t> </a:t>
            </a:r>
            <a:r>
              <a:rPr lang="en-GB" dirty="0" smtClean="0"/>
              <a:t>whilst constituted as gender-neutral, were effectively exclusive of women as women could not access training as doctors.</a:t>
            </a:r>
          </a:p>
          <a:p>
            <a:endParaRPr lang="en-GB" dirty="0"/>
          </a:p>
        </p:txBody>
      </p:sp>
      <p:sp>
        <p:nvSpPr>
          <p:cNvPr id="4" name="Slide Number Placeholder 3"/>
          <p:cNvSpPr>
            <a:spLocks noGrp="1"/>
          </p:cNvSpPr>
          <p:nvPr>
            <p:ph type="sldNum" sz="quarter" idx="10"/>
          </p:nvPr>
        </p:nvSpPr>
        <p:spPr/>
        <p:txBody>
          <a:bodyPr/>
          <a:lstStyle/>
          <a:p>
            <a:pPr>
              <a:defRPr/>
            </a:pPr>
            <a:fld id="{F2B08B77-833D-4111-AA8B-08788C8A63AA}"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5063" y="685800"/>
            <a:ext cx="3741737" cy="2806700"/>
          </a:xfrm>
        </p:spPr>
      </p:sp>
      <p:sp>
        <p:nvSpPr>
          <p:cNvPr id="3" name="Notes Placeholder 2"/>
          <p:cNvSpPr>
            <a:spLocks noGrp="1"/>
          </p:cNvSpPr>
          <p:nvPr>
            <p:ph type="body" idx="1"/>
          </p:nvPr>
        </p:nvSpPr>
        <p:spPr/>
        <p:txBody>
          <a:bodyPr>
            <a:normAutofit lnSpcReduction="10000"/>
          </a:bodyPr>
          <a:lstStyle/>
          <a:p>
            <a:r>
              <a:rPr lang="en-GB" dirty="0" smtClean="0"/>
              <a:t>The battle between midwives and obstetricians goes back about 400 years when the first male obstetricians began to get involved in birth.  Up until that time women in labour were tended to by other women from the community who were experienced in birth. Midwives had no equipment and no formal training but were trained through apprenticeships.  As midwives continued to practice into the 18</a:t>
            </a:r>
            <a:r>
              <a:rPr lang="en-GB" baseline="30000" dirty="0" smtClean="0"/>
              <a:t>th</a:t>
            </a:r>
            <a:r>
              <a:rPr lang="en-GB" dirty="0" smtClean="0"/>
              <a:t> and 19</a:t>
            </a:r>
            <a:r>
              <a:rPr lang="en-GB" baseline="30000" dirty="0" smtClean="0"/>
              <a:t>th</a:t>
            </a:r>
            <a:r>
              <a:rPr lang="en-GB" dirty="0" smtClean="0"/>
              <a:t> centuries physicians and obstetricians started to debate ways in which they could be controlled.  Midwives, as educated, financially independent women, posed a threat to the gender order of that time. The British chose to regulate. In the UK, midwifery remains one of the most tightly regulated professions with a system of supervision which is unique.</a:t>
            </a:r>
          </a:p>
          <a:p>
            <a:endParaRPr lang="en-GB" dirty="0" smtClean="0"/>
          </a:p>
          <a:p>
            <a:r>
              <a:rPr lang="en-GB" dirty="0" smtClean="0"/>
              <a:t>The feminist critique of </a:t>
            </a:r>
            <a:r>
              <a:rPr lang="en-GB" dirty="0" err="1" smtClean="0"/>
              <a:t>medicalised</a:t>
            </a:r>
            <a:r>
              <a:rPr lang="en-GB" dirty="0" smtClean="0"/>
              <a:t> childbirth argues that the appropriation of women’s bodies by male doctors was not empowering from women, and this is clearly illustrated through Emily </a:t>
            </a:r>
            <a:r>
              <a:rPr lang="en-GB" dirty="0" err="1" smtClean="0"/>
              <a:t>Martin’a</a:t>
            </a:r>
            <a:r>
              <a:rPr lang="en-GB" dirty="0" smtClean="0"/>
              <a:t> work, one of the core readings for this week.</a:t>
            </a:r>
          </a:p>
          <a:p>
            <a:endParaRPr lang="en-GB" dirty="0" smtClean="0"/>
          </a:p>
          <a:p>
            <a:r>
              <a:rPr lang="en-GB" dirty="0" smtClean="0"/>
              <a:t>Did you manage to read it?  It’s an e-book and access is more difficult off campus.  Also I noticed that the images are absent from the page as it’s reproduced on the screen – did you find that?  I’ll get some copies made so you can look at them in seminars.</a:t>
            </a:r>
            <a:endParaRPr lang="en-GB" dirty="0"/>
          </a:p>
        </p:txBody>
      </p:sp>
      <p:sp>
        <p:nvSpPr>
          <p:cNvPr id="4" name="Slide Number Placeholder 3"/>
          <p:cNvSpPr>
            <a:spLocks noGrp="1"/>
          </p:cNvSpPr>
          <p:nvPr>
            <p:ph type="sldNum" sz="quarter" idx="10"/>
          </p:nvPr>
        </p:nvSpPr>
        <p:spPr/>
        <p:txBody>
          <a:bodyPr/>
          <a:lstStyle/>
          <a:p>
            <a:pPr>
              <a:defRPr/>
            </a:pPr>
            <a:fld id="{F2B08B77-833D-4111-AA8B-08788C8A63AA}"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5063" y="685800"/>
            <a:ext cx="3741737" cy="2806700"/>
          </a:xfrm>
        </p:spPr>
      </p:sp>
      <p:sp>
        <p:nvSpPr>
          <p:cNvPr id="3" name="Notes Placeholder 2"/>
          <p:cNvSpPr>
            <a:spLocks noGrp="1"/>
          </p:cNvSpPr>
          <p:nvPr>
            <p:ph type="body" idx="1"/>
          </p:nvPr>
        </p:nvSpPr>
        <p:spPr/>
        <p:txBody>
          <a:bodyPr>
            <a:normAutofit fontScale="85000" lnSpcReduction="20000"/>
          </a:bodyPr>
          <a:lstStyle/>
          <a:p>
            <a:r>
              <a:rPr lang="en-GB" dirty="0" smtClean="0"/>
              <a:t>Emily Martin’s work on medical metaphors of women’s bodies has been very influential.   She argues that an understanding of these metaphors is key to an understanding of the medical treatment of birth, and locates their genesis in seventeenth and eighteenth century French hospitals where: “the womb and uterus were spoken of ‘as though they formed a mechanical pump that in particular instances was more or less adequate to expel the </a:t>
            </a:r>
            <a:r>
              <a:rPr lang="en-GB" dirty="0" err="1" smtClean="0"/>
              <a:t>fetus</a:t>
            </a:r>
            <a:r>
              <a:rPr lang="en-GB" dirty="0" smtClean="0"/>
              <a:t>’”(Martin 1992).  She suggests that this mechanical understanding of the womb is linked to the introduction of mechanical devices like forceps and that the machine metaphor is a continuing current in medical practice which underlies and accounts for our willingness to accept technological intervention in the process of childbirth.  </a:t>
            </a:r>
          </a:p>
          <a:p>
            <a:r>
              <a:rPr lang="en-GB" dirty="0" smtClean="0"/>
              <a:t> </a:t>
            </a:r>
          </a:p>
          <a:p>
            <a:r>
              <a:rPr lang="en-GB" dirty="0" smtClean="0"/>
              <a:t>Martin suggests that is useful to expand the examination of medical metaphors beyond the body and to look at the ways in which they are used in descriptions of the processes of work in which obstetricians are involved.  She examines these metaphors through close textual analyses of several editions of a leading obstetrics textbook. Her examination leads her to suggest that:</a:t>
            </a:r>
          </a:p>
          <a:p>
            <a:r>
              <a:rPr lang="en-GB" dirty="0" smtClean="0"/>
              <a:t> </a:t>
            </a:r>
          </a:p>
          <a:p>
            <a:pPr lvl="0"/>
            <a:r>
              <a:rPr lang="en-GB" dirty="0" smtClean="0"/>
              <a:t>reproduction is being treated as a form of production</a:t>
            </a:r>
          </a:p>
          <a:p>
            <a:pPr lvl="0"/>
            <a:r>
              <a:rPr lang="en-GB" dirty="0" smtClean="0"/>
              <a:t>that these metaphors are rooted in an analogy with factory production in US society</a:t>
            </a:r>
          </a:p>
          <a:p>
            <a:pPr lvl="0"/>
            <a:r>
              <a:rPr lang="en-GB" dirty="0" smtClean="0"/>
              <a:t>that the doctor can be seen as a factory supervisor or owner</a:t>
            </a:r>
          </a:p>
          <a:p>
            <a:pPr lvl="0"/>
            <a:r>
              <a:rPr lang="en-GB" dirty="0" smtClean="0"/>
              <a:t>that the pregnant women might be a ‘</a:t>
            </a:r>
            <a:r>
              <a:rPr lang="en-GB" dirty="0" err="1" smtClean="0"/>
              <a:t>laborer</a:t>
            </a:r>
            <a:r>
              <a:rPr lang="en-GB" dirty="0" smtClean="0"/>
              <a:t>’ whose ‘machine’ (uterus) produces the ‘product’, babies.  </a:t>
            </a:r>
          </a:p>
          <a:p>
            <a:pPr lvl="0"/>
            <a:r>
              <a:rPr lang="en-GB" dirty="0" smtClean="0"/>
              <a:t>The aim is a standardized rate of production, with the uterus making ‘reasonable progress’ and the doctor intervening to ensure this – the uterus will not be allowed to stop and start.</a:t>
            </a:r>
          </a:p>
          <a:p>
            <a:r>
              <a:rPr lang="en-GB" dirty="0" smtClean="0"/>
              <a:t> </a:t>
            </a:r>
          </a:p>
        </p:txBody>
      </p:sp>
      <p:sp>
        <p:nvSpPr>
          <p:cNvPr id="4" name="Slide Number Placeholder 3"/>
          <p:cNvSpPr>
            <a:spLocks noGrp="1"/>
          </p:cNvSpPr>
          <p:nvPr>
            <p:ph type="sldNum" sz="quarter" idx="10"/>
          </p:nvPr>
        </p:nvSpPr>
        <p:spPr/>
        <p:txBody>
          <a:bodyPr/>
          <a:lstStyle/>
          <a:p>
            <a:pPr>
              <a:defRPr/>
            </a:pPr>
            <a:fld id="{F2B08B77-833D-4111-AA8B-08788C8A63AA}"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1DCD59EB-4364-4845-A8FD-79168108CA8B}" type="slidenum">
              <a:rPr lang="en-US"/>
              <a:pPr/>
              <a:t>8</a:t>
            </a:fld>
            <a:endParaRPr lang="en-US"/>
          </a:p>
        </p:txBody>
      </p:sp>
      <p:sp>
        <p:nvSpPr>
          <p:cNvPr id="20483" name="Rectangle 2"/>
          <p:cNvSpPr>
            <a:spLocks noGrp="1" noRot="1" noChangeAspect="1" noChangeArrowheads="1" noTextEdit="1"/>
          </p:cNvSpPr>
          <p:nvPr>
            <p:ph type="sldImg"/>
          </p:nvPr>
        </p:nvSpPr>
        <p:spPr>
          <a:xfrm>
            <a:off x="1135063" y="685800"/>
            <a:ext cx="3741737" cy="2806700"/>
          </a:xfrm>
          <a:ln/>
        </p:spPr>
      </p:sp>
      <p:sp>
        <p:nvSpPr>
          <p:cNvPr id="20484" name="Rectangle 3"/>
          <p:cNvSpPr>
            <a:spLocks noGrp="1" noChangeArrowheads="1"/>
          </p:cNvSpPr>
          <p:nvPr>
            <p:ph type="body" idx="1"/>
          </p:nvPr>
        </p:nvSpPr>
        <p:spPr>
          <a:noFill/>
          <a:ln/>
        </p:spPr>
        <p:txBody>
          <a:bodyPr/>
          <a:lstStyle/>
          <a:p>
            <a:pPr eaLnBrk="1" hangingPunct="1"/>
            <a:endParaRPr lang="en-GB" dirty="0" smtClean="0"/>
          </a:p>
          <a:p>
            <a:pPr eaLnBrk="1" hangingPunct="1"/>
            <a:r>
              <a:rPr lang="en-GB" dirty="0" smtClean="0"/>
              <a:t>Martin is very clear that this metaphorical treatment of the processes of childbirth by analogy to factory production has material effects in terms of the ways in which women are treated in childbirth.  She points out that industrial time and motion studies have been imported into obstetrics via textbooks which use the discourse of time and motion to privilege issues of efficiency, predictability and productivity .  Women’s labour in childbirth has been subdivided into stages and </a:t>
            </a:r>
            <a:r>
              <a:rPr lang="en-GB" dirty="0" err="1" smtClean="0"/>
              <a:t>substages</a:t>
            </a:r>
            <a:r>
              <a:rPr lang="en-GB" dirty="0" smtClean="0"/>
              <a:t>, each with their statistically normal duration in time.  Here we see the Friedman curve, which plots the ‘normal’ passage of time on the x axis and dilation in centimetres</a:t>
            </a:r>
            <a:r>
              <a:rPr lang="en-GB" baseline="0" dirty="0" smtClean="0"/>
              <a:t> of the woman’s cervix on the y axis.  Once you have a norm, women’s labour can be constructed as conforming with it or deviating from it, and ev</a:t>
            </a:r>
            <a:r>
              <a:rPr lang="en-GB" dirty="0" smtClean="0"/>
              <a:t>ery deviation can</a:t>
            </a:r>
            <a:r>
              <a:rPr lang="en-GB" baseline="0" dirty="0" smtClean="0"/>
              <a:t> be</a:t>
            </a:r>
            <a:r>
              <a:rPr lang="en-GB" dirty="0" smtClean="0"/>
              <a:t> used as justification for medical management and intervention into the process. For example, breaking the waters; administering drugs to induce labour, </a:t>
            </a:r>
            <a:r>
              <a:rPr lang="en-GB" dirty="0" err="1" smtClean="0"/>
              <a:t>ventouse</a:t>
            </a:r>
            <a:r>
              <a:rPr lang="en-GB" dirty="0" smtClean="0"/>
              <a:t> (soft plastic cup put on baby’s head and attached to a vacuum pump to help suck the baby out), forceps delivery,</a:t>
            </a:r>
            <a:r>
              <a:rPr lang="en-GB" baseline="0" dirty="0" smtClean="0"/>
              <a:t> caesarean.  1 in 4 babies in the UK are born by caesarean, a rising proportion.  Draft guidelines by NICE say all pregnant women should get information about C-sections, and if they request one should be told of the risks and, if request is because of fear of the pain of ‘natural’ childbirth, be referred for additional support.  If thereafter they still want a caesarean then it should be offered as long as suitable.  (Widely reported at end of October 2001 as women will get right to caesarean even if don’t need it – over generalisation and over simplification).</a:t>
            </a:r>
            <a:endParaRPr lang="en-GB" dirty="0" smtClean="0"/>
          </a:p>
          <a:p>
            <a:pPr eaLnBrk="1" hangingPunct="1"/>
            <a:endParaRPr lang="en-GB"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5063" y="685800"/>
            <a:ext cx="3741737" cy="2806700"/>
          </a:xfrm>
        </p:spPr>
      </p:sp>
      <p:sp>
        <p:nvSpPr>
          <p:cNvPr id="3" name="Notes Placeholder 2"/>
          <p:cNvSpPr>
            <a:spLocks noGrp="1"/>
          </p:cNvSpPr>
          <p:nvPr>
            <p:ph type="body" idx="1"/>
          </p:nvPr>
        </p:nvSpPr>
        <p:spPr/>
        <p:txBody>
          <a:bodyPr>
            <a:normAutofit/>
          </a:bodyPr>
          <a:lstStyle/>
          <a:p>
            <a:r>
              <a:rPr lang="en-GB" dirty="0" smtClean="0"/>
              <a:t>I’ve selected 3 first person narratives from</a:t>
            </a:r>
            <a:r>
              <a:rPr lang="en-GB" baseline="0" dirty="0" smtClean="0"/>
              <a:t> women about their experiences of </a:t>
            </a:r>
            <a:r>
              <a:rPr lang="en-GB" baseline="0" dirty="0" err="1" smtClean="0"/>
              <a:t>medicalised</a:t>
            </a:r>
            <a:r>
              <a:rPr lang="en-GB" baseline="0" dirty="0" smtClean="0"/>
              <a:t> childbirth.  Read them through and think about what  made them good or bad.</a:t>
            </a:r>
          </a:p>
          <a:p>
            <a:endParaRPr lang="en-GB" baseline="0" dirty="0" smtClean="0"/>
          </a:p>
          <a:p>
            <a:r>
              <a:rPr lang="en-GB" baseline="0" dirty="0" smtClean="0"/>
              <a:t>Here: lack of control, things being done to you that weren’t explained, frightening</a:t>
            </a:r>
            <a:endParaRPr lang="en-GB" dirty="0"/>
          </a:p>
        </p:txBody>
      </p:sp>
      <p:sp>
        <p:nvSpPr>
          <p:cNvPr id="4" name="Slide Number Placeholder 3"/>
          <p:cNvSpPr>
            <a:spLocks noGrp="1"/>
          </p:cNvSpPr>
          <p:nvPr>
            <p:ph type="sldNum" sz="quarter" idx="10"/>
          </p:nvPr>
        </p:nvSpPr>
        <p:spPr/>
        <p:txBody>
          <a:bodyPr/>
          <a:lstStyle/>
          <a:p>
            <a:pPr>
              <a:defRPr/>
            </a:pPr>
            <a:fld id="{F2B08B77-833D-4111-AA8B-08788C8A63AA}"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a:defRPr/>
            </a:pPr>
            <a:endParaRPr lang="en-US"/>
          </a:p>
        </p:txBody>
      </p:sp>
      <p:sp>
        <p:nvSpPr>
          <p:cNvPr id="17" name="Footer Placeholder 16"/>
          <p:cNvSpPr>
            <a:spLocks noGrp="1"/>
          </p:cNvSpPr>
          <p:nvPr>
            <p:ph type="ftr" sz="quarter" idx="11"/>
          </p:nvPr>
        </p:nvSpPr>
        <p:spPr/>
        <p:txBody>
          <a:bodyPr/>
          <a:lstStyle/>
          <a:p>
            <a:pPr>
              <a:defRPr/>
            </a:pPr>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pPr>
              <a:defRPr/>
            </a:pPr>
            <a:fld id="{E63F4C5B-DDCF-46E1-BD9D-600F513FE0DD}" type="slidenum">
              <a:rPr lang="en-US" smtClean="0"/>
              <a:pPr>
                <a:defRPr/>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B2960A4-E800-40B5-8935-F15D3A1A1E2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B68D752-772E-40AC-9848-AA89D7959B26}"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333375"/>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68313" y="1700213"/>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9313" y="1700213"/>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B221AE83-1ACD-4C27-9826-4A1F09DFD49F}"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333375"/>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68313" y="1700213"/>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59313" y="170021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59313" y="4041775"/>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9"/>
          <p:cNvSpPr>
            <a:spLocks noGrp="1" noChangeArrowheads="1"/>
          </p:cNvSpPr>
          <p:nvPr>
            <p:ph type="dt" sz="half" idx="10"/>
          </p:nvPr>
        </p:nvSpPr>
        <p:spPr>
          <a:ln/>
        </p:spPr>
        <p:txBody>
          <a:bodyPr/>
          <a:lstStyle>
            <a:lvl1pPr>
              <a:defRPr/>
            </a:lvl1pPr>
          </a:lstStyle>
          <a:p>
            <a:pPr>
              <a:defRPr/>
            </a:pPr>
            <a:endParaRPr lang="en-US"/>
          </a:p>
        </p:txBody>
      </p:sp>
      <p:sp>
        <p:nvSpPr>
          <p:cNvPr id="7" name="Rectangle 10"/>
          <p:cNvSpPr>
            <a:spLocks noGrp="1" noChangeArrowheads="1"/>
          </p:cNvSpPr>
          <p:nvPr>
            <p:ph type="ftr" sz="quarter" idx="11"/>
          </p:nvPr>
        </p:nvSpPr>
        <p:spPr>
          <a:ln/>
        </p:spPr>
        <p:txBody>
          <a:bodyPr/>
          <a:lstStyle>
            <a:lvl1pPr>
              <a:defRPr/>
            </a:lvl1pPr>
          </a:lstStyle>
          <a:p>
            <a:pPr>
              <a:defRPr/>
            </a:pPr>
            <a:endParaRPr lang="en-US"/>
          </a:p>
        </p:txBody>
      </p:sp>
      <p:sp>
        <p:nvSpPr>
          <p:cNvPr id="8" name="Rectangle 11"/>
          <p:cNvSpPr>
            <a:spLocks noGrp="1" noChangeArrowheads="1"/>
          </p:cNvSpPr>
          <p:nvPr>
            <p:ph type="sldNum" sz="quarter" idx="12"/>
          </p:nvPr>
        </p:nvSpPr>
        <p:spPr>
          <a:ln/>
        </p:spPr>
        <p:txBody>
          <a:bodyPr/>
          <a:lstStyle>
            <a:lvl1pPr>
              <a:defRPr/>
            </a:lvl1pPr>
          </a:lstStyle>
          <a:p>
            <a:pPr>
              <a:defRPr/>
            </a:pPr>
            <a:fld id="{F304BF73-56E1-4324-9922-0B456CFB941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DB4861D-FC27-444B-9E72-D06360BB247D}" type="slidenum">
              <a:rPr lang="en-US" smtClean="0"/>
              <a:pPr>
                <a:defRPr/>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800100" y="6172200"/>
            <a:ext cx="4000500" cy="457200"/>
          </a:xfrm>
        </p:spPr>
        <p:txBody>
          <a:bodyPr/>
          <a:lstStyle/>
          <a:p>
            <a:pPr>
              <a:defRPr/>
            </a:pPr>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pPr>
              <a:defRPr/>
            </a:pPr>
            <a:fld id="{9343203A-C29A-44FC-8211-F5D7E3A72139}"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AD1D4811-43C1-45CE-B527-6D5780E77941}" type="slidenum">
              <a:rPr lang="en-US" smtClean="0"/>
              <a:pPr>
                <a:defRPr/>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24A2778A-8E0F-4BDD-8422-379D6375035E}" type="slidenum">
              <a:rPr lang="en-US" smtClean="0"/>
              <a:pPr>
                <a:defRPr/>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E630DD44-3B4B-4901-8507-A87B0FED036E}"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1EC067D2-D4C2-4E9A-81FE-CE25ADEF0644}"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FC223B3E-B820-4F83-84C7-8E9C4A5D6924}" type="slidenum">
              <a:rPr lang="en-US" smtClean="0"/>
              <a:pPr>
                <a:defRPr/>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a:xfrm>
            <a:off x="914400" y="6172200"/>
            <a:ext cx="3886200" cy="457200"/>
          </a:xfrm>
        </p:spPr>
        <p:txBody>
          <a:bodyPr/>
          <a:lstStyle/>
          <a:p>
            <a:pPr>
              <a:defRPr/>
            </a:pPr>
            <a:endParaRPr lang="en-US"/>
          </a:p>
        </p:txBody>
      </p:sp>
      <p:sp>
        <p:nvSpPr>
          <p:cNvPr id="7" name="Slide Number Placeholder 6"/>
          <p:cNvSpPr>
            <a:spLocks noGrp="1"/>
          </p:cNvSpPr>
          <p:nvPr>
            <p:ph type="sldNum" sz="quarter" idx="12"/>
          </p:nvPr>
        </p:nvSpPr>
        <p:spPr>
          <a:xfrm>
            <a:off x="146304" y="6208776"/>
            <a:ext cx="457200" cy="457200"/>
          </a:xfrm>
        </p:spPr>
        <p:txBody>
          <a:bodyPr/>
          <a:lstStyle/>
          <a:p>
            <a:pPr>
              <a:defRPr/>
            </a:pPr>
            <a:fld id="{27AA0DE7-05E9-433A-9DE3-FCAA1617BAE2}" type="slidenum">
              <a:rPr lang="en-US" smtClean="0"/>
              <a:pPr>
                <a:defRPr/>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07C55DAA-DA75-43C2-BFBD-5058D1709CA9}" type="slidenum">
              <a:rPr lang="en-US" smtClean="0"/>
              <a:pPr>
                <a:defRPr/>
              </a:pPr>
              <a:t>‹#›</a:t>
            </a:fld>
            <a:endParaRPr lang="en-US"/>
          </a:p>
        </p:txBody>
      </p:sp>
      <p:sp>
        <p:nvSpPr>
          <p:cNvPr id="10" name="Line 13"/>
          <p:cNvSpPr>
            <a:spLocks noChangeShapeType="1"/>
          </p:cNvSpPr>
          <p:nvPr userDrawn="1"/>
        </p:nvSpPr>
        <p:spPr bwMode="auto">
          <a:xfrm>
            <a:off x="468313" y="1557338"/>
            <a:ext cx="8207375" cy="0"/>
          </a:xfrm>
          <a:prstGeom prst="line">
            <a:avLst/>
          </a:prstGeom>
          <a:noFill/>
          <a:ln w="38100">
            <a:solidFill>
              <a:schemeClr val="tx1"/>
            </a:solidFill>
            <a:round/>
            <a:headEnd/>
            <a:tailEnd/>
          </a:ln>
          <a:effectLst/>
        </p:spPr>
        <p:txBody>
          <a:bodyPr/>
          <a:lstStyle/>
          <a:p>
            <a:pPr>
              <a:defRPr/>
            </a:pPr>
            <a:endParaRPr lang="en-GB"/>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independentmidwives.org.uk/"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hyperlink" Target="http://www.aims.org.uk/" TargetMode="External"/><Relationship Id="rId4" Type="http://schemas.openxmlformats.org/officeDocument/2006/relationships/hyperlink" Target="http://www.midwifery.org.uk/"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ihm.nlm.nih.gov/luna/servlet/detail/NLMNLM~1~1~101436177~140221:-Three-midwives-attending-to-a-preg" TargetMode="Externa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7.jpeg"/><Relationship Id="rId5" Type="http://schemas.openxmlformats.org/officeDocument/2006/relationships/hyperlink" Target="http://ihm.nlm.nih.gov/luna/servlet/detail/NLMNLM~1~1~101434475~139539:-Obstetrical-examination-" TargetMode="Externa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Week 8: Giving Birth to Children and Mothers</a:t>
            </a:r>
          </a:p>
          <a:p>
            <a:r>
              <a:rPr lang="en-US" dirty="0" err="1" smtClean="0"/>
              <a:t>Dr</a:t>
            </a:r>
            <a:r>
              <a:rPr lang="en-US" dirty="0" smtClean="0"/>
              <a:t> </a:t>
            </a:r>
            <a:r>
              <a:rPr lang="en-US" dirty="0" err="1" smtClean="0"/>
              <a:t>Sherah</a:t>
            </a:r>
            <a:r>
              <a:rPr lang="en-US" dirty="0" smtClean="0"/>
              <a:t> Wells</a:t>
            </a:r>
          </a:p>
          <a:p>
            <a:r>
              <a:rPr lang="en-US" dirty="0" smtClean="0"/>
              <a:t>Sherah.Wells@warwick.ac.uk </a:t>
            </a:r>
            <a:endParaRPr lang="en-US" dirty="0"/>
          </a:p>
        </p:txBody>
      </p:sp>
      <p:sp>
        <p:nvSpPr>
          <p:cNvPr id="3" name="Title 2"/>
          <p:cNvSpPr>
            <a:spLocks noGrp="1"/>
          </p:cNvSpPr>
          <p:nvPr>
            <p:ph type="ctrTitle"/>
          </p:nvPr>
        </p:nvSpPr>
        <p:spPr/>
        <p:txBody>
          <a:bodyPr>
            <a:normAutofit fontScale="90000"/>
          </a:bodyPr>
          <a:lstStyle/>
          <a:p>
            <a:r>
              <a:rPr lang="en-US" dirty="0" smtClean="0"/>
              <a:t>Transformations: Gender, Reproduction, and Contemporary Society</a:t>
            </a:r>
            <a:endParaRPr lang="en-US" dirty="0"/>
          </a:p>
        </p:txBody>
      </p:sp>
      <p:sp>
        <p:nvSpPr>
          <p:cNvPr id="4" name="Footer Placeholder 3"/>
          <p:cNvSpPr>
            <a:spLocks noGrp="1"/>
          </p:cNvSpPr>
          <p:nvPr>
            <p:ph type="ftr" sz="quarter" idx="11"/>
          </p:nvPr>
        </p:nvSpPr>
        <p:spPr/>
        <p:txBody>
          <a:bodyPr/>
          <a:lstStyle/>
          <a:p>
            <a:pPr>
              <a:defRPr/>
            </a:pPr>
            <a:r>
              <a:rPr lang="en-US" smtClean="0"/>
              <a:t>PPUpdateSWells11.2012</a:t>
            </a:r>
            <a:endParaRPr lang="en-US"/>
          </a:p>
        </p:txBody>
      </p:sp>
    </p:spTree>
    <p:extLst>
      <p:ext uri="{BB962C8B-B14F-4D97-AF65-F5344CB8AC3E}">
        <p14:creationId xmlns:p14="http://schemas.microsoft.com/office/powerpoint/2010/main" val="15650562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188640"/>
            <a:ext cx="8229600" cy="6016649"/>
          </a:xfrm>
        </p:spPr>
        <p:txBody>
          <a:bodyPr/>
          <a:lstStyle/>
          <a:p>
            <a:pPr marL="0" indent="0">
              <a:buNone/>
            </a:pPr>
            <a:endParaRPr lang="en-GB" sz="2400" dirty="0" smtClean="0"/>
          </a:p>
          <a:p>
            <a:pPr marL="0" indent="0">
              <a:buNone/>
            </a:pPr>
            <a:r>
              <a:rPr lang="en-GB" sz="4000" dirty="0" smtClean="0">
                <a:latin typeface="+mj-lt"/>
              </a:rPr>
              <a:t>Women’s Experiences of Childbirth</a:t>
            </a:r>
            <a:endParaRPr lang="en-GB" sz="4000" dirty="0">
              <a:latin typeface="+mj-lt"/>
            </a:endParaRPr>
          </a:p>
          <a:p>
            <a:pPr marL="0" indent="0">
              <a:buNone/>
            </a:pPr>
            <a:endParaRPr lang="en-GB" sz="2400" dirty="0" smtClean="0"/>
          </a:p>
          <a:p>
            <a:pPr marL="0" indent="0">
              <a:buNone/>
            </a:pPr>
            <a:endParaRPr lang="en-GB" sz="2400" dirty="0"/>
          </a:p>
          <a:p>
            <a:pPr marL="0" indent="0">
              <a:buNone/>
            </a:pPr>
            <a:endParaRPr lang="en-GB" sz="2400" dirty="0" smtClean="0"/>
          </a:p>
          <a:p>
            <a:pPr marL="0" indent="0">
              <a:buNone/>
            </a:pPr>
            <a:r>
              <a:rPr lang="en-GB" sz="2800" dirty="0" smtClean="0"/>
              <a:t>‘I really felt a lot of control all the way through, and I think one of my biggest fears about hospitals was not being in control… I felt like I was making the decisions’. </a:t>
            </a:r>
          </a:p>
          <a:p>
            <a:pPr marL="0" indent="0"/>
            <a:endParaRPr lang="en-GB" sz="2800" dirty="0" smtClean="0"/>
          </a:p>
          <a:p>
            <a:pPr marL="0" indent="0">
              <a:buNone/>
            </a:pPr>
            <a:r>
              <a:rPr lang="en-GB" sz="2800" dirty="0" smtClean="0"/>
              <a:t>(Fox and </a:t>
            </a:r>
            <a:r>
              <a:rPr lang="en-GB" sz="2800" dirty="0" err="1" smtClean="0"/>
              <a:t>Worts</a:t>
            </a:r>
            <a:r>
              <a:rPr lang="en-GB" sz="2800" dirty="0" smtClean="0"/>
              <a:t>, 1999, p. 335)</a:t>
            </a:r>
          </a:p>
          <a:p>
            <a:pPr marL="0" indent="0"/>
            <a:endParaRPr lang="en-GB" sz="1000" dirty="0" smtClean="0"/>
          </a:p>
          <a:p>
            <a:pPr marL="0" indent="0"/>
            <a:endParaRPr lang="en-GB" sz="2400" dirty="0" smtClean="0">
              <a:solidFill>
                <a:schemeClr val="tx1"/>
              </a:solidFill>
              <a:latin typeface="+mn-lt"/>
              <a:ea typeface="+mn-ea"/>
              <a:cs typeface="+mn-cs"/>
            </a:endParaRPr>
          </a:p>
          <a:p>
            <a:pPr marL="0" indent="0"/>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Women’s Experiences of Childbirth</a:t>
            </a:r>
            <a:endParaRPr lang="en-US" dirty="0"/>
          </a:p>
        </p:txBody>
      </p:sp>
      <p:sp>
        <p:nvSpPr>
          <p:cNvPr id="3" name="Content Placeholder 2"/>
          <p:cNvSpPr>
            <a:spLocks noGrp="1"/>
          </p:cNvSpPr>
          <p:nvPr>
            <p:ph sz="quarter" idx="1"/>
          </p:nvPr>
        </p:nvSpPr>
        <p:spPr>
          <a:xfrm>
            <a:off x="899592" y="1772816"/>
            <a:ext cx="7772400" cy="4572000"/>
          </a:xfrm>
        </p:spPr>
        <p:txBody>
          <a:bodyPr>
            <a:normAutofit lnSpcReduction="10000"/>
          </a:bodyPr>
          <a:lstStyle/>
          <a:p>
            <a:pPr marL="0" indent="0">
              <a:buNone/>
            </a:pPr>
            <a:r>
              <a:rPr lang="en-GB" sz="2800" dirty="0"/>
              <a:t>‘I had a highly medicated birth--</a:t>
            </a:r>
            <a:r>
              <a:rPr lang="en-GB" sz="2800" dirty="0" err="1"/>
              <a:t>pitocin</a:t>
            </a:r>
            <a:r>
              <a:rPr lang="en-GB" sz="2800" dirty="0"/>
              <a:t> to induce contractions because my water was leaking, then </a:t>
            </a:r>
            <a:r>
              <a:rPr lang="en-GB" sz="2800" dirty="0" err="1"/>
              <a:t>Stadol</a:t>
            </a:r>
            <a:r>
              <a:rPr lang="en-GB" sz="2800" dirty="0"/>
              <a:t> for the pain… and then (hooray!) the epidural. And episiotomy. Lots of medical intervention. And it was actually a pretty great experience because the people around me were sensitive to my needs and desires and cared for me in the way that I personally needed. My nurse was fantastic--very nurturing and reassuring. At all times I felt like I had control of the situation…’  </a:t>
            </a:r>
          </a:p>
          <a:p>
            <a:pPr marL="0" indent="0">
              <a:buNone/>
            </a:pPr>
            <a:r>
              <a:rPr lang="en-GB" sz="2800" dirty="0"/>
              <a:t>http://mommyphd.blogspot.com/2006/10/positive-birth-experience-can-happen.html</a:t>
            </a:r>
          </a:p>
          <a:p>
            <a:pPr marL="0" indent="0">
              <a:buNone/>
            </a:pPr>
            <a:endParaRPr lang="en-US" dirty="0"/>
          </a:p>
        </p:txBody>
      </p:sp>
    </p:spTree>
    <p:extLst>
      <p:ext uri="{BB962C8B-B14F-4D97-AF65-F5344CB8AC3E}">
        <p14:creationId xmlns:p14="http://schemas.microsoft.com/office/powerpoint/2010/main" val="20119789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dirty="0" smtClean="0"/>
              <a:t>Control and Decision-making</a:t>
            </a:r>
            <a:endParaRPr lang="en-US" dirty="0" smtClean="0"/>
          </a:p>
        </p:txBody>
      </p:sp>
      <p:sp>
        <p:nvSpPr>
          <p:cNvPr id="7171" name="Rectangle 3"/>
          <p:cNvSpPr>
            <a:spLocks noGrp="1" noChangeArrowheads="1"/>
          </p:cNvSpPr>
          <p:nvPr>
            <p:ph sz="quarter" idx="1"/>
          </p:nvPr>
        </p:nvSpPr>
        <p:spPr>
          <a:xfrm>
            <a:off x="468313" y="2060575"/>
            <a:ext cx="8229600" cy="4530725"/>
          </a:xfrm>
        </p:spPr>
        <p:txBody>
          <a:bodyPr>
            <a:normAutofit/>
          </a:bodyPr>
          <a:lstStyle/>
          <a:p>
            <a:pPr marL="0" indent="0" eaLnBrk="1" hangingPunct="1"/>
            <a:r>
              <a:rPr lang="en-GB" sz="3200" dirty="0" smtClean="0"/>
              <a:t>Fox and </a:t>
            </a:r>
            <a:r>
              <a:rPr lang="en-GB" sz="3200" dirty="0" err="1" smtClean="0"/>
              <a:t>Worts</a:t>
            </a:r>
            <a:r>
              <a:rPr lang="en-GB" sz="3200" dirty="0" smtClean="0"/>
              <a:t>: Control and autonomy are crucial to women having a positive experience of birth – even with intervention </a:t>
            </a:r>
          </a:p>
          <a:p>
            <a:pPr marL="0" indent="0" eaLnBrk="1" hangingPunct="1"/>
            <a:endParaRPr lang="en-GB" sz="3200" dirty="0" smtClean="0"/>
          </a:p>
          <a:p>
            <a:pPr marL="0" indent="0" eaLnBrk="1" hangingPunct="1"/>
            <a:r>
              <a:rPr lang="en-GB" sz="3200" dirty="0" smtClean="0"/>
              <a:t>Technology: Empowering or Disempowering? Both?</a:t>
            </a:r>
            <a:endParaRPr lang="en-GB" sz="3200" dirty="0" smtClean="0"/>
          </a:p>
          <a:p>
            <a:pPr marL="0" indent="0" eaLnBrk="1" hangingPunct="1"/>
            <a:endParaRPr lang="en-GB" sz="3200" dirty="0"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260648"/>
            <a:ext cx="7772400" cy="1143000"/>
          </a:xfrm>
        </p:spPr>
        <p:txBody>
          <a:bodyPr/>
          <a:lstStyle/>
          <a:p>
            <a:r>
              <a:rPr lang="en-GB" dirty="0" smtClean="0"/>
              <a:t>Resisting </a:t>
            </a:r>
            <a:r>
              <a:rPr lang="en-GB" dirty="0" err="1" smtClean="0"/>
              <a:t>Medicalisation</a:t>
            </a:r>
            <a:r>
              <a:rPr lang="en-GB" dirty="0" smtClean="0"/>
              <a:t> of Birth</a:t>
            </a:r>
            <a:endParaRPr lang="en-GB" dirty="0"/>
          </a:p>
        </p:txBody>
      </p:sp>
      <p:sp>
        <p:nvSpPr>
          <p:cNvPr id="3" name="Content Placeholder 2"/>
          <p:cNvSpPr>
            <a:spLocks noGrp="1"/>
          </p:cNvSpPr>
          <p:nvPr>
            <p:ph sz="quarter" idx="1"/>
          </p:nvPr>
        </p:nvSpPr>
        <p:spPr>
          <a:xfrm>
            <a:off x="827584" y="1772816"/>
            <a:ext cx="7772400" cy="4572000"/>
          </a:xfrm>
        </p:spPr>
        <p:txBody>
          <a:bodyPr>
            <a:normAutofit/>
          </a:bodyPr>
          <a:lstStyle/>
          <a:p>
            <a:pPr>
              <a:lnSpc>
                <a:spcPct val="120000"/>
              </a:lnSpc>
              <a:spcBef>
                <a:spcPts val="0"/>
              </a:spcBef>
            </a:pPr>
            <a:r>
              <a:rPr lang="en-GB" sz="3200" dirty="0" smtClean="0"/>
              <a:t>Similar to strategies used by workers</a:t>
            </a:r>
          </a:p>
          <a:p>
            <a:pPr>
              <a:spcBef>
                <a:spcPts val="0"/>
              </a:spcBef>
            </a:pPr>
            <a:endParaRPr lang="en-GB" sz="3200" dirty="0" smtClean="0"/>
          </a:p>
          <a:p>
            <a:pPr>
              <a:spcBef>
                <a:spcPts val="0"/>
              </a:spcBef>
            </a:pPr>
            <a:r>
              <a:rPr lang="en-GB" sz="3200" dirty="0" smtClean="0"/>
              <a:t>Covert </a:t>
            </a:r>
            <a:r>
              <a:rPr lang="en-GB" sz="3200" dirty="0" smtClean="0"/>
              <a:t>resistance</a:t>
            </a:r>
            <a:endParaRPr lang="en-GB" sz="3200" dirty="0" smtClean="0"/>
          </a:p>
          <a:p>
            <a:pPr>
              <a:spcBef>
                <a:spcPts val="0"/>
              </a:spcBef>
            </a:pPr>
            <a:endParaRPr lang="en-GB" sz="3200" dirty="0" smtClean="0"/>
          </a:p>
          <a:p>
            <a:pPr>
              <a:spcBef>
                <a:spcPts val="0"/>
              </a:spcBef>
            </a:pPr>
            <a:r>
              <a:rPr lang="en-GB" sz="3200" dirty="0" smtClean="0"/>
              <a:t>Experiences differentiated by ‘race’ and class</a:t>
            </a:r>
          </a:p>
          <a:p>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68313" y="333375"/>
            <a:ext cx="8496300" cy="1366838"/>
          </a:xfrm>
        </p:spPr>
        <p:txBody>
          <a:bodyPr/>
          <a:lstStyle/>
          <a:p>
            <a:pPr eaLnBrk="1" hangingPunct="1"/>
            <a:r>
              <a:rPr lang="en-GB" sz="3600" dirty="0" smtClean="0"/>
              <a:t>Woman-centred vs. Institution centred Midwifery</a:t>
            </a:r>
            <a:endParaRPr lang="en-US" sz="3600" dirty="0" smtClean="0"/>
          </a:p>
        </p:txBody>
      </p:sp>
      <p:sp>
        <p:nvSpPr>
          <p:cNvPr id="9219" name="Rectangle 3"/>
          <p:cNvSpPr>
            <a:spLocks noGrp="1" noChangeArrowheads="1"/>
          </p:cNvSpPr>
          <p:nvPr>
            <p:ph sz="quarter" idx="1"/>
          </p:nvPr>
        </p:nvSpPr>
        <p:spPr/>
        <p:txBody>
          <a:bodyPr/>
          <a:lstStyle/>
          <a:p>
            <a:pPr marL="0" indent="0" eaLnBrk="1" hangingPunct="1"/>
            <a:endParaRPr lang="en-GB" sz="1000" dirty="0" smtClean="0"/>
          </a:p>
          <a:p>
            <a:pPr marL="0" indent="0" eaLnBrk="1" hangingPunct="1"/>
            <a:r>
              <a:rPr lang="en-GB" sz="3200" dirty="0" smtClean="0"/>
              <a:t>Conflict between teaching and practise of midwifery</a:t>
            </a:r>
          </a:p>
          <a:p>
            <a:pPr marL="0" indent="0" eaLnBrk="1" hangingPunct="1"/>
            <a:endParaRPr lang="en-GB" sz="3200" dirty="0" smtClean="0"/>
          </a:p>
          <a:p>
            <a:pPr marL="0" indent="0" eaLnBrk="1" hangingPunct="1"/>
            <a:r>
              <a:rPr lang="en-GB" sz="3200" dirty="0" smtClean="0"/>
              <a:t>‘With woman’ </a:t>
            </a:r>
            <a:r>
              <a:rPr lang="en-GB" sz="3200" dirty="0" err="1" smtClean="0"/>
              <a:t>vs</a:t>
            </a:r>
            <a:r>
              <a:rPr lang="en-GB" sz="3200" dirty="0" smtClean="0"/>
              <a:t> ‘With Institution’</a:t>
            </a:r>
          </a:p>
          <a:p>
            <a:pPr marL="0" indent="0" eaLnBrk="1" hangingPunct="1"/>
            <a:endParaRPr lang="en-GB" sz="3200" dirty="0" smtClean="0"/>
          </a:p>
          <a:p>
            <a:pPr marL="0" indent="0" eaLnBrk="1" hangingPunct="1"/>
            <a:r>
              <a:rPr lang="en-GB" sz="3200" dirty="0" smtClean="0"/>
              <a:t>Authoritative knowledge about childbirth is with the system of production and not with the women</a:t>
            </a:r>
          </a:p>
          <a:p>
            <a:pPr marL="0" indent="0" eaLnBrk="1" hangingPunct="1"/>
            <a:endParaRPr lang="en-US" sz="28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16"/>
          <p:cNvSpPr txBox="1">
            <a:spLocks noChangeArrowheads="1"/>
          </p:cNvSpPr>
          <p:nvPr/>
        </p:nvSpPr>
        <p:spPr bwMode="auto">
          <a:xfrm>
            <a:off x="611188" y="1700213"/>
            <a:ext cx="7993062" cy="4206875"/>
          </a:xfrm>
          <a:prstGeom prst="rect">
            <a:avLst/>
          </a:prstGeom>
          <a:noFill/>
          <a:ln w="9525">
            <a:noFill/>
            <a:miter lim="800000"/>
            <a:headEnd/>
            <a:tailEnd/>
          </a:ln>
        </p:spPr>
        <p:txBody>
          <a:bodyPr>
            <a:spAutoFit/>
          </a:bodyPr>
          <a:lstStyle/>
          <a:p>
            <a:pPr>
              <a:lnSpc>
                <a:spcPct val="150000"/>
              </a:lnSpc>
            </a:pPr>
            <a:r>
              <a:rPr lang="en-GB" sz="2000" b="0" dirty="0">
                <a:latin typeface="Georgia" pitchFamily="18" charset="0"/>
              </a:rPr>
              <a:t>‘I’m aware when I’m measuring a woman’s </a:t>
            </a:r>
            <a:r>
              <a:rPr lang="en-GB" sz="2000" b="0" dirty="0" err="1">
                <a:latin typeface="Georgia" pitchFamily="18" charset="0"/>
              </a:rPr>
              <a:t>fundus</a:t>
            </a:r>
            <a:r>
              <a:rPr lang="en-GB" sz="2000" b="0" dirty="0">
                <a:latin typeface="Georgia" pitchFamily="18" charset="0"/>
              </a:rPr>
              <a:t>, I’m not free…I want it to measure what it’s supposed to measure on the chart </a:t>
            </a:r>
            <a:r>
              <a:rPr lang="en-GB" sz="2000" b="0" dirty="0" err="1">
                <a:latin typeface="Georgia" pitchFamily="18" charset="0"/>
              </a:rPr>
              <a:t>erm</a:t>
            </a:r>
            <a:r>
              <a:rPr lang="en-GB" sz="2000" b="0" dirty="0">
                <a:latin typeface="Georgia" pitchFamily="18" charset="0"/>
              </a:rPr>
              <a:t>, I don’t want to have to send her in because it’s a little bit bigger or it’s </a:t>
            </a:r>
            <a:r>
              <a:rPr lang="en-GB" sz="2000" b="0" dirty="0" smtClean="0">
                <a:latin typeface="Georgia" pitchFamily="18" charset="0"/>
              </a:rPr>
              <a:t> a </a:t>
            </a:r>
            <a:r>
              <a:rPr lang="en-GB" sz="2000" b="0" dirty="0">
                <a:latin typeface="Georgia" pitchFamily="18" charset="0"/>
              </a:rPr>
              <a:t>little bit small.  I want to protect </a:t>
            </a:r>
            <a:r>
              <a:rPr lang="en-GB" sz="2000" b="0" dirty="0" smtClean="0">
                <a:latin typeface="Georgia" pitchFamily="18" charset="0"/>
              </a:rPr>
              <a:t> her</a:t>
            </a:r>
            <a:r>
              <a:rPr lang="en-GB" sz="2000" b="0" dirty="0">
                <a:latin typeface="Georgia" pitchFamily="18" charset="0"/>
              </a:rPr>
              <a:t>, I want to protect her from feeling worried.  I mean it’s ridiculous, I mean </a:t>
            </a:r>
            <a:r>
              <a:rPr lang="en-GB" sz="2000" b="0" dirty="0" smtClean="0">
                <a:latin typeface="Georgia" pitchFamily="18" charset="0"/>
              </a:rPr>
              <a:t> you  can </a:t>
            </a:r>
            <a:r>
              <a:rPr lang="en-GB" sz="2000" b="0" dirty="0">
                <a:latin typeface="Georgia" pitchFamily="18" charset="0"/>
              </a:rPr>
              <a:t>know if a baby’s too big or too small, just by looking </a:t>
            </a:r>
            <a:r>
              <a:rPr lang="en-GB" sz="2000" b="0" dirty="0" smtClean="0">
                <a:latin typeface="Georgia" pitchFamily="18" charset="0"/>
              </a:rPr>
              <a:t> at </a:t>
            </a:r>
            <a:r>
              <a:rPr lang="en-GB" sz="2000" b="0" dirty="0">
                <a:latin typeface="Georgia" pitchFamily="18" charset="0"/>
              </a:rPr>
              <a:t>a woman when she’s lying down and you know how many </a:t>
            </a:r>
            <a:r>
              <a:rPr lang="en-GB" sz="2000" b="0" dirty="0" smtClean="0">
                <a:latin typeface="Georgia" pitchFamily="18" charset="0"/>
              </a:rPr>
              <a:t>weeks  </a:t>
            </a:r>
            <a:r>
              <a:rPr lang="en-GB" sz="2000" b="0" dirty="0">
                <a:latin typeface="Georgia" pitchFamily="18" charset="0"/>
              </a:rPr>
              <a:t>she is, you know if she’s too big or too small, usually, </a:t>
            </a:r>
            <a:r>
              <a:rPr lang="en-GB" sz="2000" b="0" dirty="0" smtClean="0">
                <a:latin typeface="Georgia" pitchFamily="18" charset="0"/>
              </a:rPr>
              <a:t> you </a:t>
            </a:r>
            <a:r>
              <a:rPr lang="en-GB" sz="2000" b="0" dirty="0">
                <a:latin typeface="Georgia" pitchFamily="18" charset="0"/>
              </a:rPr>
              <a:t>know’</a:t>
            </a:r>
            <a:r>
              <a:rPr lang="en-US" sz="2000" b="0" dirty="0">
                <a:latin typeface="Georgia" pitchFamily="18" charset="0"/>
              </a:rPr>
              <a:t>.	 </a:t>
            </a:r>
          </a:p>
          <a:p>
            <a:pPr>
              <a:lnSpc>
                <a:spcPct val="150000"/>
              </a:lnSpc>
            </a:pPr>
            <a:r>
              <a:rPr lang="en-US" sz="2000" b="0" dirty="0">
                <a:latin typeface="Georgia" pitchFamily="18" charset="0"/>
              </a:rPr>
              <a:t>			             (Mia, midwife, interview 30.06.2005)</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sz="3600" dirty="0" smtClean="0"/>
              <a:t>Childbirth and Midwifery Policies</a:t>
            </a:r>
            <a:endParaRPr lang="en-US" sz="3600" dirty="0" smtClean="0"/>
          </a:p>
        </p:txBody>
      </p:sp>
      <p:sp>
        <p:nvSpPr>
          <p:cNvPr id="10243" name="Rectangle 3"/>
          <p:cNvSpPr>
            <a:spLocks noGrp="1" noChangeArrowheads="1"/>
          </p:cNvSpPr>
          <p:nvPr>
            <p:ph sz="quarter" idx="1"/>
          </p:nvPr>
        </p:nvSpPr>
        <p:spPr>
          <a:xfrm>
            <a:off x="234156" y="1844824"/>
            <a:ext cx="8675688" cy="4603477"/>
          </a:xfrm>
        </p:spPr>
        <p:txBody>
          <a:bodyPr/>
          <a:lstStyle/>
          <a:p>
            <a:pPr marL="0" indent="0" defTabSz="450850" eaLnBrk="1" hangingPunct="1">
              <a:lnSpc>
                <a:spcPct val="80000"/>
              </a:lnSpc>
            </a:pPr>
            <a:endParaRPr lang="en-GB" sz="800" dirty="0" smtClean="0"/>
          </a:p>
          <a:p>
            <a:pPr marL="0" indent="0" defTabSz="450850" eaLnBrk="1" hangingPunct="1">
              <a:lnSpc>
                <a:spcPct val="80000"/>
              </a:lnSpc>
            </a:pPr>
            <a:r>
              <a:rPr lang="en-GB" sz="2400" dirty="0" smtClean="0"/>
              <a:t>1993 Department of Health report </a:t>
            </a:r>
            <a:r>
              <a:rPr lang="en-GB" sz="2400" i="1" dirty="0" smtClean="0"/>
              <a:t>Changing Childbirth</a:t>
            </a:r>
          </a:p>
          <a:p>
            <a:pPr defTabSz="450850" eaLnBrk="1" hangingPunct="1">
              <a:lnSpc>
                <a:spcPct val="80000"/>
              </a:lnSpc>
            </a:pPr>
            <a:endParaRPr lang="en-GB" sz="1000" b="1" dirty="0" smtClean="0"/>
          </a:p>
          <a:p>
            <a:pPr marL="0" indent="0" defTabSz="450850" eaLnBrk="1" hangingPunct="1">
              <a:lnSpc>
                <a:spcPct val="80000"/>
              </a:lnSpc>
            </a:pPr>
            <a:r>
              <a:rPr lang="en-GB" sz="2400" dirty="0" smtClean="0"/>
              <a:t>1997 Audit Commission report </a:t>
            </a:r>
            <a:r>
              <a:rPr lang="en-GB" sz="2400" i="1" dirty="0" smtClean="0"/>
              <a:t>First Class Delivery: Making it Better for Mothers and Babies</a:t>
            </a:r>
          </a:p>
          <a:p>
            <a:pPr defTabSz="450850" eaLnBrk="1" hangingPunct="1">
              <a:lnSpc>
                <a:spcPct val="80000"/>
              </a:lnSpc>
            </a:pPr>
            <a:endParaRPr lang="en-GB" sz="1000" b="1" dirty="0" smtClean="0"/>
          </a:p>
          <a:p>
            <a:pPr marL="0" indent="0" defTabSz="450850" eaLnBrk="1" hangingPunct="1">
              <a:lnSpc>
                <a:spcPct val="80000"/>
              </a:lnSpc>
            </a:pPr>
            <a:r>
              <a:rPr lang="en-GB" sz="2400" dirty="0" smtClean="0"/>
              <a:t>2007 Department of Health guidance </a:t>
            </a:r>
            <a:r>
              <a:rPr lang="en-GB" sz="2400" i="1" dirty="0" smtClean="0"/>
              <a:t>Maternity matters: choice, access and continuity of care in a safe service</a:t>
            </a:r>
          </a:p>
          <a:p>
            <a:pPr marL="0" indent="0" defTabSz="450850" eaLnBrk="1" hangingPunct="1">
              <a:lnSpc>
                <a:spcPct val="80000"/>
              </a:lnSpc>
            </a:pPr>
            <a:endParaRPr lang="en-GB" sz="1000" i="1" dirty="0" smtClean="0"/>
          </a:p>
          <a:p>
            <a:pPr marL="0" indent="0" defTabSz="450850" eaLnBrk="1" hangingPunct="1">
              <a:lnSpc>
                <a:spcPct val="80000"/>
              </a:lnSpc>
            </a:pPr>
            <a:r>
              <a:rPr lang="en-GB" sz="2400" dirty="0" smtClean="0"/>
              <a:t>2008 Healthcare Commission report </a:t>
            </a:r>
            <a:r>
              <a:rPr lang="en-GB" sz="2400" i="1" dirty="0" smtClean="0"/>
              <a:t>Towards Better Births: A review of maternity services in England</a:t>
            </a:r>
          </a:p>
          <a:p>
            <a:pPr defTabSz="450850" eaLnBrk="1" hangingPunct="1">
              <a:lnSpc>
                <a:spcPct val="80000"/>
              </a:lnSpc>
            </a:pPr>
            <a:endParaRPr lang="en-GB" sz="1000" b="1" dirty="0" smtClean="0"/>
          </a:p>
          <a:p>
            <a:pPr defTabSz="450850" eaLnBrk="1" hangingPunct="1">
              <a:lnSpc>
                <a:spcPct val="80000"/>
              </a:lnSpc>
            </a:pPr>
            <a:r>
              <a:rPr lang="en-GB" sz="2400" dirty="0" smtClean="0"/>
              <a:t>£330 million extra funding over 3 years from 2008</a:t>
            </a:r>
          </a:p>
          <a:p>
            <a:pPr defTabSz="450850" eaLnBrk="1" hangingPunct="1">
              <a:lnSpc>
                <a:spcPct val="80000"/>
              </a:lnSpc>
            </a:pPr>
            <a:endParaRPr lang="en-GB" sz="1000" dirty="0" smtClean="0"/>
          </a:p>
          <a:p>
            <a:pPr marL="0" indent="0" defTabSz="450850" eaLnBrk="1" hangingPunct="1">
              <a:lnSpc>
                <a:spcPct val="80000"/>
              </a:lnSpc>
            </a:pPr>
            <a:r>
              <a:rPr lang="en-GB" sz="2400" dirty="0" smtClean="0"/>
              <a:t>Cameron: accused of breaking pre-election promise to recruit an additional 3000 midwives</a:t>
            </a:r>
          </a:p>
          <a:p>
            <a:pPr defTabSz="450850" eaLnBrk="1" hangingPunct="1">
              <a:lnSpc>
                <a:spcPct val="80000"/>
              </a:lnSpc>
            </a:pPr>
            <a:endParaRPr lang="en-GB" sz="24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sz="3600" dirty="0" smtClean="0"/>
              <a:t>Is there a Crisis in Midwifery?</a:t>
            </a:r>
            <a:endParaRPr lang="en-US" sz="3600" dirty="0" smtClean="0"/>
          </a:p>
        </p:txBody>
      </p:sp>
      <p:sp>
        <p:nvSpPr>
          <p:cNvPr id="10243" name="Rectangle 3"/>
          <p:cNvSpPr>
            <a:spLocks noGrp="1" noChangeArrowheads="1"/>
          </p:cNvSpPr>
          <p:nvPr>
            <p:ph sz="quarter" idx="1"/>
          </p:nvPr>
        </p:nvSpPr>
        <p:spPr>
          <a:xfrm>
            <a:off x="250825" y="1785926"/>
            <a:ext cx="8675688" cy="4878399"/>
          </a:xfrm>
        </p:spPr>
        <p:txBody>
          <a:bodyPr>
            <a:normAutofit/>
          </a:bodyPr>
          <a:lstStyle/>
          <a:p>
            <a:pPr defTabSz="450850" eaLnBrk="1" hangingPunct="1">
              <a:lnSpc>
                <a:spcPct val="80000"/>
              </a:lnSpc>
              <a:buFontTx/>
              <a:buChar char="•"/>
            </a:pPr>
            <a:r>
              <a:rPr lang="en-GB" sz="2800" b="1" dirty="0" smtClean="0"/>
              <a:t>M</a:t>
            </a:r>
            <a:r>
              <a:rPr lang="en-GB" sz="2800" dirty="0" smtClean="0"/>
              <a:t>idwives leaving the profession, leaving training</a:t>
            </a:r>
          </a:p>
          <a:p>
            <a:pPr marL="0" indent="0" defTabSz="450850" eaLnBrk="1" hangingPunct="1">
              <a:lnSpc>
                <a:spcPct val="80000"/>
              </a:lnSpc>
              <a:buNone/>
            </a:pPr>
            <a:endParaRPr lang="en-GB" sz="2800" dirty="0" smtClean="0">
              <a:solidFill>
                <a:schemeClr val="tx1"/>
              </a:solidFill>
            </a:endParaRPr>
          </a:p>
          <a:p>
            <a:pPr defTabSz="450850" eaLnBrk="1" hangingPunct="1">
              <a:lnSpc>
                <a:spcPct val="80000"/>
              </a:lnSpc>
              <a:buFontTx/>
              <a:buChar char="•"/>
            </a:pPr>
            <a:r>
              <a:rPr lang="en-GB" sz="2800" dirty="0" smtClean="0">
                <a:solidFill>
                  <a:schemeClr val="tx1"/>
                </a:solidFill>
              </a:rPr>
              <a:t>Walters: midwives are ‘popping in and out of three or four labour rooms and filling out endless forms while women yell for them’ (</a:t>
            </a:r>
            <a:r>
              <a:rPr lang="en-GB" sz="2800" dirty="0" smtClean="0"/>
              <a:t>Guardian, </a:t>
            </a:r>
            <a:r>
              <a:rPr lang="en-GB" sz="2800" dirty="0" smtClean="0">
                <a:solidFill>
                  <a:schemeClr val="tx1"/>
                </a:solidFill>
              </a:rPr>
              <a:t>2003).</a:t>
            </a:r>
          </a:p>
          <a:p>
            <a:pPr defTabSz="450850" eaLnBrk="1" hangingPunct="1">
              <a:lnSpc>
                <a:spcPct val="80000"/>
              </a:lnSpc>
            </a:pPr>
            <a:endParaRPr lang="en-GB" sz="2800" dirty="0" smtClean="0">
              <a:solidFill>
                <a:schemeClr val="tx1"/>
              </a:solidFill>
            </a:endParaRPr>
          </a:p>
          <a:p>
            <a:pPr defTabSz="450850" eaLnBrk="1" hangingPunct="1">
              <a:lnSpc>
                <a:spcPct val="80000"/>
              </a:lnSpc>
              <a:buFontTx/>
              <a:buChar char="•"/>
            </a:pPr>
            <a:r>
              <a:rPr lang="en-GB" sz="2800" dirty="0" smtClean="0"/>
              <a:t>Recruitment has increased but birth-rate has also increased</a:t>
            </a:r>
          </a:p>
          <a:p>
            <a:pPr defTabSz="450850" eaLnBrk="1" hangingPunct="1">
              <a:lnSpc>
                <a:spcPct val="80000"/>
              </a:lnSpc>
            </a:pPr>
            <a:endParaRPr lang="en-GB" sz="2800" dirty="0" smtClean="0"/>
          </a:p>
          <a:p>
            <a:pPr defTabSz="450850" eaLnBrk="1" hangingPunct="1">
              <a:lnSpc>
                <a:spcPct val="80000"/>
              </a:lnSpc>
              <a:buFontTx/>
              <a:buChar char="•"/>
            </a:pPr>
            <a:r>
              <a:rPr lang="en-GB" sz="2800" dirty="0" smtClean="0"/>
              <a:t>Royal College of Midwives: 66% of midwifery heads report insufficient staff (November 2009)</a:t>
            </a:r>
          </a:p>
          <a:p>
            <a:pPr marL="0" indent="0" defTabSz="450850" eaLnBrk="1" hangingPunct="1">
              <a:lnSpc>
                <a:spcPct val="80000"/>
              </a:lnSpc>
              <a:buNone/>
            </a:pPr>
            <a:endParaRPr lang="en-GB" sz="2400" dirty="0" smtClean="0"/>
          </a:p>
          <a:p>
            <a:pPr defTabSz="450850" eaLnBrk="1" hangingPunct="1">
              <a:lnSpc>
                <a:spcPct val="80000"/>
              </a:lnSpc>
              <a:buFontTx/>
              <a:buChar char="•"/>
            </a:pPr>
            <a:endParaRPr lang="en-GB" sz="2400" dirty="0" smtClean="0"/>
          </a:p>
          <a:p>
            <a:pPr defTabSz="450850" eaLnBrk="1" hangingPunct="1">
              <a:lnSpc>
                <a:spcPct val="80000"/>
              </a:lnSpc>
            </a:pPr>
            <a:endParaRPr lang="en-GB" sz="2400" dirty="0" smtClean="0"/>
          </a:p>
          <a:p>
            <a:pPr defTabSz="450850" eaLnBrk="1" hangingPunct="1">
              <a:lnSpc>
                <a:spcPct val="80000"/>
              </a:lnSpc>
            </a:pPr>
            <a:endParaRPr lang="en-US" sz="24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GB" sz="3600" dirty="0" smtClean="0"/>
              <a:t>Campaigns for continuity of care</a:t>
            </a:r>
            <a:endParaRPr lang="en-US" sz="3600" dirty="0" smtClean="0"/>
          </a:p>
        </p:txBody>
      </p:sp>
      <p:sp>
        <p:nvSpPr>
          <p:cNvPr id="12291" name="Rectangle 3"/>
          <p:cNvSpPr>
            <a:spLocks noGrp="1" noChangeArrowheads="1"/>
          </p:cNvSpPr>
          <p:nvPr>
            <p:ph sz="quarter" idx="1"/>
          </p:nvPr>
        </p:nvSpPr>
        <p:spPr>
          <a:xfrm>
            <a:off x="395288" y="1700213"/>
            <a:ext cx="8229600" cy="4889500"/>
          </a:xfrm>
        </p:spPr>
        <p:txBody>
          <a:bodyPr>
            <a:normAutofit lnSpcReduction="10000"/>
          </a:bodyPr>
          <a:lstStyle/>
          <a:p>
            <a:pPr marL="0" indent="0" eaLnBrk="1" hangingPunct="1">
              <a:lnSpc>
                <a:spcPct val="80000"/>
              </a:lnSpc>
              <a:buSzPct val="75000"/>
            </a:pPr>
            <a:r>
              <a:rPr lang="en-GB" sz="2800" dirty="0" smtClean="0"/>
              <a:t>Independent Midwives UK </a:t>
            </a:r>
            <a:r>
              <a:rPr lang="en-GB" sz="2800" dirty="0" smtClean="0">
                <a:hlinkClick r:id="rId3"/>
              </a:rPr>
              <a:t>www.independentmidwives.org.uk</a:t>
            </a:r>
            <a:endParaRPr lang="en-GB" sz="2800" dirty="0" smtClean="0"/>
          </a:p>
          <a:p>
            <a:pPr marL="450850" lvl="1" indent="0" eaLnBrk="1" hangingPunct="1">
              <a:lnSpc>
                <a:spcPct val="80000"/>
              </a:lnSpc>
              <a:buNone/>
            </a:pPr>
            <a:r>
              <a:rPr lang="en-GB" sz="2800" dirty="0" smtClean="0"/>
              <a:t>Community Midwifery Model</a:t>
            </a:r>
          </a:p>
          <a:p>
            <a:pPr marL="0" indent="0" eaLnBrk="1" hangingPunct="1">
              <a:lnSpc>
                <a:spcPct val="80000"/>
              </a:lnSpc>
              <a:buSzPct val="75000"/>
            </a:pPr>
            <a:endParaRPr lang="en-GB" sz="2800" dirty="0" smtClean="0"/>
          </a:p>
          <a:p>
            <a:pPr marL="0" indent="0" eaLnBrk="1" hangingPunct="1">
              <a:lnSpc>
                <a:spcPct val="80000"/>
              </a:lnSpc>
              <a:buSzPct val="75000"/>
            </a:pPr>
            <a:r>
              <a:rPr lang="en-GB" sz="2800" dirty="0" smtClean="0"/>
              <a:t>Association of Radical Midwives (ARM) </a:t>
            </a:r>
            <a:r>
              <a:rPr lang="en-GB" sz="2800" dirty="0" smtClean="0">
                <a:hlinkClick r:id="rId4"/>
              </a:rPr>
              <a:t>http://www.midwifery.org.uk/</a:t>
            </a:r>
            <a:endParaRPr lang="en-GB" sz="2800" dirty="0" smtClean="0"/>
          </a:p>
          <a:p>
            <a:pPr marL="720725" lvl="1" indent="-269875" eaLnBrk="1" hangingPunct="1">
              <a:lnSpc>
                <a:spcPct val="80000"/>
              </a:lnSpc>
              <a:buFontTx/>
              <a:buChar char="•"/>
            </a:pPr>
            <a:r>
              <a:rPr lang="en-GB" sz="2800" dirty="0" smtClean="0"/>
              <a:t>Taking midwifery ‘back to the roots’</a:t>
            </a:r>
          </a:p>
          <a:p>
            <a:pPr marL="720725" lvl="1" indent="-269875" eaLnBrk="1" hangingPunct="1">
              <a:lnSpc>
                <a:spcPct val="80000"/>
              </a:lnSpc>
              <a:buFontTx/>
              <a:buChar char="•"/>
            </a:pPr>
            <a:r>
              <a:rPr lang="en-GB" sz="2800" dirty="0" smtClean="0"/>
              <a:t>Re-</a:t>
            </a:r>
            <a:r>
              <a:rPr lang="en-GB" sz="2800" dirty="0" err="1" smtClean="0"/>
              <a:t>skilling</a:t>
            </a:r>
            <a:r>
              <a:rPr lang="en-GB" sz="2800" dirty="0" smtClean="0"/>
              <a:t> midwives</a:t>
            </a:r>
          </a:p>
          <a:p>
            <a:pPr marL="720725" lvl="1" indent="-269875" eaLnBrk="1" hangingPunct="1">
              <a:lnSpc>
                <a:spcPct val="80000"/>
              </a:lnSpc>
              <a:buFontTx/>
              <a:buChar char="•"/>
            </a:pPr>
            <a:r>
              <a:rPr lang="en-GB" sz="2800" dirty="0" err="1" smtClean="0"/>
              <a:t>ukmidwifery</a:t>
            </a:r>
            <a:r>
              <a:rPr lang="en-GB" sz="2800" dirty="0" smtClean="0"/>
              <a:t> yahoo group	</a:t>
            </a:r>
          </a:p>
          <a:p>
            <a:pPr marL="0" indent="0" eaLnBrk="1" hangingPunct="1">
              <a:lnSpc>
                <a:spcPct val="80000"/>
              </a:lnSpc>
              <a:buFontTx/>
              <a:buChar char="•"/>
            </a:pPr>
            <a:endParaRPr lang="en-GB" sz="2800" dirty="0" smtClean="0"/>
          </a:p>
          <a:p>
            <a:pPr marL="0" indent="0" eaLnBrk="1" hangingPunct="1">
              <a:lnSpc>
                <a:spcPct val="80000"/>
              </a:lnSpc>
            </a:pPr>
            <a:r>
              <a:rPr lang="en-GB" sz="2800" dirty="0" smtClean="0"/>
              <a:t>Association for Improvements in Maternity Services (AIMS)    </a:t>
            </a:r>
            <a:r>
              <a:rPr lang="en-GB" sz="2800" dirty="0" smtClean="0">
                <a:hlinkClick r:id="rId5"/>
              </a:rPr>
              <a:t>www.aims.org.uk</a:t>
            </a:r>
            <a:endParaRPr lang="en-GB" sz="2800" dirty="0" smtClean="0"/>
          </a:p>
          <a:p>
            <a:pPr marL="720725" lvl="1" indent="-269875" eaLnBrk="1" hangingPunct="1">
              <a:lnSpc>
                <a:spcPct val="80000"/>
              </a:lnSpc>
              <a:buFontTx/>
              <a:buChar char="•"/>
            </a:pPr>
            <a:r>
              <a:rPr lang="en-GB" sz="2800" dirty="0" smtClean="0"/>
              <a:t>Pressure group</a:t>
            </a:r>
          </a:p>
          <a:p>
            <a:pPr marL="720725" lvl="1" indent="-269875" eaLnBrk="1" hangingPunct="1">
              <a:lnSpc>
                <a:spcPct val="80000"/>
              </a:lnSpc>
              <a:buFontTx/>
              <a:buChar char="•"/>
            </a:pPr>
            <a:r>
              <a:rPr lang="en-GB" sz="2800" dirty="0" smtClean="0"/>
              <a:t>Offers advice to women</a:t>
            </a:r>
          </a:p>
          <a:p>
            <a:pPr marL="720725" lvl="1" indent="-269875" eaLnBrk="1" hangingPunct="1">
              <a:lnSpc>
                <a:spcPct val="80000"/>
              </a:lnSpc>
            </a:pPr>
            <a:endParaRPr lang="en-GB" sz="1800" dirty="0" smtClean="0"/>
          </a:p>
          <a:p>
            <a:pPr marL="0" indent="0" eaLnBrk="1" hangingPunct="1">
              <a:lnSpc>
                <a:spcPct val="80000"/>
              </a:lnSpc>
            </a:pPr>
            <a:endParaRPr lang="en-US" sz="20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t>‘Dying to have a baby’: International Perspectives</a:t>
            </a:r>
            <a:endParaRPr lang="en-US" sz="3600" dirty="0"/>
          </a:p>
        </p:txBody>
      </p:sp>
      <p:sp>
        <p:nvSpPr>
          <p:cNvPr id="3" name="Content Placeholder 2"/>
          <p:cNvSpPr>
            <a:spLocks noGrp="1"/>
          </p:cNvSpPr>
          <p:nvPr>
            <p:ph sz="quarter" idx="1"/>
          </p:nvPr>
        </p:nvSpPr>
        <p:spPr>
          <a:xfrm>
            <a:off x="251520" y="1772816"/>
            <a:ext cx="8492480" cy="4824536"/>
          </a:xfrm>
        </p:spPr>
        <p:txBody>
          <a:bodyPr>
            <a:noAutofit/>
          </a:bodyPr>
          <a:lstStyle/>
          <a:p>
            <a:r>
              <a:rPr lang="en-GB" sz="3200" dirty="0" smtClean="0"/>
              <a:t>Chance of dying in childbirth:</a:t>
            </a:r>
          </a:p>
          <a:p>
            <a:pPr marL="0" indent="0">
              <a:buNone/>
            </a:pPr>
            <a:r>
              <a:rPr lang="en-GB" sz="3200" dirty="0" smtClean="0"/>
              <a:t>	Niger: 1 in 7</a:t>
            </a:r>
          </a:p>
          <a:p>
            <a:pPr marL="0" indent="0">
              <a:buNone/>
            </a:pPr>
            <a:r>
              <a:rPr lang="en-GB" sz="3200" dirty="0" smtClean="0"/>
              <a:t>	Sweden: 1 in 29,800  (Save the Children, 2006)</a:t>
            </a:r>
          </a:p>
          <a:p>
            <a:r>
              <a:rPr lang="en-GB" sz="3200" dirty="0" smtClean="0"/>
              <a:t>More than 340 000 women die in pregnancy or childbirth annually around the globe</a:t>
            </a:r>
          </a:p>
          <a:p>
            <a:r>
              <a:rPr lang="en-GB" sz="3200" dirty="0" smtClean="0"/>
              <a:t>Many deaths are from treatable conditions such as high blood pressure</a:t>
            </a:r>
          </a:p>
          <a:p>
            <a:r>
              <a:rPr lang="en-GB" sz="3200" dirty="0" smtClean="0"/>
              <a:t>15 million women endure injuries, infection and disabilities in pregnancy and childbirth</a:t>
            </a:r>
          </a:p>
          <a:p>
            <a:pPr>
              <a:buFont typeface="Arial" pitchFamily="34" charset="0"/>
              <a:buChar char="•"/>
            </a:pPr>
            <a:endParaRPr lang="en-GB" sz="3200" dirty="0" smtClean="0"/>
          </a:p>
          <a:p>
            <a:pPr>
              <a:buFont typeface="Arial" pitchFamily="34" charset="0"/>
              <a:buChar char="•"/>
            </a:pPr>
            <a:endParaRPr lang="en-GB" sz="3200" dirty="0" smtClean="0"/>
          </a:p>
          <a:p>
            <a:pPr>
              <a:buFont typeface="Arial" pitchFamily="34" charset="0"/>
              <a:buChar char="•"/>
            </a:pPr>
            <a:endParaRPr lang="en-GB" sz="3200" dirty="0" smtClean="0"/>
          </a:p>
          <a:p>
            <a:pPr>
              <a:buFont typeface="Arial" pitchFamily="34" charset="0"/>
              <a:buChar char="•"/>
            </a:pPr>
            <a:endParaRPr lang="en-GB" sz="3200" dirty="0" smtClean="0"/>
          </a:p>
          <a:p>
            <a:pPr>
              <a:buFont typeface="Arial" pitchFamily="34" charset="0"/>
              <a:buChar char="•"/>
            </a:pPr>
            <a:endParaRPr lang="en-US"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GB" dirty="0" smtClean="0"/>
              <a:t>Structure of the Lecture</a:t>
            </a:r>
            <a:endParaRPr lang="en-US" dirty="0" smtClean="0"/>
          </a:p>
        </p:txBody>
      </p:sp>
      <p:sp>
        <p:nvSpPr>
          <p:cNvPr id="4099" name="Rectangle 3"/>
          <p:cNvSpPr>
            <a:spLocks noGrp="1" noChangeArrowheads="1"/>
          </p:cNvSpPr>
          <p:nvPr>
            <p:ph type="body" sz="half" idx="1"/>
          </p:nvPr>
        </p:nvSpPr>
        <p:spPr>
          <a:xfrm>
            <a:off x="395536" y="1772816"/>
            <a:ext cx="5616575" cy="4587893"/>
          </a:xfrm>
        </p:spPr>
        <p:txBody>
          <a:bodyPr>
            <a:normAutofit fontScale="92500" lnSpcReduction="20000"/>
          </a:bodyPr>
          <a:lstStyle/>
          <a:p>
            <a:pPr>
              <a:lnSpc>
                <a:spcPct val="120000"/>
              </a:lnSpc>
              <a:tabLst>
                <a:tab pos="7089775" algn="l"/>
              </a:tabLst>
            </a:pPr>
            <a:r>
              <a:rPr lang="en-GB" sz="3900" dirty="0" smtClean="0"/>
              <a:t>Homebirth – a debate</a:t>
            </a:r>
          </a:p>
          <a:p>
            <a:pPr>
              <a:lnSpc>
                <a:spcPct val="120000"/>
              </a:lnSpc>
              <a:tabLst>
                <a:tab pos="7089775" algn="l"/>
              </a:tabLst>
            </a:pPr>
            <a:r>
              <a:rPr lang="en-GB" sz="3900" dirty="0" smtClean="0"/>
              <a:t>The </a:t>
            </a:r>
            <a:r>
              <a:rPr lang="en-GB" sz="3900" dirty="0" err="1" smtClean="0"/>
              <a:t>Medicalisation</a:t>
            </a:r>
            <a:r>
              <a:rPr lang="en-GB" sz="3900" dirty="0" smtClean="0"/>
              <a:t> of Childbirth</a:t>
            </a:r>
          </a:p>
          <a:p>
            <a:pPr>
              <a:lnSpc>
                <a:spcPct val="120000"/>
              </a:lnSpc>
              <a:tabLst>
                <a:tab pos="7089775" algn="l"/>
              </a:tabLst>
            </a:pPr>
            <a:r>
              <a:rPr lang="en-GB" sz="3900" dirty="0" smtClean="0"/>
              <a:t>Women’s experiences of birth</a:t>
            </a:r>
          </a:p>
          <a:p>
            <a:pPr>
              <a:lnSpc>
                <a:spcPct val="120000"/>
              </a:lnSpc>
              <a:tabLst>
                <a:tab pos="7089775" algn="l"/>
              </a:tabLst>
            </a:pPr>
            <a:r>
              <a:rPr lang="en-GB" sz="3900" dirty="0" smtClean="0"/>
              <a:t>Midwifes at Work</a:t>
            </a:r>
          </a:p>
          <a:p>
            <a:pPr>
              <a:lnSpc>
                <a:spcPct val="120000"/>
              </a:lnSpc>
              <a:tabLst>
                <a:tab pos="7089775" algn="l"/>
              </a:tabLst>
            </a:pPr>
            <a:r>
              <a:rPr lang="en-GB" sz="3900" dirty="0" smtClean="0"/>
              <a:t>The future…</a:t>
            </a:r>
          </a:p>
          <a:p>
            <a:pPr>
              <a:lnSpc>
                <a:spcPct val="120000"/>
              </a:lnSpc>
              <a:tabLst>
                <a:tab pos="7089775" algn="l"/>
              </a:tabLst>
            </a:pPr>
            <a:r>
              <a:rPr lang="en-GB" sz="3900" dirty="0" smtClean="0"/>
              <a:t>International Perspectives</a:t>
            </a:r>
          </a:p>
          <a:p>
            <a:pPr marL="609600" indent="-609600" eaLnBrk="1" hangingPunct="1">
              <a:lnSpc>
                <a:spcPct val="90000"/>
              </a:lnSpc>
              <a:buFont typeface="Wingdings" pitchFamily="2" charset="2"/>
              <a:buAutoNum type="arabicPlain"/>
              <a:tabLst>
                <a:tab pos="7089775" algn="l"/>
              </a:tabLst>
            </a:pPr>
            <a:endParaRPr lang="en-US" sz="2400" dirty="0" smtClean="0"/>
          </a:p>
        </p:txBody>
      </p:sp>
      <p:pic>
        <p:nvPicPr>
          <p:cNvPr id="4100" name="Picture 7" descr="waterbirth"/>
          <p:cNvPicPr>
            <a:picLocks noGrp="1" noChangeAspect="1" noChangeArrowheads="1"/>
          </p:cNvPicPr>
          <p:nvPr>
            <p:ph sz="half" idx="2"/>
          </p:nvPr>
        </p:nvPicPr>
        <p:blipFill>
          <a:blip r:embed="rId3" cstate="print"/>
          <a:srcRect/>
          <a:stretch>
            <a:fillRect/>
          </a:stretch>
        </p:blipFill>
        <p:spPr>
          <a:xfrm>
            <a:off x="6372225" y="2133600"/>
            <a:ext cx="2138363" cy="3240088"/>
          </a:xfr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hilbirth deaths graphic"/>
          <p:cNvPicPr>
            <a:picLocks noChangeAspect="1" noChangeArrowheads="1"/>
          </p:cNvPicPr>
          <p:nvPr/>
        </p:nvPicPr>
        <p:blipFill>
          <a:blip r:embed="rId3" cstate="print"/>
          <a:srcRect/>
          <a:stretch>
            <a:fillRect/>
          </a:stretch>
        </p:blipFill>
        <p:spPr bwMode="auto">
          <a:xfrm>
            <a:off x="323528" y="174948"/>
            <a:ext cx="3118466" cy="6508104"/>
          </a:xfrm>
          <a:prstGeom prst="rect">
            <a:avLst/>
          </a:prstGeom>
          <a:noFill/>
        </p:spPr>
      </p:pic>
      <p:sp>
        <p:nvSpPr>
          <p:cNvPr id="6" name="TextBox 5"/>
          <p:cNvSpPr txBox="1"/>
          <p:nvPr/>
        </p:nvSpPr>
        <p:spPr>
          <a:xfrm>
            <a:off x="4572000" y="6237312"/>
            <a:ext cx="3869393" cy="369332"/>
          </a:xfrm>
          <a:prstGeom prst="rect">
            <a:avLst/>
          </a:prstGeom>
          <a:noFill/>
        </p:spPr>
        <p:txBody>
          <a:bodyPr wrap="none" rtlCol="0">
            <a:spAutoFit/>
          </a:bodyPr>
          <a:lstStyle/>
          <a:p>
            <a:r>
              <a:rPr lang="en-GB" dirty="0" smtClean="0"/>
              <a:t>Source: The Lancet, 12 April 2010</a:t>
            </a:r>
            <a:endParaRPr lang="en-US" dirty="0"/>
          </a:p>
        </p:txBody>
      </p:sp>
      <p:sp>
        <p:nvSpPr>
          <p:cNvPr id="7" name="TextBox 6"/>
          <p:cNvSpPr txBox="1"/>
          <p:nvPr/>
        </p:nvSpPr>
        <p:spPr>
          <a:xfrm>
            <a:off x="4067944" y="1166842"/>
            <a:ext cx="4536504" cy="4524315"/>
          </a:xfrm>
          <a:prstGeom prst="rect">
            <a:avLst/>
          </a:prstGeom>
          <a:noFill/>
        </p:spPr>
        <p:txBody>
          <a:bodyPr wrap="square" rtlCol="0">
            <a:spAutoFit/>
          </a:bodyPr>
          <a:lstStyle/>
          <a:p>
            <a:r>
              <a:rPr lang="en-GB" sz="2400" dirty="0" smtClean="0"/>
              <a:t>The bottom 10 countries:</a:t>
            </a:r>
          </a:p>
          <a:p>
            <a:endParaRPr lang="en-GB" sz="2400" dirty="0" smtClean="0"/>
          </a:p>
          <a:p>
            <a:r>
              <a:rPr lang="en-GB" sz="2400" dirty="0" smtClean="0"/>
              <a:t>Afghanistan</a:t>
            </a:r>
          </a:p>
          <a:p>
            <a:r>
              <a:rPr lang="en-GB" sz="2400" dirty="0" smtClean="0"/>
              <a:t>Central African Republic</a:t>
            </a:r>
          </a:p>
          <a:p>
            <a:r>
              <a:rPr lang="en-GB" sz="2400" dirty="0" smtClean="0"/>
              <a:t>Malawi</a:t>
            </a:r>
          </a:p>
          <a:p>
            <a:r>
              <a:rPr lang="en-GB" sz="2400" dirty="0" smtClean="0"/>
              <a:t>Chad</a:t>
            </a:r>
          </a:p>
          <a:p>
            <a:r>
              <a:rPr lang="en-GB" sz="2400" dirty="0" smtClean="0"/>
              <a:t>Sierra Leone</a:t>
            </a:r>
          </a:p>
          <a:p>
            <a:r>
              <a:rPr lang="en-GB" sz="2400" dirty="0" smtClean="0"/>
              <a:t>Lesotho</a:t>
            </a:r>
          </a:p>
          <a:p>
            <a:r>
              <a:rPr lang="en-GB" sz="2400" dirty="0" smtClean="0"/>
              <a:t>Cote d’Ivoire</a:t>
            </a:r>
          </a:p>
          <a:p>
            <a:r>
              <a:rPr lang="en-GB" sz="2400" dirty="0" smtClean="0"/>
              <a:t>Timor-Leste</a:t>
            </a:r>
          </a:p>
          <a:p>
            <a:r>
              <a:rPr lang="en-GB" sz="2400" dirty="0" smtClean="0"/>
              <a:t>Guinea</a:t>
            </a:r>
          </a:p>
          <a:p>
            <a:r>
              <a:rPr lang="en-GB" sz="2400" dirty="0" smtClean="0"/>
              <a:t>Liberia</a:t>
            </a: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GB" dirty="0" smtClean="0"/>
              <a:t>The Homebirth Debate</a:t>
            </a:r>
            <a:endParaRPr lang="en-US" dirty="0" smtClean="0"/>
          </a:p>
        </p:txBody>
      </p:sp>
      <p:pic>
        <p:nvPicPr>
          <p:cNvPr id="5127" name="Picture 12" descr="homebirth1"/>
          <p:cNvPicPr>
            <a:picLocks noGrp="1" noChangeAspect="1" noChangeArrowheads="1"/>
          </p:cNvPicPr>
          <p:nvPr>
            <p:ph sz="quarter" idx="1"/>
          </p:nvPr>
        </p:nvPicPr>
        <p:blipFill>
          <a:blip r:embed="rId3" cstate="print"/>
          <a:srcRect/>
          <a:stretch>
            <a:fillRect/>
          </a:stretch>
        </p:blipFill>
        <p:spPr>
          <a:xfrm>
            <a:off x="1331913" y="2060575"/>
            <a:ext cx="2101850" cy="3168650"/>
          </a:xfrm>
          <a:noFill/>
        </p:spPr>
      </p:pic>
      <p:pic>
        <p:nvPicPr>
          <p:cNvPr id="5123" name="Picture 6" descr="hospital birth"/>
          <p:cNvPicPr>
            <a:picLocks noGrp="1" noChangeAspect="1" noChangeArrowheads="1"/>
          </p:cNvPicPr>
          <p:nvPr>
            <p:ph sz="quarter" idx="2"/>
          </p:nvPr>
        </p:nvPicPr>
        <p:blipFill>
          <a:blip r:embed="rId4" cstate="print"/>
          <a:srcRect/>
          <a:stretch>
            <a:fillRect/>
          </a:stretch>
        </p:blipFill>
        <p:spPr>
          <a:xfrm>
            <a:off x="4356100" y="2420938"/>
            <a:ext cx="4038600" cy="2632075"/>
          </a:xfrm>
          <a:noFill/>
        </p:spPr>
      </p:pic>
      <p:sp>
        <p:nvSpPr>
          <p:cNvPr id="5124" name="Text Box 8"/>
          <p:cNvSpPr txBox="1">
            <a:spLocks noChangeArrowheads="1"/>
          </p:cNvSpPr>
          <p:nvPr/>
        </p:nvSpPr>
        <p:spPr bwMode="auto">
          <a:xfrm>
            <a:off x="1187450" y="5589588"/>
            <a:ext cx="2611438" cy="646331"/>
          </a:xfrm>
          <a:prstGeom prst="rect">
            <a:avLst/>
          </a:prstGeom>
          <a:noFill/>
          <a:ln w="9525">
            <a:noFill/>
            <a:miter lim="800000"/>
            <a:headEnd/>
            <a:tailEnd/>
          </a:ln>
        </p:spPr>
        <p:txBody>
          <a:bodyPr>
            <a:spAutoFit/>
          </a:bodyPr>
          <a:lstStyle/>
          <a:p>
            <a:pPr algn="ctr"/>
            <a:r>
              <a:rPr lang="en-GB" sz="3600" b="0" dirty="0">
                <a:latin typeface="+mn-lt"/>
              </a:rPr>
              <a:t>Homebirth</a:t>
            </a:r>
            <a:endParaRPr lang="en-US" sz="3600" b="0" dirty="0">
              <a:latin typeface="+mn-lt"/>
            </a:endParaRPr>
          </a:p>
        </p:txBody>
      </p:sp>
      <p:sp>
        <p:nvSpPr>
          <p:cNvPr id="5125" name="Text Box 9"/>
          <p:cNvSpPr txBox="1">
            <a:spLocks noChangeArrowheads="1"/>
          </p:cNvSpPr>
          <p:nvPr/>
        </p:nvSpPr>
        <p:spPr bwMode="auto">
          <a:xfrm>
            <a:off x="5508625" y="5589588"/>
            <a:ext cx="2879799" cy="646331"/>
          </a:xfrm>
          <a:prstGeom prst="rect">
            <a:avLst/>
          </a:prstGeom>
          <a:noFill/>
          <a:ln w="9525">
            <a:noFill/>
            <a:miter lim="800000"/>
            <a:headEnd/>
            <a:tailEnd/>
          </a:ln>
        </p:spPr>
        <p:txBody>
          <a:bodyPr wrap="square">
            <a:spAutoFit/>
          </a:bodyPr>
          <a:lstStyle/>
          <a:p>
            <a:r>
              <a:rPr lang="en-GB" sz="3600" b="0" dirty="0">
                <a:latin typeface="Perpetua" pitchFamily="18" charset="0"/>
              </a:rPr>
              <a:t>Hospital birth</a:t>
            </a:r>
            <a:endParaRPr lang="en-US" sz="3600" b="0" dirty="0">
              <a:latin typeface="Perpetua" pitchFamily="18" charset="0"/>
            </a:endParaRPr>
          </a:p>
        </p:txBody>
      </p:sp>
      <p:sp>
        <p:nvSpPr>
          <p:cNvPr id="5126" name="Text Box 10"/>
          <p:cNvSpPr txBox="1">
            <a:spLocks noChangeArrowheads="1"/>
          </p:cNvSpPr>
          <p:nvPr/>
        </p:nvSpPr>
        <p:spPr bwMode="auto">
          <a:xfrm>
            <a:off x="4067174" y="5594330"/>
            <a:ext cx="792163" cy="584775"/>
          </a:xfrm>
          <a:prstGeom prst="rect">
            <a:avLst/>
          </a:prstGeom>
          <a:noFill/>
          <a:ln w="9525">
            <a:noFill/>
            <a:miter lim="800000"/>
            <a:headEnd/>
            <a:tailEnd/>
          </a:ln>
        </p:spPr>
        <p:txBody>
          <a:bodyPr>
            <a:spAutoFit/>
          </a:bodyPr>
          <a:lstStyle/>
          <a:p>
            <a:pPr>
              <a:spcBef>
                <a:spcPct val="50000"/>
              </a:spcBef>
            </a:pPr>
            <a:r>
              <a:rPr lang="en-GB" sz="3200" b="0" dirty="0">
                <a:latin typeface="+mn-lt"/>
              </a:rPr>
              <a:t>vs.</a:t>
            </a:r>
            <a:endParaRPr lang="en-US" sz="3200" b="0" dirty="0">
              <a:latin typeface="+mn-lt"/>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Rise and Rise of Hospital Births</a:t>
            </a:r>
            <a:endParaRPr lang="en-GB" dirty="0"/>
          </a:p>
        </p:txBody>
      </p:sp>
      <p:sp>
        <p:nvSpPr>
          <p:cNvPr id="3" name="Text Placeholder 2"/>
          <p:cNvSpPr>
            <a:spLocks noGrp="1"/>
          </p:cNvSpPr>
          <p:nvPr>
            <p:ph type="body" sz="half" idx="1"/>
          </p:nvPr>
        </p:nvSpPr>
        <p:spPr>
          <a:xfrm>
            <a:off x="214282" y="1700213"/>
            <a:ext cx="8715436" cy="4393083"/>
          </a:xfrm>
        </p:spPr>
        <p:txBody>
          <a:bodyPr/>
          <a:lstStyle/>
          <a:p>
            <a:r>
              <a:rPr lang="en-GB" sz="2800" dirty="0" smtClean="0"/>
              <a:t>1920s: 80% of UK births at home</a:t>
            </a:r>
          </a:p>
          <a:p>
            <a:endParaRPr lang="en-GB" sz="1000" dirty="0" smtClean="0"/>
          </a:p>
          <a:p>
            <a:r>
              <a:rPr lang="en-GB" sz="2800" dirty="0" smtClean="0"/>
              <a:t>1991: 1% of UK births at home</a:t>
            </a:r>
          </a:p>
          <a:p>
            <a:endParaRPr lang="en-GB" sz="1000" dirty="0" smtClean="0"/>
          </a:p>
          <a:p>
            <a:r>
              <a:rPr lang="en-GB" sz="2800" dirty="0" smtClean="0"/>
              <a:t>2006: 2.6% of UK births at </a:t>
            </a:r>
            <a:r>
              <a:rPr lang="en-GB" sz="2800" dirty="0" smtClean="0"/>
              <a:t>home</a:t>
            </a:r>
            <a:endParaRPr lang="en-GB" sz="2800" dirty="0" smtClean="0"/>
          </a:p>
        </p:txBody>
      </p:sp>
      <p:sp>
        <p:nvSpPr>
          <p:cNvPr id="4" name="Rounded Rectangle 3"/>
          <p:cNvSpPr/>
          <p:nvPr/>
        </p:nvSpPr>
        <p:spPr>
          <a:xfrm>
            <a:off x="2771800" y="4725144"/>
            <a:ext cx="5256584"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smtClean="0"/>
              <a:t>Medicalisation</a:t>
            </a:r>
            <a:r>
              <a:rPr lang="en-GB" sz="3200" dirty="0" smtClean="0"/>
              <a:t> of Childbirth</a:t>
            </a:r>
            <a:endParaRPr lang="en-GB"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Feminist Critique of the </a:t>
            </a:r>
            <a:r>
              <a:rPr lang="en-GB" dirty="0" err="1" smtClean="0"/>
              <a:t>Medicalisation</a:t>
            </a:r>
            <a:r>
              <a:rPr lang="en-GB" dirty="0" smtClean="0"/>
              <a:t> of Childbirth</a:t>
            </a:r>
            <a:endParaRPr lang="en-GB" dirty="0"/>
          </a:p>
        </p:txBody>
      </p:sp>
      <p:sp>
        <p:nvSpPr>
          <p:cNvPr id="3" name="Text Placeholder 2"/>
          <p:cNvSpPr>
            <a:spLocks noGrp="1"/>
          </p:cNvSpPr>
          <p:nvPr>
            <p:ph type="body" sz="half" idx="1"/>
          </p:nvPr>
        </p:nvSpPr>
        <p:spPr>
          <a:xfrm>
            <a:off x="428596" y="2000240"/>
            <a:ext cx="8175653" cy="4530725"/>
          </a:xfrm>
        </p:spPr>
        <p:txBody>
          <a:bodyPr/>
          <a:lstStyle/>
          <a:p>
            <a:pPr marL="0" indent="0"/>
            <a:r>
              <a:rPr lang="en-GB" dirty="0" smtClean="0"/>
              <a:t>17</a:t>
            </a:r>
            <a:r>
              <a:rPr lang="en-GB" baseline="30000" dirty="0" smtClean="0"/>
              <a:t>th</a:t>
            </a:r>
            <a:r>
              <a:rPr lang="en-GB" dirty="0" smtClean="0"/>
              <a:t> century conceptualisation of the body as a machine in need of regulation</a:t>
            </a:r>
          </a:p>
          <a:p>
            <a:endParaRPr lang="en-GB" sz="1000" dirty="0" smtClean="0"/>
          </a:p>
          <a:p>
            <a:pPr marL="0" indent="0"/>
            <a:r>
              <a:rPr lang="en-GB" dirty="0" smtClean="0"/>
              <a:t>Boundaries around medicine discredited midwives</a:t>
            </a:r>
          </a:p>
          <a:p>
            <a:endParaRPr lang="en-GB" sz="1000" dirty="0" smtClean="0"/>
          </a:p>
          <a:p>
            <a:r>
              <a:rPr lang="en-GB" dirty="0" smtClean="0"/>
              <a:t>New surgical instruments</a:t>
            </a:r>
          </a:p>
          <a:p>
            <a:pPr marL="0" indent="0"/>
            <a:endParaRPr lang="en-GB" sz="1000" dirty="0" smtClean="0"/>
          </a:p>
          <a:p>
            <a:r>
              <a:rPr lang="en-GB" dirty="0" smtClean="0"/>
              <a:t>Women denied access to medical training		</a:t>
            </a:r>
          </a:p>
          <a:p>
            <a:pPr marL="0" indent="0" algn="r">
              <a:buNone/>
            </a:pPr>
            <a:endParaRPr lang="en-GB" sz="2800" dirty="0" smtClean="0"/>
          </a:p>
          <a:p>
            <a:pPr marL="0" indent="0" algn="r">
              <a:buNone/>
            </a:pPr>
            <a:r>
              <a:rPr lang="en-GB" sz="2800" dirty="0" smtClean="0"/>
              <a:t>19</a:t>
            </a:r>
            <a:r>
              <a:rPr lang="en-GB" sz="2800" baseline="30000" dirty="0" smtClean="0"/>
              <a:t>th</a:t>
            </a:r>
            <a:r>
              <a:rPr lang="en-GB" sz="2800" dirty="0" smtClean="0"/>
              <a:t> century forceps</a:t>
            </a:r>
            <a:endParaRPr lang="en-GB" dirty="0" smtClean="0"/>
          </a:p>
          <a:p>
            <a:endParaRPr lang="en-GB" dirty="0"/>
          </a:p>
        </p:txBody>
      </p:sp>
      <p:pic>
        <p:nvPicPr>
          <p:cNvPr id="48130" name="Picture 2" descr="http://www.med.yale.edu/library/historical-old/instruments/O.18large.jpg"/>
          <p:cNvPicPr>
            <a:picLocks noChangeAspect="1" noChangeArrowheads="1"/>
          </p:cNvPicPr>
          <p:nvPr/>
        </p:nvPicPr>
        <p:blipFill>
          <a:blip r:embed="rId3" cstate="print"/>
          <a:srcRect/>
          <a:stretch>
            <a:fillRect/>
          </a:stretch>
        </p:blipFill>
        <p:spPr bwMode="auto">
          <a:xfrm>
            <a:off x="6028510" y="3717032"/>
            <a:ext cx="2459952" cy="157163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smtClean="0"/>
              <a:t>Professionalisation</a:t>
            </a:r>
            <a:r>
              <a:rPr lang="en-GB" dirty="0" smtClean="0"/>
              <a:t> and Gendered </a:t>
            </a:r>
            <a:r>
              <a:rPr lang="en-GB" dirty="0"/>
              <a:t>E</a:t>
            </a:r>
            <a:r>
              <a:rPr lang="en-GB" dirty="0" smtClean="0"/>
              <a:t>xclusion</a:t>
            </a:r>
            <a:endParaRPr lang="en-GB" dirty="0"/>
          </a:p>
        </p:txBody>
      </p:sp>
      <p:pic>
        <p:nvPicPr>
          <p:cNvPr id="62468" name="Picture 4" descr="http://ihm.nlm.nih.gov/MediaManager/srvr?mediafile=/Size1/D1013/a013195.jpg&amp;userid=3&amp;username=nlmadmin&amp;resolution=1&amp;servertype=JVA&amp;cid=1&amp;iid=NLMNLM&amp;vcid=NA&amp;usergroup=Images_from_the_History_of_Medicine-1-Admin&amp;profileid=1">
            <a:hlinkClick r:id="rId3"/>
          </p:cNvPr>
          <p:cNvPicPr>
            <a:picLocks noChangeAspect="1" noChangeArrowheads="1"/>
          </p:cNvPicPr>
          <p:nvPr/>
        </p:nvPicPr>
        <p:blipFill>
          <a:blip r:embed="rId4" cstate="print"/>
          <a:srcRect/>
          <a:stretch>
            <a:fillRect/>
          </a:stretch>
        </p:blipFill>
        <p:spPr bwMode="auto">
          <a:xfrm>
            <a:off x="785786" y="2285992"/>
            <a:ext cx="2553909" cy="3143272"/>
          </a:xfrm>
          <a:prstGeom prst="rect">
            <a:avLst/>
          </a:prstGeom>
          <a:noFill/>
        </p:spPr>
      </p:pic>
      <p:sp>
        <p:nvSpPr>
          <p:cNvPr id="8" name="TextBox 7"/>
          <p:cNvSpPr txBox="1"/>
          <p:nvPr/>
        </p:nvSpPr>
        <p:spPr>
          <a:xfrm>
            <a:off x="500034" y="5572140"/>
            <a:ext cx="3057247" cy="923330"/>
          </a:xfrm>
          <a:prstGeom prst="rect">
            <a:avLst/>
          </a:prstGeom>
          <a:noFill/>
        </p:spPr>
        <p:txBody>
          <a:bodyPr wrap="none" rtlCol="0">
            <a:spAutoFit/>
          </a:bodyPr>
          <a:lstStyle/>
          <a:p>
            <a:r>
              <a:rPr lang="en-GB" dirty="0" smtClean="0"/>
              <a:t>3 midwives attending to a </a:t>
            </a:r>
          </a:p>
          <a:p>
            <a:r>
              <a:rPr lang="en-GB" dirty="0" smtClean="0"/>
              <a:t>pregnant woman</a:t>
            </a:r>
          </a:p>
          <a:p>
            <a:r>
              <a:rPr lang="en-GB" dirty="0" smtClean="0"/>
              <a:t>1500s woodcut</a:t>
            </a:r>
            <a:endParaRPr lang="en-GB" dirty="0"/>
          </a:p>
        </p:txBody>
      </p:sp>
      <p:pic>
        <p:nvPicPr>
          <p:cNvPr id="62470" name="Picture 6" descr="http://ihm.nlm.nih.gov/MediaManager/srvr?mediafile=/Size1/D1012/a012486.jpg&amp;userid=3&amp;username=nlmadmin&amp;resolution=1&amp;servertype=JVA&amp;cid=1&amp;iid=NLMNLM&amp;vcid=NA&amp;usergroup=Images_from_the_History_of_Medicine-1-Admin&amp;profileid=1">
            <a:hlinkClick r:id="rId5"/>
          </p:cNvPr>
          <p:cNvPicPr>
            <a:picLocks noChangeAspect="1" noChangeArrowheads="1"/>
          </p:cNvPicPr>
          <p:nvPr/>
        </p:nvPicPr>
        <p:blipFill>
          <a:blip r:embed="rId6" cstate="print"/>
          <a:srcRect/>
          <a:stretch>
            <a:fillRect/>
          </a:stretch>
        </p:blipFill>
        <p:spPr bwMode="auto">
          <a:xfrm>
            <a:off x="4929190" y="2500306"/>
            <a:ext cx="3657622" cy="2571768"/>
          </a:xfrm>
          <a:prstGeom prst="rect">
            <a:avLst/>
          </a:prstGeom>
          <a:noFill/>
        </p:spPr>
      </p:pic>
      <p:sp>
        <p:nvSpPr>
          <p:cNvPr id="10" name="TextBox 9"/>
          <p:cNvSpPr txBox="1"/>
          <p:nvPr/>
        </p:nvSpPr>
        <p:spPr>
          <a:xfrm>
            <a:off x="5357818" y="5429264"/>
            <a:ext cx="2800767" cy="646331"/>
          </a:xfrm>
          <a:prstGeom prst="rect">
            <a:avLst/>
          </a:prstGeom>
          <a:noFill/>
        </p:spPr>
        <p:txBody>
          <a:bodyPr wrap="none" rtlCol="0">
            <a:spAutoFit/>
          </a:bodyPr>
          <a:lstStyle/>
          <a:p>
            <a:r>
              <a:rPr lang="en-GB" dirty="0" smtClean="0"/>
              <a:t>Obstetrical examination</a:t>
            </a:r>
          </a:p>
          <a:p>
            <a:r>
              <a:rPr lang="en-GB" dirty="0" smtClean="0"/>
              <a:t>1822 engraving</a:t>
            </a:r>
            <a:endParaRPr lang="en-GB" dirty="0"/>
          </a:p>
        </p:txBody>
      </p:sp>
      <p:sp>
        <p:nvSpPr>
          <p:cNvPr id="11" name="Right Arrow 10"/>
          <p:cNvSpPr/>
          <p:nvPr/>
        </p:nvSpPr>
        <p:spPr bwMode="auto">
          <a:xfrm>
            <a:off x="3643306" y="3429000"/>
            <a:ext cx="978408" cy="4846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Martin’s Medical Metaphors</a:t>
            </a:r>
            <a:endParaRPr lang="en-GB" dirty="0"/>
          </a:p>
        </p:txBody>
      </p:sp>
      <p:sp>
        <p:nvSpPr>
          <p:cNvPr id="3" name="Text Placeholder 2"/>
          <p:cNvSpPr>
            <a:spLocks noGrp="1"/>
          </p:cNvSpPr>
          <p:nvPr>
            <p:ph type="body" sz="half" idx="1"/>
          </p:nvPr>
        </p:nvSpPr>
        <p:spPr>
          <a:xfrm>
            <a:off x="468312" y="1700213"/>
            <a:ext cx="8104215" cy="4530725"/>
          </a:xfrm>
        </p:spPr>
        <p:txBody>
          <a:bodyPr/>
          <a:lstStyle/>
          <a:p>
            <a:pPr marL="0" indent="0"/>
            <a:r>
              <a:rPr lang="en-GB" dirty="0" smtClean="0"/>
              <a:t>‘the womb and the uterus were spoken of “as though they formed a mechanical pump that in particular instances was more or less adequate to expel the foetus”’ (Martin, 1992, p. 54).</a:t>
            </a:r>
          </a:p>
          <a:p>
            <a:pPr marL="0" indent="0"/>
            <a:endParaRPr lang="en-GB" sz="1000" dirty="0" smtClean="0"/>
          </a:p>
          <a:p>
            <a:pPr marL="0" indent="0"/>
            <a:r>
              <a:rPr lang="en-GB" dirty="0" smtClean="0"/>
              <a:t>Birth as factory production: ‘the uterus is held to a reasonable “progress”, a certain “pace” and not allowed to stop and start with its natural rhythm’ (ibid, p. 59).</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sz="3600" dirty="0" smtClean="0"/>
              <a:t>Regulating the ‘Machine’</a:t>
            </a:r>
            <a:endParaRPr lang="en-US" sz="3600" dirty="0" smtClean="0"/>
          </a:p>
        </p:txBody>
      </p:sp>
      <p:sp>
        <p:nvSpPr>
          <p:cNvPr id="6147" name="Rectangle 3"/>
          <p:cNvSpPr>
            <a:spLocks noGrp="1" noChangeArrowheads="1"/>
          </p:cNvSpPr>
          <p:nvPr>
            <p:ph type="body" sz="half" idx="1"/>
          </p:nvPr>
        </p:nvSpPr>
        <p:spPr>
          <a:xfrm>
            <a:off x="357158" y="1714488"/>
            <a:ext cx="4038600" cy="4530725"/>
          </a:xfrm>
        </p:spPr>
        <p:txBody>
          <a:bodyPr/>
          <a:lstStyle/>
          <a:p>
            <a:pPr marL="0" indent="11113" eaLnBrk="1" hangingPunct="1"/>
            <a:r>
              <a:rPr lang="en-GB" sz="2800" dirty="0" smtClean="0"/>
              <a:t>Discourse of time and motion</a:t>
            </a:r>
          </a:p>
          <a:p>
            <a:pPr marL="0" indent="11113" eaLnBrk="1" hangingPunct="1"/>
            <a:endParaRPr lang="en-GB" sz="1000" dirty="0" smtClean="0"/>
          </a:p>
          <a:p>
            <a:pPr marL="0" indent="11113" eaLnBrk="1" hangingPunct="1"/>
            <a:r>
              <a:rPr lang="en-GB" sz="2800" dirty="0" smtClean="0"/>
              <a:t>Emphasis on efficiency, predictability, productivity</a:t>
            </a:r>
          </a:p>
          <a:p>
            <a:pPr marL="0" indent="0" eaLnBrk="1" hangingPunct="1">
              <a:buNone/>
            </a:pPr>
            <a:endParaRPr lang="en-GB" sz="1000" dirty="0" smtClean="0"/>
          </a:p>
          <a:p>
            <a:pPr marL="0" indent="11113" eaLnBrk="1" hangingPunct="1"/>
            <a:r>
              <a:rPr lang="en-GB" sz="2800" dirty="0" smtClean="0"/>
              <a:t>Deviation = intervention</a:t>
            </a:r>
            <a:endParaRPr lang="en-US" sz="2800" dirty="0" smtClean="0"/>
          </a:p>
        </p:txBody>
      </p:sp>
      <p:pic>
        <p:nvPicPr>
          <p:cNvPr id="6148" name="Picture 6" descr="friedman curve"/>
          <p:cNvPicPr>
            <a:picLocks noGrp="1" noChangeAspect="1" noChangeArrowheads="1"/>
          </p:cNvPicPr>
          <p:nvPr>
            <p:ph sz="quarter" idx="2"/>
          </p:nvPr>
        </p:nvPicPr>
        <p:blipFill>
          <a:blip r:embed="rId3" cstate="print"/>
          <a:srcRect/>
          <a:stretch>
            <a:fillRect/>
          </a:stretch>
        </p:blipFill>
        <p:spPr>
          <a:xfrm>
            <a:off x="4211638" y="2276475"/>
            <a:ext cx="4681537" cy="3535363"/>
          </a:xfrm>
          <a:noFill/>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332656"/>
            <a:ext cx="7772400" cy="1143000"/>
          </a:xfrm>
        </p:spPr>
        <p:txBody>
          <a:bodyPr/>
          <a:lstStyle/>
          <a:p>
            <a:r>
              <a:rPr lang="en-GB" dirty="0" smtClean="0"/>
              <a:t>Women’s Experiences of Childbirth</a:t>
            </a:r>
            <a:endParaRPr lang="en-GB" dirty="0"/>
          </a:p>
        </p:txBody>
      </p:sp>
      <p:sp>
        <p:nvSpPr>
          <p:cNvPr id="3" name="Content Placeholder 2"/>
          <p:cNvSpPr>
            <a:spLocks noGrp="1"/>
          </p:cNvSpPr>
          <p:nvPr>
            <p:ph sz="quarter" idx="1"/>
          </p:nvPr>
        </p:nvSpPr>
        <p:spPr>
          <a:xfrm>
            <a:off x="827584" y="1700808"/>
            <a:ext cx="7772400" cy="4572000"/>
          </a:xfrm>
        </p:spPr>
        <p:txBody>
          <a:bodyPr/>
          <a:lstStyle/>
          <a:p>
            <a:pPr marL="0" indent="0">
              <a:buNone/>
            </a:pPr>
            <a:r>
              <a:rPr lang="en-GB" dirty="0" smtClean="0"/>
              <a:t>‘</a:t>
            </a:r>
            <a:r>
              <a:rPr lang="en-GB" sz="2800" dirty="0" smtClean="0"/>
              <a:t>The main trauma for me was all the intervention: being induced, having my waters broken for me and being examined all the time… my labour didn’t progress well because I didn’t dilate enough.  In the end they had to use both forceps and a </a:t>
            </a:r>
            <a:r>
              <a:rPr lang="en-GB" sz="2800" dirty="0" err="1" smtClean="0"/>
              <a:t>ventouse</a:t>
            </a:r>
            <a:r>
              <a:rPr lang="en-GB" sz="2800" dirty="0" smtClean="0"/>
              <a:t> suction cup to get </a:t>
            </a:r>
            <a:r>
              <a:rPr lang="en-GB" sz="2800" dirty="0" err="1" smtClean="0"/>
              <a:t>Amelie</a:t>
            </a:r>
            <a:r>
              <a:rPr lang="en-GB" sz="2800" dirty="0" smtClean="0"/>
              <a:t> out, which was frightening and stressing… Staff were too busy to explain what they were doing and why. I didn’t know what was happening or going to happen, and I didn’t like that lack of control’ </a:t>
            </a:r>
          </a:p>
          <a:p>
            <a:pPr marL="0" indent="0">
              <a:buNone/>
            </a:pPr>
            <a:r>
              <a:rPr lang="en-GB" sz="2800" dirty="0" smtClean="0"/>
              <a:t>(</a:t>
            </a:r>
            <a:r>
              <a:rPr lang="en-GB" sz="2800" i="1" dirty="0" smtClean="0"/>
              <a:t>Guardian</a:t>
            </a:r>
            <a:r>
              <a:rPr lang="en-GB" sz="2800" dirty="0" smtClean="0"/>
              <a:t>, 15 November 2010)</a:t>
            </a:r>
            <a:endParaRPr lang="en-GB" sz="2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2489</TotalTime>
  <Words>3917</Words>
  <Application>Microsoft Office PowerPoint</Application>
  <PresentationFormat>On-screen Show (4:3)</PresentationFormat>
  <Paragraphs>249</Paragraphs>
  <Slides>20</Slides>
  <Notes>19</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Equity</vt:lpstr>
      <vt:lpstr>Transformations: Gender, Reproduction, and Contemporary Society</vt:lpstr>
      <vt:lpstr>Structure of the Lecture</vt:lpstr>
      <vt:lpstr>The Homebirth Debate</vt:lpstr>
      <vt:lpstr>The Rise and Rise of Hospital Births</vt:lpstr>
      <vt:lpstr>Feminist Critique of the Medicalisation of Childbirth</vt:lpstr>
      <vt:lpstr>Professionalisation and Gendered Exclusion</vt:lpstr>
      <vt:lpstr>Martin’s Medical Metaphors</vt:lpstr>
      <vt:lpstr>Regulating the ‘Machine’</vt:lpstr>
      <vt:lpstr>Women’s Experiences of Childbirth</vt:lpstr>
      <vt:lpstr>PowerPoint Presentation</vt:lpstr>
      <vt:lpstr>Women’s Experiences of Childbirth</vt:lpstr>
      <vt:lpstr>Control and Decision-making</vt:lpstr>
      <vt:lpstr>Resisting Medicalisation of Birth</vt:lpstr>
      <vt:lpstr>Woman-centred vs. Institution centred Midwifery</vt:lpstr>
      <vt:lpstr>PowerPoint Presentation</vt:lpstr>
      <vt:lpstr>Childbirth and Midwifery Policies</vt:lpstr>
      <vt:lpstr>Is there a Crisis in Midwifery?</vt:lpstr>
      <vt:lpstr>Campaigns for continuity of care</vt:lpstr>
      <vt:lpstr>‘Dying to have a baby’: International Perspectives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Owner</dc:creator>
  <cp:lastModifiedBy>IT Services</cp:lastModifiedBy>
  <cp:revision>131</cp:revision>
  <dcterms:created xsi:type="dcterms:W3CDTF">2007-01-29T11:56:14Z</dcterms:created>
  <dcterms:modified xsi:type="dcterms:W3CDTF">2012-11-19T15:44:21Z</dcterms:modified>
</cp:coreProperties>
</file>