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5" r:id="rId3"/>
    <p:sldId id="276" r:id="rId4"/>
    <p:sldId id="277" r:id="rId5"/>
    <p:sldId id="278" r:id="rId6"/>
    <p:sldId id="272" r:id="rId7"/>
    <p:sldId id="279" r:id="rId8"/>
    <p:sldId id="280" r:id="rId9"/>
    <p:sldId id="283" r:id="rId10"/>
    <p:sldId id="284" r:id="rId11"/>
    <p:sldId id="273" r:id="rId12"/>
    <p:sldId id="281" r:id="rId13"/>
    <p:sldId id="274" r:id="rId14"/>
    <p:sldId id="282"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18" autoAdjust="0"/>
    <p:restoredTop sz="94660"/>
  </p:normalViewPr>
  <p:slideViewPr>
    <p:cSldViewPr>
      <p:cViewPr varScale="1">
        <p:scale>
          <a:sx n="69" d="100"/>
          <a:sy n="69" d="100"/>
        </p:scale>
        <p:origin x="-1422"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44FE150-E055-4871-AD2D-E953E0DEFDD1}" type="doc">
      <dgm:prSet loTypeId="urn:microsoft.com/office/officeart/2005/8/layout/venn1" loCatId="relationship" qsTypeId="urn:microsoft.com/office/officeart/2005/8/quickstyle/3d3" qsCatId="3D" csTypeId="urn:microsoft.com/office/officeart/2005/8/colors/colorful1" csCatId="colorful" phldr="1"/>
      <dgm:spPr/>
    </dgm:pt>
    <dgm:pt modelId="{B28AC4B1-1D56-4B88-AB92-DD4DAB6D653B}">
      <dgm:prSet phldrT="[Text]"/>
      <dgm:spPr/>
      <dgm:t>
        <a:bodyPr/>
        <a:lstStyle/>
        <a:p>
          <a:r>
            <a:rPr lang="en-US" dirty="0" smtClean="0"/>
            <a:t>Institution</a:t>
          </a:r>
          <a:endParaRPr lang="en-US" dirty="0"/>
        </a:p>
      </dgm:t>
    </dgm:pt>
    <dgm:pt modelId="{E479479E-5582-4347-BE5A-2601453C29A4}" type="parTrans" cxnId="{FE0F0056-7501-4BD8-B424-87173D441FEF}">
      <dgm:prSet/>
      <dgm:spPr/>
      <dgm:t>
        <a:bodyPr/>
        <a:lstStyle/>
        <a:p>
          <a:endParaRPr lang="en-US"/>
        </a:p>
      </dgm:t>
    </dgm:pt>
    <dgm:pt modelId="{ABFC45B6-AEDB-4048-B861-A920BEC53B1A}" type="sibTrans" cxnId="{FE0F0056-7501-4BD8-B424-87173D441FEF}">
      <dgm:prSet/>
      <dgm:spPr/>
      <dgm:t>
        <a:bodyPr/>
        <a:lstStyle/>
        <a:p>
          <a:endParaRPr lang="en-US"/>
        </a:p>
      </dgm:t>
    </dgm:pt>
    <dgm:pt modelId="{0D7E208B-A63E-4414-9246-D2A0DEE96A1F}">
      <dgm:prSet phldrT="[Text]"/>
      <dgm:spPr/>
      <dgm:t>
        <a:bodyPr/>
        <a:lstStyle/>
        <a:p>
          <a:r>
            <a:rPr lang="en-US" dirty="0" smtClean="0"/>
            <a:t>Social Construction</a:t>
          </a:r>
          <a:endParaRPr lang="en-US" dirty="0"/>
        </a:p>
      </dgm:t>
    </dgm:pt>
    <dgm:pt modelId="{B1FB2CA4-F401-43B1-A171-730DE51100CF}" type="parTrans" cxnId="{2CBA55A7-CBC2-475C-905C-B7964EAAD362}">
      <dgm:prSet/>
      <dgm:spPr/>
      <dgm:t>
        <a:bodyPr/>
        <a:lstStyle/>
        <a:p>
          <a:endParaRPr lang="en-US"/>
        </a:p>
      </dgm:t>
    </dgm:pt>
    <dgm:pt modelId="{18DC9A09-181F-4413-A847-135B428849FA}" type="sibTrans" cxnId="{2CBA55A7-CBC2-475C-905C-B7964EAAD362}">
      <dgm:prSet/>
      <dgm:spPr/>
      <dgm:t>
        <a:bodyPr/>
        <a:lstStyle/>
        <a:p>
          <a:endParaRPr lang="en-US"/>
        </a:p>
      </dgm:t>
    </dgm:pt>
    <dgm:pt modelId="{0C43B934-D3E8-4485-BC02-24113311A831}">
      <dgm:prSet phldrT="[Text]"/>
      <dgm:spPr/>
      <dgm:t>
        <a:bodyPr/>
        <a:lstStyle/>
        <a:p>
          <a:r>
            <a:rPr lang="en-US" dirty="0" smtClean="0"/>
            <a:t>Experience</a:t>
          </a:r>
          <a:endParaRPr lang="en-US" dirty="0"/>
        </a:p>
      </dgm:t>
    </dgm:pt>
    <dgm:pt modelId="{7D2AF47B-9277-4DA1-A0CF-E6F97B82F437}" type="parTrans" cxnId="{1DF487E4-20AF-4F9A-9982-1C2B77B4840D}">
      <dgm:prSet/>
      <dgm:spPr/>
      <dgm:t>
        <a:bodyPr/>
        <a:lstStyle/>
        <a:p>
          <a:endParaRPr lang="en-US"/>
        </a:p>
      </dgm:t>
    </dgm:pt>
    <dgm:pt modelId="{C7B7354A-18FC-49DD-B0E5-3573D62CF659}" type="sibTrans" cxnId="{1DF487E4-20AF-4F9A-9982-1C2B77B4840D}">
      <dgm:prSet/>
      <dgm:spPr/>
      <dgm:t>
        <a:bodyPr/>
        <a:lstStyle/>
        <a:p>
          <a:endParaRPr lang="en-US"/>
        </a:p>
      </dgm:t>
    </dgm:pt>
    <dgm:pt modelId="{06323FF0-76C5-492E-85ED-115A055B4A8C}" type="pres">
      <dgm:prSet presAssocID="{844FE150-E055-4871-AD2D-E953E0DEFDD1}" presName="compositeShape" presStyleCnt="0">
        <dgm:presLayoutVars>
          <dgm:chMax val="7"/>
          <dgm:dir/>
          <dgm:resizeHandles val="exact"/>
        </dgm:presLayoutVars>
      </dgm:prSet>
      <dgm:spPr/>
    </dgm:pt>
    <dgm:pt modelId="{9E560BE6-48A4-4FE6-8A73-42684B14416A}" type="pres">
      <dgm:prSet presAssocID="{B28AC4B1-1D56-4B88-AB92-DD4DAB6D653B}" presName="circ1" presStyleLbl="vennNode1" presStyleIdx="0" presStyleCnt="3"/>
      <dgm:spPr/>
    </dgm:pt>
    <dgm:pt modelId="{F550CB90-A8C6-4662-979B-F6783A0FB9A6}" type="pres">
      <dgm:prSet presAssocID="{B28AC4B1-1D56-4B88-AB92-DD4DAB6D653B}" presName="circ1Tx" presStyleLbl="revTx" presStyleIdx="0" presStyleCnt="0">
        <dgm:presLayoutVars>
          <dgm:chMax val="0"/>
          <dgm:chPref val="0"/>
          <dgm:bulletEnabled val="1"/>
        </dgm:presLayoutVars>
      </dgm:prSet>
      <dgm:spPr/>
    </dgm:pt>
    <dgm:pt modelId="{36943C27-7919-4884-AB78-903882EAA631}" type="pres">
      <dgm:prSet presAssocID="{0D7E208B-A63E-4414-9246-D2A0DEE96A1F}" presName="circ2" presStyleLbl="vennNode1" presStyleIdx="1" presStyleCnt="3"/>
      <dgm:spPr/>
    </dgm:pt>
    <dgm:pt modelId="{8DB96E2F-C901-4207-980E-8B0B4520584D}" type="pres">
      <dgm:prSet presAssocID="{0D7E208B-A63E-4414-9246-D2A0DEE96A1F}" presName="circ2Tx" presStyleLbl="revTx" presStyleIdx="0" presStyleCnt="0">
        <dgm:presLayoutVars>
          <dgm:chMax val="0"/>
          <dgm:chPref val="0"/>
          <dgm:bulletEnabled val="1"/>
        </dgm:presLayoutVars>
      </dgm:prSet>
      <dgm:spPr/>
    </dgm:pt>
    <dgm:pt modelId="{FF9A499A-53F9-4419-A21F-6C4A1450F9E4}" type="pres">
      <dgm:prSet presAssocID="{0C43B934-D3E8-4485-BC02-24113311A831}" presName="circ3" presStyleLbl="vennNode1" presStyleIdx="2" presStyleCnt="3"/>
      <dgm:spPr/>
      <dgm:t>
        <a:bodyPr/>
        <a:lstStyle/>
        <a:p>
          <a:endParaRPr lang="en-US"/>
        </a:p>
      </dgm:t>
    </dgm:pt>
    <dgm:pt modelId="{AF16D240-863B-4CBE-9BE0-1952195BC4E0}" type="pres">
      <dgm:prSet presAssocID="{0C43B934-D3E8-4485-BC02-24113311A831}" presName="circ3Tx" presStyleLbl="revTx" presStyleIdx="0" presStyleCnt="0">
        <dgm:presLayoutVars>
          <dgm:chMax val="0"/>
          <dgm:chPref val="0"/>
          <dgm:bulletEnabled val="1"/>
        </dgm:presLayoutVars>
      </dgm:prSet>
      <dgm:spPr/>
      <dgm:t>
        <a:bodyPr/>
        <a:lstStyle/>
        <a:p>
          <a:endParaRPr lang="en-US"/>
        </a:p>
      </dgm:t>
    </dgm:pt>
  </dgm:ptLst>
  <dgm:cxnLst>
    <dgm:cxn modelId="{A788AF52-12C6-4962-BF3E-849F63B9ACB0}" type="presOf" srcId="{B28AC4B1-1D56-4B88-AB92-DD4DAB6D653B}" destId="{9E560BE6-48A4-4FE6-8A73-42684B14416A}" srcOrd="0" destOrd="0" presId="urn:microsoft.com/office/officeart/2005/8/layout/venn1"/>
    <dgm:cxn modelId="{FE0F0056-7501-4BD8-B424-87173D441FEF}" srcId="{844FE150-E055-4871-AD2D-E953E0DEFDD1}" destId="{B28AC4B1-1D56-4B88-AB92-DD4DAB6D653B}" srcOrd="0" destOrd="0" parTransId="{E479479E-5582-4347-BE5A-2601453C29A4}" sibTransId="{ABFC45B6-AEDB-4048-B861-A920BEC53B1A}"/>
    <dgm:cxn modelId="{F4A42122-35DE-442A-8422-8F379243D15A}" type="presOf" srcId="{B28AC4B1-1D56-4B88-AB92-DD4DAB6D653B}" destId="{F550CB90-A8C6-4662-979B-F6783A0FB9A6}" srcOrd="1" destOrd="0" presId="urn:microsoft.com/office/officeart/2005/8/layout/venn1"/>
    <dgm:cxn modelId="{FCC8BB25-4460-42AD-A342-58477A1A1EF4}" type="presOf" srcId="{0C43B934-D3E8-4485-BC02-24113311A831}" destId="{FF9A499A-53F9-4419-A21F-6C4A1450F9E4}" srcOrd="0" destOrd="0" presId="urn:microsoft.com/office/officeart/2005/8/layout/venn1"/>
    <dgm:cxn modelId="{9BFDAB52-7770-4147-A5F6-6AD8A11F5A47}" type="presOf" srcId="{844FE150-E055-4871-AD2D-E953E0DEFDD1}" destId="{06323FF0-76C5-492E-85ED-115A055B4A8C}" srcOrd="0" destOrd="0" presId="urn:microsoft.com/office/officeart/2005/8/layout/venn1"/>
    <dgm:cxn modelId="{2CBA55A7-CBC2-475C-905C-B7964EAAD362}" srcId="{844FE150-E055-4871-AD2D-E953E0DEFDD1}" destId="{0D7E208B-A63E-4414-9246-D2A0DEE96A1F}" srcOrd="1" destOrd="0" parTransId="{B1FB2CA4-F401-43B1-A171-730DE51100CF}" sibTransId="{18DC9A09-181F-4413-A847-135B428849FA}"/>
    <dgm:cxn modelId="{C1027DDC-BFFA-4297-9E66-FA10376909F3}" type="presOf" srcId="{0D7E208B-A63E-4414-9246-D2A0DEE96A1F}" destId="{36943C27-7919-4884-AB78-903882EAA631}" srcOrd="0" destOrd="0" presId="urn:microsoft.com/office/officeart/2005/8/layout/venn1"/>
    <dgm:cxn modelId="{F0CDE3A8-6D6A-4C22-8F7F-48A4187A0849}" type="presOf" srcId="{0D7E208B-A63E-4414-9246-D2A0DEE96A1F}" destId="{8DB96E2F-C901-4207-980E-8B0B4520584D}" srcOrd="1" destOrd="0" presId="urn:microsoft.com/office/officeart/2005/8/layout/venn1"/>
    <dgm:cxn modelId="{02E94B85-F2A1-4F92-B3FE-5CF898329111}" type="presOf" srcId="{0C43B934-D3E8-4485-BC02-24113311A831}" destId="{AF16D240-863B-4CBE-9BE0-1952195BC4E0}" srcOrd="1" destOrd="0" presId="urn:microsoft.com/office/officeart/2005/8/layout/venn1"/>
    <dgm:cxn modelId="{1DF487E4-20AF-4F9A-9982-1C2B77B4840D}" srcId="{844FE150-E055-4871-AD2D-E953E0DEFDD1}" destId="{0C43B934-D3E8-4485-BC02-24113311A831}" srcOrd="2" destOrd="0" parTransId="{7D2AF47B-9277-4DA1-A0CF-E6F97B82F437}" sibTransId="{C7B7354A-18FC-49DD-B0E5-3573D62CF659}"/>
    <dgm:cxn modelId="{A3CEC368-79E3-4BB7-8B0A-0C69CA2C0941}" type="presParOf" srcId="{06323FF0-76C5-492E-85ED-115A055B4A8C}" destId="{9E560BE6-48A4-4FE6-8A73-42684B14416A}" srcOrd="0" destOrd="0" presId="urn:microsoft.com/office/officeart/2005/8/layout/venn1"/>
    <dgm:cxn modelId="{60806888-8B7D-48EB-B403-1D0E76AD7CC4}" type="presParOf" srcId="{06323FF0-76C5-492E-85ED-115A055B4A8C}" destId="{F550CB90-A8C6-4662-979B-F6783A0FB9A6}" srcOrd="1" destOrd="0" presId="urn:microsoft.com/office/officeart/2005/8/layout/venn1"/>
    <dgm:cxn modelId="{CB6DAE18-5602-453A-8F94-A1346305F0A6}" type="presParOf" srcId="{06323FF0-76C5-492E-85ED-115A055B4A8C}" destId="{36943C27-7919-4884-AB78-903882EAA631}" srcOrd="2" destOrd="0" presId="urn:microsoft.com/office/officeart/2005/8/layout/venn1"/>
    <dgm:cxn modelId="{0C54D435-2D86-46E5-89F1-DAC7E216094E}" type="presParOf" srcId="{06323FF0-76C5-492E-85ED-115A055B4A8C}" destId="{8DB96E2F-C901-4207-980E-8B0B4520584D}" srcOrd="3" destOrd="0" presId="urn:microsoft.com/office/officeart/2005/8/layout/venn1"/>
    <dgm:cxn modelId="{877364B9-5234-4D88-A86A-6EE955E8A05C}" type="presParOf" srcId="{06323FF0-76C5-492E-85ED-115A055B4A8C}" destId="{FF9A499A-53F9-4419-A21F-6C4A1450F9E4}" srcOrd="4" destOrd="0" presId="urn:microsoft.com/office/officeart/2005/8/layout/venn1"/>
    <dgm:cxn modelId="{94E560A4-568A-4751-A841-05226D0E2B34}" type="presParOf" srcId="{06323FF0-76C5-492E-85ED-115A055B4A8C}" destId="{AF16D240-863B-4CBE-9BE0-1952195BC4E0}"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560BE6-48A4-4FE6-8A73-42684B14416A}">
      <dsp:nvSpPr>
        <dsp:cNvPr id="0" name=""/>
        <dsp:cNvSpPr/>
      </dsp:nvSpPr>
      <dsp:spPr>
        <a:xfrm>
          <a:off x="2514599" y="57149"/>
          <a:ext cx="2743200" cy="2743200"/>
        </a:xfrm>
        <a:prstGeom prst="ellipse">
          <a:avLst/>
        </a:prstGeom>
        <a:solidFill>
          <a:schemeClr val="accent2">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r>
            <a:rPr lang="en-US" sz="2700" kern="1200" dirty="0" smtClean="0"/>
            <a:t>Institution</a:t>
          </a:r>
          <a:endParaRPr lang="en-US" sz="2700" kern="1200" dirty="0"/>
        </a:p>
      </dsp:txBody>
      <dsp:txXfrm>
        <a:off x="2880359" y="537209"/>
        <a:ext cx="2011680" cy="1234440"/>
      </dsp:txXfrm>
    </dsp:sp>
    <dsp:sp modelId="{36943C27-7919-4884-AB78-903882EAA631}">
      <dsp:nvSpPr>
        <dsp:cNvPr id="0" name=""/>
        <dsp:cNvSpPr/>
      </dsp:nvSpPr>
      <dsp:spPr>
        <a:xfrm>
          <a:off x="3504437" y="1771650"/>
          <a:ext cx="2743200" cy="2743200"/>
        </a:xfrm>
        <a:prstGeom prst="ellipse">
          <a:avLst/>
        </a:prstGeom>
        <a:solidFill>
          <a:schemeClr val="accent3">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r>
            <a:rPr lang="en-US" sz="2700" kern="1200" dirty="0" smtClean="0"/>
            <a:t>Social Construction</a:t>
          </a:r>
          <a:endParaRPr lang="en-US" sz="2700" kern="1200" dirty="0"/>
        </a:p>
      </dsp:txBody>
      <dsp:txXfrm>
        <a:off x="4343400" y="2480310"/>
        <a:ext cx="1645920" cy="1508760"/>
      </dsp:txXfrm>
    </dsp:sp>
    <dsp:sp modelId="{FF9A499A-53F9-4419-A21F-6C4A1450F9E4}">
      <dsp:nvSpPr>
        <dsp:cNvPr id="0" name=""/>
        <dsp:cNvSpPr/>
      </dsp:nvSpPr>
      <dsp:spPr>
        <a:xfrm>
          <a:off x="1524761" y="1771650"/>
          <a:ext cx="2743200" cy="2743200"/>
        </a:xfrm>
        <a:prstGeom prst="ellipse">
          <a:avLst/>
        </a:prstGeom>
        <a:solidFill>
          <a:schemeClr val="accent4">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r>
            <a:rPr lang="en-US" sz="2700" kern="1200" dirty="0" smtClean="0"/>
            <a:t>Experience</a:t>
          </a:r>
          <a:endParaRPr lang="en-US" sz="2700" kern="1200" dirty="0"/>
        </a:p>
      </dsp:txBody>
      <dsp:txXfrm>
        <a:off x="1783079" y="2480310"/>
        <a:ext cx="1645920" cy="1508760"/>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F777F6D1-2FB0-4501-8E8A-A6F8D3BCFD44}" type="datetimeFigureOut">
              <a:rPr lang="en-US" smtClean="0"/>
              <a:t>10/28/2012</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600C1250-65B0-4F7A-BF9B-6F1D6DF7697D}" type="slidenum">
              <a:rPr lang="en-US" smtClean="0"/>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777F6D1-2FB0-4501-8E8A-A6F8D3BCFD44}" type="datetimeFigureOut">
              <a:rPr lang="en-US" smtClean="0"/>
              <a:t>10/28/2012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0C1250-65B0-4F7A-BF9B-6F1D6DF7697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777F6D1-2FB0-4501-8E8A-A6F8D3BCFD44}" type="datetimeFigureOut">
              <a:rPr lang="en-US" smtClean="0"/>
              <a:t>10/28/2012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0C1250-65B0-4F7A-BF9B-6F1D6DF7697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F777F6D1-2FB0-4501-8E8A-A6F8D3BCFD44}" type="datetimeFigureOut">
              <a:rPr lang="en-US" smtClean="0"/>
              <a:t>10/28/2012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0C1250-65B0-4F7A-BF9B-6F1D6DF7697D}" type="slidenum">
              <a:rPr lang="en-US" smtClean="0"/>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777F6D1-2FB0-4501-8E8A-A6F8D3BCFD44}" type="datetimeFigureOut">
              <a:rPr lang="en-US" smtClean="0"/>
              <a:t>10/28/2012</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600C1250-65B0-4F7A-BF9B-6F1D6DF7697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F777F6D1-2FB0-4501-8E8A-A6F8D3BCFD44}" type="datetimeFigureOut">
              <a:rPr lang="en-US" smtClean="0"/>
              <a:t>10/28/2012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0C1250-65B0-4F7A-BF9B-6F1D6DF7697D}" type="slidenum">
              <a:rPr lang="en-US" smtClean="0"/>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F777F6D1-2FB0-4501-8E8A-A6F8D3BCFD44}" type="datetimeFigureOut">
              <a:rPr lang="en-US" smtClean="0"/>
              <a:t>10/28/2012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00C1250-65B0-4F7A-BF9B-6F1D6DF7697D}" type="slidenum">
              <a:rPr lang="en-US" smtClean="0"/>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777F6D1-2FB0-4501-8E8A-A6F8D3BCFD44}" type="datetimeFigureOut">
              <a:rPr lang="en-US" smtClean="0"/>
              <a:t>10/28/2012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00C1250-65B0-4F7A-BF9B-6F1D6DF7697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77F6D1-2FB0-4501-8E8A-A6F8D3BCFD44}" type="datetimeFigureOut">
              <a:rPr lang="en-US" smtClean="0"/>
              <a:t>10/28/2012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00C1250-65B0-4F7A-BF9B-6F1D6DF7697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777F6D1-2FB0-4501-8E8A-A6F8D3BCFD44}" type="datetimeFigureOut">
              <a:rPr lang="en-US" smtClean="0"/>
              <a:t>10/28/2012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0C1250-65B0-4F7A-BF9B-6F1D6DF7697D}" type="slidenum">
              <a:rPr lang="en-US" smtClean="0"/>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777F6D1-2FB0-4501-8E8A-A6F8D3BCFD44}" type="datetimeFigureOut">
              <a:rPr lang="en-US" smtClean="0"/>
              <a:t>10/28/2012</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600C1250-65B0-4F7A-BF9B-6F1D6DF7697D}" type="slidenum">
              <a:rPr lang="en-US" smtClean="0"/>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F777F6D1-2FB0-4501-8E8A-A6F8D3BCFD44}" type="datetimeFigureOut">
              <a:rPr lang="en-US" smtClean="0"/>
              <a:t>10/28/2012</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600C1250-65B0-4F7A-BF9B-6F1D6DF7697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hyperlink" Target="http://www.mothersmovement.org/books/reviews/mommy_myth.htm" TargetMode="External"/><Relationship Id="rId2" Type="http://schemas.openxmlformats.org/officeDocument/2006/relationships/hyperlink" Target="http://www.cybermommy.com/Commentary/commentary.html"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fontScale="92500" lnSpcReduction="10000"/>
          </a:bodyPr>
          <a:lstStyle/>
          <a:p>
            <a:r>
              <a:rPr lang="en-US" dirty="0" smtClean="0"/>
              <a:t>Lecture </a:t>
            </a:r>
            <a:r>
              <a:rPr lang="en-US" dirty="0" smtClean="0"/>
              <a:t>4: Femininity and Motherhood: Towards an Uncoupling?</a:t>
            </a:r>
            <a:endParaRPr lang="en-US" dirty="0" smtClean="0"/>
          </a:p>
          <a:p>
            <a:r>
              <a:rPr lang="en-US" dirty="0" err="1" smtClean="0"/>
              <a:t>Dr</a:t>
            </a:r>
            <a:r>
              <a:rPr lang="en-US" dirty="0" smtClean="0"/>
              <a:t> </a:t>
            </a:r>
            <a:r>
              <a:rPr lang="en-US" dirty="0" err="1" smtClean="0"/>
              <a:t>Sherah</a:t>
            </a:r>
            <a:r>
              <a:rPr lang="en-US" dirty="0" smtClean="0"/>
              <a:t> Wells</a:t>
            </a:r>
          </a:p>
          <a:p>
            <a:r>
              <a:rPr lang="en-US" dirty="0" smtClean="0"/>
              <a:t>Sherah.Wells@warwick.ac.uk</a:t>
            </a:r>
            <a:endParaRPr lang="en-US" dirty="0"/>
          </a:p>
        </p:txBody>
      </p:sp>
      <p:sp>
        <p:nvSpPr>
          <p:cNvPr id="2" name="Title 1"/>
          <p:cNvSpPr>
            <a:spLocks noGrp="1"/>
          </p:cNvSpPr>
          <p:nvPr>
            <p:ph type="ctrTitle"/>
          </p:nvPr>
        </p:nvSpPr>
        <p:spPr/>
        <p:txBody>
          <a:bodyPr>
            <a:normAutofit fontScale="90000"/>
          </a:bodyPr>
          <a:lstStyle/>
          <a:p>
            <a:r>
              <a:rPr lang="en-US" dirty="0" smtClean="0"/>
              <a:t>Transformations: Gender, Reproduction, and Contemporary Society</a:t>
            </a:r>
            <a:endParaRPr lang="en-US" dirty="0"/>
          </a:p>
        </p:txBody>
      </p:sp>
    </p:spTree>
    <p:extLst>
      <p:ext uri="{BB962C8B-B14F-4D97-AF65-F5344CB8AC3E}">
        <p14:creationId xmlns:p14="http://schemas.microsoft.com/office/powerpoint/2010/main" val="11241412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Good Mothering</a:t>
            </a:r>
            <a:endParaRPr lang="en-US" dirty="0"/>
          </a:p>
        </p:txBody>
      </p:sp>
      <p:sp>
        <p:nvSpPr>
          <p:cNvPr id="3" name="Content Placeholder 2"/>
          <p:cNvSpPr>
            <a:spLocks noGrp="1"/>
          </p:cNvSpPr>
          <p:nvPr>
            <p:ph sz="quarter" idx="1"/>
          </p:nvPr>
        </p:nvSpPr>
        <p:spPr/>
        <p:txBody>
          <a:bodyPr/>
          <a:lstStyle/>
          <a:p>
            <a:r>
              <a:rPr lang="en-US" dirty="0" smtClean="0"/>
              <a:t>Motherhood represents the ultimate fulfillment for real women</a:t>
            </a:r>
          </a:p>
          <a:p>
            <a:r>
              <a:rPr lang="en-US" dirty="0" smtClean="0"/>
              <a:t>All real women want to be mothers as a natural expression of their femininity</a:t>
            </a:r>
          </a:p>
          <a:p>
            <a:r>
              <a:rPr lang="en-US" dirty="0" smtClean="0"/>
              <a:t>Children need their mother’s undivided attention to develop ‘normally’</a:t>
            </a:r>
          </a:p>
          <a:p>
            <a:r>
              <a:rPr lang="en-US" dirty="0" smtClean="0"/>
              <a:t>Mothering is best done in the heterosexual nuclear family</a:t>
            </a:r>
          </a:p>
          <a:p>
            <a:r>
              <a:rPr lang="en-US" dirty="0" smtClean="0"/>
              <a:t>Good mothers are naturally selfless and self-sacrificing</a:t>
            </a:r>
          </a:p>
          <a:p>
            <a:r>
              <a:rPr lang="en-US" dirty="0" smtClean="0"/>
              <a:t>Good mothers do not have paid work</a:t>
            </a:r>
            <a:endParaRPr lang="en-US" dirty="0"/>
          </a:p>
        </p:txBody>
      </p:sp>
    </p:spTree>
    <p:extLst>
      <p:ext uri="{BB962C8B-B14F-4D97-AF65-F5344CB8AC3E}">
        <p14:creationId xmlns:p14="http://schemas.microsoft.com/office/powerpoint/2010/main" val="8593378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33575" y="790575"/>
            <a:ext cx="5276850" cy="5276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199098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4800" y="381000"/>
            <a:ext cx="8610600" cy="5943600"/>
          </a:xfrm>
        </p:spPr>
        <p:txBody>
          <a:bodyPr>
            <a:normAutofit fontScale="92500" lnSpcReduction="20000"/>
          </a:bodyPr>
          <a:lstStyle/>
          <a:p>
            <a:pPr marL="0" indent="0">
              <a:buNone/>
            </a:pPr>
            <a:r>
              <a:rPr lang="en-GB" dirty="0"/>
              <a:t>A thirty-</a:t>
            </a:r>
            <a:r>
              <a:rPr lang="en-GB" dirty="0" err="1"/>
              <a:t>ish</a:t>
            </a:r>
            <a:r>
              <a:rPr lang="en-GB" dirty="0"/>
              <a:t> woman who may be exhausted from a bad day at the office but is still wearing a neat, fashionable suit and a tolerant smile.  That’s her in the kitchen now, wholesomely sexy in jeans and an oversize sweater, whipping up a tasty, nutritious meal for the family.  Her kids wear adorable, </a:t>
            </a:r>
            <a:r>
              <a:rPr lang="en-GB" dirty="0" err="1"/>
              <a:t>unbesmirched</a:t>
            </a:r>
            <a:r>
              <a:rPr lang="en-GB" dirty="0"/>
              <a:t> outfits and possess perennially sunny natures…</a:t>
            </a:r>
            <a:endParaRPr lang="en-US" dirty="0"/>
          </a:p>
          <a:p>
            <a:pPr marL="0" indent="0">
              <a:buNone/>
            </a:pPr>
            <a:r>
              <a:rPr lang="en-GB" u="sng" dirty="0">
                <a:hlinkClick r:id="rId2"/>
              </a:rPr>
              <a:t>http://www.cybermommy.com/Commentary/commentary.html</a:t>
            </a:r>
            <a:endParaRPr lang="en-US" dirty="0"/>
          </a:p>
          <a:p>
            <a:pPr marL="0" indent="0">
              <a:buNone/>
            </a:pPr>
            <a:r>
              <a:rPr lang="en-GB" dirty="0"/>
              <a:t> </a:t>
            </a:r>
            <a:endParaRPr lang="en-US" dirty="0"/>
          </a:p>
          <a:p>
            <a:pPr marL="0" indent="0">
              <a:buNone/>
            </a:pPr>
            <a:r>
              <a:rPr lang="en-GB" dirty="0"/>
              <a:t>If you’ve ever thumbed through the pages of a popular women’s magazine, you know [her] – she’s the athletically slender, well groomed, perennially smiling woman with attractive, clean, happy kids who amuse themselves will all sorts of non-messy developmentally-appropriate activities and enjoy eating a perfectly balanced diet – especially veggies and organic fat-free tofu cut into animal shapes or little smiley faces……. </a:t>
            </a:r>
            <a:endParaRPr lang="en-US" dirty="0"/>
          </a:p>
          <a:p>
            <a:pPr marL="0" indent="0">
              <a:buNone/>
            </a:pPr>
            <a:r>
              <a:rPr lang="en-GB" dirty="0"/>
              <a:t>I hate to be the one to break it to you, but those mothers aren’t real – the kind of motherhood you see in glossy magazines and on TV doesn’t exist, not anywhere on planet earth</a:t>
            </a:r>
            <a:endParaRPr lang="en-US" dirty="0"/>
          </a:p>
          <a:p>
            <a:pPr marL="0" indent="0">
              <a:buNone/>
            </a:pPr>
            <a:r>
              <a:rPr lang="en-GB" u="sng" dirty="0">
                <a:hlinkClick r:id="rId3"/>
              </a:rPr>
              <a:t>http://www.mothersmovement.org/books/reviews/mommy_myth.htm</a:t>
            </a:r>
            <a:endParaRPr lang="en-US" dirty="0"/>
          </a:p>
          <a:p>
            <a:endParaRPr lang="en-US" dirty="0"/>
          </a:p>
        </p:txBody>
      </p:sp>
    </p:spTree>
    <p:extLst>
      <p:ext uri="{BB962C8B-B14F-4D97-AF65-F5344CB8AC3E}">
        <p14:creationId xmlns:p14="http://schemas.microsoft.com/office/powerpoint/2010/main" val="37864249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52400"/>
            <a:ext cx="3618411"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4800" y="304800"/>
            <a:ext cx="2000250" cy="2859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14800" y="3505200"/>
            <a:ext cx="2627313" cy="2663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2"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24600" y="2133600"/>
            <a:ext cx="2472849" cy="2478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227236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	</a:t>
            </a:r>
            <a:endParaRPr lang="en-US" dirty="0"/>
          </a:p>
        </p:txBody>
      </p:sp>
      <p:sp>
        <p:nvSpPr>
          <p:cNvPr id="3" name="Text Placeholder 2"/>
          <p:cNvSpPr>
            <a:spLocks noGrp="1"/>
          </p:cNvSpPr>
          <p:nvPr>
            <p:ph type="body" idx="1"/>
          </p:nvPr>
        </p:nvSpPr>
        <p:spPr>
          <a:xfrm>
            <a:off x="722312" y="2547938"/>
            <a:ext cx="8040687" cy="1871662"/>
          </a:xfrm>
        </p:spPr>
        <p:txBody>
          <a:bodyPr>
            <a:normAutofit/>
          </a:bodyPr>
          <a:lstStyle/>
          <a:p>
            <a:r>
              <a:rPr lang="en-US" dirty="0" smtClean="0"/>
              <a:t>Women can now choose whether or not to have children. Decoupling femininity and motherhood allows us to explore the constructed aspects of the institution and recognize there are dominant discourses which influence our perceptions.</a:t>
            </a:r>
            <a:endParaRPr lang="en-US" dirty="0"/>
          </a:p>
        </p:txBody>
      </p:sp>
    </p:spTree>
    <p:extLst>
      <p:ext uri="{BB962C8B-B14F-4D97-AF65-F5344CB8AC3E}">
        <p14:creationId xmlns:p14="http://schemas.microsoft.com/office/powerpoint/2010/main" val="8738026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pPr marL="0" lvl="0" indent="0">
              <a:buNone/>
            </a:pPr>
            <a:r>
              <a:rPr lang="en-GB" dirty="0"/>
              <a:t>… a house without a child is like a garden without a flower, or like a cage without a bird.  The love of offspring is one of the strongest instincts implanted in women; there is nothing that will compensate for the want of children.  A wife yearns for them; they are as necessary to her happiness as the food she eats and the air she breathes.</a:t>
            </a:r>
            <a:endParaRPr lang="en-US" dirty="0"/>
          </a:p>
          <a:p>
            <a:pPr marL="0" indent="0" algn="r">
              <a:buNone/>
            </a:pPr>
            <a:r>
              <a:rPr lang="en-GB" dirty="0" smtClean="0"/>
              <a:t>(</a:t>
            </a:r>
            <a:r>
              <a:rPr lang="en-GB" dirty="0"/>
              <a:t>An unnamed doctor, 1911, cited in Oakley, Ann (1979) </a:t>
            </a:r>
            <a:r>
              <a:rPr lang="en-GB" i="1" dirty="0"/>
              <a:t>Becoming a Mother</a:t>
            </a:r>
            <a:r>
              <a:rPr lang="en-GB" dirty="0"/>
              <a:t>, p. 9).</a:t>
            </a:r>
            <a:endParaRPr lang="en-US" dirty="0"/>
          </a:p>
          <a:p>
            <a:endParaRPr lang="en-US" dirty="0"/>
          </a:p>
        </p:txBody>
      </p:sp>
    </p:spTree>
    <p:extLst>
      <p:ext uri="{BB962C8B-B14F-4D97-AF65-F5344CB8AC3E}">
        <p14:creationId xmlns:p14="http://schemas.microsoft.com/office/powerpoint/2010/main" val="1339463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pPr marL="0" lvl="0" indent="0">
              <a:buNone/>
            </a:pPr>
            <a:r>
              <a:rPr lang="en-GB" dirty="0"/>
              <a:t>We refuse to believe that women are hollow shells unless and until we have brought forth issue.</a:t>
            </a:r>
            <a:endParaRPr lang="en-US" dirty="0"/>
          </a:p>
          <a:p>
            <a:pPr marL="0" indent="0" algn="r">
              <a:buNone/>
            </a:pPr>
            <a:r>
              <a:rPr lang="en-GB" dirty="0"/>
              <a:t>(</a:t>
            </a:r>
            <a:r>
              <a:rPr lang="en-GB" dirty="0" err="1"/>
              <a:t>Letty</a:t>
            </a:r>
            <a:r>
              <a:rPr lang="en-GB" dirty="0"/>
              <a:t> </a:t>
            </a:r>
            <a:r>
              <a:rPr lang="en-GB" dirty="0" err="1"/>
              <a:t>Pogrebin</a:t>
            </a:r>
            <a:r>
              <a:rPr lang="en-GB" dirty="0"/>
              <a:t>, a feminist journalist (no date) cited in </a:t>
            </a:r>
            <a:r>
              <a:rPr lang="en-GB" dirty="0" err="1"/>
              <a:t>Neustatter</a:t>
            </a:r>
            <a:r>
              <a:rPr lang="en-GB" dirty="0"/>
              <a:t>, Angela (1989) </a:t>
            </a:r>
            <a:r>
              <a:rPr lang="en-GB" i="1" dirty="0"/>
              <a:t>Hyenas in Petticoats</a:t>
            </a:r>
            <a:r>
              <a:rPr lang="en-GB" dirty="0"/>
              <a:t>, p. 78).</a:t>
            </a:r>
            <a:endParaRPr lang="en-US" dirty="0"/>
          </a:p>
          <a:p>
            <a:pPr marL="0" indent="0">
              <a:buNone/>
            </a:pPr>
            <a:endParaRPr lang="en-US" dirty="0"/>
          </a:p>
        </p:txBody>
      </p:sp>
    </p:spTree>
    <p:extLst>
      <p:ext uri="{BB962C8B-B14F-4D97-AF65-F5344CB8AC3E}">
        <p14:creationId xmlns:p14="http://schemas.microsoft.com/office/powerpoint/2010/main" val="12061593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pPr marL="0" lvl="0" indent="0">
              <a:buNone/>
            </a:pPr>
            <a:r>
              <a:rPr lang="en-GB" dirty="0"/>
              <a:t>I long for them to go. I can’t wait to see the back of them. When was the last time I had ten days all to myself? But I also feel terrible about it. I’m scared of losing them … It’s terrible to want to get rid of them and to want so much to hold on to them</a:t>
            </a:r>
            <a:endParaRPr lang="en-US" dirty="0"/>
          </a:p>
          <a:p>
            <a:pPr marL="0" indent="0" algn="r">
              <a:buNone/>
            </a:pPr>
            <a:r>
              <a:rPr lang="en-GB" dirty="0"/>
              <a:t>	(Quote from an informant in </a:t>
            </a:r>
            <a:r>
              <a:rPr lang="en-GB" dirty="0" err="1"/>
              <a:t>R.Parker</a:t>
            </a:r>
            <a:r>
              <a:rPr lang="en-GB" dirty="0"/>
              <a:t> (1997) ‘The production and purpose of maternal ambivalence’ in W. </a:t>
            </a:r>
            <a:r>
              <a:rPr lang="en-GB" dirty="0" err="1"/>
              <a:t>Hollway</a:t>
            </a:r>
            <a:r>
              <a:rPr lang="en-GB" dirty="0"/>
              <a:t>, &amp; B. Featherstone, B (</a:t>
            </a:r>
            <a:r>
              <a:rPr lang="en-GB" dirty="0" err="1"/>
              <a:t>eds</a:t>
            </a:r>
            <a:r>
              <a:rPr lang="en-GB" dirty="0"/>
              <a:t>) (1997) </a:t>
            </a:r>
            <a:r>
              <a:rPr lang="en-GB" i="1" dirty="0"/>
              <a:t>Mothering and Ambivalence</a:t>
            </a:r>
            <a:r>
              <a:rPr lang="en-GB" dirty="0"/>
              <a:t>, </a:t>
            </a:r>
            <a:r>
              <a:rPr lang="en-GB" dirty="0" err="1"/>
              <a:t>Routledge</a:t>
            </a:r>
            <a:r>
              <a:rPr lang="en-GB" dirty="0"/>
              <a:t>, p 30.</a:t>
            </a:r>
            <a:endParaRPr lang="en-US" dirty="0"/>
          </a:p>
          <a:p>
            <a:endParaRPr lang="en-US" dirty="0"/>
          </a:p>
        </p:txBody>
      </p:sp>
    </p:spTree>
    <p:extLst>
      <p:ext uri="{BB962C8B-B14F-4D97-AF65-F5344CB8AC3E}">
        <p14:creationId xmlns:p14="http://schemas.microsoft.com/office/powerpoint/2010/main" val="35473954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pPr marL="0" lvl="0" indent="0">
              <a:buNone/>
            </a:pPr>
            <a:r>
              <a:rPr lang="en-GB" dirty="0"/>
              <a:t>I began to realise that </a:t>
            </a:r>
            <a:r>
              <a:rPr lang="en-GB" i="1" dirty="0"/>
              <a:t>there wasn’t </a:t>
            </a:r>
            <a:r>
              <a:rPr lang="en-GB" dirty="0"/>
              <a:t>going to be a right decision or a wrong one for me. Whatever I did, there would be costs and benefits … my ambivalence continued throughout the pregnancy.</a:t>
            </a:r>
            <a:endParaRPr lang="en-US" dirty="0"/>
          </a:p>
          <a:p>
            <a:pPr marL="0" indent="0" algn="r">
              <a:buNone/>
            </a:pPr>
            <a:r>
              <a:rPr lang="en-GB" dirty="0"/>
              <a:t>	Kathy West, in S. </a:t>
            </a:r>
            <a:r>
              <a:rPr lang="en-GB" dirty="0" err="1"/>
              <a:t>Dowrick</a:t>
            </a:r>
            <a:r>
              <a:rPr lang="en-GB" dirty="0"/>
              <a:t> and  S </a:t>
            </a:r>
            <a:r>
              <a:rPr lang="en-GB" dirty="0" err="1"/>
              <a:t>Grundberg</a:t>
            </a:r>
            <a:r>
              <a:rPr lang="en-GB" dirty="0"/>
              <a:t> (1980) </a:t>
            </a:r>
            <a:r>
              <a:rPr lang="en-GB" i="1" dirty="0"/>
              <a:t>Why Children?</a:t>
            </a:r>
            <a:r>
              <a:rPr lang="en-GB" dirty="0"/>
              <a:t> Women’s Press.</a:t>
            </a:r>
            <a:endParaRPr lang="en-US" dirty="0"/>
          </a:p>
          <a:p>
            <a:endParaRPr lang="en-US" dirty="0"/>
          </a:p>
        </p:txBody>
      </p:sp>
    </p:spTree>
    <p:extLst>
      <p:ext uri="{BB962C8B-B14F-4D97-AF65-F5344CB8AC3E}">
        <p14:creationId xmlns:p14="http://schemas.microsoft.com/office/powerpoint/2010/main" val="7745450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4200" y="1524000"/>
            <a:ext cx="4724400" cy="47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fontScale="90000"/>
          </a:bodyPr>
          <a:lstStyle/>
          <a:p>
            <a:r>
              <a:rPr lang="en-US" dirty="0" err="1" smtClean="0"/>
              <a:t>Shulamith</a:t>
            </a:r>
            <a:r>
              <a:rPr lang="en-US" dirty="0" smtClean="0"/>
              <a:t> Firestone, </a:t>
            </a:r>
            <a:r>
              <a:rPr lang="en-US" i="1" dirty="0" smtClean="0"/>
              <a:t>The Dialectic of Sex </a:t>
            </a:r>
            <a:r>
              <a:rPr lang="en-US" dirty="0" smtClean="0"/>
              <a:t>(1970)</a:t>
            </a:r>
            <a:endParaRPr lang="en-US" dirty="0"/>
          </a:p>
        </p:txBody>
      </p:sp>
      <p:sp>
        <p:nvSpPr>
          <p:cNvPr id="4" name="Text Placeholder 3"/>
          <p:cNvSpPr>
            <a:spLocks noGrp="1"/>
          </p:cNvSpPr>
          <p:nvPr>
            <p:ph type="body" idx="2"/>
          </p:nvPr>
        </p:nvSpPr>
        <p:spPr/>
        <p:txBody>
          <a:bodyPr>
            <a:normAutofit/>
          </a:bodyPr>
          <a:lstStyle/>
          <a:p>
            <a:r>
              <a:rPr lang="en-US" sz="3200" dirty="0" smtClean="0"/>
              <a:t>“Women must be freed from the tyranny of their biology by any means available.”</a:t>
            </a:r>
            <a:endParaRPr lang="en-US" sz="3200" dirty="0"/>
          </a:p>
        </p:txBody>
      </p:sp>
    </p:spTree>
    <p:extLst>
      <p:ext uri="{BB962C8B-B14F-4D97-AF65-F5344CB8AC3E}">
        <p14:creationId xmlns:p14="http://schemas.microsoft.com/office/powerpoint/2010/main" val="29011126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Critiques of Firestone</a:t>
            </a:r>
            <a:endParaRPr lang="en-US" dirty="0"/>
          </a:p>
        </p:txBody>
      </p:sp>
      <p:sp>
        <p:nvSpPr>
          <p:cNvPr id="3" name="Content Placeholder 2"/>
          <p:cNvSpPr>
            <a:spLocks noGrp="1"/>
          </p:cNvSpPr>
          <p:nvPr>
            <p:ph sz="quarter" idx="1"/>
          </p:nvPr>
        </p:nvSpPr>
        <p:spPr/>
        <p:txBody>
          <a:bodyPr/>
          <a:lstStyle/>
          <a:p>
            <a:r>
              <a:rPr lang="en-US" dirty="0" smtClean="0"/>
              <a:t>Poses one overarching, universal explanation for women’s oppression</a:t>
            </a:r>
          </a:p>
          <a:p>
            <a:r>
              <a:rPr lang="en-US" dirty="0" smtClean="0"/>
              <a:t>Assumes that state-organized reproduction in labs would be benign</a:t>
            </a:r>
          </a:p>
          <a:p>
            <a:r>
              <a:rPr lang="en-US" dirty="0" smtClean="0"/>
              <a:t>Overlooks the strategic power their capacity to bear children gives women</a:t>
            </a:r>
          </a:p>
          <a:p>
            <a:r>
              <a:rPr lang="en-US" dirty="0" smtClean="0"/>
              <a:t>Overlooks women’s investment in and pleasure from giving birth</a:t>
            </a:r>
            <a:endParaRPr lang="en-US" dirty="0"/>
          </a:p>
        </p:txBody>
      </p:sp>
    </p:spTree>
    <p:extLst>
      <p:ext uri="{BB962C8B-B14F-4D97-AF65-F5344CB8AC3E}">
        <p14:creationId xmlns:p14="http://schemas.microsoft.com/office/powerpoint/2010/main" val="3610903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Motherhood</a:t>
            </a:r>
            <a:endParaRPr lang="en-US" dirty="0"/>
          </a:p>
        </p:txBody>
      </p:sp>
      <p:graphicFrame>
        <p:nvGraphicFramePr>
          <p:cNvPr id="6" name="Content Placeholder 5"/>
          <p:cNvGraphicFramePr>
            <a:graphicFrameLocks noGrp="1"/>
          </p:cNvGraphicFramePr>
          <p:nvPr>
            <p:ph sz="quarter" idx="1"/>
            <p:extLst>
              <p:ext uri="{D42A27DB-BD31-4B8C-83A1-F6EECF244321}">
                <p14:modId xmlns:p14="http://schemas.microsoft.com/office/powerpoint/2010/main" val="4107666601"/>
              </p:ext>
            </p:extLst>
          </p:nvPr>
        </p:nvGraphicFramePr>
        <p:xfrm>
          <a:off x="914400" y="1447800"/>
          <a:ext cx="77724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163763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“Patrolling the boundaries of motherhood”</a:t>
            </a:r>
            <a:endParaRPr lang="en-US" dirty="0"/>
          </a:p>
        </p:txBody>
      </p:sp>
      <p:sp>
        <p:nvSpPr>
          <p:cNvPr id="3" name="Content Placeholder 2"/>
          <p:cNvSpPr>
            <a:spLocks noGrp="1"/>
          </p:cNvSpPr>
          <p:nvPr>
            <p:ph sz="quarter" idx="1"/>
          </p:nvPr>
        </p:nvSpPr>
        <p:spPr/>
        <p:txBody>
          <a:bodyPr/>
          <a:lstStyle/>
          <a:p>
            <a:r>
              <a:rPr lang="en-US" dirty="0" smtClean="0"/>
              <a:t>Welfare discourses: for example the poor law which saw unwed mothers as an economic problem</a:t>
            </a:r>
          </a:p>
          <a:p>
            <a:r>
              <a:rPr lang="en-US" dirty="0" smtClean="0"/>
              <a:t>Moral + legal discourses: for example the rise of the Endowment of Motherhood campaign</a:t>
            </a:r>
          </a:p>
          <a:p>
            <a:r>
              <a:rPr lang="en-US" dirty="0" smtClean="0"/>
              <a:t>Psychological discourses: maintaining that mothers’ presence is important for well-being of small children</a:t>
            </a:r>
            <a:endParaRPr lang="en-US" dirty="0"/>
          </a:p>
        </p:txBody>
      </p:sp>
    </p:spTree>
    <p:extLst>
      <p:ext uri="{BB962C8B-B14F-4D97-AF65-F5344CB8AC3E}">
        <p14:creationId xmlns:p14="http://schemas.microsoft.com/office/powerpoint/2010/main" val="121323735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ransformations Lecture 1">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Transformations Lecture 1</Template>
  <TotalTime>890</TotalTime>
  <Words>556</Words>
  <Application>Microsoft Office PowerPoint</Application>
  <PresentationFormat>On-screen Show (4:3)</PresentationFormat>
  <Paragraphs>42</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Transformations Lecture 1</vt:lpstr>
      <vt:lpstr>Transformations: Gender, Reproduction, and Contemporary Society</vt:lpstr>
      <vt:lpstr>PowerPoint Presentation</vt:lpstr>
      <vt:lpstr>PowerPoint Presentation</vt:lpstr>
      <vt:lpstr>PowerPoint Presentation</vt:lpstr>
      <vt:lpstr>PowerPoint Presentation</vt:lpstr>
      <vt:lpstr>Shulamith Firestone, The Dialectic of Sex (1970)</vt:lpstr>
      <vt:lpstr>Critiques of Firestone</vt:lpstr>
      <vt:lpstr>Motherhood</vt:lpstr>
      <vt:lpstr>“Patrolling the boundaries of motherhood”</vt:lpstr>
      <vt:lpstr>Good Mothering</vt:lpstr>
      <vt:lpstr>PowerPoint Presentation</vt:lpstr>
      <vt:lpstr>PowerPoint Presentation</vt:lpstr>
      <vt:lpstr>PowerPoint Presentation</vt:lpstr>
      <vt:lpstr>Conclusions </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Transformations: Gender, Reproduction, and Contemporary Society</dc:title>
  <dc:creator>Owner</dc:creator>
  <cp:lastModifiedBy>Owner</cp:lastModifiedBy>
  <cp:revision>27</cp:revision>
  <dcterms:created xsi:type="dcterms:W3CDTF">2012-10-14T08:39:26Z</dcterms:created>
  <dcterms:modified xsi:type="dcterms:W3CDTF">2012-10-28T14:43:36Z</dcterms:modified>
</cp:coreProperties>
</file>