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5" r:id="rId3"/>
    <p:sldId id="284" r:id="rId4"/>
    <p:sldId id="276" r:id="rId5"/>
    <p:sldId id="277" r:id="rId6"/>
    <p:sldId id="278" r:id="rId7"/>
    <p:sldId id="279" r:id="rId8"/>
    <p:sldId id="280" r:id="rId9"/>
    <p:sldId id="281" r:id="rId10"/>
    <p:sldId id="282" r:id="rId11"/>
    <p:sldId id="28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18" autoAdjust="0"/>
    <p:restoredTop sz="94660"/>
  </p:normalViewPr>
  <p:slideViewPr>
    <p:cSldViewPr>
      <p:cViewPr varScale="1">
        <p:scale>
          <a:sx n="69" d="100"/>
          <a:sy n="69" d="100"/>
        </p:scale>
        <p:origin x="-143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777F6D1-2FB0-4501-8E8A-A6F8D3BCFD44}" type="datetimeFigureOut">
              <a:rPr lang="en-US" smtClean="0"/>
              <a:t>11/5/2012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00C1250-65B0-4F7A-BF9B-6F1D6DF7697D}"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77F6D1-2FB0-4501-8E8A-A6F8D3BCFD44}" type="datetimeFigureOut">
              <a:rPr lang="en-US" smtClean="0"/>
              <a:t>11/5/2012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0C1250-65B0-4F7A-BF9B-6F1D6DF7697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77F6D1-2FB0-4501-8E8A-A6F8D3BCFD44}" type="datetimeFigureOut">
              <a:rPr lang="en-US" smtClean="0"/>
              <a:t>11/5/2012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0C1250-65B0-4F7A-BF9B-6F1D6DF7697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777F6D1-2FB0-4501-8E8A-A6F8D3BCFD44}" type="datetimeFigureOut">
              <a:rPr lang="en-US" smtClean="0"/>
              <a:t>11/5/2012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0C1250-65B0-4F7A-BF9B-6F1D6DF7697D}"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777F6D1-2FB0-4501-8E8A-A6F8D3BCFD44}" type="datetimeFigureOut">
              <a:rPr lang="en-US" smtClean="0"/>
              <a:t>11/5/2012</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600C1250-65B0-4F7A-BF9B-6F1D6DF7697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777F6D1-2FB0-4501-8E8A-A6F8D3BCFD44}" type="datetimeFigureOut">
              <a:rPr lang="en-US" smtClean="0"/>
              <a:t>11/5/2012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0C1250-65B0-4F7A-BF9B-6F1D6DF7697D}"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777F6D1-2FB0-4501-8E8A-A6F8D3BCFD44}" type="datetimeFigureOut">
              <a:rPr lang="en-US" smtClean="0"/>
              <a:t>11/5/2012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0C1250-65B0-4F7A-BF9B-6F1D6DF7697D}"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777F6D1-2FB0-4501-8E8A-A6F8D3BCFD44}" type="datetimeFigureOut">
              <a:rPr lang="en-US" smtClean="0"/>
              <a:t>11/5/2012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0C1250-65B0-4F7A-BF9B-6F1D6DF7697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77F6D1-2FB0-4501-8E8A-A6F8D3BCFD44}" type="datetimeFigureOut">
              <a:rPr lang="en-US" smtClean="0"/>
              <a:t>11/5/2012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0C1250-65B0-4F7A-BF9B-6F1D6DF7697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777F6D1-2FB0-4501-8E8A-A6F8D3BCFD44}" type="datetimeFigureOut">
              <a:rPr lang="en-US" smtClean="0"/>
              <a:t>11/5/2012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0C1250-65B0-4F7A-BF9B-6F1D6DF7697D}"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777F6D1-2FB0-4501-8E8A-A6F8D3BCFD44}" type="datetimeFigureOut">
              <a:rPr lang="en-US" smtClean="0"/>
              <a:t>11/5/2012</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600C1250-65B0-4F7A-BF9B-6F1D6DF7697D}"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F777F6D1-2FB0-4501-8E8A-A6F8D3BCFD44}" type="datetimeFigureOut">
              <a:rPr lang="en-US" smtClean="0"/>
              <a:t>11/5/2012</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00C1250-65B0-4F7A-BF9B-6F1D6DF7697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video" Target="http://www.youtube.com/v/5mh4eXrQ34U?version=3&amp;hl=en_US&amp;rel=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fontScale="92500" lnSpcReduction="10000"/>
          </a:bodyPr>
          <a:lstStyle/>
          <a:p>
            <a:r>
              <a:rPr lang="en-US" dirty="0" smtClean="0"/>
              <a:t>Lecture 5: Masculinity and Fatherhood: Beyond the breadwinner role?</a:t>
            </a:r>
          </a:p>
          <a:p>
            <a:r>
              <a:rPr lang="en-US" dirty="0" err="1" smtClean="0"/>
              <a:t>Dr</a:t>
            </a:r>
            <a:r>
              <a:rPr lang="en-US" dirty="0" smtClean="0"/>
              <a:t> </a:t>
            </a:r>
            <a:r>
              <a:rPr lang="en-US" dirty="0" err="1" smtClean="0"/>
              <a:t>Sherah</a:t>
            </a:r>
            <a:r>
              <a:rPr lang="en-US" dirty="0" smtClean="0"/>
              <a:t> Wells</a:t>
            </a:r>
          </a:p>
          <a:p>
            <a:r>
              <a:rPr lang="en-US" dirty="0" smtClean="0"/>
              <a:t>Sherah.Wells@warwick.ac.uk</a:t>
            </a:r>
            <a:endParaRPr lang="en-US" dirty="0"/>
          </a:p>
        </p:txBody>
      </p:sp>
      <p:sp>
        <p:nvSpPr>
          <p:cNvPr id="2" name="Title 1"/>
          <p:cNvSpPr>
            <a:spLocks noGrp="1"/>
          </p:cNvSpPr>
          <p:nvPr>
            <p:ph type="ctrTitle"/>
          </p:nvPr>
        </p:nvSpPr>
        <p:spPr/>
        <p:txBody>
          <a:bodyPr>
            <a:normAutofit fontScale="90000"/>
          </a:bodyPr>
          <a:lstStyle/>
          <a:p>
            <a:r>
              <a:rPr lang="en-US" dirty="0" smtClean="0"/>
              <a:t>Transformations: Gender, Reproduction, and Contemporary Society</a:t>
            </a:r>
            <a:endParaRPr lang="en-US" dirty="0"/>
          </a:p>
        </p:txBody>
      </p:sp>
    </p:spTree>
    <p:extLst>
      <p:ext uri="{BB962C8B-B14F-4D97-AF65-F5344CB8AC3E}">
        <p14:creationId xmlns:p14="http://schemas.microsoft.com/office/powerpoint/2010/main" val="11241412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Empirical Research into Fathering Practices</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6555" y="1676400"/>
            <a:ext cx="4191000" cy="4268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88206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a:t>
            </a:r>
            <a:endParaRPr lang="en-US" dirty="0"/>
          </a:p>
        </p:txBody>
      </p:sp>
      <p:sp>
        <p:nvSpPr>
          <p:cNvPr id="3" name="Text Placeholder 2"/>
          <p:cNvSpPr>
            <a:spLocks noGrp="1"/>
          </p:cNvSpPr>
          <p:nvPr>
            <p:ph type="body" idx="1"/>
          </p:nvPr>
        </p:nvSpPr>
        <p:spPr>
          <a:xfrm>
            <a:off x="722313" y="2547938"/>
            <a:ext cx="7772400" cy="2100262"/>
          </a:xfrm>
        </p:spPr>
        <p:txBody>
          <a:bodyPr>
            <a:noAutofit/>
          </a:bodyPr>
          <a:lstStyle/>
          <a:p>
            <a:r>
              <a:rPr lang="en-US" dirty="0" smtClean="0"/>
              <a:t>Discourses related to ‘good’ fathering</a:t>
            </a:r>
          </a:p>
          <a:p>
            <a:r>
              <a:rPr lang="en-US" dirty="0" smtClean="0"/>
              <a:t>Fathering is still about help not responsibility</a:t>
            </a:r>
          </a:p>
          <a:p>
            <a:r>
              <a:rPr lang="en-US" dirty="0" smtClean="0"/>
              <a:t>Why is the incompatibility of paid work outside the home and caring work inside the home still a problem for women more than it is for men?</a:t>
            </a:r>
            <a:endParaRPr lang="en-US" dirty="0"/>
          </a:p>
        </p:txBody>
      </p:sp>
    </p:spTree>
    <p:extLst>
      <p:ext uri="{BB962C8B-B14F-4D97-AF65-F5344CB8AC3E}">
        <p14:creationId xmlns:p14="http://schemas.microsoft.com/office/powerpoint/2010/main" val="521054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Today’s lecture</a:t>
            </a:r>
            <a:endParaRPr lang="en-US" dirty="0"/>
          </a:p>
        </p:txBody>
      </p:sp>
      <p:sp>
        <p:nvSpPr>
          <p:cNvPr id="5" name="Text Placeholder 4"/>
          <p:cNvSpPr>
            <a:spLocks noGrp="1"/>
          </p:cNvSpPr>
          <p:nvPr>
            <p:ph type="body" idx="2"/>
          </p:nvPr>
        </p:nvSpPr>
        <p:spPr>
          <a:xfrm>
            <a:off x="914400" y="1600200"/>
            <a:ext cx="2362200" cy="4495800"/>
          </a:xfrm>
        </p:spPr>
        <p:txBody>
          <a:bodyPr>
            <a:normAutofit/>
          </a:bodyPr>
          <a:lstStyle/>
          <a:p>
            <a:pPr marL="285750" indent="-285750">
              <a:buFont typeface="Arial" pitchFamily="34" charset="0"/>
              <a:buChar char="•"/>
            </a:pPr>
            <a:r>
              <a:rPr lang="en-US" sz="2800" dirty="0" smtClean="0"/>
              <a:t>Dominant discourses of good fathering </a:t>
            </a:r>
          </a:p>
          <a:p>
            <a:pPr marL="285750" indent="-285750">
              <a:buFont typeface="Arial" pitchFamily="34" charset="0"/>
              <a:buChar char="•"/>
            </a:pPr>
            <a:r>
              <a:rPr lang="en-US" sz="2800" dirty="0" smtClean="0"/>
              <a:t>Fear of fatherlessness</a:t>
            </a:r>
          </a:p>
          <a:p>
            <a:pPr marL="285750" indent="-285750">
              <a:buFont typeface="Arial" pitchFamily="34" charset="0"/>
              <a:buChar char="•"/>
            </a:pPr>
            <a:r>
              <a:rPr lang="en-US" sz="2800" dirty="0" smtClean="0"/>
              <a:t>Redefining fatherhood</a:t>
            </a:r>
            <a:endParaRPr lang="en-US" sz="2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1820055"/>
            <a:ext cx="2743199" cy="4137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9463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5mh4eXrQ34U?version=3&amp;hl=en_US&amp;rel=0"/>
          <p:cNvPicPr>
            <a:picLocks noRot="1" noChangeAspect="1"/>
          </p:cNvPicPr>
          <p:nvPr>
            <a:videoFile r:link="rId1"/>
          </p:nvPr>
        </p:nvPicPr>
        <p:blipFill>
          <a:blip r:embed="rId3"/>
          <a:stretch>
            <a:fillRect/>
          </a:stretch>
        </p:blipFill>
        <p:spPr>
          <a:xfrm>
            <a:off x="838200" y="628650"/>
            <a:ext cx="7696200" cy="5772150"/>
          </a:xfrm>
          <a:prstGeom prst="rect">
            <a:avLst/>
          </a:prstGeom>
        </p:spPr>
      </p:pic>
    </p:spTree>
    <p:extLst>
      <p:ext uri="{BB962C8B-B14F-4D97-AF65-F5344CB8AC3E}">
        <p14:creationId xmlns:p14="http://schemas.microsoft.com/office/powerpoint/2010/main" val="3271703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discourses</a:t>
            </a:r>
            <a:endParaRPr lang="en-US" dirty="0"/>
          </a:p>
        </p:txBody>
      </p:sp>
      <p:sp>
        <p:nvSpPr>
          <p:cNvPr id="4" name="Text Placeholder 3"/>
          <p:cNvSpPr>
            <a:spLocks noGrp="1"/>
          </p:cNvSpPr>
          <p:nvPr>
            <p:ph type="body" idx="2"/>
          </p:nvPr>
        </p:nvSpPr>
        <p:spPr>
          <a:xfrm>
            <a:off x="762000" y="1600200"/>
            <a:ext cx="2057400" cy="4495800"/>
          </a:xfrm>
        </p:spPr>
        <p:txBody>
          <a:bodyPr>
            <a:normAutofit/>
          </a:bodyPr>
          <a:lstStyle/>
          <a:p>
            <a:pPr marL="285750" indent="-285750">
              <a:buFont typeface="Arial" pitchFamily="34" charset="0"/>
              <a:buChar char="•"/>
            </a:pPr>
            <a:r>
              <a:rPr lang="en-US" sz="3200" dirty="0" smtClean="0"/>
              <a:t>Provision</a:t>
            </a:r>
          </a:p>
          <a:p>
            <a:pPr marL="285750" indent="-285750">
              <a:buFont typeface="Arial" pitchFamily="34" charset="0"/>
              <a:buChar char="•"/>
            </a:pPr>
            <a:r>
              <a:rPr lang="en-US" sz="3200" dirty="0" smtClean="0"/>
              <a:t>Protection</a:t>
            </a:r>
          </a:p>
          <a:p>
            <a:pPr marL="285750" indent="-285750">
              <a:buFont typeface="Arial" pitchFamily="34" charset="0"/>
              <a:buChar char="•"/>
            </a:pPr>
            <a:r>
              <a:rPr lang="en-US" sz="3200" dirty="0" smtClean="0"/>
              <a:t>Authority</a:t>
            </a:r>
            <a:endParaRPr lang="en-US" sz="3200" dirty="0"/>
          </a:p>
        </p:txBody>
      </p:sp>
      <p:pic>
        <p:nvPicPr>
          <p:cNvPr id="2050"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3048000" y="1524000"/>
            <a:ext cx="3520858"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457200"/>
            <a:ext cx="2328863" cy="6284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61593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Fear of fatherlessness</a:t>
            </a:r>
            <a:endParaRPr lang="en-US" dirty="0"/>
          </a:p>
        </p:txBody>
      </p:sp>
      <p:pic>
        <p:nvPicPr>
          <p:cNvPr id="307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533400" y="1828800"/>
            <a:ext cx="2670279" cy="4109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1301461"/>
            <a:ext cx="2762250" cy="432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55327" y="1905000"/>
            <a:ext cx="2736850" cy="406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73954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Roles for men and women</a:t>
            </a:r>
            <a:endParaRPr lang="en-US" dirty="0"/>
          </a:p>
        </p:txBody>
      </p:sp>
      <p:sp>
        <p:nvSpPr>
          <p:cNvPr id="4" name="Text Placeholder 3"/>
          <p:cNvSpPr>
            <a:spLocks noGrp="1"/>
          </p:cNvSpPr>
          <p:nvPr>
            <p:ph type="body" idx="1"/>
          </p:nvPr>
        </p:nvSpPr>
        <p:spPr/>
        <p:txBody>
          <a:bodyPr anchor="t"/>
          <a:lstStyle/>
          <a:p>
            <a:r>
              <a:rPr lang="en-US" dirty="0" err="1" smtClean="0"/>
              <a:t>Tyneside</a:t>
            </a:r>
            <a:r>
              <a:rPr lang="en-US" dirty="0" smtClean="0"/>
              <a:t> 1991 Riots</a:t>
            </a:r>
            <a:endParaRPr lang="en-US" dirty="0"/>
          </a:p>
        </p:txBody>
      </p:sp>
      <p:sp>
        <p:nvSpPr>
          <p:cNvPr id="5" name="Text Placeholder 4"/>
          <p:cNvSpPr>
            <a:spLocks noGrp="1"/>
          </p:cNvSpPr>
          <p:nvPr>
            <p:ph type="body" sz="half" idx="3"/>
          </p:nvPr>
        </p:nvSpPr>
        <p:spPr/>
        <p:txBody>
          <a:bodyPr anchor="t"/>
          <a:lstStyle/>
          <a:p>
            <a:r>
              <a:rPr lang="en-US" dirty="0" smtClean="0"/>
              <a:t>Summer 2011 Riots</a:t>
            </a:r>
            <a:endParaRPr lang="en-US" dirty="0"/>
          </a:p>
        </p:txBody>
      </p:sp>
      <p:sp>
        <p:nvSpPr>
          <p:cNvPr id="3" name="Content Placeholder 2"/>
          <p:cNvSpPr>
            <a:spLocks noGrp="1"/>
          </p:cNvSpPr>
          <p:nvPr>
            <p:ph sz="half" idx="2"/>
          </p:nvPr>
        </p:nvSpPr>
        <p:spPr>
          <a:xfrm>
            <a:off x="914400" y="1981200"/>
            <a:ext cx="3733800" cy="4152900"/>
          </a:xfrm>
        </p:spPr>
        <p:txBody>
          <a:bodyPr>
            <a:noAutofit/>
          </a:bodyPr>
          <a:lstStyle/>
          <a:p>
            <a:pPr marL="0" indent="0">
              <a:buNone/>
            </a:pPr>
            <a:r>
              <a:rPr lang="en-GB" sz="1800" dirty="0" smtClean="0">
                <a:cs typeface="Arial" pitchFamily="34" charset="0"/>
              </a:rPr>
              <a:t>It </a:t>
            </a:r>
            <a:r>
              <a:rPr lang="en-GB" sz="1800" dirty="0">
                <a:cs typeface="Arial" pitchFamily="34" charset="0"/>
              </a:rPr>
              <a:t>is ‘the progressive liberation of young men … from the expectation that adulthood involves life-long responsibility for the well-being of their wife, and 15 or 20 years of responsibility for the well-being of their children’ that is responsible for the crime-wave .  ‘…young men who are invited to remain in a state of permanent puerility [childishness] will predictably behave in an anti-social fashion</a:t>
            </a:r>
            <a:r>
              <a:rPr lang="en-GB" sz="1800" dirty="0" smtClean="0">
                <a:cs typeface="Arial" pitchFamily="34" charset="0"/>
              </a:rPr>
              <a:t>’.</a:t>
            </a:r>
          </a:p>
          <a:p>
            <a:pPr marL="0" indent="0" algn="r">
              <a:buNone/>
            </a:pPr>
            <a:r>
              <a:rPr lang="en-GB" sz="1800" dirty="0" smtClean="0">
                <a:cs typeface="Arial" pitchFamily="34" charset="0"/>
              </a:rPr>
              <a:t> Dennis </a:t>
            </a:r>
            <a:r>
              <a:rPr lang="en-GB" sz="1800" dirty="0">
                <a:cs typeface="Arial" pitchFamily="34" charset="0"/>
              </a:rPr>
              <a:t>&amp; </a:t>
            </a:r>
            <a:r>
              <a:rPr lang="en-GB" sz="1800" dirty="0" err="1">
                <a:cs typeface="Arial" pitchFamily="34" charset="0"/>
              </a:rPr>
              <a:t>Erdos</a:t>
            </a:r>
            <a:r>
              <a:rPr lang="en-GB" sz="1800" dirty="0">
                <a:cs typeface="Arial" pitchFamily="34" charset="0"/>
              </a:rPr>
              <a:t>, 2000, p. </a:t>
            </a:r>
            <a:r>
              <a:rPr lang="en-GB" sz="1800" dirty="0" smtClean="0">
                <a:cs typeface="Arial" pitchFamily="34" charset="0"/>
              </a:rPr>
              <a:t>4  </a:t>
            </a:r>
            <a:endParaRPr lang="en-GB" sz="1800" dirty="0">
              <a:cs typeface="Arial" pitchFamily="34" charset="0"/>
            </a:endParaRPr>
          </a:p>
        </p:txBody>
      </p:sp>
      <p:sp>
        <p:nvSpPr>
          <p:cNvPr id="6" name="Content Placeholder 5"/>
          <p:cNvSpPr>
            <a:spLocks noGrp="1"/>
          </p:cNvSpPr>
          <p:nvPr>
            <p:ph sz="half" idx="4"/>
          </p:nvPr>
        </p:nvSpPr>
        <p:spPr>
          <a:xfrm>
            <a:off x="4953000" y="1981200"/>
            <a:ext cx="3733800" cy="4572000"/>
          </a:xfrm>
        </p:spPr>
        <p:txBody>
          <a:bodyPr>
            <a:normAutofit fontScale="62500" lnSpcReduction="20000"/>
          </a:bodyPr>
          <a:lstStyle/>
          <a:p>
            <a:pPr marL="0" indent="0">
              <a:buNone/>
            </a:pPr>
            <a:r>
              <a:rPr lang="en-GB" sz="2800" dirty="0" smtClean="0">
                <a:cs typeface="Arial" pitchFamily="34" charset="0"/>
              </a:rPr>
              <a:t> </a:t>
            </a:r>
            <a:r>
              <a:rPr lang="en-GB" sz="2900" dirty="0" smtClean="0">
                <a:cs typeface="Arial" pitchFamily="34" charset="0"/>
              </a:rPr>
              <a:t>The </a:t>
            </a:r>
            <a:r>
              <a:rPr lang="en-GB" sz="2900" dirty="0">
                <a:cs typeface="Arial" pitchFamily="34" charset="0"/>
              </a:rPr>
              <a:t>causes of this sickness are many and complex. But three things can be said with certainty: every one of them is the fault of the liberal intelligentsia; every one of them was instituted or exacerbated by the Labour government; and at the very heart of these problems lies the breakdown of the family.</a:t>
            </a:r>
          </a:p>
          <a:p>
            <a:pPr marL="0" indent="0">
              <a:buNone/>
            </a:pPr>
            <a:endParaRPr lang="en-GB" sz="2900" dirty="0" smtClean="0">
              <a:cs typeface="Arial" pitchFamily="34" charset="0"/>
            </a:endParaRPr>
          </a:p>
          <a:p>
            <a:pPr marL="0" indent="0">
              <a:buNone/>
            </a:pPr>
            <a:r>
              <a:rPr lang="en-GB" sz="2900" dirty="0" smtClean="0">
                <a:cs typeface="Arial" pitchFamily="34" charset="0"/>
              </a:rPr>
              <a:t>For </a:t>
            </a:r>
            <a:r>
              <a:rPr lang="en-GB" sz="2900" dirty="0">
                <a:cs typeface="Arial" pitchFamily="34" charset="0"/>
              </a:rPr>
              <a:t>most of these children come from lone-mother households. And the single most crucial factor behind all this mayhem is the willed removal of the most important thing that socialises children and turns them from feral savages into civilised citizens: a father who is a fully </a:t>
            </a:r>
            <a:r>
              <a:rPr lang="en-GB" sz="2900" dirty="0" smtClean="0">
                <a:cs typeface="Arial" pitchFamily="34" charset="0"/>
              </a:rPr>
              <a:t>committed </a:t>
            </a:r>
            <a:r>
              <a:rPr lang="en-GB" sz="2900" dirty="0">
                <a:cs typeface="Arial" pitchFamily="34" charset="0"/>
              </a:rPr>
              <a:t>member of the family unit. </a:t>
            </a:r>
            <a:endParaRPr lang="en-GB" sz="2900" dirty="0" smtClean="0">
              <a:cs typeface="Arial" pitchFamily="34" charset="0"/>
            </a:endParaRPr>
          </a:p>
          <a:p>
            <a:pPr marL="0" indent="0" algn="r">
              <a:buNone/>
            </a:pPr>
            <a:r>
              <a:rPr lang="en-GB" sz="2900" dirty="0" smtClean="0">
                <a:cs typeface="Arial" pitchFamily="34" charset="0"/>
              </a:rPr>
              <a:t>Melanie </a:t>
            </a:r>
            <a:r>
              <a:rPr lang="en-GB" sz="2900" dirty="0">
                <a:cs typeface="Arial" pitchFamily="34" charset="0"/>
              </a:rPr>
              <a:t>Phillips, </a:t>
            </a:r>
            <a:r>
              <a:rPr lang="en-GB" sz="2900" i="1" dirty="0">
                <a:cs typeface="Arial" pitchFamily="34" charset="0"/>
              </a:rPr>
              <a:t>The Daily Mail</a:t>
            </a:r>
            <a:r>
              <a:rPr lang="en-GB" sz="2900" dirty="0">
                <a:cs typeface="Arial" pitchFamily="34" charset="0"/>
              </a:rPr>
              <a:t>, 11 August </a:t>
            </a:r>
            <a:r>
              <a:rPr lang="en-GB" sz="2900" dirty="0" smtClean="0">
                <a:cs typeface="Arial" pitchFamily="34" charset="0"/>
              </a:rPr>
              <a:t>2011</a:t>
            </a:r>
            <a:endParaRPr lang="en-GB" sz="2900" dirty="0">
              <a:cs typeface="Arial" pitchFamily="34" charset="0"/>
            </a:endParaRPr>
          </a:p>
          <a:p>
            <a:pPr marL="0" indent="0">
              <a:buNone/>
            </a:pPr>
            <a:endParaRPr lang="en-US" dirty="0"/>
          </a:p>
        </p:txBody>
      </p:sp>
    </p:spTree>
    <p:extLst>
      <p:ext uri="{BB962C8B-B14F-4D97-AF65-F5344CB8AC3E}">
        <p14:creationId xmlns:p14="http://schemas.microsoft.com/office/powerpoint/2010/main" val="7745450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Child Support Agency (CSA)</a:t>
            </a:r>
            <a:endParaRPr lang="en-US" dirty="0"/>
          </a:p>
        </p:txBody>
      </p:sp>
      <p:sp>
        <p:nvSpPr>
          <p:cNvPr id="3" name="Content Placeholder 2"/>
          <p:cNvSpPr>
            <a:spLocks noGrp="1"/>
          </p:cNvSpPr>
          <p:nvPr>
            <p:ph sz="quarter" idx="1"/>
          </p:nvPr>
        </p:nvSpPr>
        <p:spPr/>
        <p:txBody>
          <a:bodyPr/>
          <a:lstStyle/>
          <a:p>
            <a:r>
              <a:rPr lang="en-US" dirty="0" smtClean="0"/>
              <a:t>Fiscal and legal attempt to re-attach absent fathers to their children</a:t>
            </a:r>
          </a:p>
          <a:p>
            <a:r>
              <a:rPr lang="en-US" dirty="0" smtClean="0"/>
              <a:t>Main protest from white, middle class men</a:t>
            </a:r>
            <a:endParaRPr lang="en-US" dirty="0"/>
          </a:p>
          <a:p>
            <a:pPr lvl="1"/>
            <a:r>
              <a:rPr lang="en-US" dirty="0" smtClean="0"/>
              <a:t>Affronted by state interference</a:t>
            </a:r>
          </a:p>
          <a:p>
            <a:pPr lvl="1"/>
            <a:r>
              <a:rPr lang="en-US" dirty="0" smtClean="0"/>
              <a:t>Resistant to ‘feckless’ suggestion</a:t>
            </a:r>
          </a:p>
          <a:p>
            <a:pPr lvl="1"/>
            <a:r>
              <a:rPr lang="en-US" dirty="0" smtClean="0"/>
              <a:t>Angered by association with shame and guilt</a:t>
            </a:r>
          </a:p>
          <a:p>
            <a:pPr lvl="1"/>
            <a:r>
              <a:rPr lang="en-US" dirty="0" smtClean="0"/>
              <a:t>Convinced CSA incompetent and unjust</a:t>
            </a:r>
          </a:p>
          <a:p>
            <a:pPr lvl="1"/>
            <a:endParaRPr lang="en-US" dirty="0" smtClean="0"/>
          </a:p>
        </p:txBody>
      </p:sp>
    </p:spTree>
    <p:extLst>
      <p:ext uri="{BB962C8B-B14F-4D97-AF65-F5344CB8AC3E}">
        <p14:creationId xmlns:p14="http://schemas.microsoft.com/office/powerpoint/2010/main" val="3610903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Redefining fatherhood around nurturing activities</a:t>
            </a:r>
            <a:endParaRPr lang="en-US" dirty="0"/>
          </a:p>
        </p:txBody>
      </p:sp>
      <p:pic>
        <p:nvPicPr>
          <p:cNvPr id="102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tretch>
            <a:fillRect/>
          </a:stretch>
        </p:blipFill>
        <p:spPr bwMode="auto">
          <a:xfrm>
            <a:off x="2725615" y="1447800"/>
            <a:ext cx="4149969"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8245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Constraints</a:t>
            </a:r>
            <a:endParaRPr lang="en-US" dirty="0"/>
          </a:p>
        </p:txBody>
      </p:sp>
      <p:sp>
        <p:nvSpPr>
          <p:cNvPr id="3" name="Content Placeholder 2"/>
          <p:cNvSpPr>
            <a:spLocks noGrp="1"/>
          </p:cNvSpPr>
          <p:nvPr>
            <p:ph sz="quarter" idx="1"/>
          </p:nvPr>
        </p:nvSpPr>
        <p:spPr/>
        <p:txBody>
          <a:bodyPr>
            <a:normAutofit/>
          </a:bodyPr>
          <a:lstStyle/>
          <a:p>
            <a:r>
              <a:rPr lang="en-US" sz="2800" dirty="0" smtClean="0"/>
              <a:t>Hegemonic Masculinity</a:t>
            </a:r>
          </a:p>
          <a:p>
            <a:r>
              <a:rPr lang="en-US" sz="2800" dirty="0" smtClean="0"/>
              <a:t>Violence</a:t>
            </a:r>
          </a:p>
          <a:p>
            <a:r>
              <a:rPr lang="en-US" sz="2800" dirty="0" err="1" smtClean="0"/>
              <a:t>Labour</a:t>
            </a:r>
            <a:r>
              <a:rPr lang="en-US" sz="2800" dirty="0" smtClean="0"/>
              <a:t> Market</a:t>
            </a:r>
            <a:endParaRPr lang="en-US" sz="2800" dirty="0"/>
          </a:p>
        </p:txBody>
      </p:sp>
    </p:spTree>
    <p:extLst>
      <p:ext uri="{BB962C8B-B14F-4D97-AF65-F5344CB8AC3E}">
        <p14:creationId xmlns:p14="http://schemas.microsoft.com/office/powerpoint/2010/main" val="19148050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ransformations Lecture 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1021</TotalTime>
  <Words>368</Words>
  <Application>Microsoft Office PowerPoint</Application>
  <PresentationFormat>On-screen Show (4:3)</PresentationFormat>
  <Paragraphs>39</Paragraphs>
  <Slides>11</Slides>
  <Notes>0</Notes>
  <HiddenSlides>0</HiddenSlides>
  <MMClips>1</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Transformations Lecture 1</vt:lpstr>
      <vt:lpstr>Transformations: Gender, Reproduction, and Contemporary Society</vt:lpstr>
      <vt:lpstr>Today’s lecture</vt:lpstr>
      <vt:lpstr>PowerPoint Presentation</vt:lpstr>
      <vt:lpstr>Traditional discourses</vt:lpstr>
      <vt:lpstr>Fear of fatherlessness</vt:lpstr>
      <vt:lpstr>Roles for men and women</vt:lpstr>
      <vt:lpstr>Child Support Agency (CSA)</vt:lpstr>
      <vt:lpstr>Redefining fatherhood around nurturing activities</vt:lpstr>
      <vt:lpstr>Constraints</vt:lpstr>
      <vt:lpstr>Empirical Research into Fathering Practices</vt:lpstr>
      <vt:lpstr>Conclusions </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Transformations: Gender, Reproduction, and Contemporary Society</dc:title>
  <dc:creator>Owner</dc:creator>
  <cp:lastModifiedBy>Owner</cp:lastModifiedBy>
  <cp:revision>36</cp:revision>
  <dcterms:created xsi:type="dcterms:W3CDTF">2012-10-14T08:39:26Z</dcterms:created>
  <dcterms:modified xsi:type="dcterms:W3CDTF">2012-11-05T10:29:17Z</dcterms:modified>
</cp:coreProperties>
</file>