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5" r:id="rId3"/>
    <p:sldId id="276" r:id="rId4"/>
    <p:sldId id="277" r:id="rId5"/>
    <p:sldId id="284" r:id="rId6"/>
    <p:sldId id="279" r:id="rId7"/>
    <p:sldId id="285" r:id="rId8"/>
    <p:sldId id="286" r:id="rId9"/>
    <p:sldId id="287" r:id="rId10"/>
    <p:sldId id="281" r:id="rId11"/>
    <p:sldId id="288" r:id="rId12"/>
    <p:sldId id="289" r:id="rId13"/>
    <p:sldId id="28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18"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4E4BF4-A163-4743-A6AD-325413E18FC7}" type="doc">
      <dgm:prSet loTypeId="urn:microsoft.com/office/officeart/2005/8/layout/chevron1" loCatId="process" qsTypeId="urn:microsoft.com/office/officeart/2005/8/quickstyle/simple1" qsCatId="simple" csTypeId="urn:microsoft.com/office/officeart/2005/8/colors/accent1_2" csCatId="accent1" phldr="1"/>
      <dgm:spPr/>
    </dgm:pt>
    <dgm:pt modelId="{C378A04D-5B03-4356-8537-B8E29642B11A}">
      <dgm:prSet phldrT="[Text]"/>
      <dgm:spPr/>
      <dgm:t>
        <a:bodyPr/>
        <a:lstStyle/>
        <a:p>
          <a:r>
            <a:rPr lang="en-US" dirty="0" smtClean="0"/>
            <a:t>Family as a lifestyle choice</a:t>
          </a:r>
          <a:endParaRPr lang="en-US" dirty="0"/>
        </a:p>
      </dgm:t>
    </dgm:pt>
    <dgm:pt modelId="{13284B78-F1CF-456C-A29D-432D44659094}" type="parTrans" cxnId="{74179CB7-DC21-4BD9-8AEF-F1C6E62F8952}">
      <dgm:prSet/>
      <dgm:spPr/>
      <dgm:t>
        <a:bodyPr/>
        <a:lstStyle/>
        <a:p>
          <a:endParaRPr lang="en-US"/>
        </a:p>
      </dgm:t>
    </dgm:pt>
    <dgm:pt modelId="{B159F7F4-07CC-4291-90F0-0F37352F2D0E}" type="sibTrans" cxnId="{74179CB7-DC21-4BD9-8AEF-F1C6E62F8952}">
      <dgm:prSet/>
      <dgm:spPr/>
      <dgm:t>
        <a:bodyPr/>
        <a:lstStyle/>
        <a:p>
          <a:endParaRPr lang="en-US"/>
        </a:p>
      </dgm:t>
    </dgm:pt>
    <dgm:pt modelId="{67E41D71-0E69-4FBC-9432-AA489D4A85D2}">
      <dgm:prSet phldrT="[Text]"/>
      <dgm:spPr/>
      <dgm:t>
        <a:bodyPr/>
        <a:lstStyle/>
        <a:p>
          <a:r>
            <a:rPr lang="en-US" dirty="0" smtClean="0"/>
            <a:t>Subsidized Matriarchy</a:t>
          </a:r>
          <a:endParaRPr lang="en-US" dirty="0"/>
        </a:p>
      </dgm:t>
    </dgm:pt>
    <dgm:pt modelId="{9F066201-C3BA-40F1-896E-40CD0F891FF1}" type="parTrans" cxnId="{6C0E2A3F-F5C6-4022-A725-622454135A90}">
      <dgm:prSet/>
      <dgm:spPr/>
      <dgm:t>
        <a:bodyPr/>
        <a:lstStyle/>
        <a:p>
          <a:endParaRPr lang="en-US"/>
        </a:p>
      </dgm:t>
    </dgm:pt>
    <dgm:pt modelId="{D361A660-C7EE-4A1E-AF4B-795AB59BB938}" type="sibTrans" cxnId="{6C0E2A3F-F5C6-4022-A725-622454135A90}">
      <dgm:prSet/>
      <dgm:spPr/>
      <dgm:t>
        <a:bodyPr/>
        <a:lstStyle/>
        <a:p>
          <a:endParaRPr lang="en-US"/>
        </a:p>
      </dgm:t>
    </dgm:pt>
    <dgm:pt modelId="{A9AD967F-A802-409C-BA97-93083A03606C}" type="pres">
      <dgm:prSet presAssocID="{E84E4BF4-A163-4743-A6AD-325413E18FC7}" presName="Name0" presStyleCnt="0">
        <dgm:presLayoutVars>
          <dgm:dir/>
          <dgm:animLvl val="lvl"/>
          <dgm:resizeHandles val="exact"/>
        </dgm:presLayoutVars>
      </dgm:prSet>
      <dgm:spPr/>
    </dgm:pt>
    <dgm:pt modelId="{30217616-B7D7-4A61-8AE4-3B9F7FF6B00A}" type="pres">
      <dgm:prSet presAssocID="{C378A04D-5B03-4356-8537-B8E29642B11A}" presName="parTxOnly" presStyleLbl="node1" presStyleIdx="0" presStyleCnt="2">
        <dgm:presLayoutVars>
          <dgm:chMax val="0"/>
          <dgm:chPref val="0"/>
          <dgm:bulletEnabled val="1"/>
        </dgm:presLayoutVars>
      </dgm:prSet>
      <dgm:spPr/>
      <dgm:t>
        <a:bodyPr/>
        <a:lstStyle/>
        <a:p>
          <a:endParaRPr lang="en-US"/>
        </a:p>
      </dgm:t>
    </dgm:pt>
    <dgm:pt modelId="{9D6F0BF2-EECF-4AFB-895C-B86C65424127}" type="pres">
      <dgm:prSet presAssocID="{B159F7F4-07CC-4291-90F0-0F37352F2D0E}" presName="parTxOnlySpace" presStyleCnt="0"/>
      <dgm:spPr/>
    </dgm:pt>
    <dgm:pt modelId="{E9A39DAB-BF65-4982-8D46-0292C8237094}" type="pres">
      <dgm:prSet presAssocID="{67E41D71-0E69-4FBC-9432-AA489D4A85D2}" presName="parTxOnly" presStyleLbl="node1" presStyleIdx="1" presStyleCnt="2">
        <dgm:presLayoutVars>
          <dgm:chMax val="0"/>
          <dgm:chPref val="0"/>
          <dgm:bulletEnabled val="1"/>
        </dgm:presLayoutVars>
      </dgm:prSet>
      <dgm:spPr/>
      <dgm:t>
        <a:bodyPr/>
        <a:lstStyle/>
        <a:p>
          <a:endParaRPr lang="en-US"/>
        </a:p>
      </dgm:t>
    </dgm:pt>
  </dgm:ptLst>
  <dgm:cxnLst>
    <dgm:cxn modelId="{69E9D2EC-18CA-4691-81F6-9AED0FEAB8D5}" type="presOf" srcId="{C378A04D-5B03-4356-8537-B8E29642B11A}" destId="{30217616-B7D7-4A61-8AE4-3B9F7FF6B00A}" srcOrd="0" destOrd="0" presId="urn:microsoft.com/office/officeart/2005/8/layout/chevron1"/>
    <dgm:cxn modelId="{B4D2AE0F-86DF-4A4B-8107-A85422B468DB}" type="presOf" srcId="{E84E4BF4-A163-4743-A6AD-325413E18FC7}" destId="{A9AD967F-A802-409C-BA97-93083A03606C}" srcOrd="0" destOrd="0" presId="urn:microsoft.com/office/officeart/2005/8/layout/chevron1"/>
    <dgm:cxn modelId="{6C0E2A3F-F5C6-4022-A725-622454135A90}" srcId="{E84E4BF4-A163-4743-A6AD-325413E18FC7}" destId="{67E41D71-0E69-4FBC-9432-AA489D4A85D2}" srcOrd="1" destOrd="0" parTransId="{9F066201-C3BA-40F1-896E-40CD0F891FF1}" sibTransId="{D361A660-C7EE-4A1E-AF4B-795AB59BB938}"/>
    <dgm:cxn modelId="{74179CB7-DC21-4BD9-8AEF-F1C6E62F8952}" srcId="{E84E4BF4-A163-4743-A6AD-325413E18FC7}" destId="{C378A04D-5B03-4356-8537-B8E29642B11A}" srcOrd="0" destOrd="0" parTransId="{13284B78-F1CF-456C-A29D-432D44659094}" sibTransId="{B159F7F4-07CC-4291-90F0-0F37352F2D0E}"/>
    <dgm:cxn modelId="{A40FDBF5-8C89-4574-8A65-2DA68FA12BB5}" type="presOf" srcId="{67E41D71-0E69-4FBC-9432-AA489D4A85D2}" destId="{E9A39DAB-BF65-4982-8D46-0292C8237094}" srcOrd="0" destOrd="0" presId="urn:microsoft.com/office/officeart/2005/8/layout/chevron1"/>
    <dgm:cxn modelId="{35D3396D-5488-4781-A251-DE4305D62837}" type="presParOf" srcId="{A9AD967F-A802-409C-BA97-93083A03606C}" destId="{30217616-B7D7-4A61-8AE4-3B9F7FF6B00A}" srcOrd="0" destOrd="0" presId="urn:microsoft.com/office/officeart/2005/8/layout/chevron1"/>
    <dgm:cxn modelId="{7BC01DED-3452-40D5-BC93-83F58AD994B6}" type="presParOf" srcId="{A9AD967F-A802-409C-BA97-93083A03606C}" destId="{9D6F0BF2-EECF-4AFB-895C-B86C65424127}" srcOrd="1" destOrd="0" presId="urn:microsoft.com/office/officeart/2005/8/layout/chevron1"/>
    <dgm:cxn modelId="{D7296749-64FE-4F6C-8292-F6FF43ED2218}" type="presParOf" srcId="{A9AD967F-A802-409C-BA97-93083A03606C}" destId="{E9A39DAB-BF65-4982-8D46-0292C8237094}" srcOrd="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217616-B7D7-4A61-8AE4-3B9F7FF6B00A}">
      <dsp:nvSpPr>
        <dsp:cNvPr id="0" name=""/>
        <dsp:cNvSpPr/>
      </dsp:nvSpPr>
      <dsp:spPr>
        <a:xfrm>
          <a:off x="6831" y="1469290"/>
          <a:ext cx="4083546" cy="163341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019" tIns="50673" rIns="50673" bIns="50673" numCol="1" spcCol="1270" anchor="ctr" anchorCtr="0">
          <a:noAutofit/>
        </a:bodyPr>
        <a:lstStyle/>
        <a:p>
          <a:pPr lvl="0" algn="ctr" defTabSz="1689100">
            <a:lnSpc>
              <a:spcPct val="90000"/>
            </a:lnSpc>
            <a:spcBef>
              <a:spcPct val="0"/>
            </a:spcBef>
            <a:spcAft>
              <a:spcPct val="35000"/>
            </a:spcAft>
          </a:pPr>
          <a:r>
            <a:rPr lang="en-US" sz="3800" kern="1200" dirty="0" smtClean="0"/>
            <a:t>Family as a lifestyle choice</a:t>
          </a:r>
          <a:endParaRPr lang="en-US" sz="3800" kern="1200" dirty="0"/>
        </a:p>
      </dsp:txBody>
      <dsp:txXfrm>
        <a:off x="823540" y="1469290"/>
        <a:ext cx="2450128" cy="1633418"/>
      </dsp:txXfrm>
    </dsp:sp>
    <dsp:sp modelId="{E9A39DAB-BF65-4982-8D46-0292C8237094}">
      <dsp:nvSpPr>
        <dsp:cNvPr id="0" name=""/>
        <dsp:cNvSpPr/>
      </dsp:nvSpPr>
      <dsp:spPr>
        <a:xfrm>
          <a:off x="3682022" y="1469290"/>
          <a:ext cx="4083546" cy="163341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019" tIns="50673" rIns="50673" bIns="50673" numCol="1" spcCol="1270" anchor="ctr" anchorCtr="0">
          <a:noAutofit/>
        </a:bodyPr>
        <a:lstStyle/>
        <a:p>
          <a:pPr lvl="0" algn="ctr" defTabSz="1689100">
            <a:lnSpc>
              <a:spcPct val="90000"/>
            </a:lnSpc>
            <a:spcBef>
              <a:spcPct val="0"/>
            </a:spcBef>
            <a:spcAft>
              <a:spcPct val="35000"/>
            </a:spcAft>
          </a:pPr>
          <a:r>
            <a:rPr lang="en-US" sz="3800" kern="1200" dirty="0" smtClean="0"/>
            <a:t>Subsidized Matriarchy</a:t>
          </a:r>
          <a:endParaRPr lang="en-US" sz="3800" kern="1200" dirty="0"/>
        </a:p>
      </dsp:txBody>
      <dsp:txXfrm>
        <a:off x="4498731" y="1469290"/>
        <a:ext cx="2450128" cy="163341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777F6D1-2FB0-4501-8E8A-A6F8D3BCFD44}" type="datetimeFigureOut">
              <a:rPr lang="en-US" smtClean="0"/>
              <a:t>11/26/2012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00C1250-65B0-4F7A-BF9B-6F1D6DF7697D}"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777F6D1-2FB0-4501-8E8A-A6F8D3BCFD44}" type="datetimeFigureOut">
              <a:rPr lang="en-US" smtClean="0"/>
              <a:t>11/26/2012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0C1250-65B0-4F7A-BF9B-6F1D6DF7697D}"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777F6D1-2FB0-4501-8E8A-A6F8D3BCFD44}" type="datetimeFigureOut">
              <a:rPr lang="en-US" smtClean="0"/>
              <a:t>11/26/2012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00C1250-65B0-4F7A-BF9B-6F1D6DF7697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777F6D1-2FB0-4501-8E8A-A6F8D3BCFD44}" type="datetimeFigureOut">
              <a:rPr lang="en-US" smtClean="0"/>
              <a:t>11/26/2012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0C1250-65B0-4F7A-BF9B-6F1D6DF7697D}"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777F6D1-2FB0-4501-8E8A-A6F8D3BCFD44}" type="datetimeFigureOut">
              <a:rPr lang="en-US" smtClean="0"/>
              <a:t>11/26/2012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0C1250-65B0-4F7A-BF9B-6F1D6DF7697D}"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777F6D1-2FB0-4501-8E8A-A6F8D3BCFD44}" type="datetimeFigureOut">
              <a:rPr lang="en-US" smtClean="0"/>
              <a:t>11/26/2012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77F6D1-2FB0-4501-8E8A-A6F8D3BCFD44}" type="datetimeFigureOut">
              <a:rPr lang="en-US" smtClean="0"/>
              <a:t>11/26/2012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0C1250-65B0-4F7A-BF9B-6F1D6DF769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77F6D1-2FB0-4501-8E8A-A6F8D3BCFD44}" type="datetimeFigureOut">
              <a:rPr lang="en-US" smtClean="0"/>
              <a:t>11/26/2012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0C1250-65B0-4F7A-BF9B-6F1D6DF7697D}"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77F6D1-2FB0-4501-8E8A-A6F8D3BCFD44}" type="datetimeFigureOut">
              <a:rPr lang="en-US" smtClean="0"/>
              <a:t>11/26/2012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00C1250-65B0-4F7A-BF9B-6F1D6DF7697D}"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777F6D1-2FB0-4501-8E8A-A6F8D3BCFD44}" type="datetimeFigureOut">
              <a:rPr lang="en-US" smtClean="0"/>
              <a:t>11/26/2012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00C1250-65B0-4F7A-BF9B-6F1D6DF769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prideangel.com/p4/about-us.aspx" TargetMode="External"/><Relationship Id="rId2" Type="http://schemas.openxmlformats.org/officeDocument/2006/relationships/hyperlink" Target="http://www.stonewall.org.uk/at_home/parenting/default.asp" TargetMode="External"/><Relationship Id="rId1" Type="http://schemas.openxmlformats.org/officeDocument/2006/relationships/slideLayout" Target="../slideLayouts/slideLayout2.xml"/><Relationship Id="rId5" Type="http://schemas.openxmlformats.org/officeDocument/2006/relationships/hyperlink" Target="http://www.newfamilysocial.co.uk/" TargetMode="External"/><Relationship Id="rId4" Type="http://schemas.openxmlformats.org/officeDocument/2006/relationships/hyperlink" Target="http://www.donor-conception-network.org/index.ht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92500" lnSpcReduction="10000"/>
          </a:bodyPr>
          <a:lstStyle/>
          <a:p>
            <a:r>
              <a:rPr lang="en-US" dirty="0" smtClean="0"/>
              <a:t>Lecture 8: Beyond the Nuclear Family: Can parenting ‘be’ what parenting ‘is’?</a:t>
            </a:r>
          </a:p>
          <a:p>
            <a:r>
              <a:rPr lang="en-US" dirty="0" err="1" smtClean="0"/>
              <a:t>Dr</a:t>
            </a:r>
            <a:r>
              <a:rPr lang="en-US" dirty="0" smtClean="0"/>
              <a:t> </a:t>
            </a:r>
            <a:r>
              <a:rPr lang="en-US" dirty="0" err="1" smtClean="0"/>
              <a:t>Sherah</a:t>
            </a:r>
            <a:r>
              <a:rPr lang="en-US" dirty="0" smtClean="0"/>
              <a:t> Wells</a:t>
            </a:r>
          </a:p>
          <a:p>
            <a:r>
              <a:rPr lang="en-US" dirty="0" smtClean="0"/>
              <a:t>Sherah.Wells@warwick.ac.uk</a:t>
            </a:r>
            <a:endParaRPr lang="en-US" dirty="0"/>
          </a:p>
        </p:txBody>
      </p:sp>
      <p:sp>
        <p:nvSpPr>
          <p:cNvPr id="2" name="Title 1"/>
          <p:cNvSpPr>
            <a:spLocks noGrp="1"/>
          </p:cNvSpPr>
          <p:nvPr>
            <p:ph type="ctrTitle"/>
          </p:nvPr>
        </p:nvSpPr>
        <p:spPr/>
        <p:txBody>
          <a:bodyPr>
            <a:normAutofit fontScale="90000"/>
          </a:bodyPr>
          <a:lstStyle/>
          <a:p>
            <a:r>
              <a:rPr lang="en-US" dirty="0" smtClean="0"/>
              <a:t>Transformations: Gender, Reproduction, and Contemporary Society</a:t>
            </a:r>
            <a:endParaRPr lang="en-US" dirty="0"/>
          </a:p>
        </p:txBody>
      </p:sp>
    </p:spTree>
    <p:extLst>
      <p:ext uri="{BB962C8B-B14F-4D97-AF65-F5344CB8AC3E}">
        <p14:creationId xmlns:p14="http://schemas.microsoft.com/office/powerpoint/2010/main" val="1124141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Campion, critiquing grounds for unfit parenting</a:t>
            </a:r>
            <a:endParaRPr lang="en-US" dirty="0"/>
          </a:p>
        </p:txBody>
      </p:sp>
      <p:sp>
        <p:nvSpPr>
          <p:cNvPr id="3" name="Content Placeholder 2"/>
          <p:cNvSpPr>
            <a:spLocks noGrp="1"/>
          </p:cNvSpPr>
          <p:nvPr>
            <p:ph sz="quarter" idx="1"/>
          </p:nvPr>
        </p:nvSpPr>
        <p:spPr/>
        <p:txBody>
          <a:bodyPr>
            <a:normAutofit/>
          </a:bodyPr>
          <a:lstStyle/>
          <a:p>
            <a:r>
              <a:rPr lang="en-US" sz="2800" dirty="0" smtClean="0"/>
              <a:t>Psychiatrically ill</a:t>
            </a:r>
          </a:p>
          <a:p>
            <a:r>
              <a:rPr lang="en-US" sz="2800" dirty="0" smtClean="0"/>
              <a:t>Against nature</a:t>
            </a:r>
          </a:p>
          <a:p>
            <a:r>
              <a:rPr lang="en-US" sz="2800" dirty="0" smtClean="0"/>
              <a:t>Need mother and father to develop gender identities</a:t>
            </a:r>
          </a:p>
          <a:p>
            <a:r>
              <a:rPr lang="en-US" sz="2800" dirty="0" smtClean="0"/>
              <a:t>Confusion about sexuality</a:t>
            </a:r>
          </a:p>
          <a:p>
            <a:r>
              <a:rPr lang="en-US" sz="2800" dirty="0" smtClean="0"/>
              <a:t>Stigma and victimization</a:t>
            </a:r>
          </a:p>
          <a:p>
            <a:r>
              <a:rPr lang="en-US" sz="2800" dirty="0" smtClean="0"/>
              <a:t>See things they shouldn’t see</a:t>
            </a:r>
          </a:p>
          <a:p>
            <a:r>
              <a:rPr lang="en-US" sz="2800" dirty="0" smtClean="0"/>
              <a:t>Risk of abuse</a:t>
            </a:r>
          </a:p>
          <a:p>
            <a:endParaRPr lang="en-US" sz="2800" dirty="0" smtClean="0"/>
          </a:p>
          <a:p>
            <a:endParaRPr lang="en-US" sz="2800" dirty="0"/>
          </a:p>
        </p:txBody>
      </p:sp>
    </p:spTree>
    <p:extLst>
      <p:ext uri="{BB962C8B-B14F-4D97-AF65-F5344CB8AC3E}">
        <p14:creationId xmlns:p14="http://schemas.microsoft.com/office/powerpoint/2010/main" val="191480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7772400" cy="1143000"/>
          </a:xfrm>
        </p:spPr>
        <p:txBody>
          <a:bodyPr>
            <a:normAutofit fontScale="90000"/>
          </a:bodyPr>
          <a:lstStyle/>
          <a:p>
            <a:r>
              <a:rPr lang="en-US" sz="2700" dirty="0" err="1" smtClean="0"/>
              <a:t>Tasker</a:t>
            </a:r>
            <a:r>
              <a:rPr lang="en-US" sz="2700" dirty="0" smtClean="0"/>
              <a:t>, Fiona (2005) ‘Lesbian Mothers, Gay Fathers, and Their Children: A Review’, </a:t>
            </a:r>
            <a:r>
              <a:rPr lang="en-US" sz="2700" i="1" dirty="0" smtClean="0"/>
              <a:t>Journal of Developmental and Behavioral Pediatrics, </a:t>
            </a:r>
            <a:r>
              <a:rPr lang="en-US" sz="2700" dirty="0" smtClean="0"/>
              <a:t>vol. 26, no. 3, pp. 224-240</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pPr marL="0" indent="0">
              <a:buNone/>
            </a:pPr>
            <a:r>
              <a:rPr lang="en-US" dirty="0" smtClean="0"/>
              <a:t>‘Findings from research suggest that children with lesbian or gay parents are comparable with children with heterosexual parents on key psychosocial developmental outcomes. In many ways, children of lesbian or gay parents have similar experiences of family life compared with children in heterosexual families’ (</a:t>
            </a:r>
            <a:r>
              <a:rPr lang="en-US" dirty="0" err="1" smtClean="0"/>
              <a:t>Tasker</a:t>
            </a:r>
            <a:r>
              <a:rPr lang="en-US" dirty="0" smtClean="0"/>
              <a:t>, 2005, p. 224). </a:t>
            </a:r>
            <a:endParaRPr lang="en-US" dirty="0"/>
          </a:p>
        </p:txBody>
      </p:sp>
    </p:spTree>
    <p:extLst>
      <p:ext uri="{BB962C8B-B14F-4D97-AF65-F5344CB8AC3E}">
        <p14:creationId xmlns:p14="http://schemas.microsoft.com/office/powerpoint/2010/main" val="16762880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sz="quarter" idx="1"/>
          </p:nvPr>
        </p:nvSpPr>
        <p:spPr/>
        <p:txBody>
          <a:bodyPr/>
          <a:lstStyle/>
          <a:p>
            <a:r>
              <a:rPr lang="en-GB" b="1" u="sng" dirty="0">
                <a:hlinkClick r:id="rId2"/>
              </a:rPr>
              <a:t>http://</a:t>
            </a:r>
            <a:r>
              <a:rPr lang="en-GB" b="1" u="sng" dirty="0" smtClean="0">
                <a:hlinkClick r:id="rId2"/>
              </a:rPr>
              <a:t>www.stonewall.org.uk/at_home/parenting/default.asp</a:t>
            </a:r>
            <a:r>
              <a:rPr lang="en-GB" b="1" dirty="0"/>
              <a:t> </a:t>
            </a:r>
            <a:endParaRPr lang="en-US" dirty="0"/>
          </a:p>
          <a:p>
            <a:r>
              <a:rPr lang="en-GB" b="1" u="sng" dirty="0">
                <a:hlinkClick r:id="rId3"/>
              </a:rPr>
              <a:t>http://</a:t>
            </a:r>
            <a:r>
              <a:rPr lang="en-GB" b="1" u="sng" dirty="0" smtClean="0">
                <a:hlinkClick r:id="rId3"/>
              </a:rPr>
              <a:t>www.prideangel.com/p4/about-us.aspx</a:t>
            </a:r>
            <a:r>
              <a:rPr lang="en-GB" b="1" dirty="0"/>
              <a:t> </a:t>
            </a:r>
            <a:endParaRPr lang="en-US" dirty="0"/>
          </a:p>
          <a:p>
            <a:r>
              <a:rPr lang="en-GB" b="1" u="sng" dirty="0">
                <a:hlinkClick r:id="rId4"/>
              </a:rPr>
              <a:t>http://</a:t>
            </a:r>
            <a:r>
              <a:rPr lang="en-GB" b="1" u="sng" dirty="0" smtClean="0">
                <a:hlinkClick r:id="rId4"/>
              </a:rPr>
              <a:t>www.donor-conception-network.org/index.htm</a:t>
            </a:r>
            <a:endParaRPr lang="en-US" dirty="0"/>
          </a:p>
          <a:p>
            <a:r>
              <a:rPr lang="en-GB" b="1" u="sng" dirty="0">
                <a:hlinkClick r:id="rId5"/>
              </a:rPr>
              <a:t>http://www.newfamilysocial.co.uk/</a:t>
            </a:r>
            <a:endParaRPr lang="en-US" dirty="0"/>
          </a:p>
          <a:p>
            <a:endParaRPr lang="en-US" dirty="0"/>
          </a:p>
        </p:txBody>
      </p:sp>
    </p:spTree>
    <p:extLst>
      <p:ext uri="{BB962C8B-B14F-4D97-AF65-F5344CB8AC3E}">
        <p14:creationId xmlns:p14="http://schemas.microsoft.com/office/powerpoint/2010/main" val="33144804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660650"/>
            <a:ext cx="3414713" cy="77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267200"/>
            <a:ext cx="2120900" cy="195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7277" y="3048000"/>
            <a:ext cx="5145087" cy="346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609600"/>
            <a:ext cx="52101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1054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What is parenting?</a:t>
            </a:r>
            <a:endParaRPr lang="en-US" dirty="0"/>
          </a:p>
        </p:txBody>
      </p:sp>
      <p:sp>
        <p:nvSpPr>
          <p:cNvPr id="2" name="Content Placeholder 1"/>
          <p:cNvSpPr>
            <a:spLocks noGrp="1"/>
          </p:cNvSpPr>
          <p:nvPr>
            <p:ph sz="quarter" idx="1"/>
          </p:nvPr>
        </p:nvSpPr>
        <p:spPr/>
        <p:txBody>
          <a:bodyPr/>
          <a:lstStyle/>
          <a:p>
            <a:r>
              <a:rPr lang="en-US" dirty="0" smtClean="0"/>
              <a:t>Gap between ideal and actuality</a:t>
            </a:r>
          </a:p>
          <a:p>
            <a:r>
              <a:rPr lang="en-US" dirty="0" smtClean="0"/>
              <a:t>‘Types’ of parents:</a:t>
            </a:r>
          </a:p>
          <a:p>
            <a:pPr lvl="1"/>
            <a:r>
              <a:rPr lang="en-US" dirty="0" smtClean="0"/>
              <a:t>Lone</a:t>
            </a:r>
          </a:p>
          <a:p>
            <a:pPr lvl="1"/>
            <a:r>
              <a:rPr lang="en-US" dirty="0" smtClean="0"/>
              <a:t>Married</a:t>
            </a:r>
          </a:p>
          <a:p>
            <a:pPr lvl="1"/>
            <a:r>
              <a:rPr lang="en-US" dirty="0" smtClean="0"/>
              <a:t>Step</a:t>
            </a:r>
          </a:p>
          <a:p>
            <a:pPr lvl="1"/>
            <a:r>
              <a:rPr lang="en-US" dirty="0" smtClean="0"/>
              <a:t>Lesbian</a:t>
            </a:r>
          </a:p>
          <a:p>
            <a:pPr lvl="1"/>
            <a:r>
              <a:rPr lang="en-US" dirty="0" smtClean="0"/>
              <a:t>Resident</a:t>
            </a:r>
          </a:p>
          <a:p>
            <a:pPr lvl="1"/>
            <a:r>
              <a:rPr lang="en-US" dirty="0" smtClean="0"/>
              <a:t>Absent</a:t>
            </a:r>
          </a:p>
          <a:p>
            <a:pPr lvl="1"/>
            <a:r>
              <a:rPr lang="en-US" dirty="0" smtClean="0"/>
              <a:t>Co-habiting</a:t>
            </a:r>
          </a:p>
          <a:p>
            <a:pPr lvl="1"/>
            <a:r>
              <a:rPr lang="en-US" dirty="0" smtClean="0"/>
              <a:t>Gay</a:t>
            </a:r>
            <a:endParaRPr lang="en-US" dirty="0"/>
          </a:p>
        </p:txBody>
      </p:sp>
    </p:spTree>
    <p:extLst>
      <p:ext uri="{BB962C8B-B14F-4D97-AF65-F5344CB8AC3E}">
        <p14:creationId xmlns:p14="http://schemas.microsoft.com/office/powerpoint/2010/main" val="133946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Lone Motherhood</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487487"/>
            <a:ext cx="2232025" cy="245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540183"/>
            <a:ext cx="2809875" cy="329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4119995"/>
            <a:ext cx="2859087" cy="244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3839008"/>
            <a:ext cx="4456113" cy="2725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61593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Lone Motherhood</a:t>
            </a:r>
            <a:endParaRPr lang="en-US" dirty="0"/>
          </a:p>
        </p:txBody>
      </p:sp>
      <p:sp>
        <p:nvSpPr>
          <p:cNvPr id="5" name="Text Placeholder 4"/>
          <p:cNvSpPr>
            <a:spLocks noGrp="1"/>
          </p:cNvSpPr>
          <p:nvPr>
            <p:ph type="body" idx="1"/>
          </p:nvPr>
        </p:nvSpPr>
        <p:spPr/>
        <p:txBody>
          <a:bodyPr/>
          <a:lstStyle/>
          <a:p>
            <a:r>
              <a:rPr lang="en-US" dirty="0" smtClean="0"/>
              <a:t>Routes</a:t>
            </a:r>
            <a:endParaRPr lang="en-US" dirty="0"/>
          </a:p>
        </p:txBody>
      </p:sp>
      <p:sp>
        <p:nvSpPr>
          <p:cNvPr id="7" name="Text Placeholder 6"/>
          <p:cNvSpPr>
            <a:spLocks noGrp="1"/>
          </p:cNvSpPr>
          <p:nvPr>
            <p:ph type="body" sz="half" idx="3"/>
          </p:nvPr>
        </p:nvSpPr>
        <p:spPr/>
        <p:txBody>
          <a:bodyPr/>
          <a:lstStyle/>
          <a:p>
            <a:r>
              <a:rPr lang="en-US" dirty="0" smtClean="0"/>
              <a:t>“Problems”</a:t>
            </a:r>
            <a:endParaRPr lang="en-US" dirty="0"/>
          </a:p>
        </p:txBody>
      </p:sp>
      <p:sp>
        <p:nvSpPr>
          <p:cNvPr id="6" name="Content Placeholder 5"/>
          <p:cNvSpPr>
            <a:spLocks noGrp="1"/>
          </p:cNvSpPr>
          <p:nvPr>
            <p:ph sz="half" idx="2"/>
          </p:nvPr>
        </p:nvSpPr>
        <p:spPr/>
        <p:txBody>
          <a:bodyPr/>
          <a:lstStyle/>
          <a:p>
            <a:r>
              <a:rPr lang="en-US" dirty="0" smtClean="0"/>
              <a:t>Separation, Divorce, Widowhood (outcome)</a:t>
            </a:r>
          </a:p>
          <a:p>
            <a:r>
              <a:rPr lang="en-US" dirty="0" smtClean="0"/>
              <a:t>Choice</a:t>
            </a:r>
          </a:p>
          <a:p>
            <a:r>
              <a:rPr lang="en-US" dirty="0" smtClean="0"/>
              <a:t>Donor Sperm</a:t>
            </a:r>
          </a:p>
          <a:p>
            <a:r>
              <a:rPr lang="en-US" dirty="0" smtClean="0"/>
              <a:t>Adoption/fostering</a:t>
            </a:r>
          </a:p>
        </p:txBody>
      </p:sp>
      <p:sp>
        <p:nvSpPr>
          <p:cNvPr id="8" name="Content Placeholder 7"/>
          <p:cNvSpPr>
            <a:spLocks noGrp="1"/>
          </p:cNvSpPr>
          <p:nvPr>
            <p:ph sz="half" idx="4"/>
          </p:nvPr>
        </p:nvSpPr>
        <p:spPr/>
        <p:txBody>
          <a:bodyPr/>
          <a:lstStyle/>
          <a:p>
            <a:r>
              <a:rPr lang="en-US" dirty="0" smtClean="0"/>
              <a:t>Moral: engender criminality in boys</a:t>
            </a:r>
          </a:p>
          <a:p>
            <a:r>
              <a:rPr lang="en-US" dirty="0" smtClean="0"/>
              <a:t>Economic: drain to the welfare state</a:t>
            </a:r>
            <a:endParaRPr lang="en-US" dirty="0"/>
          </a:p>
        </p:txBody>
      </p:sp>
    </p:spTree>
    <p:extLst>
      <p:ext uri="{BB962C8B-B14F-4D97-AF65-F5344CB8AC3E}">
        <p14:creationId xmlns:p14="http://schemas.microsoft.com/office/powerpoint/2010/main" val="3547395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Jon Davies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964304051"/>
              </p:ext>
            </p:extLst>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83371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Bock</a:t>
            </a:r>
            <a:endParaRPr lang="en-US" dirty="0"/>
          </a:p>
        </p:txBody>
      </p:sp>
      <p:sp>
        <p:nvSpPr>
          <p:cNvPr id="3" name="Content Placeholder 2"/>
          <p:cNvSpPr>
            <a:spLocks noGrp="1"/>
          </p:cNvSpPr>
          <p:nvPr>
            <p:ph sz="quarter" idx="1"/>
          </p:nvPr>
        </p:nvSpPr>
        <p:spPr/>
        <p:txBody>
          <a:bodyPr/>
          <a:lstStyle/>
          <a:p>
            <a:r>
              <a:rPr lang="en-US" dirty="0" smtClean="0"/>
              <a:t>Choice due to circumstances, not a critique of nuclear family</a:t>
            </a:r>
          </a:p>
          <a:p>
            <a:r>
              <a:rPr lang="en-US" dirty="0" smtClean="0"/>
              <a:t>Discourses to claim a right to motherhood</a:t>
            </a:r>
          </a:p>
          <a:p>
            <a:pPr lvl="1"/>
            <a:r>
              <a:rPr lang="en-US" dirty="0" smtClean="0"/>
              <a:t>Age valuable</a:t>
            </a:r>
          </a:p>
          <a:p>
            <a:pPr lvl="1"/>
            <a:r>
              <a:rPr lang="en-US" dirty="0" smtClean="0"/>
              <a:t>Responsible job equals responsible mother</a:t>
            </a:r>
          </a:p>
          <a:p>
            <a:pPr lvl="1"/>
            <a:r>
              <a:rPr lang="en-US" dirty="0" smtClean="0"/>
              <a:t>Emotionally mature</a:t>
            </a:r>
          </a:p>
          <a:p>
            <a:pPr lvl="1"/>
            <a:r>
              <a:rPr lang="en-US" dirty="0" smtClean="0"/>
              <a:t>Economic means to support a child</a:t>
            </a:r>
            <a:endParaRPr lang="en-US" dirty="0" smtClean="0"/>
          </a:p>
        </p:txBody>
      </p:sp>
    </p:spTree>
    <p:extLst>
      <p:ext uri="{BB962C8B-B14F-4D97-AF65-F5344CB8AC3E}">
        <p14:creationId xmlns:p14="http://schemas.microsoft.com/office/powerpoint/2010/main" val="3610903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457200"/>
            <a:ext cx="4383087" cy="263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399" y="457200"/>
            <a:ext cx="2779713" cy="2163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429000"/>
            <a:ext cx="2951163" cy="237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39942" y="3090863"/>
            <a:ext cx="3054350" cy="295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288" y="6103577"/>
            <a:ext cx="83216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9510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09600"/>
            <a:ext cx="5280025" cy="317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838200"/>
            <a:ext cx="1901825" cy="2408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9024" y="3779837"/>
            <a:ext cx="236537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5029200"/>
            <a:ext cx="8272463" cy="145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65460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04800"/>
            <a:ext cx="2236787" cy="345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961534"/>
            <a:ext cx="3425825"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52400"/>
            <a:ext cx="4054475" cy="518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1800" y="5645150"/>
            <a:ext cx="5426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54899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nsformations Lecture 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1075</TotalTime>
  <Words>263</Words>
  <Application>Microsoft Office PowerPoint</Application>
  <PresentationFormat>On-screen Show (4:3)</PresentationFormat>
  <Paragraphs>51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Transformations Lecture 1</vt:lpstr>
      <vt:lpstr>Transformations: Gender, Reproduction, and Contemporary Society</vt:lpstr>
      <vt:lpstr>What is parenting?</vt:lpstr>
      <vt:lpstr>Lone Motherhood</vt:lpstr>
      <vt:lpstr>Lone Motherhood</vt:lpstr>
      <vt:lpstr>Jon Davies</vt:lpstr>
      <vt:lpstr>Bock</vt:lpstr>
      <vt:lpstr>PowerPoint Presentation</vt:lpstr>
      <vt:lpstr>PowerPoint Presentation</vt:lpstr>
      <vt:lpstr>PowerPoint Presentation</vt:lpstr>
      <vt:lpstr>Campion, critiquing grounds for unfit parenting</vt:lpstr>
      <vt:lpstr>Tasker, Fiona (2005) ‘Lesbian Mothers, Gay Fathers, and Their Children: A Review’, Journal of Developmental and Behavioral Pediatrics, vol. 26, no. 3, pp. 224-240 </vt:lpstr>
      <vt:lpstr>Resources</vt:lpstr>
      <vt:lpstr>Conclusions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Transformations: Gender, Reproduction, and Contemporary Society</dc:title>
  <dc:creator>Owner</dc:creator>
  <cp:lastModifiedBy>Owner</cp:lastModifiedBy>
  <cp:revision>41</cp:revision>
  <dcterms:created xsi:type="dcterms:W3CDTF">2012-10-14T08:39:26Z</dcterms:created>
  <dcterms:modified xsi:type="dcterms:W3CDTF">2012-11-26T14:53:07Z</dcterms:modified>
</cp:coreProperties>
</file>