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75" r:id="rId3"/>
    <p:sldId id="290" r:id="rId4"/>
    <p:sldId id="291" r:id="rId5"/>
    <p:sldId id="292" r:id="rId6"/>
    <p:sldId id="293" r:id="rId7"/>
    <p:sldId id="295" r:id="rId8"/>
    <p:sldId id="294" r:id="rId9"/>
    <p:sldId id="296" r:id="rId10"/>
    <p:sldId id="297" r:id="rId11"/>
    <p:sldId id="298" r:id="rId12"/>
    <p:sldId id="299" r:id="rId13"/>
    <p:sldId id="300" r:id="rId14"/>
    <p:sldId id="301" r:id="rId15"/>
    <p:sldId id="302" r:id="rId16"/>
    <p:sldId id="304" r:id="rId17"/>
    <p:sldId id="305" r:id="rId18"/>
    <p:sldId id="306" r:id="rId19"/>
    <p:sldId id="307" r:id="rId20"/>
    <p:sldId id="308" r:id="rId21"/>
    <p:sldId id="309" r:id="rId22"/>
    <p:sldId id="310" r:id="rId23"/>
    <p:sldId id="31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18" autoAdjust="0"/>
    <p:restoredTop sz="94660"/>
  </p:normalViewPr>
  <p:slideViewPr>
    <p:cSldViewPr>
      <p:cViewPr varScale="1">
        <p:scale>
          <a:sx n="69" d="100"/>
          <a:sy n="69" d="100"/>
        </p:scale>
        <p:origin x="-143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Owner\Documents\Teaching\Transformations\Children%20in%20Care.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Owner\Documents\Teaching\Transformations\Children%20in%20Care.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Owner\Documents\Teaching\Transformations\Children%20in%20Care.xlsx" TargetMode="Externa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5.xml.rels><?xml version="1.0" encoding="UTF-8" standalone="yes"?>
<Relationships xmlns="http://schemas.openxmlformats.org/package/2006/relationships"><Relationship Id="rId1" Type="http://schemas.openxmlformats.org/officeDocument/2006/relationships/oleObject" Target="file:///C:\Users\Owner\Documents\Teaching\Transformations\Children%20in%20Care.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Owner\Documents\Teaching\Transformations\Children%20in%20Car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2800" baseline="0" dirty="0" smtClean="0"/>
              <a:t>64, 400 children in total</a:t>
            </a:r>
            <a:endParaRPr lang="en-US" sz="2800" baseline="0" dirty="0"/>
          </a:p>
        </c:rich>
      </c:tx>
      <c:layout/>
      <c:overlay val="0"/>
    </c:title>
    <c:autoTitleDeleted val="0"/>
    <c:plotArea>
      <c:layout/>
      <c:pieChart>
        <c:varyColors val="1"/>
        <c:ser>
          <c:idx val="0"/>
          <c:order val="0"/>
          <c:tx>
            <c:strRef>
              <c:f>Sheet1!$B$1</c:f>
              <c:strCache>
                <c:ptCount val="1"/>
                <c:pt idx="0">
                  <c:v>%</c:v>
                </c:pt>
              </c:strCache>
            </c:strRef>
          </c:tx>
          <c:dLbls>
            <c:dLbl>
              <c:idx val="0"/>
              <c:spPr/>
              <c:txPr>
                <a:bodyPr/>
                <a:lstStyle/>
                <a:p>
                  <a:pPr>
                    <a:defRPr sz="3600"/>
                  </a:pPr>
                  <a:endParaRPr lang="en-US"/>
                </a:p>
              </c:txPr>
              <c:showLegendKey val="0"/>
              <c:showVal val="0"/>
              <c:showCatName val="1"/>
              <c:showSerName val="0"/>
              <c:showPercent val="1"/>
              <c:showBubbleSize val="0"/>
            </c:dLbl>
            <c:dLbl>
              <c:idx val="1"/>
              <c:spPr/>
              <c:txPr>
                <a:bodyPr/>
                <a:lstStyle/>
                <a:p>
                  <a:pPr>
                    <a:defRPr sz="3600"/>
                  </a:pPr>
                  <a:endParaRPr lang="en-US"/>
                </a:p>
              </c:txPr>
              <c:showLegendKey val="0"/>
              <c:showVal val="0"/>
              <c:showCatName val="1"/>
              <c:showSerName val="0"/>
              <c:showPercent val="1"/>
              <c:showBubbleSize val="0"/>
            </c:dLbl>
            <c:txPr>
              <a:bodyPr/>
              <a:lstStyle/>
              <a:p>
                <a:pPr>
                  <a:defRPr sz="2000"/>
                </a:pPr>
                <a:endParaRPr lang="en-US"/>
              </a:p>
            </c:txPr>
            <c:showLegendKey val="0"/>
            <c:showVal val="0"/>
            <c:showCatName val="1"/>
            <c:showSerName val="0"/>
            <c:showPercent val="1"/>
            <c:showBubbleSize val="0"/>
            <c:showLeaderLines val="1"/>
          </c:dLbls>
          <c:cat>
            <c:strRef>
              <c:f>Sheet1!$A$2:$A$3</c:f>
              <c:strCache>
                <c:ptCount val="2"/>
                <c:pt idx="0">
                  <c:v>Boys</c:v>
                </c:pt>
                <c:pt idx="1">
                  <c:v>Girls</c:v>
                </c:pt>
              </c:strCache>
            </c:strRef>
          </c:cat>
          <c:val>
            <c:numRef>
              <c:f>Sheet1!$B$2:$B$3</c:f>
              <c:numCache>
                <c:formatCode>General</c:formatCode>
                <c:ptCount val="2"/>
                <c:pt idx="0" formatCode="#,##0">
                  <c:v>56</c:v>
                </c:pt>
                <c:pt idx="1">
                  <c:v>44</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Sheet2!$B$1</c:f>
              <c:strCache>
                <c:ptCount val="1"/>
                <c:pt idx="0">
                  <c:v>Amount</c:v>
                </c:pt>
              </c:strCache>
            </c:strRef>
          </c:tx>
          <c:dLbls>
            <c:dLbl>
              <c:idx val="0"/>
              <c:layout/>
              <c:tx>
                <c:rich>
                  <a:bodyPr/>
                  <a:lstStyle/>
                  <a:p>
                    <a:r>
                      <a:rPr lang="en-US"/>
                      <a:t>&lt;1, </a:t>
                    </a:r>
                    <a:r>
                      <a:rPr lang="en-US" smtClean="0"/>
                      <a:t>6%</a:t>
                    </a:r>
                    <a:endParaRPr lang="en-US"/>
                  </a:p>
                </c:rich>
              </c:tx>
              <c:showLegendKey val="0"/>
              <c:showVal val="1"/>
              <c:showCatName val="1"/>
              <c:showSerName val="0"/>
              <c:showPercent val="0"/>
              <c:showBubbleSize val="0"/>
            </c:dLbl>
            <c:dLbl>
              <c:idx val="1"/>
              <c:layout/>
              <c:tx>
                <c:rich>
                  <a:bodyPr/>
                  <a:lstStyle/>
                  <a:p>
                    <a:r>
                      <a:rPr lang="en-US"/>
                      <a:t>1 - 4, </a:t>
                    </a:r>
                    <a:r>
                      <a:rPr lang="en-US" smtClean="0"/>
                      <a:t>17%</a:t>
                    </a:r>
                    <a:endParaRPr lang="en-US"/>
                  </a:p>
                </c:rich>
              </c:tx>
              <c:showLegendKey val="0"/>
              <c:showVal val="1"/>
              <c:showCatName val="1"/>
              <c:showSerName val="0"/>
              <c:showPercent val="0"/>
              <c:showBubbleSize val="0"/>
            </c:dLbl>
            <c:dLbl>
              <c:idx val="2"/>
              <c:layout/>
              <c:tx>
                <c:rich>
                  <a:bodyPr/>
                  <a:lstStyle/>
                  <a:p>
                    <a:r>
                      <a:rPr lang="en-US"/>
                      <a:t>5 -9 , </a:t>
                    </a:r>
                    <a:r>
                      <a:rPr lang="en-US" smtClean="0"/>
                      <a:t>17%</a:t>
                    </a:r>
                    <a:endParaRPr lang="en-US"/>
                  </a:p>
                </c:rich>
              </c:tx>
              <c:showLegendKey val="0"/>
              <c:showVal val="1"/>
              <c:showCatName val="1"/>
              <c:showSerName val="0"/>
              <c:showPercent val="0"/>
              <c:showBubbleSize val="0"/>
            </c:dLbl>
            <c:dLbl>
              <c:idx val="3"/>
              <c:layout/>
              <c:tx>
                <c:rich>
                  <a:bodyPr/>
                  <a:lstStyle/>
                  <a:p>
                    <a:r>
                      <a:rPr lang="en-US"/>
                      <a:t>10 - 15, </a:t>
                    </a:r>
                    <a:r>
                      <a:rPr lang="en-US" smtClean="0"/>
                      <a:t>39%</a:t>
                    </a:r>
                    <a:endParaRPr lang="en-US"/>
                  </a:p>
                </c:rich>
              </c:tx>
              <c:showLegendKey val="0"/>
              <c:showVal val="1"/>
              <c:showCatName val="1"/>
              <c:showSerName val="0"/>
              <c:showPercent val="0"/>
              <c:showBubbleSize val="0"/>
            </c:dLbl>
            <c:dLbl>
              <c:idx val="4"/>
              <c:layout/>
              <c:tx>
                <c:rich>
                  <a:bodyPr/>
                  <a:lstStyle/>
                  <a:p>
                    <a:r>
                      <a:rPr lang="en-US"/>
                      <a:t>&gt;16, </a:t>
                    </a:r>
                    <a:r>
                      <a:rPr lang="en-US" smtClean="0"/>
                      <a:t>21%</a:t>
                    </a:r>
                    <a:endParaRPr lang="en-US"/>
                  </a:p>
                </c:rich>
              </c:tx>
              <c:showLegendKey val="0"/>
              <c:showVal val="1"/>
              <c:showCatName val="1"/>
              <c:showSerName val="0"/>
              <c:showPercent val="0"/>
              <c:showBubbleSize val="0"/>
            </c:dLbl>
            <c:showLegendKey val="0"/>
            <c:showVal val="1"/>
            <c:showCatName val="1"/>
            <c:showSerName val="0"/>
            <c:showPercent val="0"/>
            <c:showBubbleSize val="0"/>
            <c:showLeaderLines val="1"/>
          </c:dLbls>
          <c:cat>
            <c:strRef>
              <c:f>Sheet2!$A$2:$A$6</c:f>
              <c:strCache>
                <c:ptCount val="5"/>
                <c:pt idx="0">
                  <c:v>&lt;1</c:v>
                </c:pt>
                <c:pt idx="1">
                  <c:v>1 - 4</c:v>
                </c:pt>
                <c:pt idx="2">
                  <c:v>5 -9 </c:v>
                </c:pt>
                <c:pt idx="3">
                  <c:v>10 - 15</c:v>
                </c:pt>
                <c:pt idx="4">
                  <c:v>&gt;16</c:v>
                </c:pt>
              </c:strCache>
            </c:strRef>
          </c:cat>
          <c:val>
            <c:numRef>
              <c:f>Sheet2!$B$2:$B$6</c:f>
              <c:numCache>
                <c:formatCode>General</c:formatCode>
                <c:ptCount val="5"/>
                <c:pt idx="0">
                  <c:v>6</c:v>
                </c:pt>
                <c:pt idx="1">
                  <c:v>17</c:v>
                </c:pt>
                <c:pt idx="2">
                  <c:v>17</c:v>
                </c:pt>
                <c:pt idx="3">
                  <c:v>39</c:v>
                </c:pt>
                <c:pt idx="4">
                  <c:v>21</c:v>
                </c:pt>
              </c:numCache>
            </c:numRef>
          </c:val>
        </c:ser>
        <c:dLbls>
          <c:showLegendKey val="0"/>
          <c:showVal val="1"/>
          <c:showCatName val="1"/>
          <c:showSerName val="0"/>
          <c:showPercent val="0"/>
          <c:showBubbleSize val="0"/>
          <c:showLeaderLines val="1"/>
        </c:dLbls>
        <c:firstSliceAng val="0"/>
      </c:pieChart>
    </c:plotArea>
    <c:plotVisOnly val="1"/>
    <c:dispBlanksAs val="gap"/>
    <c:showDLblsOverMax val="0"/>
  </c:chart>
  <c:txPr>
    <a:bodyPr/>
    <a:lstStyle/>
    <a:p>
      <a:pPr>
        <a:defRPr sz="32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Sheet3!$B$1</c:f>
              <c:strCache>
                <c:ptCount val="1"/>
                <c:pt idx="0">
                  <c:v>Where they are living</c:v>
                </c:pt>
              </c:strCache>
            </c:strRef>
          </c:tx>
          <c:dLbls>
            <c:dLbl>
              <c:idx val="0"/>
              <c:layout/>
              <c:tx>
                <c:rich>
                  <a:bodyPr/>
                  <a:lstStyle/>
                  <a:p>
                    <a:r>
                      <a:rPr lang="en-US" dirty="0"/>
                      <a:t>Foster </a:t>
                    </a:r>
                    <a:r>
                      <a:rPr lang="en-US" dirty="0" err="1"/>
                      <a:t>Carers</a:t>
                    </a:r>
                    <a:r>
                      <a:rPr lang="en-US"/>
                      <a:t>, </a:t>
                    </a:r>
                    <a:r>
                      <a:rPr lang="en-US" smtClean="0"/>
                      <a:t>73%</a:t>
                    </a:r>
                    <a:endParaRPr lang="en-US" dirty="0"/>
                  </a:p>
                </c:rich>
              </c:tx>
              <c:showLegendKey val="0"/>
              <c:showVal val="1"/>
              <c:showCatName val="1"/>
              <c:showSerName val="0"/>
              <c:showPercent val="0"/>
              <c:showBubbleSize val="0"/>
            </c:dLbl>
            <c:dLbl>
              <c:idx val="1"/>
              <c:layout/>
              <c:tx>
                <c:rich>
                  <a:bodyPr/>
                  <a:lstStyle/>
                  <a:p>
                    <a:r>
                      <a:rPr lang="en-US"/>
                      <a:t>Children's Home, </a:t>
                    </a:r>
                    <a:r>
                      <a:rPr lang="en-US" smtClean="0"/>
                      <a:t>10%</a:t>
                    </a:r>
                    <a:endParaRPr lang="en-US"/>
                  </a:p>
                </c:rich>
              </c:tx>
              <c:showLegendKey val="0"/>
              <c:showVal val="1"/>
              <c:showCatName val="1"/>
              <c:showSerName val="0"/>
              <c:showPercent val="0"/>
              <c:showBubbleSize val="0"/>
            </c:dLbl>
            <c:dLbl>
              <c:idx val="2"/>
              <c:layout/>
              <c:tx>
                <c:rich>
                  <a:bodyPr/>
                  <a:lstStyle/>
                  <a:p>
                    <a:r>
                      <a:rPr lang="en-US"/>
                      <a:t>Parents, </a:t>
                    </a:r>
                    <a:r>
                      <a:rPr lang="en-US" smtClean="0"/>
                      <a:t>6%</a:t>
                    </a:r>
                    <a:endParaRPr lang="en-US"/>
                  </a:p>
                </c:rich>
              </c:tx>
              <c:showLegendKey val="0"/>
              <c:showVal val="1"/>
              <c:showCatName val="1"/>
              <c:showSerName val="0"/>
              <c:showPercent val="0"/>
              <c:showBubbleSize val="0"/>
            </c:dLbl>
            <c:dLbl>
              <c:idx val="3"/>
              <c:layout/>
              <c:tx>
                <c:rich>
                  <a:bodyPr/>
                  <a:lstStyle/>
                  <a:p>
                    <a:r>
                      <a:rPr lang="en-US"/>
                      <a:t>Adoption, </a:t>
                    </a:r>
                    <a:r>
                      <a:rPr lang="en-US" smtClean="0"/>
                      <a:t>4%</a:t>
                    </a:r>
                    <a:endParaRPr lang="en-US"/>
                  </a:p>
                </c:rich>
              </c:tx>
              <c:showLegendKey val="0"/>
              <c:showVal val="1"/>
              <c:showCatName val="1"/>
              <c:showSerName val="0"/>
              <c:showPercent val="0"/>
              <c:showBubbleSize val="0"/>
            </c:dLbl>
            <c:dLbl>
              <c:idx val="4"/>
              <c:layout/>
              <c:tx>
                <c:rich>
                  <a:bodyPr/>
                  <a:lstStyle/>
                  <a:p>
                    <a:r>
                      <a:rPr lang="en-US"/>
                      <a:t>Residential School, </a:t>
                    </a:r>
                    <a:r>
                      <a:rPr lang="en-US" smtClean="0"/>
                      <a:t>4%</a:t>
                    </a:r>
                    <a:endParaRPr lang="en-US"/>
                  </a:p>
                </c:rich>
              </c:tx>
              <c:showLegendKey val="0"/>
              <c:showVal val="1"/>
              <c:showCatName val="1"/>
              <c:showSerName val="0"/>
              <c:showPercent val="0"/>
              <c:showBubbleSize val="0"/>
            </c:dLbl>
            <c:showLegendKey val="0"/>
            <c:showVal val="1"/>
            <c:showCatName val="1"/>
            <c:showSerName val="0"/>
            <c:showPercent val="0"/>
            <c:showBubbleSize val="0"/>
            <c:showLeaderLines val="1"/>
          </c:dLbls>
          <c:cat>
            <c:strRef>
              <c:f>Sheet3!$A$2:$A$6</c:f>
              <c:strCache>
                <c:ptCount val="5"/>
                <c:pt idx="0">
                  <c:v>Foster Carers</c:v>
                </c:pt>
                <c:pt idx="1">
                  <c:v>Children's Home</c:v>
                </c:pt>
                <c:pt idx="2">
                  <c:v>Parents</c:v>
                </c:pt>
                <c:pt idx="3">
                  <c:v>Adoption</c:v>
                </c:pt>
                <c:pt idx="4">
                  <c:v>Residential School</c:v>
                </c:pt>
              </c:strCache>
            </c:strRef>
          </c:cat>
          <c:val>
            <c:numRef>
              <c:f>Sheet3!$B$2:$B$6</c:f>
              <c:numCache>
                <c:formatCode>General</c:formatCode>
                <c:ptCount val="5"/>
                <c:pt idx="0">
                  <c:v>73</c:v>
                </c:pt>
                <c:pt idx="1">
                  <c:v>10</c:v>
                </c:pt>
                <c:pt idx="2">
                  <c:v>6</c:v>
                </c:pt>
                <c:pt idx="3">
                  <c:v>4</c:v>
                </c:pt>
                <c:pt idx="4">
                  <c:v>4</c:v>
                </c:pt>
              </c:numCache>
            </c:numRef>
          </c:val>
        </c:ser>
        <c:dLbls>
          <c:showLegendKey val="0"/>
          <c:showVal val="1"/>
          <c:showCatName val="1"/>
          <c:showSerName val="0"/>
          <c:showPercent val="0"/>
          <c:showBubbleSize val="0"/>
          <c:showLeaderLines val="1"/>
        </c:dLbls>
        <c:firstSliceAng val="0"/>
      </c:pieChart>
    </c:plotArea>
    <c:plotVisOnly val="1"/>
    <c:dispBlanksAs val="gap"/>
    <c:showDLblsOverMax val="0"/>
  </c:chart>
  <c:txPr>
    <a:bodyPr/>
    <a:lstStyle/>
    <a:p>
      <a:pPr>
        <a:defRPr sz="2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Column1</c:v>
                </c:pt>
              </c:strCache>
            </c:strRef>
          </c:tx>
          <c:invertIfNegative val="0"/>
          <c:cat>
            <c:strRef>
              <c:f>Sheet1!$A$2:$A$4</c:f>
              <c:strCache>
                <c:ptCount val="3"/>
                <c:pt idx="0">
                  <c:v>2004/05</c:v>
                </c:pt>
                <c:pt idx="1">
                  <c:v>2008/09</c:v>
                </c:pt>
                <c:pt idx="2">
                  <c:v>2010</c:v>
                </c:pt>
              </c:strCache>
            </c:strRef>
          </c:cat>
          <c:val>
            <c:numRef>
              <c:f>Sheet1!$B$2:$B$4</c:f>
              <c:numCache>
                <c:formatCode>#,##0</c:formatCode>
                <c:ptCount val="3"/>
                <c:pt idx="0">
                  <c:v>3800</c:v>
                </c:pt>
                <c:pt idx="1">
                  <c:v>3300</c:v>
                </c:pt>
                <c:pt idx="2">
                  <c:v>3200</c:v>
                </c:pt>
              </c:numCache>
            </c:numRef>
          </c:val>
        </c:ser>
        <c:dLbls>
          <c:showLegendKey val="0"/>
          <c:showVal val="0"/>
          <c:showCatName val="0"/>
          <c:showSerName val="0"/>
          <c:showPercent val="0"/>
          <c:showBubbleSize val="0"/>
        </c:dLbls>
        <c:gapWidth val="150"/>
        <c:axId val="31763456"/>
        <c:axId val="32710016"/>
      </c:barChart>
      <c:catAx>
        <c:axId val="31763456"/>
        <c:scaling>
          <c:orientation val="minMax"/>
        </c:scaling>
        <c:delete val="0"/>
        <c:axPos val="b"/>
        <c:majorTickMark val="out"/>
        <c:minorTickMark val="none"/>
        <c:tickLblPos val="nextTo"/>
        <c:crossAx val="32710016"/>
        <c:crosses val="autoZero"/>
        <c:auto val="1"/>
        <c:lblAlgn val="ctr"/>
        <c:lblOffset val="100"/>
        <c:noMultiLvlLbl val="0"/>
      </c:catAx>
      <c:valAx>
        <c:axId val="32710016"/>
        <c:scaling>
          <c:orientation val="minMax"/>
        </c:scaling>
        <c:delete val="0"/>
        <c:axPos val="l"/>
        <c:majorGridlines/>
        <c:numFmt formatCode="#,##0" sourceLinked="1"/>
        <c:majorTickMark val="out"/>
        <c:minorTickMark val="none"/>
        <c:tickLblPos val="nextTo"/>
        <c:crossAx val="3176345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3600" dirty="0" smtClean="0"/>
              <a:t>Total children</a:t>
            </a:r>
            <a:r>
              <a:rPr lang="en-US" sz="3600" baseline="0" dirty="0" smtClean="0"/>
              <a:t> adopted (average age 3 years 9 months)</a:t>
            </a:r>
            <a:endParaRPr lang="en-US" sz="3600" baseline="0" dirty="0"/>
          </a:p>
        </c:rich>
      </c:tx>
      <c:layout>
        <c:manualLayout>
          <c:xMode val="edge"/>
          <c:yMode val="edge"/>
          <c:x val="3.1004837630590285E-2"/>
          <c:y val="1.6666666666666666E-2"/>
        </c:manualLayout>
      </c:layout>
      <c:overlay val="0"/>
    </c:title>
    <c:autoTitleDeleted val="0"/>
    <c:plotArea>
      <c:layout>
        <c:manualLayout>
          <c:layoutTarget val="inner"/>
          <c:xMode val="edge"/>
          <c:yMode val="edge"/>
          <c:x val="0.27367093819154958"/>
          <c:y val="0.24892804024496937"/>
          <c:w val="0.40690661829036079"/>
          <c:h val="0.69174125109361329"/>
        </c:manualLayout>
      </c:layout>
      <c:pieChart>
        <c:varyColors val="1"/>
        <c:ser>
          <c:idx val="0"/>
          <c:order val="0"/>
          <c:tx>
            <c:strRef>
              <c:f>Sheet1!$B$1</c:f>
              <c:strCache>
                <c:ptCount val="1"/>
                <c:pt idx="0">
                  <c:v>%</c:v>
                </c:pt>
              </c:strCache>
            </c:strRef>
          </c:tx>
          <c:dLbls>
            <c:txPr>
              <a:bodyPr/>
              <a:lstStyle/>
              <a:p>
                <a:pPr>
                  <a:defRPr sz="3200"/>
                </a:pPr>
                <a:endParaRPr lang="en-US"/>
              </a:p>
            </c:txPr>
            <c:showLegendKey val="0"/>
            <c:showVal val="0"/>
            <c:showCatName val="1"/>
            <c:showSerName val="0"/>
            <c:showPercent val="1"/>
            <c:showBubbleSize val="0"/>
            <c:showLeaderLines val="1"/>
          </c:dLbls>
          <c:cat>
            <c:strRef>
              <c:f>Sheet1!$A$2:$A$3</c:f>
              <c:strCache>
                <c:ptCount val="2"/>
                <c:pt idx="0">
                  <c:v>Boys</c:v>
                </c:pt>
                <c:pt idx="1">
                  <c:v>Girls</c:v>
                </c:pt>
              </c:strCache>
            </c:strRef>
          </c:cat>
          <c:val>
            <c:numRef>
              <c:f>Sheet1!$B$2:$B$3</c:f>
              <c:numCache>
                <c:formatCode>General</c:formatCode>
                <c:ptCount val="2"/>
                <c:pt idx="0" formatCode="#,##0">
                  <c:v>51</c:v>
                </c:pt>
                <c:pt idx="1">
                  <c:v>49</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 (2)'!$B$1</c:f>
              <c:strCache>
                <c:ptCount val="1"/>
                <c:pt idx="0">
                  <c:v>%</c:v>
                </c:pt>
              </c:strCache>
            </c:strRef>
          </c:tx>
          <c:dLbls>
            <c:dLbl>
              <c:idx val="0"/>
              <c:layout/>
              <c:tx>
                <c:rich>
                  <a:bodyPr/>
                  <a:lstStyle/>
                  <a:p>
                    <a:r>
                      <a:rPr lang="en-US" sz="2800"/>
                      <a:t>Couples
91% (2,900)</a:t>
                    </a:r>
                    <a:endParaRPr lang="en-US"/>
                  </a:p>
                </c:rich>
              </c:tx>
              <c:showLegendKey val="0"/>
              <c:showVal val="0"/>
              <c:showCatName val="1"/>
              <c:showSerName val="0"/>
              <c:showPercent val="1"/>
              <c:showBubbleSize val="0"/>
            </c:dLbl>
            <c:dLbl>
              <c:idx val="1"/>
              <c:layout/>
              <c:tx>
                <c:rich>
                  <a:bodyPr/>
                  <a:lstStyle/>
                  <a:p>
                    <a:r>
                      <a:rPr lang="en-US" sz="2800"/>
                      <a:t>Singles
9% (280)</a:t>
                    </a:r>
                    <a:endParaRPr lang="en-US"/>
                  </a:p>
                </c:rich>
              </c:tx>
              <c:showLegendKey val="0"/>
              <c:showVal val="0"/>
              <c:showCatName val="1"/>
              <c:showSerName val="0"/>
              <c:showPercent val="1"/>
              <c:showBubbleSize val="0"/>
            </c:dLbl>
            <c:txPr>
              <a:bodyPr/>
              <a:lstStyle/>
              <a:p>
                <a:pPr>
                  <a:defRPr sz="2800"/>
                </a:pPr>
                <a:endParaRPr lang="en-US"/>
              </a:p>
            </c:txPr>
            <c:showLegendKey val="0"/>
            <c:showVal val="0"/>
            <c:showCatName val="1"/>
            <c:showSerName val="0"/>
            <c:showPercent val="1"/>
            <c:showBubbleSize val="0"/>
            <c:showLeaderLines val="1"/>
          </c:dLbls>
          <c:cat>
            <c:strRef>
              <c:f>'Sheet1 (2)'!$A$2:$A$3</c:f>
              <c:strCache>
                <c:ptCount val="2"/>
                <c:pt idx="0">
                  <c:v>Couples</c:v>
                </c:pt>
                <c:pt idx="1">
                  <c:v>Singles</c:v>
                </c:pt>
              </c:strCache>
            </c:strRef>
          </c:cat>
          <c:val>
            <c:numRef>
              <c:f>'Sheet1 (2)'!$B$2:$B$3</c:f>
              <c:numCache>
                <c:formatCode>General</c:formatCode>
                <c:ptCount val="2"/>
                <c:pt idx="0" formatCode="#,##0">
                  <c:v>91</c:v>
                </c:pt>
                <c:pt idx="1">
                  <c:v>9</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A6E607-3F98-4E7F-86B4-6D1FB66024F5}" type="datetimeFigureOut">
              <a:rPr lang="en-US" smtClean="0"/>
              <a:t>12/3/2012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52D08C-9E0B-42BF-A76B-E4578D58D3B8}" type="slidenum">
              <a:rPr lang="en-US" smtClean="0"/>
              <a:t>‹#›</a:t>
            </a:fld>
            <a:endParaRPr lang="en-US"/>
          </a:p>
        </p:txBody>
      </p:sp>
    </p:spTree>
    <p:extLst>
      <p:ext uri="{BB962C8B-B14F-4D97-AF65-F5344CB8AC3E}">
        <p14:creationId xmlns:p14="http://schemas.microsoft.com/office/powerpoint/2010/main" val="38602617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777F6D1-2FB0-4501-8E8A-A6F8D3BCFD44}" type="datetimeFigureOut">
              <a:rPr lang="en-US" smtClean="0"/>
              <a:t>12/3/2012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00C1250-65B0-4F7A-BF9B-6F1D6DF7697D}"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77F6D1-2FB0-4501-8E8A-A6F8D3BCFD44}"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0C1250-65B0-4F7A-BF9B-6F1D6DF7697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77F6D1-2FB0-4501-8E8A-A6F8D3BCFD44}"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0C1250-65B0-4F7A-BF9B-6F1D6DF7697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777F6D1-2FB0-4501-8E8A-A6F8D3BCFD44}"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0C1250-65B0-4F7A-BF9B-6F1D6DF7697D}"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777F6D1-2FB0-4501-8E8A-A6F8D3BCFD44}" type="datetimeFigureOut">
              <a:rPr lang="en-US" smtClean="0"/>
              <a:t>12/3/2012</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00C1250-65B0-4F7A-BF9B-6F1D6DF7697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777F6D1-2FB0-4501-8E8A-A6F8D3BCFD44}" type="datetimeFigureOut">
              <a:rPr lang="en-US" smtClean="0"/>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0C1250-65B0-4F7A-BF9B-6F1D6DF7697D}"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777F6D1-2FB0-4501-8E8A-A6F8D3BCFD44}" type="datetimeFigureOut">
              <a:rPr lang="en-US" smtClean="0"/>
              <a:t>12/3/2012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0C1250-65B0-4F7A-BF9B-6F1D6DF7697D}"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777F6D1-2FB0-4501-8E8A-A6F8D3BCFD44}" type="datetimeFigureOut">
              <a:rPr lang="en-US" smtClean="0"/>
              <a:t>12/3/2012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0C1250-65B0-4F7A-BF9B-6F1D6DF7697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77F6D1-2FB0-4501-8E8A-A6F8D3BCFD44}" type="datetimeFigureOut">
              <a:rPr lang="en-US" smtClean="0"/>
              <a:t>12/3/2012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0C1250-65B0-4F7A-BF9B-6F1D6DF7697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777F6D1-2FB0-4501-8E8A-A6F8D3BCFD44}" type="datetimeFigureOut">
              <a:rPr lang="en-US" smtClean="0"/>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0C1250-65B0-4F7A-BF9B-6F1D6DF7697D}"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777F6D1-2FB0-4501-8E8A-A6F8D3BCFD44}" type="datetimeFigureOut">
              <a:rPr lang="en-US" smtClean="0"/>
              <a:t>12/3/2012</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600C1250-65B0-4F7A-BF9B-6F1D6DF7697D}"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777F6D1-2FB0-4501-8E8A-A6F8D3BCFD44}" type="datetimeFigureOut">
              <a:rPr lang="en-US" smtClean="0"/>
              <a:t>12/3/2012</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00C1250-65B0-4F7A-BF9B-6F1D6DF7697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bcadoption.com/AFABC_bookstore.asp?pageid=158&amp;bookstore_find=raising&amp;PID=910" TargetMode="External"/><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fontScale="92500"/>
          </a:bodyPr>
          <a:lstStyle/>
          <a:p>
            <a:r>
              <a:rPr lang="en-US" dirty="0" smtClean="0"/>
              <a:t>Lecture 9: The Social and Cultural Politics of Adoption</a:t>
            </a:r>
          </a:p>
          <a:p>
            <a:r>
              <a:rPr lang="en-US" dirty="0" err="1" smtClean="0"/>
              <a:t>Dr</a:t>
            </a:r>
            <a:r>
              <a:rPr lang="en-US" dirty="0" smtClean="0"/>
              <a:t> </a:t>
            </a:r>
            <a:r>
              <a:rPr lang="en-US" dirty="0" err="1" smtClean="0"/>
              <a:t>Sherah</a:t>
            </a:r>
            <a:r>
              <a:rPr lang="en-US" dirty="0" smtClean="0"/>
              <a:t> Wells</a:t>
            </a:r>
          </a:p>
          <a:p>
            <a:r>
              <a:rPr lang="en-US" dirty="0" smtClean="0"/>
              <a:t>Sherah.Wells@warwick.ac.uk</a:t>
            </a:r>
            <a:endParaRPr lang="en-US" dirty="0"/>
          </a:p>
        </p:txBody>
      </p:sp>
      <p:sp>
        <p:nvSpPr>
          <p:cNvPr id="2" name="Title 1"/>
          <p:cNvSpPr>
            <a:spLocks noGrp="1"/>
          </p:cNvSpPr>
          <p:nvPr>
            <p:ph type="ctrTitle"/>
          </p:nvPr>
        </p:nvSpPr>
        <p:spPr/>
        <p:txBody>
          <a:bodyPr>
            <a:normAutofit fontScale="90000"/>
          </a:bodyPr>
          <a:lstStyle/>
          <a:p>
            <a:r>
              <a:rPr lang="en-US" dirty="0" smtClean="0"/>
              <a:t>Transformations: Gender, Reproduction, and Contemporary Society</a:t>
            </a:r>
            <a:endParaRPr lang="en-US" dirty="0"/>
          </a:p>
        </p:txBody>
      </p:sp>
      <p:sp>
        <p:nvSpPr>
          <p:cNvPr id="4" name="Footer Placeholder 3"/>
          <p:cNvSpPr>
            <a:spLocks noGrp="1"/>
          </p:cNvSpPr>
          <p:nvPr>
            <p:ph type="ftr" sz="quarter" idx="11"/>
          </p:nvPr>
        </p:nvSpPr>
        <p:spPr/>
        <p:txBody>
          <a:bodyPr/>
          <a:lstStyle/>
          <a:p>
            <a:r>
              <a:rPr lang="en-US" smtClean="0"/>
              <a:t>SWPPupdate 12/12</a:t>
            </a:r>
            <a:endParaRPr lang="en-US"/>
          </a:p>
        </p:txBody>
      </p:sp>
    </p:spTree>
    <p:extLst>
      <p:ext uri="{BB962C8B-B14F-4D97-AF65-F5344CB8AC3E}">
        <p14:creationId xmlns:p14="http://schemas.microsoft.com/office/powerpoint/2010/main" val="1124141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Adoptions in 2009/10</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029412904"/>
              </p:ext>
            </p:extLst>
          </p:nvPr>
        </p:nvGraphicFramePr>
        <p:xfrm>
          <a:off x="914400" y="1447800"/>
          <a:ext cx="77724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674347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a:t>
            </a:r>
            <a:endParaRPr lang="en-US" dirty="0"/>
          </a:p>
        </p:txBody>
      </p:sp>
      <p:graphicFrame>
        <p:nvGraphicFramePr>
          <p:cNvPr id="8" name="Content Placeholder 7"/>
          <p:cNvGraphicFramePr>
            <a:graphicFrameLocks noGrp="1"/>
          </p:cNvGraphicFramePr>
          <p:nvPr>
            <p:ph sz="quarter" idx="1"/>
            <p:extLst>
              <p:ext uri="{D42A27DB-BD31-4B8C-83A1-F6EECF244321}">
                <p14:modId xmlns:p14="http://schemas.microsoft.com/office/powerpoint/2010/main" val="2244044291"/>
              </p:ext>
            </p:extLst>
          </p:nvPr>
        </p:nvGraphicFramePr>
        <p:xfrm>
          <a:off x="838200" y="1447800"/>
          <a:ext cx="77724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991061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772400" cy="1143000"/>
          </a:xfrm>
        </p:spPr>
        <p:txBody>
          <a:bodyPr>
            <a:normAutofit fontScale="90000"/>
          </a:bodyPr>
          <a:lstStyle/>
          <a:p>
            <a:r>
              <a:rPr lang="en-US" dirty="0" smtClean="0"/>
              <a:t/>
            </a:r>
            <a:br>
              <a:rPr lang="en-US" dirty="0" smtClean="0"/>
            </a:br>
            <a:r>
              <a:rPr lang="en-US" dirty="0"/>
              <a:t/>
            </a:r>
            <a:br>
              <a:rPr lang="en-US" dirty="0"/>
            </a:br>
            <a:r>
              <a:rPr lang="en-US" dirty="0" smtClean="0"/>
              <a:t>Types of adopters</a:t>
            </a:r>
            <a:br>
              <a:rPr lang="en-US" dirty="0" smtClean="0"/>
            </a:br>
            <a:r>
              <a:rPr lang="en-GB" sz="2700" dirty="0"/>
              <a:t>Source: http://www.baaf.org.uk/res/statengland#pc</a:t>
            </a:r>
            <a:br>
              <a:rPr lang="en-GB" sz="2700" dirty="0"/>
            </a:br>
            <a:endParaRPr lang="en-US" sz="2700"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189401483"/>
              </p:ext>
            </p:extLst>
          </p:nvPr>
        </p:nvGraphicFramePr>
        <p:xfrm>
          <a:off x="914400" y="1447800"/>
          <a:ext cx="77724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868202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Adoption and Care</a:t>
            </a:r>
            <a:endParaRPr lang="en-US" dirty="0"/>
          </a:p>
        </p:txBody>
      </p:sp>
      <p:sp>
        <p:nvSpPr>
          <p:cNvPr id="3" name="Content Placeholder 2"/>
          <p:cNvSpPr>
            <a:spLocks noGrp="1"/>
          </p:cNvSpPr>
          <p:nvPr>
            <p:ph sz="quarter" idx="1"/>
          </p:nvPr>
        </p:nvSpPr>
        <p:spPr/>
        <p:txBody>
          <a:bodyPr/>
          <a:lstStyle/>
          <a:p>
            <a:pPr marL="0" indent="0">
              <a:buNone/>
            </a:pPr>
            <a:r>
              <a:rPr lang="en-GB" sz="2800" dirty="0"/>
              <a:t>‘Today’s social workers ....are rushing cases through to meet new government imposed targets for improving adoption rates just as social workers decades ago hurried to fulfil the dreams of childless couples waiting in the wings’ (</a:t>
            </a:r>
            <a:r>
              <a:rPr lang="en-GB" sz="2800" i="1" dirty="0"/>
              <a:t>Guardian</a:t>
            </a:r>
            <a:r>
              <a:rPr lang="en-GB" sz="2800" dirty="0"/>
              <a:t>, 5 January 2008 ‘Unfit to be a Mother?’)</a:t>
            </a:r>
          </a:p>
          <a:p>
            <a:endParaRPr lang="en-US" dirty="0"/>
          </a:p>
        </p:txBody>
      </p:sp>
    </p:spTree>
    <p:extLst>
      <p:ext uri="{BB962C8B-B14F-4D97-AF65-F5344CB8AC3E}">
        <p14:creationId xmlns:p14="http://schemas.microsoft.com/office/powerpoint/2010/main" val="39853300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Who’s fit to parent?	</a:t>
            </a:r>
            <a:endParaRPr lang="en-US" dirty="0"/>
          </a:p>
        </p:txBody>
      </p:sp>
      <p:sp>
        <p:nvSpPr>
          <p:cNvPr id="3" name="Content Placeholder 2"/>
          <p:cNvSpPr>
            <a:spLocks noGrp="1"/>
          </p:cNvSpPr>
          <p:nvPr>
            <p:ph sz="quarter" idx="1"/>
          </p:nvPr>
        </p:nvSpPr>
        <p:spPr/>
        <p:txBody>
          <a:bodyPr/>
          <a:lstStyle/>
          <a:p>
            <a:r>
              <a:rPr lang="en-US" sz="2800" dirty="0" smtClean="0"/>
              <a:t>Case of ‘Baby G’</a:t>
            </a:r>
          </a:p>
          <a:p>
            <a:r>
              <a:rPr lang="en-GB" sz="2800" dirty="0" err="1"/>
              <a:t>Mukhti</a:t>
            </a:r>
            <a:r>
              <a:rPr lang="en-GB" sz="2800" dirty="0"/>
              <a:t> Campion (1995) argues that historically adoptive parents must show themselves to be </a:t>
            </a:r>
            <a:r>
              <a:rPr lang="en-GB" sz="2800" b="1" dirty="0"/>
              <a:t>extraordinary</a:t>
            </a:r>
            <a:r>
              <a:rPr lang="en-GB" sz="2800" dirty="0"/>
              <a:t> parents.</a:t>
            </a:r>
          </a:p>
          <a:p>
            <a:r>
              <a:rPr lang="en-GB" sz="2800" dirty="0"/>
              <a:t>Jane Rowe: Adoptive parents should be married couples of good standing and health, lacking neuroses</a:t>
            </a:r>
          </a:p>
          <a:p>
            <a:endParaRPr lang="en-US" sz="2800" dirty="0" smtClean="0"/>
          </a:p>
          <a:p>
            <a:endParaRPr lang="en-US" dirty="0"/>
          </a:p>
        </p:txBody>
      </p:sp>
    </p:spTree>
    <p:extLst>
      <p:ext uri="{BB962C8B-B14F-4D97-AF65-F5344CB8AC3E}">
        <p14:creationId xmlns:p14="http://schemas.microsoft.com/office/powerpoint/2010/main" val="32884256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guidelines</a:t>
            </a:r>
            <a:endParaRPr lang="en-US" dirty="0"/>
          </a:p>
        </p:txBody>
      </p:sp>
      <p:sp>
        <p:nvSpPr>
          <p:cNvPr id="3" name="Content Placeholder 2"/>
          <p:cNvSpPr>
            <a:spLocks noGrp="1"/>
          </p:cNvSpPr>
          <p:nvPr>
            <p:ph sz="quarter" idx="1"/>
          </p:nvPr>
        </p:nvSpPr>
        <p:spPr/>
        <p:txBody>
          <a:bodyPr/>
          <a:lstStyle/>
          <a:p>
            <a:r>
              <a:rPr lang="en-GB" dirty="0"/>
              <a:t>Since 2005 legislation in England defines any family structure as appropriate for a child's upbringing </a:t>
            </a:r>
          </a:p>
          <a:p>
            <a:r>
              <a:rPr lang="en-US" dirty="0" smtClean="0"/>
              <a:t>Gender differences</a:t>
            </a:r>
          </a:p>
          <a:p>
            <a:pPr lvl="1"/>
            <a:r>
              <a:rPr lang="en-GB" dirty="0"/>
              <a:t>a single woman may adopt children of either sex and of all ages</a:t>
            </a:r>
          </a:p>
          <a:p>
            <a:pPr lvl="1"/>
            <a:r>
              <a:rPr lang="en-GB" dirty="0"/>
              <a:t>a single man can only adopt a male child, and generally single men are excluded from adoption of very young children, babies or toddlers</a:t>
            </a:r>
          </a:p>
          <a:p>
            <a:pPr lvl="1"/>
            <a:endParaRPr lang="en-US" dirty="0"/>
          </a:p>
        </p:txBody>
      </p:sp>
    </p:spTree>
    <p:extLst>
      <p:ext uri="{BB962C8B-B14F-4D97-AF65-F5344CB8AC3E}">
        <p14:creationId xmlns:p14="http://schemas.microsoft.com/office/powerpoint/2010/main" val="30475948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Adoption by gay partners</a:t>
            </a:r>
            <a:endParaRPr lang="en-US" dirty="0"/>
          </a:p>
        </p:txBody>
      </p:sp>
      <p:sp>
        <p:nvSpPr>
          <p:cNvPr id="3" name="Content Placeholder 2"/>
          <p:cNvSpPr>
            <a:spLocks noGrp="1"/>
          </p:cNvSpPr>
          <p:nvPr>
            <p:ph sz="quarter" idx="1"/>
          </p:nvPr>
        </p:nvSpPr>
        <p:spPr/>
        <p:txBody>
          <a:bodyPr>
            <a:normAutofit/>
          </a:bodyPr>
          <a:lstStyle/>
          <a:p>
            <a:r>
              <a:rPr lang="en-US" sz="2800" dirty="0" smtClean="0"/>
              <a:t>2007 Equality Act</a:t>
            </a:r>
          </a:p>
          <a:p>
            <a:r>
              <a:rPr lang="en-US" sz="2800" dirty="0" smtClean="0"/>
              <a:t>Religious opposition</a:t>
            </a:r>
          </a:p>
          <a:p>
            <a:r>
              <a:rPr lang="en-US" sz="2800" dirty="0" smtClean="0"/>
              <a:t>Still controversial: Catholic Care lost appeal</a:t>
            </a:r>
            <a:endParaRPr lang="en-US" sz="2800" dirty="0"/>
          </a:p>
        </p:txBody>
      </p:sp>
    </p:spTree>
    <p:extLst>
      <p:ext uri="{BB962C8B-B14F-4D97-AF65-F5344CB8AC3E}">
        <p14:creationId xmlns:p14="http://schemas.microsoft.com/office/powerpoint/2010/main" val="35087685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Transracial Adoption</a:t>
            </a:r>
            <a:endParaRPr lang="en-US" dirty="0"/>
          </a:p>
        </p:txBody>
      </p:sp>
      <p:sp>
        <p:nvSpPr>
          <p:cNvPr id="3" name="Content Placeholder 2"/>
          <p:cNvSpPr>
            <a:spLocks noGrp="1"/>
          </p:cNvSpPr>
          <p:nvPr>
            <p:ph sz="quarter" idx="1"/>
          </p:nvPr>
        </p:nvSpPr>
        <p:spPr/>
        <p:txBody>
          <a:bodyPr/>
          <a:lstStyle/>
          <a:p>
            <a:r>
              <a:rPr lang="en-GB" sz="2800" dirty="0"/>
              <a:t>Transracial or transcultural adoption means placing a child who is of one race or ethnic group with adoptive parents of another race or ethnic group </a:t>
            </a:r>
          </a:p>
          <a:p>
            <a:r>
              <a:rPr lang="en-GB" sz="2800" dirty="0"/>
              <a:t>In the UK and US usually refers to adoption of black children by white adoptive parents </a:t>
            </a:r>
          </a:p>
          <a:p>
            <a:r>
              <a:rPr lang="en-US" sz="2800" dirty="0" smtClean="0"/>
              <a:t>Political minefield</a:t>
            </a:r>
          </a:p>
          <a:p>
            <a:endParaRPr lang="en-US" dirty="0"/>
          </a:p>
        </p:txBody>
      </p:sp>
      <p:pic>
        <p:nvPicPr>
          <p:cNvPr id="4" name="Picture 5" descr="http://www.bcadoption.com/images/Alexander_Family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3810000"/>
            <a:ext cx="3351212"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79197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‘love doesn’t see </a:t>
            </a:r>
            <a:r>
              <a:rPr lang="en-US" dirty="0" err="1" smtClean="0"/>
              <a:t>colour</a:t>
            </a:r>
            <a:r>
              <a:rPr lang="en-US" dirty="0" smtClean="0"/>
              <a:t>’</a:t>
            </a:r>
            <a:endParaRPr lang="en-US" dirty="0"/>
          </a:p>
        </p:txBody>
      </p:sp>
      <p:sp>
        <p:nvSpPr>
          <p:cNvPr id="3" name="Content Placeholder 2"/>
          <p:cNvSpPr>
            <a:spLocks noGrp="1"/>
          </p:cNvSpPr>
          <p:nvPr>
            <p:ph sz="quarter" idx="1"/>
          </p:nvPr>
        </p:nvSpPr>
        <p:spPr/>
        <p:txBody>
          <a:bodyPr/>
          <a:lstStyle/>
          <a:p>
            <a:r>
              <a:rPr lang="en-US" sz="2800" dirty="0"/>
              <a:t>In 1950s and 1960s black children were considered 'unadoptable'. </a:t>
            </a:r>
          </a:p>
          <a:p>
            <a:r>
              <a:rPr lang="en-US" sz="2800" dirty="0"/>
              <a:t>In 1965 a recruitment drive to find parents willing to adopt transracially - mainly middle-class, educated, already parents, living in predominantly white areas</a:t>
            </a:r>
          </a:p>
          <a:p>
            <a:r>
              <a:rPr lang="en-US" sz="2800" dirty="0"/>
              <a:t>By the 1970s there were three factors backing transracial adoption: </a:t>
            </a:r>
            <a:endParaRPr lang="en-GB" sz="2800" dirty="0" smtClean="0"/>
          </a:p>
          <a:p>
            <a:pPr lvl="1"/>
            <a:r>
              <a:rPr lang="en-US" sz="2600" dirty="0" smtClean="0"/>
              <a:t>it </a:t>
            </a:r>
            <a:r>
              <a:rPr lang="en-US" sz="2600" dirty="0"/>
              <a:t>was seen as successful, </a:t>
            </a:r>
            <a:endParaRPr lang="en-GB" sz="2600" dirty="0" smtClean="0"/>
          </a:p>
          <a:p>
            <a:pPr lvl="1"/>
            <a:r>
              <a:rPr lang="en-US" sz="2600" dirty="0" smtClean="0"/>
              <a:t>there </a:t>
            </a:r>
            <a:r>
              <a:rPr lang="en-US" sz="2600" dirty="0"/>
              <a:t>was a shortage of black adopters </a:t>
            </a:r>
            <a:endParaRPr lang="en-GB" sz="2600" dirty="0" smtClean="0"/>
          </a:p>
          <a:p>
            <a:pPr lvl="1"/>
            <a:r>
              <a:rPr lang="en-US" sz="2600" dirty="0" smtClean="0"/>
              <a:t>the </a:t>
            </a:r>
            <a:r>
              <a:rPr lang="en-US" sz="2600" dirty="0"/>
              <a:t>thinking was that 'permanency' was best </a:t>
            </a:r>
            <a:endParaRPr lang="en-GB" sz="2600" dirty="0"/>
          </a:p>
          <a:p>
            <a:endParaRPr lang="en-US" dirty="0"/>
          </a:p>
        </p:txBody>
      </p:sp>
    </p:spTree>
    <p:extLst>
      <p:ext uri="{BB962C8B-B14F-4D97-AF65-F5344CB8AC3E}">
        <p14:creationId xmlns:p14="http://schemas.microsoft.com/office/powerpoint/2010/main" val="20716178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 or against transracial adoption?</a:t>
            </a:r>
            <a:endParaRPr lang="en-US" dirty="0"/>
          </a:p>
        </p:txBody>
      </p:sp>
      <p:pic>
        <p:nvPicPr>
          <p:cNvPr id="4" name="Picture 7" descr="http://www.wvu.edu/~lawfac/jscully/Race/images/BLightskin.jp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600200" y="1524000"/>
            <a:ext cx="2121647"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descr="http://www.bcadoption.com/images/RHMAF2005_Full.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l="17776" r="19225"/>
          <a:stretch>
            <a:fillRect/>
          </a:stretch>
        </p:blipFill>
        <p:spPr bwMode="auto">
          <a:xfrm>
            <a:off x="5257800" y="1676400"/>
            <a:ext cx="2667000" cy="4232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57458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Structure of the lecture</a:t>
            </a:r>
            <a:endParaRPr lang="en-US" dirty="0"/>
          </a:p>
        </p:txBody>
      </p:sp>
      <p:sp>
        <p:nvSpPr>
          <p:cNvPr id="2" name="Content Placeholder 1"/>
          <p:cNvSpPr>
            <a:spLocks noGrp="1"/>
          </p:cNvSpPr>
          <p:nvPr>
            <p:ph sz="quarter" idx="1"/>
          </p:nvPr>
        </p:nvSpPr>
        <p:spPr/>
        <p:txBody>
          <a:bodyPr/>
          <a:lstStyle/>
          <a:p>
            <a:pPr lvl="1"/>
            <a:r>
              <a:rPr lang="en-US" sz="3200" dirty="0" smtClean="0"/>
              <a:t>Media interest in adoption</a:t>
            </a:r>
          </a:p>
          <a:p>
            <a:pPr lvl="1"/>
            <a:r>
              <a:rPr lang="en-US" sz="3200" dirty="0" smtClean="0"/>
              <a:t>Legal and policy context</a:t>
            </a:r>
          </a:p>
          <a:p>
            <a:pPr lvl="1"/>
            <a:r>
              <a:rPr lang="en-US" sz="3200" dirty="0" smtClean="0"/>
              <a:t>Who’s fit to parent?</a:t>
            </a:r>
          </a:p>
          <a:p>
            <a:pPr lvl="1"/>
            <a:r>
              <a:rPr lang="en-US" sz="3200" dirty="0" smtClean="0"/>
              <a:t>Transracial adoption</a:t>
            </a:r>
          </a:p>
          <a:p>
            <a:pPr lvl="1"/>
            <a:r>
              <a:rPr lang="en-US" sz="3200" dirty="0" smtClean="0"/>
              <a:t>Inter-country adoption</a:t>
            </a:r>
          </a:p>
          <a:p>
            <a:pPr marL="868680" lvl="3" indent="0">
              <a:buNone/>
            </a:pPr>
            <a:endParaRPr lang="en-US" dirty="0"/>
          </a:p>
        </p:txBody>
      </p:sp>
    </p:spTree>
    <p:extLst>
      <p:ext uri="{BB962C8B-B14F-4D97-AF65-F5344CB8AC3E}">
        <p14:creationId xmlns:p14="http://schemas.microsoft.com/office/powerpoint/2010/main" val="1339463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Intercountry</a:t>
            </a:r>
            <a:r>
              <a:rPr lang="en-US" dirty="0" smtClean="0"/>
              <a:t> adoption</a:t>
            </a:r>
            <a:endParaRPr lang="en-US" dirty="0"/>
          </a:p>
        </p:txBody>
      </p:sp>
      <p:sp>
        <p:nvSpPr>
          <p:cNvPr id="3" name="Content Placeholder 2"/>
          <p:cNvSpPr>
            <a:spLocks noGrp="1"/>
          </p:cNvSpPr>
          <p:nvPr>
            <p:ph sz="quarter" idx="1"/>
          </p:nvPr>
        </p:nvSpPr>
        <p:spPr/>
        <p:txBody>
          <a:bodyPr/>
          <a:lstStyle/>
          <a:p>
            <a:pPr>
              <a:lnSpc>
                <a:spcPct val="90000"/>
              </a:lnSpc>
            </a:pPr>
            <a:r>
              <a:rPr lang="en-GB" dirty="0"/>
              <a:t>Adoption of a child by adoptive </a:t>
            </a:r>
          </a:p>
          <a:p>
            <a:pPr>
              <a:lnSpc>
                <a:spcPct val="90000"/>
              </a:lnSpc>
              <a:buNone/>
            </a:pPr>
            <a:r>
              <a:rPr lang="en-GB" dirty="0"/>
              <a:t>	parents who are residents of </a:t>
            </a:r>
          </a:p>
          <a:p>
            <a:pPr>
              <a:lnSpc>
                <a:spcPct val="90000"/>
              </a:lnSpc>
              <a:buNone/>
            </a:pPr>
            <a:r>
              <a:rPr lang="en-GB" dirty="0"/>
              <a:t>	another country</a:t>
            </a:r>
          </a:p>
          <a:p>
            <a:r>
              <a:rPr lang="en-GB" dirty="0"/>
              <a:t>Began in North America as philanthropic response to devastation following World War II, initially involved children moving from orphanages in Europe to North America </a:t>
            </a:r>
          </a:p>
          <a:p>
            <a:r>
              <a:rPr lang="en-GB" dirty="0"/>
              <a:t>As a more global phenomenon, it has grown rapidly since 1990 when the world first discovered Romanian orphans </a:t>
            </a:r>
          </a:p>
          <a:p>
            <a:r>
              <a:rPr lang="en-GB" dirty="0"/>
              <a:t>Global movement annually of about 30,000 children per year moving between 100 different countries </a:t>
            </a:r>
          </a:p>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381000"/>
            <a:ext cx="3328987" cy="220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39156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Kilshaw</a:t>
            </a:r>
            <a:r>
              <a:rPr lang="en-US" dirty="0" smtClean="0"/>
              <a:t> case</a:t>
            </a:r>
            <a:endParaRPr lang="en-US" dirty="0"/>
          </a:p>
        </p:txBody>
      </p:sp>
      <p:pic>
        <p:nvPicPr>
          <p:cNvPr id="4098"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981200" y="1752600"/>
            <a:ext cx="4800600" cy="3422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98726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Child trafficking</a:t>
            </a:r>
            <a:endParaRPr lang="en-US" dirty="0"/>
          </a:p>
        </p:txBody>
      </p:sp>
      <p:sp>
        <p:nvSpPr>
          <p:cNvPr id="3" name="Content Placeholder 2"/>
          <p:cNvSpPr>
            <a:spLocks noGrp="1"/>
          </p:cNvSpPr>
          <p:nvPr>
            <p:ph sz="quarter" idx="1"/>
          </p:nvPr>
        </p:nvSpPr>
        <p:spPr/>
        <p:txBody>
          <a:bodyPr/>
          <a:lstStyle/>
          <a:p>
            <a:r>
              <a:rPr lang="en-GB" dirty="0"/>
              <a:t>Poverty and war are biggest reasons for children being put up for </a:t>
            </a:r>
            <a:r>
              <a:rPr lang="en-GB" dirty="0" err="1"/>
              <a:t>intercountry</a:t>
            </a:r>
            <a:r>
              <a:rPr lang="en-GB" dirty="0"/>
              <a:t> adoption  </a:t>
            </a:r>
          </a:p>
          <a:p>
            <a:r>
              <a:rPr lang="en-GB" dirty="0"/>
              <a:t>UNICEF’s guidelines: ‘In natural emergencies or even armed conflicts there is a very clear guideline that no </a:t>
            </a:r>
            <a:r>
              <a:rPr lang="en-GB" dirty="0" err="1"/>
              <a:t>intercountry</a:t>
            </a:r>
            <a:r>
              <a:rPr lang="en-GB" dirty="0"/>
              <a:t> adoptions must be allowed for at least two years if a child's family, its wider family, has not been traced.’</a:t>
            </a:r>
          </a:p>
          <a:p>
            <a:r>
              <a:rPr lang="en-US" dirty="0" smtClean="0"/>
              <a:t>Zoe’s ark</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4800600"/>
            <a:ext cx="24384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75277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Text Placeholder 2"/>
          <p:cNvSpPr>
            <a:spLocks noGrp="1"/>
          </p:cNvSpPr>
          <p:nvPr>
            <p:ph type="body" idx="1"/>
          </p:nvPr>
        </p:nvSpPr>
        <p:spPr>
          <a:xfrm>
            <a:off x="722313" y="2547938"/>
            <a:ext cx="7772400" cy="3243262"/>
          </a:xfrm>
        </p:spPr>
        <p:txBody>
          <a:bodyPr>
            <a:normAutofit/>
          </a:bodyPr>
          <a:lstStyle/>
          <a:p>
            <a:r>
              <a:rPr lang="en-US" sz="2800" dirty="0" smtClean="0"/>
              <a:t>What is a ‘good enough’ parent?</a:t>
            </a:r>
          </a:p>
          <a:p>
            <a:r>
              <a:rPr lang="en-US" sz="2800" dirty="0" smtClean="0"/>
              <a:t>Society is economically structured to allow some parents to cope with parenting and others not</a:t>
            </a:r>
          </a:p>
          <a:p>
            <a:r>
              <a:rPr lang="en-US" sz="2800" dirty="0" smtClean="0"/>
              <a:t>Sexual orientation and parenting</a:t>
            </a:r>
          </a:p>
          <a:p>
            <a:r>
              <a:rPr lang="en-US" sz="2800" dirty="0" smtClean="0"/>
              <a:t>Commodification of children</a:t>
            </a:r>
          </a:p>
          <a:p>
            <a:r>
              <a:rPr lang="en-US" sz="2800" dirty="0" smtClean="0"/>
              <a:t>Race, class, biological and social parenting</a:t>
            </a:r>
            <a:endParaRPr lang="en-US" sz="2800" dirty="0"/>
          </a:p>
        </p:txBody>
      </p:sp>
    </p:spTree>
    <p:extLst>
      <p:ext uri="{BB962C8B-B14F-4D97-AF65-F5344CB8AC3E}">
        <p14:creationId xmlns:p14="http://schemas.microsoft.com/office/powerpoint/2010/main" val="18095992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 interest</a:t>
            </a:r>
            <a:endParaRPr lang="en-US" dirty="0"/>
          </a:p>
        </p:txBody>
      </p:sp>
      <p:sp>
        <p:nvSpPr>
          <p:cNvPr id="3" name="Content Placeholder 2"/>
          <p:cNvSpPr>
            <a:spLocks noGrp="1"/>
          </p:cNvSpPr>
          <p:nvPr>
            <p:ph sz="quarter" idx="1"/>
          </p:nvPr>
        </p:nvSpPr>
        <p:spPr>
          <a:xfrm>
            <a:off x="273481" y="1447800"/>
            <a:ext cx="7772400" cy="4800600"/>
          </a:xfrm>
        </p:spPr>
        <p:txBody>
          <a:bodyPr/>
          <a:lstStyle/>
          <a:p>
            <a:r>
              <a:rPr lang="en-GB" sz="3200" dirty="0" smtClean="0"/>
              <a:t>‘</a:t>
            </a:r>
            <a:r>
              <a:rPr lang="en-GB" sz="3200" dirty="0"/>
              <a:t>Internet adoption’ by the </a:t>
            </a:r>
            <a:r>
              <a:rPr lang="en-GB" sz="3200" dirty="0" err="1"/>
              <a:t>Kilshaws</a:t>
            </a:r>
            <a:r>
              <a:rPr lang="en-GB" sz="3200" dirty="0"/>
              <a:t> (2001)</a:t>
            </a:r>
          </a:p>
          <a:p>
            <a:pPr>
              <a:lnSpc>
                <a:spcPct val="90000"/>
              </a:lnSpc>
            </a:pPr>
            <a:r>
              <a:rPr lang="en-GB" sz="3200" dirty="0"/>
              <a:t>November 2010 – a Christian adoption </a:t>
            </a:r>
            <a:r>
              <a:rPr lang="en-GB" sz="3200" dirty="0" smtClean="0"/>
              <a:t>advisor </a:t>
            </a:r>
            <a:r>
              <a:rPr lang="en-GB" sz="3200" dirty="0"/>
              <a:t>dismissed for refusing to recommend same-sex couples as suitable adoptive parents lost claim for religious discrimination</a:t>
            </a:r>
          </a:p>
          <a:p>
            <a:pPr marL="0" indent="0">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4038600"/>
            <a:ext cx="1554163" cy="187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3581400"/>
            <a:ext cx="2057400" cy="3077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79805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and policy context</a:t>
            </a:r>
            <a:endParaRPr lang="en-US" dirty="0"/>
          </a:p>
        </p:txBody>
      </p:sp>
      <p:sp>
        <p:nvSpPr>
          <p:cNvPr id="3" name="Content Placeholder 2"/>
          <p:cNvSpPr>
            <a:spLocks noGrp="1"/>
          </p:cNvSpPr>
          <p:nvPr>
            <p:ph sz="quarter" idx="1"/>
          </p:nvPr>
        </p:nvSpPr>
        <p:spPr/>
        <p:txBody>
          <a:bodyPr/>
          <a:lstStyle/>
          <a:p>
            <a:pPr marL="0" indent="0">
              <a:buNone/>
            </a:pPr>
            <a:r>
              <a:rPr lang="en-GB" sz="3200" dirty="0"/>
              <a:t>Adoption = legal process by which a child becomes a permanent member of a new family.  Birth (biological) parents' rights and legal responsibilities are transferred to adoptive (social) parents. </a:t>
            </a:r>
          </a:p>
          <a:p>
            <a:endParaRPr lang="en-US" dirty="0"/>
          </a:p>
        </p:txBody>
      </p:sp>
    </p:spTree>
    <p:extLst>
      <p:ext uri="{BB962C8B-B14F-4D97-AF65-F5344CB8AC3E}">
        <p14:creationId xmlns:p14="http://schemas.microsoft.com/office/powerpoint/2010/main" val="18102226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adoption in the UK</a:t>
            </a:r>
            <a:endParaRPr lang="en-US" dirty="0"/>
          </a:p>
        </p:txBody>
      </p:sp>
      <p:sp>
        <p:nvSpPr>
          <p:cNvPr id="3" name="Content Placeholder 2"/>
          <p:cNvSpPr>
            <a:spLocks noGrp="1"/>
          </p:cNvSpPr>
          <p:nvPr>
            <p:ph sz="quarter" idx="1"/>
          </p:nvPr>
        </p:nvSpPr>
        <p:spPr/>
        <p:txBody>
          <a:bodyPr>
            <a:normAutofit/>
          </a:bodyPr>
          <a:lstStyle/>
          <a:p>
            <a:r>
              <a:rPr lang="en-US" sz="3200" dirty="0" smtClean="0"/>
              <a:t>1926: Adoption legalized</a:t>
            </a:r>
          </a:p>
          <a:p>
            <a:r>
              <a:rPr lang="en-US" sz="3200" dirty="0" smtClean="0"/>
              <a:t>1920s-1970s: Adoption is primarily about finding babies for childless couples</a:t>
            </a:r>
          </a:p>
          <a:p>
            <a:r>
              <a:rPr lang="en-US" sz="3200" dirty="0" smtClean="0"/>
              <a:t>1970s: Dramatic drop in number of </a:t>
            </a:r>
            <a:r>
              <a:rPr lang="en-US" sz="3200" i="1" dirty="0" smtClean="0"/>
              <a:t>babies</a:t>
            </a:r>
            <a:r>
              <a:rPr lang="en-US" sz="3200" dirty="0" smtClean="0"/>
              <a:t> available for adoption</a:t>
            </a:r>
            <a:endParaRPr lang="en-US" sz="3200" dirty="0"/>
          </a:p>
        </p:txBody>
      </p:sp>
    </p:spTree>
    <p:extLst>
      <p:ext uri="{BB962C8B-B14F-4D97-AF65-F5344CB8AC3E}">
        <p14:creationId xmlns:p14="http://schemas.microsoft.com/office/powerpoint/2010/main" val="908346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Current Dilemmas</a:t>
            </a:r>
            <a:endParaRPr lang="en-US" dirty="0"/>
          </a:p>
        </p:txBody>
      </p:sp>
      <p:sp>
        <p:nvSpPr>
          <p:cNvPr id="3" name="Content Placeholder 2"/>
          <p:cNvSpPr>
            <a:spLocks noGrp="1"/>
          </p:cNvSpPr>
          <p:nvPr>
            <p:ph sz="quarter" idx="1"/>
          </p:nvPr>
        </p:nvSpPr>
        <p:spPr/>
        <p:txBody>
          <a:bodyPr>
            <a:noAutofit/>
          </a:bodyPr>
          <a:lstStyle/>
          <a:p>
            <a:r>
              <a:rPr lang="en-GB" sz="3200" dirty="0"/>
              <a:t>Identifying circumstances that justify permanently removing children from their birth parents</a:t>
            </a:r>
          </a:p>
          <a:p>
            <a:r>
              <a:rPr lang="en-GB" sz="3200" dirty="0"/>
              <a:t>Finding permanent families for very traumatised children</a:t>
            </a:r>
          </a:p>
          <a:p>
            <a:r>
              <a:rPr lang="en-GB" sz="3200" dirty="0"/>
              <a:t>Resolving policy dilemmas around transracial placements</a:t>
            </a:r>
          </a:p>
          <a:p>
            <a:r>
              <a:rPr lang="en-GB" sz="3200" dirty="0"/>
              <a:t>Ensuring </a:t>
            </a:r>
            <a:r>
              <a:rPr lang="en-GB" sz="3200" dirty="0" err="1"/>
              <a:t>intercountry</a:t>
            </a:r>
            <a:r>
              <a:rPr lang="en-GB" sz="3200" dirty="0"/>
              <a:t> adoption is carried out in the best interests of the child. </a:t>
            </a:r>
          </a:p>
          <a:p>
            <a:endParaRPr lang="en-US" sz="3200" dirty="0"/>
          </a:p>
        </p:txBody>
      </p:sp>
    </p:spTree>
    <p:extLst>
      <p:ext uri="{BB962C8B-B14F-4D97-AF65-F5344CB8AC3E}">
        <p14:creationId xmlns:p14="http://schemas.microsoft.com/office/powerpoint/2010/main" val="58565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Children in Care in March 2010</a:t>
            </a:r>
            <a:r>
              <a:rPr lang="en-US" sz="2800" dirty="0" smtClean="0"/>
              <a:t/>
            </a:r>
            <a:br>
              <a:rPr lang="en-US" sz="2800" dirty="0" smtClean="0"/>
            </a:br>
            <a:r>
              <a:rPr lang="en-US" sz="2400" dirty="0" smtClean="0"/>
              <a:t>Source: http://www.baaf.org.uk/res/statengland#pc</a:t>
            </a:r>
            <a:endParaRPr lang="en-US" sz="2400" dirty="0"/>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1297930109"/>
              </p:ext>
            </p:extLst>
          </p:nvPr>
        </p:nvGraphicFramePr>
        <p:xfrm>
          <a:off x="914400" y="1447800"/>
          <a:ext cx="77724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170743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Children in Care by age group</a:t>
            </a:r>
            <a:br>
              <a:rPr lang="en-US" dirty="0" smtClean="0"/>
            </a:br>
            <a:r>
              <a:rPr lang="en-US" sz="2700" dirty="0"/>
              <a:t>Source: http://www.baaf.org.uk/res/statengland#pc</a:t>
            </a:r>
          </a:p>
        </p:txBody>
      </p:sp>
      <p:graphicFrame>
        <p:nvGraphicFramePr>
          <p:cNvPr id="9" name="Content Placeholder 8"/>
          <p:cNvGraphicFramePr>
            <a:graphicFrameLocks noGrp="1"/>
          </p:cNvGraphicFramePr>
          <p:nvPr>
            <p:ph sz="quarter" idx="1"/>
            <p:extLst>
              <p:ext uri="{D42A27DB-BD31-4B8C-83A1-F6EECF244321}">
                <p14:modId xmlns:p14="http://schemas.microsoft.com/office/powerpoint/2010/main" val="2783436348"/>
              </p:ext>
            </p:extLst>
          </p:nvPr>
        </p:nvGraphicFramePr>
        <p:xfrm>
          <a:off x="914400" y="1447800"/>
          <a:ext cx="77724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093846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Children in care by where they live</a:t>
            </a:r>
            <a:br>
              <a:rPr lang="en-US" dirty="0" smtClean="0"/>
            </a:br>
            <a:r>
              <a:rPr lang="en-US" sz="2700" dirty="0"/>
              <a:t>Source: http://www.baaf.org.uk/res/statengland#pc</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897883046"/>
              </p:ext>
            </p:extLst>
          </p:nvPr>
        </p:nvGraphicFramePr>
        <p:xfrm>
          <a:off x="914400" y="1447800"/>
          <a:ext cx="77724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0074282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ransformations Lecture 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1637</TotalTime>
  <Words>699</Words>
  <Application>Microsoft Office PowerPoint</Application>
  <PresentationFormat>On-screen Show (4:3)</PresentationFormat>
  <Paragraphs>92</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Transformations Lecture 1</vt:lpstr>
      <vt:lpstr>Transformations: Gender, Reproduction, and Contemporary Society</vt:lpstr>
      <vt:lpstr>Structure of the lecture</vt:lpstr>
      <vt:lpstr>Media interest</vt:lpstr>
      <vt:lpstr>Legal and policy context</vt:lpstr>
      <vt:lpstr>History of adoption in the UK</vt:lpstr>
      <vt:lpstr>Current Dilemmas</vt:lpstr>
      <vt:lpstr>Children in Care in March 2010 Source: http://www.baaf.org.uk/res/statengland#pc</vt:lpstr>
      <vt:lpstr>Children in Care by age group Source: http://www.baaf.org.uk/res/statengland#pc</vt:lpstr>
      <vt:lpstr>Children in care by where they live Source: http://www.baaf.org.uk/res/statengland#pc</vt:lpstr>
      <vt:lpstr>Adoptions in 2009/10</vt:lpstr>
      <vt:lpstr>Statistics</vt:lpstr>
      <vt:lpstr>  Types of adopters Source: http://www.baaf.org.uk/res/statengland#pc </vt:lpstr>
      <vt:lpstr>Adoption and Care</vt:lpstr>
      <vt:lpstr>Who’s fit to parent? </vt:lpstr>
      <vt:lpstr>Current guidelines</vt:lpstr>
      <vt:lpstr>Adoption by gay partners</vt:lpstr>
      <vt:lpstr>Transracial Adoption</vt:lpstr>
      <vt:lpstr>‘love doesn’t see colour’</vt:lpstr>
      <vt:lpstr>For or against transracial adoption?</vt:lpstr>
      <vt:lpstr>Intercountry adoption</vt:lpstr>
      <vt:lpstr>The Kilshaw case</vt:lpstr>
      <vt:lpstr>Child trafficking</vt:lpstr>
      <vt:lpstr>Conclusions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Transformations: Gender, Reproduction, and Contemporary Society</dc:title>
  <dc:creator>Owner</dc:creator>
  <cp:lastModifiedBy>Owner</cp:lastModifiedBy>
  <cp:revision>53</cp:revision>
  <dcterms:created xsi:type="dcterms:W3CDTF">2012-10-14T08:39:26Z</dcterms:created>
  <dcterms:modified xsi:type="dcterms:W3CDTF">2012-12-03T10:55:47Z</dcterms:modified>
</cp:coreProperties>
</file>