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49" d="100"/>
          <a:sy n="149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081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1530991" y="1727200"/>
            <a:ext cx="6400800" cy="1176867"/>
          </a:xfrm>
          <a:prstGeom prst="roundRect">
            <a:avLst>
              <a:gd name="adj" fmla="val 6250"/>
            </a:avLst>
          </a:prstGeom>
          <a:solidFill>
            <a:srgbClr val="FFFFFF">
              <a:alpha val="80000"/>
            </a:srgbClr>
          </a:solidFill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1212209" y="1727199"/>
            <a:ext cx="6907324" cy="11768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3400" b="1" dirty="0">
              <a:solidFill>
                <a:srgbClr val="1A1A2E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 algn="ctr">
              <a:buNone/>
            </a:pPr>
            <a:r>
              <a:rPr lang="en-US" sz="3400" b="1" dirty="0">
                <a:solidFill>
                  <a:srgbClr val="1A1A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Beyond the Extinction Unconscious</a:t>
            </a:r>
          </a:p>
          <a:p>
            <a:pPr marL="0" indent="0" algn="ctr">
              <a:buNone/>
            </a:pP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1371600" y="2834640"/>
            <a:ext cx="640080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endParaRPr lang="en-US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D8F0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20040" y="36576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Totalisation of time: counter-launch precedes decision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Teleoplexy: the invention of nukes is already the end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Able Archer and the tissue of near-misses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Nuclear sovereignty as cancellation of democratic agency</a:t>
            </a:r>
            <a:endParaRPr lang="en-US" sz="1800" dirty="0"/>
          </a:p>
        </p:txBody>
      </p:sp>
      <p:pic>
        <p:nvPicPr>
          <p:cNvPr id="7" name="Image 0" descr="/mnt/user-data/uploads/708149-kittens-kitten-cat-cats-baby-cute-s-1095631576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5EA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2560320"/>
          </a:xfrm>
          <a:prstGeom prst="roundRect">
            <a:avLst>
              <a:gd name="adj" fmla="val 4286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2731770" y="2679192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2427732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2171700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31920" y="643467"/>
            <a:ext cx="4663440" cy="24380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McKenzie Wark,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Capital is Dead: Is This Something Worse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? (London: Verso, 2019)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Yanis Varoufakis, </a:t>
            </a:r>
            <a:r>
              <a:rPr lang="en-US" sz="1100" i="1" dirty="0" err="1"/>
              <a:t>Technofeudalism</a:t>
            </a:r>
            <a:r>
              <a:rPr lang="en-US" sz="1100" i="1" dirty="0"/>
              <a:t>: What Killed Capitalism</a:t>
            </a:r>
            <a:r>
              <a:rPr lang="en-US" sz="1100" dirty="0"/>
              <a:t> (London: Bodley Head, 2023)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Thomas Moynihan,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X-Risk: How Humanity Discovered Its Own Extinction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(Falmouth: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Urbanomic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2020)</a:t>
            </a:r>
            <a:b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</a:br>
            <a:b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</a:b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William Chaloupka,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Knowing Nukes: The Politics and Culture of the Atom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(Minneapolis: University of Minnesota Press, 1992)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Paul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Virilio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Vitesse et Politique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 (Paris: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Galilée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, 1977); trans. Mark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Polizzoti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Speed and Politics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 (New York: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Semiotext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(e), 1986))</a:t>
            </a:r>
            <a:endParaRPr lang="en-US" sz="1100" dirty="0"/>
          </a:p>
        </p:txBody>
      </p:sp>
      <p:pic>
        <p:nvPicPr>
          <p:cNvPr id="8" name="Image 0" descr="/mnt/user-data/uploads/cat-7667234_1280-382427787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5C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3291840"/>
          </a:xfrm>
          <a:prstGeom prst="roundRect">
            <a:avLst>
              <a:gd name="adj" fmla="val 3333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2731770" y="330098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304952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279349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21014" y="521208"/>
            <a:ext cx="4663440" cy="329183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Elaine Scarry,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Thermonuclear Monarchy: Choosing Between Democracy And Doom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(New York: Norton, 2014)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Benoît Pelopidas,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Repenser les choix nucléaires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(Paris: Presses de Sciences Po, 2022).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Benoît Pelopidas, 'The Birth of Nuclear Eternity', in eds. Halperin and Palan,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Legacies of Empire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(Cambridge: CUP, 2015), 478–500.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Nick Land, 'Teleoplexy: Notes on Acceleration' (2014), in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#Accelerate: The Accelerationist Reader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(Falmouth: Urbanomic, 2014), 509–520.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Byung-Chul Han. trans. Erik Butler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The Transparency Society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 (Stanford: Stanford University Press, 2015 (2012))</a:t>
            </a:r>
            <a:b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</a:br>
            <a:b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</a:b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Bernard Stiegler,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Dans la disruption: Comment ne pas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devenir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fou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?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(Paris: Les Liens qui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Libèrent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, 2016); trans. Daniel Ross,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Automatic Society, Vol 1: The Future of Work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cs typeface="Calibri" pitchFamily="34" charset="-120"/>
              </a:rPr>
              <a:t>(Cambridge: Polity, 2016) 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pic>
        <p:nvPicPr>
          <p:cNvPr id="8" name="Image 0" descr="/mnt/user-data/uploads/GettyImages-54044432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C8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20040" y="274320"/>
            <a:ext cx="5303520" cy="4206240"/>
          </a:xfrm>
          <a:prstGeom prst="roundRect">
            <a:avLst>
              <a:gd name="adj" fmla="val 3261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543300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291840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3035808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457200"/>
            <a:ext cx="4846320" cy="3886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6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The nuclear explosion is absolute positive feedback; it becomes the default condition</a:t>
            </a:r>
            <a:endParaRPr lang="en-US" sz="1600" dirty="0"/>
          </a:p>
          <a:p>
            <a:pPr marL="0" indent="0">
              <a:spcBef>
                <a:spcPts val="1000"/>
              </a:spcBef>
              <a:buNone/>
            </a:pPr>
            <a:endParaRPr lang="en-US" sz="16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Nukes go unconscious as a condition of identity-trading as people-as-</a:t>
            </a:r>
            <a:r>
              <a:rPr lang="en-US" sz="1600" i="1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Bestand</a:t>
            </a:r>
            <a:endParaRPr lang="en-US" sz="1600" dirty="0"/>
          </a:p>
          <a:p>
            <a:pPr marL="0" indent="0">
              <a:spcBef>
                <a:spcPts val="1000"/>
              </a:spcBef>
              <a:buNone/>
            </a:pPr>
            <a:endParaRPr lang="en-US" sz="16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But the extinction unconscious is contingent, not universal – </a:t>
            </a:r>
            <a:r>
              <a:rPr lang="en-US" sz="1600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cosmotechnics</a:t>
            </a:r>
            <a:r>
              <a:rPr lang="en-US" sz="16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</a:t>
            </a:r>
            <a:endParaRPr lang="en-US" sz="1600" dirty="0"/>
          </a:p>
          <a:p>
            <a:pPr marL="0" indent="0">
              <a:spcBef>
                <a:spcPts val="1000"/>
              </a:spcBef>
              <a:buNone/>
            </a:pPr>
            <a:endParaRPr lang="en-US" sz="16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rgbClr val="222222"/>
                </a:solidFill>
                <a:latin typeface="Georgia" pitchFamily="34" charset="0"/>
              </a:rPr>
              <a:t>UK as US satellite – identity-value and colonial time-lag</a:t>
            </a:r>
            <a:endParaRPr lang="en-US" sz="1600" dirty="0"/>
          </a:p>
        </p:txBody>
      </p:sp>
      <p:pic>
        <p:nvPicPr>
          <p:cNvPr id="7" name="Image 0" descr="/mnt/user-data/uploads/708282-kittens-kitten-cat-cats-baby-cute-s-264633505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766060"/>
            <a:ext cx="256032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0E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3108960"/>
          </a:xfrm>
          <a:prstGeom prst="roundRect">
            <a:avLst>
              <a:gd name="adj" fmla="val 3529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 dirty="0"/>
          </a:p>
          <a:p>
            <a:r>
              <a:rPr lang="en-US" dirty="0"/>
              <a:t>Ontological pluralism/ </a:t>
            </a:r>
            <a:r>
              <a:rPr lang="en-US" dirty="0" err="1"/>
              <a:t>technopluralism</a:t>
            </a:r>
            <a:endParaRPr lang="en-US" dirty="0"/>
          </a:p>
          <a:p>
            <a:endParaRPr lang="en-US" dirty="0"/>
          </a:p>
          <a:p>
            <a:r>
              <a:rPr lang="en-US" dirty="0"/>
              <a:t>Difference and negativity as interruption of extinction condition</a:t>
            </a:r>
          </a:p>
          <a:p>
            <a:endParaRPr lang="en-US" dirty="0"/>
          </a:p>
          <a:p>
            <a:r>
              <a:rPr lang="en-US" dirty="0"/>
              <a:t>Feedback no thankyou</a:t>
            </a:r>
          </a:p>
          <a:p>
            <a:endParaRPr lang="en-US" dirty="0"/>
          </a:p>
          <a:p>
            <a:r>
              <a:rPr lang="en-US" dirty="0"/>
              <a:t>Analogue belonging/ emplacement</a:t>
            </a:r>
          </a:p>
        </p:txBody>
      </p:sp>
      <p:sp>
        <p:nvSpPr>
          <p:cNvPr id="3" name="Shape 1"/>
          <p:cNvSpPr/>
          <p:nvPr/>
        </p:nvSpPr>
        <p:spPr>
          <a:xfrm>
            <a:off x="2731770" y="3145536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2894076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2638044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31920" y="886968"/>
            <a:ext cx="466344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endParaRPr lang="en-US" sz="1100" dirty="0"/>
          </a:p>
        </p:txBody>
      </p:sp>
      <p:pic>
        <p:nvPicPr>
          <p:cNvPr id="8" name="Image 0" descr="/mnt/user-data/uploads/close-up-portrait-of-cat-sitting-on-floor-royalty-free-image-1718201739-4070819096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1828800" y="1645920"/>
            <a:ext cx="5486400" cy="1828800"/>
          </a:xfrm>
          <a:prstGeom prst="roundRect">
            <a:avLst>
              <a:gd name="adj" fmla="val 10000"/>
            </a:avLst>
          </a:prstGeom>
          <a:solidFill>
            <a:srgbClr val="FFFFFF">
              <a:alpha val="85000"/>
            </a:srgbClr>
          </a:solidFill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1828800" y="1737360"/>
            <a:ext cx="5486400" cy="1645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600" b="1" dirty="0">
                <a:solidFill>
                  <a:srgbClr val="1A1A2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m.gardiner@warwick.ac.uk</a:t>
            </a:r>
            <a:endParaRPr lang="en-US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D4E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254889" y="54864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endParaRPr lang="en-US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‘Extinction Unconscious’</a:t>
            </a:r>
            <a:b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</a:br>
            <a:endParaRPr lang="en-US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endParaRPr lang="en-US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Nukes as </a:t>
            </a:r>
            <a:r>
              <a:rPr lang="en-US" i="1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Gestell</a:t>
            </a:r>
            <a:endParaRPr lang="en-US" dirty="0"/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Cosmotechnics</a:t>
            </a: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v QCT</a:t>
            </a:r>
            <a:br>
              <a:rPr lang="en-US" dirty="0"/>
            </a:b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</p:txBody>
      </p:sp>
      <p:pic>
        <p:nvPicPr>
          <p:cNvPr id="7" name="Image 0" descr="/mnt/user-data/uploads/9b1272235297f8b0231cc285ad8ec1d9-203326993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C8D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2011680"/>
          </a:xfrm>
          <a:prstGeom prst="roundRect">
            <a:avLst>
              <a:gd name="adj" fmla="val 5455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2731770" y="2212848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1961388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1705356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31920" y="535771"/>
            <a:ext cx="4663440" cy="22202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Martin Heidegger, trans. William Lovitt, 'The Question Concerning Technology', in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Question Concerning Technology and Other Essays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(New York: Harper &amp; Row, 1977 (1949/ 1954)), 3–35.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Martin Heidegger, trans. Andrew J. Mitchell, 'The Danger',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Bremen and Freiburg Lectures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(Bloomington: Indiana University Press, 2012 (1949)), 44–63.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cs typeface="Calibri" pitchFamily="34" charset="-120"/>
            </a:endParaRPr>
          </a:p>
          <a:p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Yuk Hui,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Question Concerning Technology in China: An Essay in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Cosmotechnics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(Falmouth: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Urbanomic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2016).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Yuk Hui,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Post-Europe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(Falmouth: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Urbanomic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2024).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pic>
        <p:nvPicPr>
          <p:cNvPr id="8" name="Image 0" descr="/mnt/user-data/uploads/6735078-379255248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AD4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20040" y="36576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Newtonian absolute space as disavowed metaphysics, ‘discovered, not invented’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Scottish Enlightenment stadial history: value as progress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‘Stadial’</a:t>
            </a: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progress as addiction</a:t>
            </a:r>
            <a:endParaRPr lang="en-US" sz="1800" dirty="0"/>
          </a:p>
        </p:txBody>
      </p:sp>
      <p:pic>
        <p:nvPicPr>
          <p:cNvPr id="7" name="Image 0" descr="/mnt/user-data/uploads/50rqVC-2111383888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DD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20040" y="36576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</a:rPr>
              <a:t>Ontological resistance and the potential for change</a:t>
            </a:r>
            <a:br>
              <a:rPr lang="en-US" sz="1800" dirty="0">
                <a:solidFill>
                  <a:srgbClr val="222222"/>
                </a:solidFill>
                <a:latin typeface="Georgia" pitchFamily="34" charset="0"/>
              </a:rPr>
            </a:br>
            <a:br>
              <a:rPr lang="en-US" sz="1800" dirty="0">
                <a:solidFill>
                  <a:srgbClr val="222222"/>
                </a:solidFill>
                <a:latin typeface="Georgia" pitchFamily="34" charset="0"/>
              </a:rPr>
            </a:br>
            <a:r>
              <a:rPr lang="en-US" i="1" dirty="0">
                <a:solidFill>
                  <a:srgbClr val="222222"/>
                </a:solidFill>
                <a:latin typeface="Georgia" pitchFamily="34" charset="0"/>
              </a:rPr>
              <a:t>Basho</a:t>
            </a:r>
            <a:r>
              <a:rPr lang="en-US" dirty="0">
                <a:solidFill>
                  <a:srgbClr val="222222"/>
                </a:solidFill>
                <a:latin typeface="Georgia" pitchFamily="34" charset="0"/>
              </a:rPr>
              <a:t>, ground of becoming before division of knower and known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i="1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</a:t>
            </a:r>
            <a:r>
              <a:rPr lang="en-US" sz="1800" i="1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ū</a:t>
            </a: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: no stable object-world to target or order – beyond nihilism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</p:txBody>
      </p:sp>
      <p:pic>
        <p:nvPicPr>
          <p:cNvPr id="7" name="Image 0" descr="/mnt/user-data/uploads/96d46cc1f5e5011dc28ef84ed607065c-2437242217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E2D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3108960"/>
          </a:xfrm>
          <a:prstGeom prst="roundRect">
            <a:avLst>
              <a:gd name="adj" fmla="val 3529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2731770" y="3145536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2894076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2638044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31920" y="886968"/>
            <a:ext cx="4663440" cy="2514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Nishida Kitarō, 'Basho' (1926), in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Hataraku mono kara miru mono e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/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 the Acting to the Seeing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(1927).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Nishida Kitarō, 'Bashoteki ronri to shūkyōteki sekaikan' / 'The logic of basho and the religious worldview', 1945.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Nishitani Keiji,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Shūkyō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to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nanika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/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is Religion?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(Tokyo: </a:t>
            </a:r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Sōbunsha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1961) (trans. as.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Religion and Nothingness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)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r>
              <a:rPr lang="en-US" sz="1100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Watsuji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Tetsurō, </a:t>
            </a:r>
            <a:r>
              <a:rPr lang="en-US" sz="1100" i="1" dirty="0" err="1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Fūdo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(Tokyo: Iwanami, 2015 (1935)) (trans. as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Climate and Culture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) </a:t>
            </a:r>
            <a:endParaRPr lang="en-US" sz="1100" dirty="0"/>
          </a:p>
        </p:txBody>
      </p:sp>
      <p:pic>
        <p:nvPicPr>
          <p:cNvPr id="8" name="Image 0" descr="/mnt/user-data/uploads/be31dabf3eecd032efd371e9f106d324-350317433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C8EE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20040" y="36576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Opium Wars as ontological setting</a:t>
            </a:r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Post-Meiji Japan figured as superweapon target for decades</a:t>
            </a:r>
            <a:endParaRPr lang="en-US" dirty="0"/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MAUD Committee: use regardless of military situation</a:t>
            </a:r>
            <a:endParaRPr lang="en-US" dirty="0"/>
          </a:p>
          <a:p>
            <a:pPr marL="0" indent="0">
              <a:spcBef>
                <a:spcPts val="1800"/>
              </a:spcBef>
              <a:buNone/>
            </a:pPr>
            <a:r>
              <a:rPr lang="en-US" dirty="0" err="1">
                <a:solidFill>
                  <a:srgbClr val="222222"/>
                </a:solidFill>
                <a:latin typeface="Georgia" pitchFamily="34" charset="0"/>
              </a:rPr>
              <a:t>Defence</a:t>
            </a:r>
            <a:r>
              <a:rPr lang="en-US" dirty="0">
                <a:solidFill>
                  <a:srgbClr val="222222"/>
                </a:solidFill>
                <a:latin typeface="Georgia" pitchFamily="34" charset="0"/>
              </a:rPr>
              <a:t> against negativity/ nothingness/ valuelessness</a:t>
            </a:r>
            <a:endParaRPr lang="en-US" sz="1800" dirty="0"/>
          </a:p>
        </p:txBody>
      </p:sp>
      <p:pic>
        <p:nvPicPr>
          <p:cNvPr id="7" name="Image 0" descr="/mnt/user-data/uploads/03940a5c90e9078b18d03390e776c2dd-3192478484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5D4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3703320" y="411480"/>
            <a:ext cx="5120640" cy="3566160"/>
          </a:xfrm>
          <a:prstGeom prst="roundRect">
            <a:avLst>
              <a:gd name="adj" fmla="val 3077"/>
            </a:avLst>
          </a:prstGeom>
          <a:solidFill>
            <a:srgbClr val="FFFEF8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2731770" y="3497580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3017520" y="3246120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3298698" y="2990088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931920" y="521208"/>
            <a:ext cx="4663440" cy="3474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3931920" y="609600"/>
            <a:ext cx="4663440" cy="32491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buNone/>
            </a:pPr>
            <a:r>
              <a:rPr lang="en-US" sz="1100" dirty="0"/>
              <a:t>Nishitani Keiji, </a:t>
            </a:r>
            <a:r>
              <a:rPr lang="en-US" sz="1100" dirty="0" err="1"/>
              <a:t>Kōyama</a:t>
            </a:r>
            <a:r>
              <a:rPr lang="en-US" sz="1100" dirty="0"/>
              <a:t> Iwao, Kōsaka Masaaki, Suzuki </a:t>
            </a:r>
            <a:r>
              <a:rPr lang="en-US" sz="1100" dirty="0" err="1"/>
              <a:t>Shigetaka</a:t>
            </a:r>
            <a:r>
              <a:rPr lang="en-US" sz="1100" dirty="0"/>
              <a:t>, </a:t>
            </a:r>
            <a:r>
              <a:rPr lang="en-US" sz="1100" i="1" dirty="0" err="1"/>
              <a:t>Sekaishiteki</a:t>
            </a:r>
            <a:r>
              <a:rPr lang="en-US" sz="1100" i="1" dirty="0"/>
              <a:t> </a:t>
            </a:r>
            <a:r>
              <a:rPr lang="en-US" sz="1100" i="1" dirty="0" err="1"/>
              <a:t>tachiba</a:t>
            </a:r>
            <a:r>
              <a:rPr lang="en-US" sz="1100" i="1" dirty="0"/>
              <a:t> to </a:t>
            </a:r>
            <a:r>
              <a:rPr lang="en-US" sz="1100" i="1" dirty="0" err="1"/>
              <a:t>nihon</a:t>
            </a:r>
            <a:r>
              <a:rPr lang="en-US" sz="1100" dirty="0"/>
              <a:t> (Tokyo: </a:t>
            </a:r>
            <a:r>
              <a:rPr lang="en-US" sz="1100" dirty="0" err="1"/>
              <a:t>Chūōkōronsha</a:t>
            </a:r>
            <a:r>
              <a:rPr lang="en-US" sz="1100" dirty="0"/>
              <a:t>, 1943 (1941)); trans. with commentary,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David Williams,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Philosophy of Japanese Wartime Resistance 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(New York: Routledge, 2014).</a:t>
            </a: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Graham Parkes, ‘The Putative Fascism of the Kyoto School and its Left- and Right-Wing Critics’,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Philosophy East and West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47.3, 1997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James Heisig, </a:t>
            </a:r>
            <a:r>
              <a:rPr lang="en-US" sz="1100" i="1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Philosophers of Nothingness: An Essay On the Kyoto School</a:t>
            </a:r>
            <a:r>
              <a:rPr lang="en-US" sz="11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(Honolulu: University of Hawai’i Press, 2001)</a:t>
            </a:r>
          </a:p>
          <a:p>
            <a:pPr marL="0" indent="0">
              <a:buNone/>
            </a:pPr>
            <a:endParaRPr lang="en-US" sz="1100" dirty="0">
              <a:solidFill>
                <a:srgbClr val="333333"/>
              </a:solidFill>
              <a:latin typeface="Calibri" pitchFamily="34" charset="0"/>
              <a:cs typeface="Calibri" pitchFamily="34" charset="-120"/>
            </a:endParaRPr>
          </a:p>
          <a:p>
            <a:pPr marL="0" indent="0">
              <a:buNone/>
            </a:pPr>
            <a:r>
              <a:rPr lang="en-US" sz="1100" dirty="0"/>
              <a:t>Takeuchi Yoshimi, </a:t>
            </a:r>
            <a:r>
              <a:rPr lang="en-US" sz="1100" i="1" dirty="0" err="1"/>
              <a:t>Kindai</a:t>
            </a:r>
            <a:r>
              <a:rPr lang="en-US" sz="1100" i="1" dirty="0"/>
              <a:t> no </a:t>
            </a:r>
            <a:r>
              <a:rPr lang="en-US" sz="1100" i="1" dirty="0" err="1"/>
              <a:t>chōkoku</a:t>
            </a:r>
            <a:r>
              <a:rPr lang="en-US" sz="1100" dirty="0"/>
              <a:t> (Tokyo: </a:t>
            </a:r>
            <a:r>
              <a:rPr lang="en-US" sz="1100" dirty="0" err="1"/>
              <a:t>Chikuma</a:t>
            </a:r>
            <a:r>
              <a:rPr lang="en-US" sz="1100" dirty="0"/>
              <a:t> </a:t>
            </a:r>
            <a:r>
              <a:rPr lang="en-US" sz="1100" dirty="0" err="1"/>
              <a:t>Shobō</a:t>
            </a:r>
            <a:r>
              <a:rPr lang="en-US" sz="1100" dirty="0"/>
              <a:t>, 1983)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Akira Mizuta </a:t>
            </a:r>
            <a:r>
              <a:rPr lang="en-US" sz="1100" dirty="0" err="1"/>
              <a:t>Lippit</a:t>
            </a:r>
            <a:r>
              <a:rPr lang="en-US" sz="1100" dirty="0"/>
              <a:t>, </a:t>
            </a:r>
            <a:r>
              <a:rPr lang="en-US" sz="1100" i="1" dirty="0"/>
              <a:t>Atomic Light</a:t>
            </a:r>
            <a:r>
              <a:rPr lang="en-US" sz="1100" dirty="0"/>
              <a:t> </a:t>
            </a:r>
            <a:r>
              <a:rPr lang="en-US" sz="1100" i="1" dirty="0"/>
              <a:t>(Shadow Optics)</a:t>
            </a:r>
            <a:r>
              <a:rPr lang="en-US" sz="1100" dirty="0"/>
              <a:t> (Minneapolis: University of Minnesota Press, 2005)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Michael Gardiner, ‘Tanizaki </a:t>
            </a:r>
            <a:r>
              <a:rPr lang="en-US" sz="1100" dirty="0" err="1"/>
              <a:t>Jun’ichirō</a:t>
            </a:r>
            <a:r>
              <a:rPr lang="en-US" sz="1100" dirty="0"/>
              <a:t>, the Kyoto School, and the Twenty-First Century Transparency Society’, </a:t>
            </a:r>
            <a:r>
              <a:rPr lang="en-US" sz="1100" i="1" dirty="0"/>
              <a:t>Philosophy East and West </a:t>
            </a:r>
            <a:r>
              <a:rPr lang="en-US" sz="1100" dirty="0"/>
              <a:t>73.4, 2023</a:t>
            </a:r>
          </a:p>
        </p:txBody>
      </p:sp>
      <p:pic>
        <p:nvPicPr>
          <p:cNvPr id="8" name="Image 0" descr="/mnt/user-data/uploads/c26ee41e4c5778e84aa835aef082f8c4-205154100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2880" y="272034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D4EA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254889" y="365760"/>
            <a:ext cx="5303520" cy="3291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" name="Shape 1"/>
          <p:cNvSpPr/>
          <p:nvPr/>
        </p:nvSpPr>
        <p:spPr>
          <a:xfrm>
            <a:off x="6160770" y="3255264"/>
            <a:ext cx="91440" cy="91440"/>
          </a:xfrm>
          <a:prstGeom prst="ellipse">
            <a:avLst/>
          </a:prstGeom>
          <a:solidFill>
            <a:srgbClr val="FFFFFF"/>
          </a:solidFill>
          <a:ln w="1397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" name="Shape 2"/>
          <p:cNvSpPr/>
          <p:nvPr/>
        </p:nvSpPr>
        <p:spPr>
          <a:xfrm>
            <a:off x="5943600" y="3003804"/>
            <a:ext cx="137160" cy="13716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" name="Shape 3"/>
          <p:cNvSpPr/>
          <p:nvPr/>
        </p:nvSpPr>
        <p:spPr>
          <a:xfrm>
            <a:off x="5721858" y="2747772"/>
            <a:ext cx="192024" cy="19202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333333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548640" y="548640"/>
            <a:ext cx="484632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spcBef>
                <a:spcPts val="1800"/>
              </a:spcBef>
              <a:buNone/>
            </a:pPr>
            <a:endParaRPr lang="en-US" sz="1800" dirty="0">
              <a:solidFill>
                <a:srgbClr val="222222"/>
              </a:solidFill>
              <a:latin typeface="Georgia" pitchFamily="34" charset="0"/>
              <a:ea typeface="Georgia" pitchFamily="34" charset="-122"/>
              <a:cs typeface="Georgia" pitchFamily="34" charset="-12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Kyoto School obliterated then cancelled</a:t>
            </a: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Nuclear realism fused with financial realism and Atlantic ontological singularity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Atomic light as </a:t>
            </a:r>
            <a:r>
              <a:rPr lang="en-US" dirty="0" err="1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naturalisation</a:t>
            </a:r>
            <a:r>
              <a:rPr lang="en-US" dirty="0">
                <a:solidFill>
                  <a:srgbClr val="22222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 of spatial universalism</a:t>
            </a:r>
            <a:endParaRPr lang="en-US" dirty="0"/>
          </a:p>
          <a:p>
            <a:pPr marL="0" indent="0">
              <a:spcBef>
                <a:spcPts val="1800"/>
              </a:spcBef>
              <a:buNone/>
            </a:pPr>
            <a:endParaRPr lang="en-US" sz="1800" dirty="0"/>
          </a:p>
        </p:txBody>
      </p:sp>
      <p:pic>
        <p:nvPicPr>
          <p:cNvPr id="7" name="Image 0" descr="/mnt/user-data/uploads/0495828c1cfa043697526fd74b71963a-2689217276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0800" y="2491740"/>
            <a:ext cx="2560320" cy="25603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861</Words>
  <Application>Microsoft Macintosh PowerPoint</Application>
  <PresentationFormat>On-screen Show (16:9)</PresentationFormat>
  <Paragraphs>110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the Extinction Unconscious</dc:title>
  <dc:subject>PptxGenJS Presentation</dc:subject>
  <dc:creator>PptxGenJS</dc:creator>
  <cp:lastModifiedBy>Gardiner, Michael</cp:lastModifiedBy>
  <cp:revision>59</cp:revision>
  <dcterms:created xsi:type="dcterms:W3CDTF">2026-04-10T21:43:14Z</dcterms:created>
  <dcterms:modified xsi:type="dcterms:W3CDTF">2026-05-20T20:02:24Z</dcterms:modified>
</cp:coreProperties>
</file>