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2" r:id="rId5"/>
    <p:sldId id="263" r:id="rId6"/>
    <p:sldId id="260" r:id="rId7"/>
    <p:sldId id="259" r:id="rId8"/>
    <p:sldId id="275" r:id="rId9"/>
    <p:sldId id="270" r:id="rId10"/>
    <p:sldId id="271" r:id="rId11"/>
    <p:sldId id="269" r:id="rId12"/>
    <p:sldId id="273" r:id="rId13"/>
    <p:sldId id="265" r:id="rId14"/>
    <p:sldId id="264" r:id="rId15"/>
    <p:sldId id="266" r:id="rId16"/>
    <p:sldId id="272" r:id="rId17"/>
    <p:sldId id="267" r:id="rId18"/>
    <p:sldId id="268" r:id="rId19"/>
    <p:sldId id="276" r:id="rId20"/>
    <p:sldId id="278" r:id="rId21"/>
    <p:sldId id="277" r:id="rId22"/>
    <p:sldId id="279" r:id="rId23"/>
    <p:sldId id="280" r:id="rId24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17"/>
    <p:restoredTop sz="94610"/>
  </p:normalViewPr>
  <p:slideViewPr>
    <p:cSldViewPr snapToGrid="0" snapToObjects="1">
      <p:cViewPr>
        <p:scale>
          <a:sx n="163" d="100"/>
          <a:sy n="163" d="100"/>
        </p:scale>
        <p:origin x="-56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27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user-data/uploads/GettyImages-1386791314-70b823fdbb2241d6b51cecf273da3191-39525340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3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2624042" y="2242245"/>
            <a:ext cx="389591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00"/>
              </a:lnSpc>
              <a:spcAft>
                <a:spcPts val="150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Michael Gardiner CRPLA</a:t>
            </a:r>
            <a:endParaRPr lang="en-US" sz="1800" dirty="0"/>
          </a:p>
        </p:txBody>
      </p:sp>
      <p:sp>
        <p:nvSpPr>
          <p:cNvPr id="5" name="Text 2"/>
          <p:cNvSpPr/>
          <p:nvPr/>
        </p:nvSpPr>
        <p:spPr>
          <a:xfrm>
            <a:off x="685800" y="2661345"/>
            <a:ext cx="7772400" cy="2399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90"/>
              </a:lnSpc>
              <a:buNone/>
            </a:pPr>
            <a:r>
              <a:rPr lang="en-US" sz="135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m.gardiner@warwick.ac.uk</a:t>
            </a:r>
            <a:endParaRPr lang="en-US" sz="13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2-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3810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and dir. Peter Watkins,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War Game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1966)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6667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Jeremy Paxman, dir. Louise Capel, 'If the Bomb Drops',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Panorama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1980)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9525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Nigel Calder etc., dir. Peter Batty,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Nuclear Nightmares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1980)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12382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Protect and Survive Ltd,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Protect and Survive Monthly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and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British Civil Defence News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1981–82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15240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and dir. Mick Jackson,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QED: A Guide to Armageddon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1982)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18097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Tom McGrath, dir. John Glenister,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Nuclear Family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1982)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571500" y="20955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John Pilger, dir. David Munro,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Truth Game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(Central Independent, 1983)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571500" y="23812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Barry Hines, dir. Mick Jackson,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Threads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(BBC/ Nine, 1984)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571500" y="26670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Albert Ruben, dir. Fred Barzyk,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Countdown to Looking Glass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(HBO, 1984)</a:t>
            </a:r>
            <a:endParaRPr lang="en-US" sz="1500" dirty="0"/>
          </a:p>
        </p:txBody>
      </p:sp>
      <p:sp>
        <p:nvSpPr>
          <p:cNvPr id="13" name="Text 10"/>
          <p:cNvSpPr/>
          <p:nvPr/>
        </p:nvSpPr>
        <p:spPr>
          <a:xfrm>
            <a:off x="571500" y="29527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Troy Kennedy Martin, dir. Martin Campbell,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Edge of Darkness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(BBC, 1985)</a:t>
            </a:r>
            <a:endParaRPr lang="en-US" sz="1500" dirty="0"/>
          </a:p>
        </p:txBody>
      </p:sp>
      <p:sp>
        <p:nvSpPr>
          <p:cNvPr id="14" name="Text 11"/>
          <p:cNvSpPr/>
          <p:nvPr/>
        </p:nvSpPr>
        <p:spPr>
          <a:xfrm>
            <a:off x="571500" y="32385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Duncan Campbell, dir. Dennis Cosgrove,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Secret Society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episode 2, 'In Time of Crisis', (BBC TV, 1987)</a:t>
            </a:r>
            <a:endParaRPr lang="en-US" sz="1500" dirty="0"/>
          </a:p>
        </p:txBody>
      </p:sp>
      <p:sp>
        <p:nvSpPr>
          <p:cNvPr id="15" name="Text 12"/>
          <p:cNvSpPr/>
          <p:nvPr/>
        </p:nvSpPr>
        <p:spPr>
          <a:xfrm>
            <a:off x="571500" y="37909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Wr. and dir. Derek Jarman,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Last of England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(Anglo International/ British Screen, 1987)</a:t>
            </a:r>
            <a:endParaRPr lang="en-US" sz="15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1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4-thread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E3F2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9-c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0" y="3423047"/>
            <a:ext cx="2381250" cy="1339453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124700" y="274320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E3F2FD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6715125" y="2333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E3F2FD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6191250" y="1905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E3F2FD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3"/>
          <p:cNvSpPr/>
          <p:nvPr/>
        </p:nvSpPr>
        <p:spPr>
          <a:xfrm>
            <a:off x="571500" y="476250"/>
            <a:ext cx="5143500" cy="2943225"/>
          </a:xfrm>
          <a:prstGeom prst="roundRect">
            <a:avLst>
              <a:gd name="adj" fmla="val 12945"/>
            </a:avLst>
          </a:prstGeom>
          <a:solidFill>
            <a:srgbClr val="E3F2FD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885825" y="790575"/>
            <a:ext cx="460514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(PHASE 2) NUCLEAR GOTHIC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885825" y="1295400"/>
            <a:ext cx="460514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Horror of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phsyical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violence within total abstraction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885825" y="1800225"/>
            <a:ext cx="4605147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Relation to classic Gothic and the British response to the French Revolution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885825" y="2571750"/>
            <a:ext cx="4605147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The deathly, the embodied, the physical v the continuous, the abstracted, the eternal</a:t>
            </a:r>
          </a:p>
          <a:p>
            <a:pPr marL="0" indent="0" algn="l">
              <a:lnSpc>
                <a:spcPts val="2100"/>
              </a:lnSpc>
              <a:buNone/>
            </a:pPr>
            <a:endParaRPr lang="en-US" sz="1500" dirty="0">
              <a:solidFill>
                <a:srgbClr val="000000"/>
              </a:solidFill>
              <a:latin typeface="Georgia" pitchFamily="34" charset="0"/>
            </a:endParaRPr>
          </a:p>
          <a:p>
            <a:pPr marL="0" indent="0" algn="l">
              <a:lnSpc>
                <a:spcPts val="2100"/>
              </a:lnSpc>
              <a:buNone/>
            </a:pPr>
            <a:endParaRPr lang="en-US" sz="15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user-data/uploads/pomegranate-flower-8412220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11430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Paul Virilio,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Vitesse et Politique: essaie dromologie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(Paris: Galilée, 1977),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Speed and Politics: An Essay on Dromology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1986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7526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Paul Virilio,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Guerre et Cinema: Logique de la perception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(Paris: Cahiers du Cinéma, 1991)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20955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Jacques Derrida, 'No Apocalypse, Not Today (Full Speed Ahead, Seven Missiles, Seven Missives',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Diacritics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14.2 (Summer 1984), 20–31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7051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Frances Ferguson, 'The Nuclear Sublime',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Diacritics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14.2 (Summer 1984), 4–10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30480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Jean Baudrillard,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L'Échange symbolique et la mort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(Paris, Gallimard, 1976),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Symbolic Exchange and Death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1983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36576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Jean Baudrillard, trans. Paul Foss, Paul Patton, and Philip Beitchman,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Simulations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(New York: Semiotext[e], 1983)</a:t>
            </a:r>
            <a:endParaRPr lang="en-US" sz="15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FFD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0-cat-n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857500"/>
            <a:ext cx="1905000" cy="1905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905000" y="302895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FFFDE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2190750" y="2714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FFFDE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2571750" y="2286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FFFDE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3"/>
          <p:cNvSpPr/>
          <p:nvPr/>
        </p:nvSpPr>
        <p:spPr>
          <a:xfrm>
            <a:off x="3048000" y="476250"/>
            <a:ext cx="5524500" cy="3924300"/>
          </a:xfrm>
          <a:prstGeom prst="roundRect">
            <a:avLst>
              <a:gd name="adj" fmla="val 9709"/>
            </a:avLst>
          </a:prstGeom>
          <a:solidFill>
            <a:srgbClr val="FFFDE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3362325" y="7905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NUCLEAR CRITICISM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3362325" y="12954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Atlantic weapons and 1970s continental philosophy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3362325" y="18002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'Remainderless destruction'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3362325" y="230505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Comparative eschatology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3362325" y="28098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'Nuclearism' - everyday language normalises X-threat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3362325" y="33147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Serious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theorisation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of post-truth condition</a:t>
            </a:r>
            <a:endParaRPr lang="en-US" sz="1500" dirty="0"/>
          </a:p>
        </p:txBody>
      </p:sp>
      <p:sp>
        <p:nvSpPr>
          <p:cNvPr id="13" name="Text 10"/>
          <p:cNvSpPr/>
          <p:nvPr/>
        </p:nvSpPr>
        <p:spPr>
          <a:xfrm>
            <a:off x="3362325" y="38195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Declines mid-1990s, push to extractible typology politics</a:t>
            </a:r>
            <a:endParaRPr lang="en-US" sz="15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3-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9525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Benoît Pelopidas, 'The Birth of Nuclear Eternity', in ed. Sandra Kemp and Jenny Andersson,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Futures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(Oxford: Oxford University Press, 2021), 484–500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5621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George P. Schultz, William J. Perry, Henry A. Kissinger, and Sam Nunn, 'A World Free of Nuclear Weapons',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Wall Street Journal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4 Jan 2007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21717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6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Federico Campagna,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Technic and Magic: The Reconstruction of Reality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Bloomsbury, 2018)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6289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Bef>
                <a:spcPts val="15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Yuk Hui,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Question Concerning Technology in China 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(Falmouth: 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Urbanomic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2016)</a:t>
            </a:r>
          </a:p>
          <a:p>
            <a:pPr marL="0" indent="0" algn="l">
              <a:lnSpc>
                <a:spcPts val="2100"/>
              </a:lnSpc>
              <a:spcBef>
                <a:spcPts val="1500"/>
              </a:spcBef>
              <a:buNone/>
            </a:pPr>
            <a:endParaRPr lang="en-US" sz="15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7-imag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5867"/>
            <a:ext cx="4572000" cy="4131766"/>
          </a:xfrm>
          <a:prstGeom prst="rect">
            <a:avLst/>
          </a:prstGeom>
        </p:spPr>
      </p:pic>
      <p:pic>
        <p:nvPicPr>
          <p:cNvPr id="3" name="Image 1" descr="/home/claude/slide7-image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725" y="249604"/>
            <a:ext cx="440055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9-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491490" y="1776543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Patricia Lewis, Heather Williams, Benoît Pelopidas and Sasan Aghlani,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Too Close for Comfort: Cases of Near Nuclear Use and Options for Policy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Royal Institute for International Affairs, 2014)</a:t>
            </a:r>
          </a:p>
          <a:p>
            <a:pPr marL="0" indent="0" algn="l">
              <a:lnSpc>
                <a:spcPts val="2100"/>
              </a:lnSpc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Benoît Pelopidas, ‘Imaginer la 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possibilité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de la guerre 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nucléaire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pour y faire face’,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Cultures et </a:t>
            </a:r>
            <a:r>
              <a:rPr lang="en-US" sz="1500" i="1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Conflits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123-124, Autumn-Winter 2021, 173-212</a:t>
            </a:r>
          </a:p>
          <a:p>
            <a:pPr marL="0" indent="0" algn="l">
              <a:lnSpc>
                <a:spcPts val="2100"/>
              </a:lnSpc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 algn="l">
              <a:lnSpc>
                <a:spcPts val="2100"/>
              </a:lnSpc>
              <a:buNone/>
            </a:pPr>
            <a:endParaRPr lang="en-US" sz="1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21-cosm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23" y="250092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7620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Ed. Ele Carpenter,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Nuclear Culture Handbook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Black Dog, 2016)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17157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Paul Virilio,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Vitesse et Politique: essaie de dromologie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(Paris: Galilée, 1977),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Speed and Politics: An Essay on Dromology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1986</a:t>
            </a: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</a:endParaRP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18478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Nick Land, ‘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Teleoplexy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’, 2012</a:t>
            </a: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25742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Drew Milne, 'Poetry after Hiroshima? Notes on Nuclear Implicature',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Angelaki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22.3 (2017), 87–102</a:t>
            </a:r>
            <a:b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</a:br>
            <a:endParaRPr lang="en-US" sz="1500" dirty="0">
              <a:solidFill>
                <a:srgbClr val="FFFFFF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user-data/uploads/49e1f5457814c1d1c1fc66048ec96ebf-10748840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5715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Frank R. Stockton,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Great War Syndicate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(New York: P. F. Collier, 1889)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86677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Newcombe, Simon,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His Wisdom, the Defender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(New York: Harper and Brothers, 1900)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11620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London, Jack, 'The Unparalleled Invasion',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San Francisco Examiner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27 January 1910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145732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H. G. Wells,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World Set Free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Ernest Benn, 1927 (1914))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17526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John Stewart Barney,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LPM: The End of the Great War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(New York: G. P. Putnam, 1915)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204787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Hector C. Bywater,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Great Pacific War: A History of the American– Japanese Campaign of 1931–33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Constable, 1925)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571500" y="26098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Nicolson, Harold,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Public Faces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Constable and Co., 1932)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571500" y="290512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MacIlraith, Frank, and Roy Connolly,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Invasion from the Air: A Prophetic Novel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Grayson and Grayson, 1934)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571500" y="34671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J. B. Priestley,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Doomsday Men: An Adventure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Heinemann, 1938)</a:t>
            </a:r>
            <a:endParaRPr lang="en-US" sz="1500" dirty="0"/>
          </a:p>
        </p:txBody>
      </p:sp>
      <p:sp>
        <p:nvSpPr>
          <p:cNvPr id="13" name="Text 10"/>
          <p:cNvSpPr/>
          <p:nvPr/>
        </p:nvSpPr>
        <p:spPr>
          <a:xfrm>
            <a:off x="571500" y="376237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Robert Heinlein (as Anson MacDonald), 'Solution Unsatisfactory',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Astounding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27-3 (1941)</a:t>
            </a:r>
            <a:endParaRPr lang="en-US" sz="1500" dirty="0"/>
          </a:p>
        </p:txBody>
      </p:sp>
      <p:sp>
        <p:nvSpPr>
          <p:cNvPr id="14" name="Text 11"/>
          <p:cNvSpPr/>
          <p:nvPr/>
        </p:nvSpPr>
        <p:spPr>
          <a:xfrm>
            <a:off x="571500" y="40576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Malcolm Jameson, 'The Giant Atom',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Startling Stories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10.2 (December 1943)</a:t>
            </a:r>
            <a:endParaRPr lang="en-US" sz="15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22-laven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11430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Mark Fisher,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Ghosts of My Life: Writings on Depression, Hauntology and Lost Futures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(Winchester: Zer0, 2014)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8669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Franco Berardi,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After the Future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(AK, 2011)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23241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00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David Graeber,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Utopia of Rules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Melville House, 2016)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7813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Grafton Tanner,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Foreverism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(Cambridge: Polity, 2023)</a:t>
            </a:r>
          </a:p>
          <a:p>
            <a:pPr marL="0" indent="0" algn="l">
              <a:lnSpc>
                <a:spcPts val="2100"/>
              </a:lnSpc>
              <a:buNone/>
            </a:pPr>
            <a:endParaRPr lang="en-US" sz="1500" dirty="0">
              <a:solidFill>
                <a:srgbClr val="FFFFFF"/>
              </a:solidFill>
              <a:latin typeface="Georgia" pitchFamily="34" charset="0"/>
            </a:endParaRPr>
          </a:p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</a:rPr>
              <a:t>Byung-Chul Han, </a:t>
            </a:r>
            <a:r>
              <a:rPr lang="en-US" sz="1500" i="1" dirty="0" err="1">
                <a:solidFill>
                  <a:srgbClr val="FFFFFF"/>
                </a:solidFill>
                <a:latin typeface="Georgia" pitchFamily="34" charset="0"/>
              </a:rPr>
              <a:t>Transparenzgesellschaft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</a:rPr>
              <a:t> (Berlin: Matthes and Seitz, 2012),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</a:rPr>
              <a:t>The Transparency Society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</a:rPr>
              <a:t>, 2015</a:t>
            </a:r>
            <a:endParaRPr lang="en-US" sz="15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solidFill>
          <a:srgbClr val="FFE5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-final-c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857500"/>
            <a:ext cx="1905000" cy="1905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905000" y="302895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FFE5D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2190750" y="2714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FFE5D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2571750" y="2286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FFE5D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3362325" y="7905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(PHASE 3) COGNITIVE/ NUCLEAR ECONOMY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3362325" y="12954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Cognitive economy and the rise of retro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3362325" y="18002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262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Post-Cold War tech convergence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3362325" y="24003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Aft>
                <a:spcPts val="1875"/>
              </a:spcAft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Algo siloing/ reward-addiction/ </a:t>
            </a:r>
            <a:r>
              <a:rPr lang="en-US" altLang="zh-CN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Gestell</a:t>
            </a:r>
            <a:r>
              <a:rPr lang="en-US" altLang="zh-CN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/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teleoplexy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…</a:t>
            </a:r>
          </a:p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3362325" y="29051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Screen continues standardisation of space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3362325" y="340995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Realism as the hyperpresent</a:t>
            </a:r>
            <a:endParaRPr lang="en-US" sz="15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923DD9-422F-FA91-A625-DAA52E92A044}"/>
              </a:ext>
            </a:extLst>
          </p:cNvPr>
          <p:cNvSpPr txBox="1"/>
          <p:nvPr/>
        </p:nvSpPr>
        <p:spPr>
          <a:xfrm>
            <a:off x="7768206" y="18791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bg>
      <p:bgPr>
        <a:solidFill>
          <a:srgbClr val="A5D6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24-cat-n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857500"/>
            <a:ext cx="1905000" cy="1905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905000" y="302895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A5D6A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2190750" y="2714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A5D6A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2571750" y="2286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A5D6A7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3362325" y="7905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THINKABILITY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3362325" y="12954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Retro/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Gestell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/ future-folding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3362325" y="18002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Deep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Americanisation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… and after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3362325" y="230505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The Question Concerning Deterrence Technology</a:t>
            </a:r>
          </a:p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3362325" y="28098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Displacement / X-risk soup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3362325" y="33147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Post-truth has always been nuclear</a:t>
            </a:r>
            <a:endParaRPr lang="en-US" sz="1500" dirty="0"/>
          </a:p>
        </p:txBody>
      </p:sp>
      <p:sp>
        <p:nvSpPr>
          <p:cNvPr id="13" name="Text 10"/>
          <p:cNvSpPr/>
          <p:nvPr/>
        </p:nvSpPr>
        <p:spPr>
          <a:xfrm>
            <a:off x="3362325" y="38195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Nuclear realism as destiny</a:t>
            </a:r>
            <a:endParaRPr lang="en-US" sz="15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-final-camell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dirty="0"/>
              <a:t>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E8F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3-ca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0" y="2857500"/>
            <a:ext cx="1905000" cy="1905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505700" y="274320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E8F5E9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7096125" y="2333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E8F5E9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6572250" y="1905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E8F5E9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3"/>
          <p:cNvSpPr/>
          <p:nvPr/>
        </p:nvSpPr>
        <p:spPr>
          <a:xfrm>
            <a:off x="571500" y="476250"/>
            <a:ext cx="5524500" cy="3952875"/>
          </a:xfrm>
          <a:prstGeom prst="roundRect">
            <a:avLst>
              <a:gd name="adj" fmla="val 9639"/>
            </a:avLst>
          </a:prstGeom>
          <a:solidFill>
            <a:srgbClr val="E8F5E9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885825" y="7905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PHASE ZERO: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885825" y="1295400"/>
            <a:ext cx="4993767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1900s atom splitting leads to pop physics and speculative culture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885825" y="2066925"/>
            <a:ext cx="4993767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Speculative fiction considers weapons aimed at populations for aerial delivery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885825" y="283845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Unification of space for automation 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885825" y="33432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Japan already target by 1930s (Kyoto School crux)</a:t>
            </a:r>
          </a:p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885825" y="38481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Anglosphere </a:t>
            </a:r>
            <a:r>
              <a:rPr lang="en-US" sz="1500" dirty="0" err="1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cosmotechnics</a:t>
            </a: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are natural and anterior</a:t>
            </a:r>
            <a:endParaRPr 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5-new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6-new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E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5-c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857500"/>
            <a:ext cx="1905000" cy="1905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905000" y="3028950"/>
            <a:ext cx="114300" cy="114300"/>
          </a:xfrm>
          <a:prstGeom prst="roundRect">
            <a:avLst>
              <a:gd name="adj" fmla="val 800000"/>
            </a:avLst>
          </a:prstGeom>
          <a:solidFill>
            <a:srgbClr val="FFE6F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2190750" y="2714625"/>
            <a:ext cx="142875" cy="142875"/>
          </a:xfrm>
          <a:prstGeom prst="roundRect">
            <a:avLst>
              <a:gd name="adj" fmla="val 640000"/>
            </a:avLst>
          </a:prstGeom>
          <a:solidFill>
            <a:srgbClr val="FFE6F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2571750" y="2286000"/>
            <a:ext cx="190500" cy="190500"/>
          </a:xfrm>
          <a:prstGeom prst="roundRect">
            <a:avLst>
              <a:gd name="adj" fmla="val 480000"/>
            </a:avLst>
          </a:prstGeom>
          <a:solidFill>
            <a:srgbClr val="FFE6F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3"/>
          <p:cNvSpPr/>
          <p:nvPr/>
        </p:nvSpPr>
        <p:spPr>
          <a:xfrm>
            <a:off x="3048000" y="476250"/>
            <a:ext cx="5524500" cy="3419475"/>
          </a:xfrm>
          <a:prstGeom prst="roundRect">
            <a:avLst>
              <a:gd name="adj" fmla="val 11142"/>
            </a:avLst>
          </a:prstGeom>
          <a:solidFill>
            <a:srgbClr val="FFE6F0"/>
          </a:solidFill>
          <a:ln w="28575">
            <a:solidFill>
              <a:srgbClr val="000000"/>
            </a:solidFill>
          </a:ln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3362325" y="7905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b="1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PHASE 1: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3362325" y="12954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X Risk and cognitive dissonance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3362325" y="180022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Dialectic of Enlightenment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3362325" y="230505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Nukes and UK Welfare State/ US Golden Era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3362325" y="2809875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875"/>
              </a:spcAft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Citizenship towards automation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3362325" y="3314700"/>
            <a:ext cx="499376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. Extinction weapons as missing term of cybernetics</a:t>
            </a:r>
            <a:endParaRPr lang="en-US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user-data/uploads/EOY4Tj-405901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-1"/>
            <a:ext cx="9144000" cy="5310231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1617153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Elaine Scarry,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Thermonuclear Monarchy: Choosing Between Democracy and Doom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(New York: Norton, 2014)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3906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16573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1907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Theodor Adorno and Max Horkheimer,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Dialektik der Aufklärung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Dialectic of Enlightenment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1972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27241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William Chaloupka,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Knowing Nukes: The Politics and Culture of the Atom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(Minneapolis: University of Minnesota Press, 1992)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32575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John Kinsella and Drew Milne, 'Nuclear Theory Degree Zero', in eds. Kinsella and Milne,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Nuclear Theory Degree Zero: Essays Against the Nuclear Android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(Abingdon: Routledge, 2021), 1-16</a:t>
            </a:r>
            <a:endParaRPr lang="en-US" sz="15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20-narciss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0010" y="24765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3810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Martin Heidegger, ‘Die Frage 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nach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der Technik’, 1949/ 1954, trans. as ‘The Question Concerning Technology’, 1977</a:t>
            </a:r>
          </a:p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05727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Martin Heidegger, 'Nur </a:t>
            </a:r>
            <a:r>
              <a:rPr lang="en-US" sz="1500" dirty="0" err="1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noch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ein Gott kan uns retten',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Der Spiegel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interview, 23 Sept 1966, publ. 1976, trans. as 'Only a God Can Save Us'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17335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William Chaloupka,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Knowing Nukes: The Politics and Culture of the Atom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(Minneapolis: University of Minnesota Press, 1992)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40982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Friedrich A. Hayek,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Law Legislation and Liberty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vol.1 (London: Routledge Kegan Paul, 1973)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281940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John Hoskyns, Norman S. Strauss et al,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Stepping Stones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(London, self-published, 1977)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322897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Thomas Moynihan,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X-Risk: How Humanity Discovered Its Own Addiction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(Falmouth: Urbanomic, 2020)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571500" y="3829050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Bef>
                <a:spcPts val="2625"/>
              </a:spcBef>
              <a:spcAft>
                <a:spcPts val="112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François Bonnet,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Après la mort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(Paris: Éditions l'Éclat, 2017), trans. as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After Death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2021</a:t>
            </a:r>
            <a:endParaRPr lang="en-US" sz="1500" dirty="0"/>
          </a:p>
        </p:txBody>
      </p:sp>
      <p:sp>
        <p:nvSpPr>
          <p:cNvPr id="11" name="Text 8"/>
          <p:cNvSpPr/>
          <p:nvPr/>
        </p:nvSpPr>
        <p:spPr>
          <a:xfrm>
            <a:off x="571500" y="423862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Grafton Tanner,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Foreverism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(Cambridge: Polity, 2023)</a:t>
            </a:r>
            <a:endParaRPr lang="en-US" sz="15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home/claude/slide11-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1"/>
          <p:cNvSpPr/>
          <p:nvPr/>
        </p:nvSpPr>
        <p:spPr>
          <a:xfrm>
            <a:off x="571500" y="5715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7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Ken Booth, 'Unilateralism: A Clausewitzian Reform?', in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Dangers of Deterrence: Philosophers on Nuclear Strategy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ed. Nigel Blake and Kay Pole (London: Routledge and Kegan Paul, 1983), 41–83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571500" y="130492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7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ed. Tony Hendra,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Meet Mr. Bomb: A Practical Guide to Nuclear Extinction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High Meadow and Suron International, 1983)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571500" y="203835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7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Mary Midgley, 'Deterrence, Provocation and the Martian Temperament', ed. Fred Holroyd,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Thinking about Nuclear Weapons: Analyses and Prescriptions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(Beckenham, Kent: Croom Helm, 1985), 73–90</a:t>
            </a:r>
            <a:endParaRPr lang="en-US" sz="1500" dirty="0"/>
          </a:p>
        </p:txBody>
      </p:sp>
      <p:sp>
        <p:nvSpPr>
          <p:cNvPr id="7" name="Text 4"/>
          <p:cNvSpPr/>
          <p:nvPr/>
        </p:nvSpPr>
        <p:spPr>
          <a:xfrm>
            <a:off x="571500" y="2771775"/>
            <a:ext cx="81610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7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Martin Ryle,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Towards the Nuclear Holocaust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(London: Menard Press, 1980)</a:t>
            </a:r>
            <a:endParaRPr lang="en-US" sz="1500" dirty="0"/>
          </a:p>
        </p:txBody>
      </p:sp>
      <p:sp>
        <p:nvSpPr>
          <p:cNvPr id="8" name="Text 5"/>
          <p:cNvSpPr/>
          <p:nvPr/>
        </p:nvSpPr>
        <p:spPr>
          <a:xfrm>
            <a:off x="571500" y="3238500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spcAft>
                <a:spcPts val="1575"/>
              </a:spcAft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E. P. Thompson, 'Notes on Exterminism, the Last Stage of Civilization',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New Left Review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1.121 (May–June 1980), 3–31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571500" y="3971925"/>
            <a:ext cx="816102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Raymond Williams, 'The Politics of Nuclear Disarmament', in </a:t>
            </a:r>
            <a:r>
              <a:rPr lang="en-US" sz="15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Exterminism and Cold War</a:t>
            </a:r>
            <a:r>
              <a:rPr lang="en-US" sz="15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, ed. E. P. Thompson (London: New Left Review, 1982 (1980)), 65–85</a:t>
            </a:r>
            <a:endParaRPr lang="en-US" sz="1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1624</Words>
  <Application>Microsoft Macintosh PowerPoint</Application>
  <PresentationFormat>全屏显示(16:9)</PresentationFormat>
  <Paragraphs>128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6" baseType="lpstr">
      <vt:lpstr>Arial</vt:lpstr>
      <vt:lpstr>Georgia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Gardiner, Michael</cp:lastModifiedBy>
  <cp:revision>36</cp:revision>
  <dcterms:created xsi:type="dcterms:W3CDTF">2025-12-21T20:14:27Z</dcterms:created>
  <dcterms:modified xsi:type="dcterms:W3CDTF">2026-01-13T09:55:42Z</dcterms:modified>
</cp:coreProperties>
</file>