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57" r:id="rId4"/>
    <p:sldId id="260" r:id="rId5"/>
    <p:sldId id="259" r:id="rId6"/>
    <p:sldId id="262" r:id="rId7"/>
    <p:sldId id="261" r:id="rId8"/>
    <p:sldId id="263" r:id="rId9"/>
    <p:sldId id="264" r:id="rId10"/>
    <p:sldId id="266" r:id="rId11"/>
    <p:sldId id="265" r:id="rId12"/>
    <p:sldId id="268" r:id="rId13"/>
    <p:sldId id="267" r:id="rId14"/>
    <p:sldId id="269" r:id="rId1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661"/>
    <p:restoredTop sz="94610"/>
  </p:normalViewPr>
  <p:slideViewPr>
    <p:cSldViewPr snapToGrid="0" snapToObjects="1">
      <p:cViewPr varScale="1">
        <p:scale>
          <a:sx n="124" d="100"/>
          <a:sy n="124" d="100"/>
        </p:scale>
        <p:origin x="168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1198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365760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Michael Gardiner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m.gardiner@warwick.ac.uk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548640"/>
            <a:ext cx="8229600" cy="4389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Mark Fisher, </a:t>
            </a:r>
            <a:r>
              <a:rPr lang="en-US" sz="1500" b="1" i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Ghosts of My Life: Writings on Depression, Hauntology and Lost Futures</a:t>
            </a:r>
            <a:r>
              <a:rPr lang="en-US" sz="15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(2014)</a:t>
            </a:r>
            <a:endParaRPr lang="en-US" sz="1500" dirty="0"/>
          </a:p>
          <a:p>
            <a:pPr marL="0" indent="0" algn="l">
              <a:buNone/>
            </a:pPr>
            <a:endParaRPr lang="en-US" sz="1500" dirty="0"/>
          </a:p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Franco Berardi, trans. Arianna Bove et al., </a:t>
            </a:r>
            <a:r>
              <a:rPr lang="en-US" sz="1500" b="1" i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After the Future</a:t>
            </a:r>
            <a:r>
              <a:rPr lang="en-US" sz="15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(2011)</a:t>
            </a:r>
            <a:endParaRPr lang="en-US" sz="1500" dirty="0"/>
          </a:p>
          <a:p>
            <a:pPr marL="0" indent="0" algn="l">
              <a:buNone/>
            </a:pPr>
            <a:endParaRPr lang="en-US" sz="1500" dirty="0"/>
          </a:p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Franco Berardi, trans. Francesca Cadel and Giuseppe Mecchia, </a:t>
            </a:r>
            <a:r>
              <a:rPr lang="en-US" sz="1500" b="1" i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Soul at Work: From Alienation to Autonomy</a:t>
            </a:r>
            <a:r>
              <a:rPr lang="en-US" sz="15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(2009)</a:t>
            </a:r>
            <a:endParaRPr lang="en-US" sz="1500" dirty="0"/>
          </a:p>
          <a:p>
            <a:pPr marL="0" indent="0" algn="l">
              <a:buNone/>
            </a:pPr>
            <a:endParaRPr lang="en-US" sz="1500" dirty="0"/>
          </a:p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Franco Berardi, </a:t>
            </a:r>
            <a:r>
              <a:rPr lang="en-US" sz="1500" b="1" i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Quit Everything: Interpreting Depression</a:t>
            </a:r>
            <a:r>
              <a:rPr lang="en-US" sz="15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(2024)</a:t>
            </a:r>
            <a:endParaRPr lang="en-US" sz="1500" dirty="0"/>
          </a:p>
          <a:p>
            <a:pPr marL="0" indent="0" algn="l">
              <a:buNone/>
            </a:pPr>
            <a:endParaRPr lang="en-US" sz="1500" dirty="0"/>
          </a:p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Byung-Chul Han, trans. Erik Butler, </a:t>
            </a:r>
            <a:r>
              <a:rPr lang="en-US" sz="1500" b="1" i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Burnout Society</a:t>
            </a:r>
            <a:r>
              <a:rPr lang="en-US" sz="15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(2015/ 2010)</a:t>
            </a:r>
            <a:endParaRPr lang="en-US" sz="1500" dirty="0"/>
          </a:p>
          <a:p>
            <a:pPr marL="0" indent="0" algn="l">
              <a:buNone/>
            </a:pPr>
            <a:endParaRPr lang="en-US" sz="1500" dirty="0"/>
          </a:p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Thomas Moynihan, </a:t>
            </a:r>
            <a:r>
              <a:rPr lang="en-US" sz="1500" b="1" i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X-Risk: How Humanity Discovered its Own Extinction</a:t>
            </a:r>
            <a:r>
              <a:rPr lang="en-US" sz="15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(2020)</a:t>
            </a:r>
          </a:p>
          <a:p>
            <a:pPr marL="0" indent="0" algn="l">
              <a:buNone/>
            </a:pPr>
            <a:endParaRPr lang="en-US" sz="1500" b="1" dirty="0">
              <a:solidFill>
                <a:srgbClr val="222222"/>
              </a:solidFill>
              <a:latin typeface="Georgia" pitchFamily="34" charset="0"/>
            </a:endParaRPr>
          </a:p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Georgia" pitchFamily="34" charset="0"/>
              </a:rPr>
              <a:t>Dominic Pettman and Eugene Thacker, </a:t>
            </a:r>
            <a:r>
              <a:rPr lang="en-US" sz="1500" b="1" i="1" dirty="0">
                <a:solidFill>
                  <a:srgbClr val="222222"/>
                </a:solidFill>
                <a:latin typeface="Georgia" pitchFamily="34" charset="0"/>
              </a:rPr>
              <a:t>Sad Planets</a:t>
            </a:r>
            <a:r>
              <a:rPr lang="en-US" sz="1500" b="1" dirty="0">
                <a:solidFill>
                  <a:srgbClr val="222222"/>
                </a:solidFill>
                <a:latin typeface="Georgia" pitchFamily="34" charset="0"/>
              </a:rPr>
              <a:t> (2024)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C8D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russian_blue_ca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2743200"/>
            <a:ext cx="2560320" cy="192024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00800" y="2743200"/>
            <a:ext cx="164592" cy="164592"/>
          </a:xfrm>
          <a:prstGeom prst="ellipse">
            <a:avLst/>
          </a:prstGeom>
          <a:solidFill>
            <a:srgbClr val="C8D8E8"/>
          </a:solidFill>
          <a:ln w="1905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Shape 1"/>
          <p:cNvSpPr/>
          <p:nvPr/>
        </p:nvSpPr>
        <p:spPr>
          <a:xfrm>
            <a:off x="6035040" y="2377440"/>
            <a:ext cx="228600" cy="228600"/>
          </a:xfrm>
          <a:prstGeom prst="ellipse">
            <a:avLst/>
          </a:prstGeom>
          <a:solidFill>
            <a:srgbClr val="C8D8E8"/>
          </a:solidFill>
          <a:ln w="1905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Shape 2"/>
          <p:cNvSpPr/>
          <p:nvPr/>
        </p:nvSpPr>
        <p:spPr>
          <a:xfrm>
            <a:off x="5577840" y="1920240"/>
            <a:ext cx="320040" cy="320040"/>
          </a:xfrm>
          <a:prstGeom prst="ellipse">
            <a:avLst/>
          </a:prstGeom>
          <a:solidFill>
            <a:srgbClr val="C8D8E8"/>
          </a:solidFill>
          <a:ln w="1905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Shape 3"/>
          <p:cNvSpPr/>
          <p:nvPr/>
        </p:nvSpPr>
        <p:spPr>
          <a:xfrm>
            <a:off x="365760" y="365760"/>
            <a:ext cx="5303520" cy="4023360"/>
          </a:xfrm>
          <a:prstGeom prst="roundRect">
            <a:avLst/>
          </a:prstGeom>
          <a:solidFill>
            <a:srgbClr val="FAFAFA"/>
          </a:solidFill>
          <a:ln w="254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Text 4"/>
          <p:cNvSpPr/>
          <p:nvPr/>
        </p:nvSpPr>
        <p:spPr>
          <a:xfrm>
            <a:off x="548640" y="548640"/>
            <a:ext cx="493776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spcAft>
                <a:spcPts val="1600"/>
              </a:spcAft>
              <a:buNone/>
            </a:pPr>
            <a:r>
              <a:rPr lang="en-US" sz="17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‘Culture wars’ and post-2008 move to </a:t>
            </a:r>
            <a:r>
              <a:rPr lang="en-US" sz="1700" dirty="0" err="1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technofeudalism</a:t>
            </a:r>
            <a:r>
              <a:rPr lang="en-US" sz="17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*</a:t>
            </a:r>
            <a:endParaRPr lang="en-US" sz="1700" dirty="0"/>
          </a:p>
          <a:p>
            <a:pPr marL="0" indent="0" algn="l">
              <a:buNone/>
            </a:pPr>
            <a:endParaRPr lang="en-US" sz="1700" dirty="0"/>
          </a:p>
          <a:p>
            <a:pPr marL="0" indent="0" algn="l">
              <a:spcAft>
                <a:spcPts val="1600"/>
              </a:spcAft>
              <a:buNone/>
            </a:pPr>
            <a:r>
              <a:rPr lang="en-US" sz="17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US infotech plus aerospace ascendancy</a:t>
            </a:r>
            <a:br>
              <a:rPr lang="en-US" sz="17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</a:br>
            <a:endParaRPr lang="en-US" sz="1700" dirty="0"/>
          </a:p>
          <a:p>
            <a:pPr marL="0" indent="0" algn="l">
              <a:spcAft>
                <a:spcPts val="1600"/>
              </a:spcAft>
              <a:buNone/>
            </a:pPr>
            <a:r>
              <a:rPr lang="en-US" sz="17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Fateful acceptance of futurity collapse</a:t>
            </a:r>
            <a:endParaRPr lang="en-US" sz="1700" dirty="0"/>
          </a:p>
          <a:p>
            <a:pPr marL="0" indent="0" algn="l">
              <a:buNone/>
            </a:pPr>
            <a:endParaRPr lang="en-US" sz="1700" dirty="0"/>
          </a:p>
          <a:p>
            <a:pPr marL="0" indent="0" algn="l">
              <a:spcAft>
                <a:spcPts val="1600"/>
              </a:spcAft>
              <a:buNone/>
            </a:pPr>
            <a:r>
              <a:rPr lang="en-US" sz="17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Value-extraction and extinction unconscious</a:t>
            </a:r>
            <a:endParaRPr lang="en-US" sz="1700" dirty="0"/>
          </a:p>
          <a:p>
            <a:pPr marL="0" indent="0" algn="l">
              <a:buNone/>
            </a:pP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‘Cancelled populations’</a:t>
            </a:r>
            <a:endParaRPr lang="en-US" sz="17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31520"/>
            <a:ext cx="822960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Nishitani Keiji, </a:t>
            </a:r>
            <a:r>
              <a:rPr lang="en-US" sz="1600" b="1" i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Sekaikan to </a:t>
            </a:r>
            <a:r>
              <a:rPr lang="en-US" sz="1600" b="1" i="1" dirty="0" err="1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kokkakan</a:t>
            </a: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(1941)</a:t>
            </a:r>
          </a:p>
          <a:p>
            <a:pPr marL="0" indent="0" algn="l">
              <a:buNone/>
            </a:pPr>
            <a:endParaRPr lang="en-US" sz="1600" b="1" dirty="0">
              <a:solidFill>
                <a:srgbClr val="222222"/>
              </a:solidFill>
              <a:latin typeface="Georgia" pitchFamily="34" charset="0"/>
            </a:endParaRPr>
          </a:p>
          <a:p>
            <a:pPr marL="0" indent="0" algn="l">
              <a:buNone/>
            </a:pPr>
            <a:r>
              <a:rPr lang="en-US" sz="1600" b="1" dirty="0">
                <a:solidFill>
                  <a:srgbClr val="222222"/>
                </a:solidFill>
                <a:latin typeface="Georgia" pitchFamily="34" charset="0"/>
              </a:rPr>
              <a:t>Nishitani Keiji, </a:t>
            </a:r>
            <a:r>
              <a:rPr lang="en-US" sz="1600" b="1" i="1" dirty="0" err="1">
                <a:solidFill>
                  <a:srgbClr val="222222"/>
                </a:solidFill>
                <a:latin typeface="Georgia" pitchFamily="34" charset="0"/>
              </a:rPr>
              <a:t>Shūkyō</a:t>
            </a:r>
            <a:r>
              <a:rPr lang="en-US" sz="1600" b="1" i="1" dirty="0">
                <a:solidFill>
                  <a:srgbClr val="222222"/>
                </a:solidFill>
                <a:latin typeface="Georgia" pitchFamily="34" charset="0"/>
              </a:rPr>
              <a:t> to </a:t>
            </a:r>
            <a:r>
              <a:rPr lang="en-US" sz="1600" b="1" i="1" dirty="0" err="1">
                <a:solidFill>
                  <a:srgbClr val="222222"/>
                </a:solidFill>
                <a:latin typeface="Georgia" pitchFamily="34" charset="0"/>
              </a:rPr>
              <a:t>wa</a:t>
            </a:r>
            <a:r>
              <a:rPr lang="en-US" sz="1600" b="1" i="1" dirty="0">
                <a:solidFill>
                  <a:srgbClr val="222222"/>
                </a:solidFill>
                <a:latin typeface="Georgia" pitchFamily="34" charset="0"/>
              </a:rPr>
              <a:t> </a:t>
            </a:r>
            <a:r>
              <a:rPr lang="en-US" sz="1600" b="1" i="1" dirty="0" err="1">
                <a:solidFill>
                  <a:srgbClr val="222222"/>
                </a:solidFill>
                <a:latin typeface="Georgia" pitchFamily="34" charset="0"/>
              </a:rPr>
              <a:t>nanika</a:t>
            </a:r>
            <a:r>
              <a:rPr lang="en-US" sz="1600" b="1" dirty="0">
                <a:solidFill>
                  <a:srgbClr val="222222"/>
                </a:solidFill>
                <a:latin typeface="Georgia" pitchFamily="34" charset="0"/>
              </a:rPr>
              <a:t> (1961)</a:t>
            </a:r>
            <a:endParaRPr lang="en-US" sz="1600" dirty="0"/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David Williams, </a:t>
            </a:r>
            <a:r>
              <a:rPr lang="en-US" sz="1600" b="1" i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Defending Japan's Pacific War</a:t>
            </a: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(2004)</a:t>
            </a:r>
            <a:endParaRPr lang="en-US" sz="1600" dirty="0"/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Yuk Hui, </a:t>
            </a:r>
            <a:r>
              <a:rPr lang="en-US" sz="1600" b="1" i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Post-Europe</a:t>
            </a: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(2024)</a:t>
            </a:r>
            <a:endParaRPr lang="en-US" sz="1600" dirty="0"/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Elaine Scarry, </a:t>
            </a:r>
            <a:r>
              <a:rPr lang="en-US" sz="1600" b="1" i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Thermonuclear Monarchy: Choosing Between Democracy and Doom</a:t>
            </a: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(2014)</a:t>
            </a:r>
            <a:endParaRPr lang="en-US" sz="1600" dirty="0"/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E.P. Thompson, </a:t>
            </a:r>
            <a:r>
              <a:rPr lang="en-US" sz="1600" b="1" i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Poverty of Theory and Other Essays</a:t>
            </a: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(1978)</a:t>
            </a:r>
            <a:endParaRPr lang="en-US" sz="1600" dirty="0"/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E.P. Thompson, 'Notes on Exterminism, the Last Stage of Civilization' (1980)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C8D8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inger_kitte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2560320"/>
            <a:ext cx="2286000" cy="2286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377440" y="2743200"/>
            <a:ext cx="164592" cy="164592"/>
          </a:xfrm>
          <a:prstGeom prst="ellipse">
            <a:avLst/>
          </a:prstGeom>
          <a:solidFill>
            <a:srgbClr val="C8D8C8"/>
          </a:solidFill>
          <a:ln w="1905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Shape 1"/>
          <p:cNvSpPr/>
          <p:nvPr/>
        </p:nvSpPr>
        <p:spPr>
          <a:xfrm>
            <a:off x="2651760" y="2286000"/>
            <a:ext cx="228600" cy="228600"/>
          </a:xfrm>
          <a:prstGeom prst="ellipse">
            <a:avLst/>
          </a:prstGeom>
          <a:solidFill>
            <a:srgbClr val="C8D8C8"/>
          </a:solidFill>
          <a:ln w="1905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Shape 2"/>
          <p:cNvSpPr/>
          <p:nvPr/>
        </p:nvSpPr>
        <p:spPr>
          <a:xfrm>
            <a:off x="3017520" y="1828800"/>
            <a:ext cx="320040" cy="320040"/>
          </a:xfrm>
          <a:prstGeom prst="ellipse">
            <a:avLst/>
          </a:prstGeom>
          <a:solidFill>
            <a:srgbClr val="C8D8C8"/>
          </a:solidFill>
          <a:ln w="1905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Shape 3"/>
          <p:cNvSpPr/>
          <p:nvPr/>
        </p:nvSpPr>
        <p:spPr>
          <a:xfrm>
            <a:off x="3474720" y="457200"/>
            <a:ext cx="5303520" cy="2560320"/>
          </a:xfrm>
          <a:prstGeom prst="roundRect">
            <a:avLst/>
          </a:prstGeom>
          <a:solidFill>
            <a:srgbClr val="FAFAFA"/>
          </a:solidFill>
          <a:ln w="254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Text 4"/>
          <p:cNvSpPr/>
          <p:nvPr/>
        </p:nvSpPr>
        <p:spPr>
          <a:xfrm>
            <a:off x="3657600" y="640080"/>
            <a:ext cx="49377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spcAft>
                <a:spcPts val="1800"/>
              </a:spcAft>
              <a:buNone/>
            </a:pPr>
            <a:r>
              <a:rPr lang="en-US" sz="17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Thompson – </a:t>
            </a:r>
            <a:r>
              <a:rPr lang="en-US" sz="1700" dirty="0" err="1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exterminism</a:t>
            </a:r>
            <a:endParaRPr lang="en-US" sz="1700" dirty="0"/>
          </a:p>
          <a:p>
            <a:pPr marL="0" indent="0" algn="l">
              <a:buNone/>
            </a:pPr>
            <a:endParaRPr lang="en-US" sz="1700" dirty="0"/>
          </a:p>
          <a:p>
            <a:pPr marL="0" indent="0" algn="l">
              <a:spcAft>
                <a:spcPts val="1800"/>
              </a:spcAft>
              <a:buNone/>
            </a:pPr>
            <a:r>
              <a:rPr lang="en-US" sz="1700" dirty="0" err="1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DeAmericanising</a:t>
            </a:r>
            <a:r>
              <a:rPr lang="en-US" sz="17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the curriculum</a:t>
            </a:r>
            <a:endParaRPr lang="en-US" sz="1700" dirty="0"/>
          </a:p>
          <a:p>
            <a:pPr marL="0" indent="0" algn="l">
              <a:buNone/>
            </a:pP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Cosmotechnic pluralism/ noodiversity</a:t>
            </a:r>
            <a:endParaRPr lang="en-US" sz="17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5894" y="771787"/>
            <a:ext cx="8296712" cy="42196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Theodor Adorno and Max Horkheimer, </a:t>
            </a:r>
            <a:r>
              <a:rPr lang="en-US" sz="1800" b="1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Dialectic of Enlightenment</a:t>
            </a: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(1947/ 1944)</a:t>
            </a:r>
          </a:p>
          <a:p>
            <a:pPr marL="0" indent="0" algn="l">
              <a:buNone/>
            </a:pPr>
            <a:endParaRPr lang="en-US" b="1" dirty="0">
              <a:solidFill>
                <a:srgbClr val="FFFFFF"/>
              </a:solidFill>
              <a:latin typeface="Georgia" pitchFamily="34" charset="0"/>
              <a:ea typeface="Georgia" pitchFamily="34" charset="-122"/>
              <a:cs typeface="Georgia" pitchFamily="34" charset="-120"/>
            </a:endParaRPr>
          </a:p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Martin Heidegger, ‘The Question Concerning Technology’ (1954/ 1949)</a:t>
            </a:r>
          </a:p>
          <a:p>
            <a:pPr marL="0" indent="0" algn="l">
              <a:buNone/>
            </a:pPr>
            <a:endParaRPr lang="en-US" b="1" dirty="0">
              <a:solidFill>
                <a:srgbClr val="FFFFFF"/>
              </a:solidFill>
              <a:latin typeface="Georgia" pitchFamily="34" charset="0"/>
              <a:ea typeface="Georgia" pitchFamily="34" charset="-122"/>
              <a:cs typeface="Georgia" pitchFamily="34" charset="-120"/>
            </a:endParaRPr>
          </a:p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Martin Heidegger, ‘Only a God Can Save Us’, </a:t>
            </a:r>
            <a:r>
              <a:rPr lang="en-US" sz="1800" b="1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Der Spiegel</a:t>
            </a: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interview (1976/ 1966)</a:t>
            </a:r>
            <a:endParaRPr lang="en-US" sz="1800" dirty="0"/>
          </a:p>
          <a:p>
            <a:pPr marL="0" indent="0" algn="l">
              <a:buNone/>
            </a:pPr>
            <a:endParaRPr lang="en-US" sz="1800" dirty="0"/>
          </a:p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Norbert Wiener, </a:t>
            </a:r>
            <a:r>
              <a:rPr lang="en-US" sz="1800" b="1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Cybernetics</a:t>
            </a: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(1948)</a:t>
            </a:r>
            <a:endParaRPr lang="en-US" sz="1800" dirty="0"/>
          </a:p>
          <a:p>
            <a:pPr marL="0" indent="0" algn="l">
              <a:buNone/>
            </a:pPr>
            <a:endParaRPr lang="en-US" sz="1800" dirty="0"/>
          </a:p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Timothy Morton, </a:t>
            </a:r>
            <a:r>
              <a:rPr lang="en-US" sz="1800" b="1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Hyperobjects</a:t>
            </a: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(2013)</a:t>
            </a:r>
            <a:endParaRPr lang="en-US" sz="1800" dirty="0"/>
          </a:p>
          <a:p>
            <a:pPr marL="0" indent="0" algn="l">
              <a:buNone/>
            </a:pPr>
            <a:endParaRPr lang="en-US" sz="1800" dirty="0"/>
          </a:p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Yuk Hui, </a:t>
            </a:r>
            <a:r>
              <a:rPr lang="en-US" sz="1800" b="1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Question Concerning Technology in China: An Essay in Cosmotechnics</a:t>
            </a: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(2016)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8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cute_ca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0" y="3017520"/>
            <a:ext cx="2103120" cy="210312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949440" y="2651760"/>
            <a:ext cx="164592" cy="164592"/>
          </a:xfrm>
          <a:prstGeom prst="ellipse">
            <a:avLst/>
          </a:prstGeom>
          <a:solidFill>
            <a:srgbClr val="E8F0E8"/>
          </a:solidFill>
          <a:ln w="1905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Shape 1"/>
          <p:cNvSpPr/>
          <p:nvPr/>
        </p:nvSpPr>
        <p:spPr>
          <a:xfrm>
            <a:off x="6583680" y="2286000"/>
            <a:ext cx="228600" cy="228600"/>
          </a:xfrm>
          <a:prstGeom prst="ellipse">
            <a:avLst/>
          </a:prstGeom>
          <a:solidFill>
            <a:srgbClr val="E8F0E8"/>
          </a:solidFill>
          <a:ln w="1905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Shape 2"/>
          <p:cNvSpPr/>
          <p:nvPr/>
        </p:nvSpPr>
        <p:spPr>
          <a:xfrm>
            <a:off x="6217920" y="1828800"/>
            <a:ext cx="320040" cy="320040"/>
          </a:xfrm>
          <a:prstGeom prst="ellipse">
            <a:avLst/>
          </a:prstGeom>
          <a:solidFill>
            <a:srgbClr val="E8F0E8"/>
          </a:solidFill>
          <a:ln w="1905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Shape 3"/>
          <p:cNvSpPr/>
          <p:nvPr/>
        </p:nvSpPr>
        <p:spPr>
          <a:xfrm>
            <a:off x="457200" y="457200"/>
            <a:ext cx="5486400" cy="2926080"/>
          </a:xfrm>
          <a:prstGeom prst="roundRect">
            <a:avLst/>
          </a:prstGeom>
          <a:solidFill>
            <a:srgbClr val="FAFAFA"/>
          </a:solidFill>
          <a:ln w="254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Text 4"/>
          <p:cNvSpPr/>
          <p:nvPr/>
        </p:nvSpPr>
        <p:spPr>
          <a:xfrm>
            <a:off x="731520" y="640080"/>
            <a:ext cx="493776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spcAft>
                <a:spcPts val="2000"/>
              </a:spcAft>
              <a:buNone/>
            </a:pPr>
            <a:r>
              <a:rPr lang="en-US" sz="18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Culture wars as American economic imperative</a:t>
            </a:r>
            <a:endParaRPr lang="en-US" sz="1800" dirty="0"/>
          </a:p>
          <a:p>
            <a:pPr marL="0" indent="0" algn="l">
              <a:buNone/>
            </a:pPr>
            <a:endParaRPr lang="en-US" sz="1800" dirty="0"/>
          </a:p>
          <a:p>
            <a:pPr marL="0" indent="0" algn="l">
              <a:spcAft>
                <a:spcPts val="2000"/>
              </a:spcAft>
              <a:buNone/>
            </a:pPr>
            <a:r>
              <a:rPr lang="en-US" sz="18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Cancel culture as vanguard capitalism</a:t>
            </a:r>
            <a:endParaRPr lang="en-US" sz="1800" dirty="0"/>
          </a:p>
          <a:p>
            <a:pPr marL="0" indent="0" algn="l">
              <a:buNone/>
            </a:pPr>
            <a:endParaRPr lang="en-US" sz="1800" dirty="0"/>
          </a:p>
          <a:p>
            <a:pPr marL="0" indent="0" algn="l">
              <a:buNone/>
            </a:pPr>
            <a:r>
              <a:rPr lang="en-US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</a:t>
            </a:r>
            <a:r>
              <a:rPr lang="en-US" sz="18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ybernetics</a:t>
            </a:r>
            <a:r>
              <a:rPr lang="en-US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and</a:t>
            </a:r>
            <a:r>
              <a:rPr lang="en-US" sz="18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1800" i="1" dirty="0" err="1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Gestell</a:t>
            </a:r>
            <a:r>
              <a:rPr lang="en-US" sz="18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; automation and progress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31520"/>
            <a:ext cx="822960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F.A. Hayek, </a:t>
            </a:r>
            <a:r>
              <a:rPr lang="en-US" sz="1600" b="1" i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Road to Serfdom</a:t>
            </a: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(1944)</a:t>
            </a:r>
            <a:endParaRPr lang="en-US" sz="1600" dirty="0"/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F.A. Hayek, 'The Use of Knowledge in Society' (1945)</a:t>
            </a:r>
            <a:endParaRPr lang="en-US" sz="1600" dirty="0"/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F.A. Hayek, </a:t>
            </a:r>
            <a:r>
              <a:rPr lang="en-US" sz="1600" b="1" i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Law, Legislation and Liberty</a:t>
            </a: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(1973-79)</a:t>
            </a:r>
            <a:endParaRPr lang="en-US" sz="1600" dirty="0"/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Bernard Stiegler, </a:t>
            </a:r>
            <a:r>
              <a:rPr lang="en-US" sz="1600" b="1" i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 a New Critique of Political Economy</a:t>
            </a: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(2010)</a:t>
            </a:r>
            <a:endParaRPr lang="en-US" sz="1600" dirty="0"/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Yanis Varoufakis, </a:t>
            </a:r>
            <a:r>
              <a:rPr lang="en-US" sz="1600" b="1" i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Technofeudalism: What Killed Capitalism</a:t>
            </a: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(2024)</a:t>
            </a:r>
            <a:endParaRPr lang="en-US" sz="1600" dirty="0"/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McKenzie Wark, </a:t>
            </a:r>
            <a:r>
              <a:rPr lang="en-US" sz="1600" b="1" i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Capital is Dead: Is this something worse?</a:t>
            </a: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(2019)</a:t>
            </a:r>
            <a:endParaRPr lang="en-US" sz="1600" dirty="0"/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Cédric Durand, </a:t>
            </a:r>
            <a:r>
              <a:rPr lang="en-US" sz="1600" b="1" i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Silicon Valley Unleashed Techno-feudalism</a:t>
            </a: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(2025/ 2020)</a:t>
            </a:r>
            <a:endParaRPr lang="en-US" sz="1600" dirty="0"/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Evgeny Morozov, 'Critique of Techno-Feudal Reason' (2022)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milk_ca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2743200"/>
            <a:ext cx="2103120" cy="210312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194560" y="2834640"/>
            <a:ext cx="164592" cy="164592"/>
          </a:xfrm>
          <a:prstGeom prst="ellipse">
            <a:avLst/>
          </a:prstGeom>
          <a:solidFill>
            <a:srgbClr val="F8E8E8"/>
          </a:solidFill>
          <a:ln w="1905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Shape 1"/>
          <p:cNvSpPr/>
          <p:nvPr/>
        </p:nvSpPr>
        <p:spPr>
          <a:xfrm>
            <a:off x="2468880" y="2468880"/>
            <a:ext cx="228600" cy="228600"/>
          </a:xfrm>
          <a:prstGeom prst="ellipse">
            <a:avLst/>
          </a:prstGeom>
          <a:solidFill>
            <a:srgbClr val="F8E8E8"/>
          </a:solidFill>
          <a:ln w="1905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Shape 2"/>
          <p:cNvSpPr/>
          <p:nvPr/>
        </p:nvSpPr>
        <p:spPr>
          <a:xfrm>
            <a:off x="2834640" y="2011680"/>
            <a:ext cx="320040" cy="320040"/>
          </a:xfrm>
          <a:prstGeom prst="ellipse">
            <a:avLst/>
          </a:prstGeom>
          <a:solidFill>
            <a:srgbClr val="F8E8E8"/>
          </a:solidFill>
          <a:ln w="1905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Shape 3"/>
          <p:cNvSpPr/>
          <p:nvPr/>
        </p:nvSpPr>
        <p:spPr>
          <a:xfrm>
            <a:off x="3200400" y="457200"/>
            <a:ext cx="5486400" cy="4114800"/>
          </a:xfrm>
          <a:prstGeom prst="roundRect">
            <a:avLst/>
          </a:prstGeom>
          <a:solidFill>
            <a:srgbClr val="FAFAFA"/>
          </a:solidFill>
          <a:ln w="254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Text 4"/>
          <p:cNvSpPr/>
          <p:nvPr/>
        </p:nvSpPr>
        <p:spPr>
          <a:xfrm>
            <a:off x="3383280" y="640080"/>
            <a:ext cx="512064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spcAft>
                <a:spcPts val="1800"/>
              </a:spcAft>
              <a:buNone/>
            </a:pPr>
            <a:r>
              <a:rPr lang="en-US" sz="17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Scoto-British-Newtonian </a:t>
            </a:r>
            <a:r>
              <a:rPr lang="en-US" sz="1700" dirty="0" err="1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concretising</a:t>
            </a:r>
            <a:r>
              <a:rPr lang="en-US" sz="17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of automation as development; Watt + Smith 1776</a:t>
            </a:r>
            <a:endParaRPr lang="en-US" sz="1700" dirty="0"/>
          </a:p>
          <a:p>
            <a:pPr marL="0" indent="0" algn="l">
              <a:buNone/>
            </a:pPr>
            <a:endParaRPr lang="en-US" sz="1700" dirty="0"/>
          </a:p>
          <a:p>
            <a:pPr marL="0" indent="0" algn="l">
              <a:spcAft>
                <a:spcPts val="1800"/>
              </a:spcAft>
              <a:buNone/>
            </a:pPr>
            <a:r>
              <a:rPr lang="en-US" sz="17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Automation-as-virtue amplified by Nuclear Pax Americana</a:t>
            </a:r>
            <a:endParaRPr lang="en-US" sz="1700" dirty="0"/>
          </a:p>
          <a:p>
            <a:pPr marL="0" indent="0" algn="l">
              <a:buNone/>
            </a:pPr>
            <a:endParaRPr lang="en-US" sz="1700" dirty="0"/>
          </a:p>
          <a:p>
            <a:pPr marL="0" indent="0" algn="l">
              <a:spcAft>
                <a:spcPts val="1800"/>
              </a:spcAft>
              <a:buNone/>
            </a:pPr>
            <a:r>
              <a:rPr lang="en-US" sz="17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Biopolitics of post-war welfare state/ Golden Era</a:t>
            </a:r>
            <a:endParaRPr lang="en-US" sz="1700" dirty="0"/>
          </a:p>
          <a:p>
            <a:pPr marL="0" indent="0" algn="l">
              <a:buNone/>
            </a:pP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Automation collapses liberalism into technocracy; foreclosure and realism</a:t>
            </a:r>
          </a:p>
          <a:p>
            <a:pPr marL="0" indent="0" algn="l">
              <a:buNone/>
            </a:pP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31520"/>
            <a:ext cx="822960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William Chaloupka, </a:t>
            </a:r>
            <a:r>
              <a:rPr lang="en-US" sz="1600" b="1" i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Knowing Nukes</a:t>
            </a: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(1993)</a:t>
            </a:r>
            <a:endParaRPr lang="en-US" sz="1600" dirty="0"/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Drew Milne, 'Poetry After Hiroshima?: Notes on nuclear implicature' (2021)</a:t>
            </a:r>
            <a:endParaRPr lang="en-US" sz="1600" dirty="0"/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Paul Virilio, trans Patrick Camiller, </a:t>
            </a:r>
            <a:r>
              <a:rPr lang="en-US" sz="1600" b="1" i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War and Cinema: The Logistics of Perception</a:t>
            </a: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(1989/ 1984)</a:t>
            </a:r>
            <a:endParaRPr lang="en-US" sz="1600" dirty="0"/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Jean Baudrillard, trans. Iain Hamilton Grant, </a:t>
            </a:r>
            <a:r>
              <a:rPr lang="en-US" sz="1600" b="1" i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Symbolic Exchange and Death</a:t>
            </a: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(1993/ 1976)</a:t>
            </a:r>
            <a:endParaRPr lang="en-US" sz="1600" dirty="0"/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Philip Mirowski, </a:t>
            </a:r>
            <a:r>
              <a:rPr lang="en-US" sz="1600" b="1" i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Machine Dreams: Economics Becomes a Cyborg Science</a:t>
            </a: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(2002)</a:t>
            </a:r>
            <a:endParaRPr lang="en-US" sz="1600" dirty="0"/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François Bonnet, trans. Amy Ireland, </a:t>
            </a:r>
            <a:r>
              <a:rPr lang="en-US" sz="1600" b="1" i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After Death</a:t>
            </a: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(2020/ 2017)</a:t>
            </a:r>
            <a:b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</a:br>
            <a:b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</a:b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Grafton Tanner, </a:t>
            </a:r>
            <a:r>
              <a:rPr lang="en-US" sz="1600" b="1" i="1" dirty="0" err="1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Foreverism</a:t>
            </a: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(2023)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8E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white_ca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2560320"/>
            <a:ext cx="2286000" cy="2286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377440" y="3291840"/>
            <a:ext cx="164592" cy="164592"/>
          </a:xfrm>
          <a:prstGeom prst="ellipse">
            <a:avLst/>
          </a:prstGeom>
          <a:solidFill>
            <a:srgbClr val="E8E0F0"/>
          </a:solidFill>
          <a:ln w="1905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Shape 1"/>
          <p:cNvSpPr/>
          <p:nvPr/>
        </p:nvSpPr>
        <p:spPr>
          <a:xfrm>
            <a:off x="2651760" y="2926080"/>
            <a:ext cx="228600" cy="228600"/>
          </a:xfrm>
          <a:prstGeom prst="ellipse">
            <a:avLst/>
          </a:prstGeom>
          <a:solidFill>
            <a:srgbClr val="E8E0F0"/>
          </a:solidFill>
          <a:ln w="1905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Shape 2"/>
          <p:cNvSpPr/>
          <p:nvPr/>
        </p:nvSpPr>
        <p:spPr>
          <a:xfrm>
            <a:off x="3017520" y="2468880"/>
            <a:ext cx="320040" cy="320040"/>
          </a:xfrm>
          <a:prstGeom prst="ellipse">
            <a:avLst/>
          </a:prstGeom>
          <a:solidFill>
            <a:srgbClr val="E8E0F0"/>
          </a:solidFill>
          <a:ln w="1905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Shape 3"/>
          <p:cNvSpPr/>
          <p:nvPr/>
        </p:nvSpPr>
        <p:spPr>
          <a:xfrm>
            <a:off x="3474720" y="457200"/>
            <a:ext cx="5303520" cy="3291840"/>
          </a:xfrm>
          <a:prstGeom prst="roundRect">
            <a:avLst/>
          </a:prstGeom>
          <a:solidFill>
            <a:srgbClr val="FAFAFA"/>
          </a:solidFill>
          <a:ln w="254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Text 4"/>
          <p:cNvSpPr/>
          <p:nvPr/>
        </p:nvSpPr>
        <p:spPr>
          <a:xfrm>
            <a:off x="3657600" y="640080"/>
            <a:ext cx="493776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spcAft>
                <a:spcPts val="1800"/>
              </a:spcAft>
              <a:buNone/>
            </a:pPr>
            <a:r>
              <a:rPr lang="en-US" sz="17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Stiegler – knowledge externalised to machines</a:t>
            </a:r>
            <a:endParaRPr lang="en-US" sz="1700" dirty="0"/>
          </a:p>
          <a:p>
            <a:pPr marL="0" indent="0" algn="l">
              <a:buNone/>
            </a:pPr>
            <a:endParaRPr lang="en-US" sz="1700" dirty="0"/>
          </a:p>
          <a:p>
            <a:pPr marL="0" indent="0" algn="l">
              <a:spcAft>
                <a:spcPts val="1800"/>
              </a:spcAft>
              <a:buNone/>
            </a:pPr>
            <a:r>
              <a:rPr lang="en-US" sz="17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Mirowski – economic agents as information processors</a:t>
            </a:r>
            <a:endParaRPr lang="en-US" sz="1700" dirty="0"/>
          </a:p>
          <a:p>
            <a:pPr marL="0" indent="0" algn="l">
              <a:buNone/>
            </a:pPr>
            <a:endParaRPr lang="en-US" sz="1700" dirty="0"/>
          </a:p>
          <a:p>
            <a:pPr marL="0" indent="0" algn="l">
              <a:spcAft>
                <a:spcPts val="1800"/>
              </a:spcAft>
              <a:buNone/>
            </a:pPr>
            <a:r>
              <a:rPr lang="en-US" sz="17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Simultaneity and the eclipse of action</a:t>
            </a:r>
            <a:endParaRPr lang="en-US" sz="1700" dirty="0"/>
          </a:p>
          <a:p>
            <a:pPr marL="0" indent="0" algn="l">
              <a:buNone/>
            </a:pP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Algorithmocracy and deterrence</a:t>
            </a:r>
            <a:endParaRPr lang="en-US" sz="1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8E0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hat_ca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2743200"/>
            <a:ext cx="2560320" cy="192024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560320" y="3108960"/>
            <a:ext cx="164592" cy="164592"/>
          </a:xfrm>
          <a:prstGeom prst="ellipse">
            <a:avLst/>
          </a:prstGeom>
          <a:solidFill>
            <a:srgbClr val="E8E0D0"/>
          </a:solidFill>
          <a:ln w="1905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Shape 1"/>
          <p:cNvSpPr/>
          <p:nvPr/>
        </p:nvSpPr>
        <p:spPr>
          <a:xfrm>
            <a:off x="2834640" y="2743200"/>
            <a:ext cx="228600" cy="228600"/>
          </a:xfrm>
          <a:prstGeom prst="ellipse">
            <a:avLst/>
          </a:prstGeom>
          <a:solidFill>
            <a:srgbClr val="E8E0D0"/>
          </a:solidFill>
          <a:ln w="1905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Shape 2"/>
          <p:cNvSpPr/>
          <p:nvPr/>
        </p:nvSpPr>
        <p:spPr>
          <a:xfrm>
            <a:off x="3200400" y="2286000"/>
            <a:ext cx="320040" cy="320040"/>
          </a:xfrm>
          <a:prstGeom prst="ellipse">
            <a:avLst/>
          </a:prstGeom>
          <a:solidFill>
            <a:srgbClr val="E8E0D0"/>
          </a:solidFill>
          <a:ln w="1905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Shape 3"/>
          <p:cNvSpPr/>
          <p:nvPr/>
        </p:nvSpPr>
        <p:spPr>
          <a:xfrm>
            <a:off x="3474720" y="365760"/>
            <a:ext cx="5303520" cy="2560320"/>
          </a:xfrm>
          <a:prstGeom prst="roundRect">
            <a:avLst/>
          </a:prstGeom>
          <a:solidFill>
            <a:srgbClr val="FAFAFA"/>
          </a:solidFill>
          <a:ln w="254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Text 4"/>
          <p:cNvSpPr/>
          <p:nvPr/>
        </p:nvSpPr>
        <p:spPr>
          <a:xfrm>
            <a:off x="3657600" y="548640"/>
            <a:ext cx="49377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spcAft>
                <a:spcPts val="1800"/>
              </a:spcAft>
              <a:buNone/>
            </a:pPr>
            <a:r>
              <a:rPr lang="en-US" sz="17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Hayek – price mechanism and homeostatic controls… humans as </a:t>
            </a:r>
            <a:r>
              <a:rPr lang="en-US" sz="1700" i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Bestand</a:t>
            </a:r>
            <a:endParaRPr lang="en-US" sz="1700" i="1" dirty="0"/>
          </a:p>
          <a:p>
            <a:pPr marL="0" indent="0" algn="l">
              <a:buNone/>
            </a:pPr>
            <a:endParaRPr lang="en-US" sz="1700" dirty="0"/>
          </a:p>
          <a:p>
            <a:pPr marL="0" indent="0" algn="l">
              <a:spcAft>
                <a:spcPts val="1800"/>
              </a:spcAft>
              <a:buNone/>
            </a:pPr>
            <a:r>
              <a:rPr lang="en-US" sz="17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MAD – automation of conflict – biological eclipse</a:t>
            </a:r>
            <a:endParaRPr lang="en-US" sz="1700" dirty="0"/>
          </a:p>
          <a:p>
            <a:pPr marL="0" indent="0" algn="l">
              <a:buNone/>
            </a:pP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Nuclearisation and neoliberalisation</a:t>
            </a:r>
            <a:endParaRPr lang="en-US" sz="1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31520"/>
            <a:ext cx="822960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Angela Nagle, </a:t>
            </a:r>
            <a:r>
              <a:rPr lang="en-US" sz="1600" b="1" i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Kill All Normies: Online Culture Wars from 4Chan and Tumblr to Trump and the Alt-Right</a:t>
            </a: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(2017)</a:t>
            </a:r>
            <a:endParaRPr lang="en-US" sz="1600" dirty="0"/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Pierre Bourdieu, </a:t>
            </a:r>
            <a:r>
              <a:rPr lang="en-US" sz="1600" b="1" i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Distinction</a:t>
            </a: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(1979)</a:t>
            </a:r>
            <a:endParaRPr lang="en-US" sz="1600" dirty="0"/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Nick Land, 'Critique of Transcendental Miserabilism' (2012)</a:t>
            </a:r>
            <a:endParaRPr lang="en-US" sz="1600" dirty="0"/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Nancy Fraser, </a:t>
            </a:r>
            <a:r>
              <a:rPr lang="en-US" sz="1600" b="1" i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Old is Dying and the New Cannot Be Born</a:t>
            </a: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(2019)</a:t>
            </a:r>
            <a:endParaRPr lang="en-US" sz="1600" dirty="0"/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Dan Evans, </a:t>
            </a:r>
            <a:r>
              <a:rPr lang="en-US" sz="1600" b="1" i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Nation of Shopkeepers: The Unstoppable Rise of the Petite Bourgeoisie</a:t>
            </a:r>
            <a:r>
              <a:rPr lang="en-US" sz="1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(2023)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2041</TotalTime>
  <Words>712</Words>
  <Application>Microsoft Macintosh PowerPoint</Application>
  <PresentationFormat>全屏显示(16:9)</PresentationFormat>
  <Paragraphs>125</Paragraphs>
  <Slides>14</Slides>
  <Notes>14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17" baseType="lpstr">
      <vt:lpstr>Arial</vt:lpstr>
      <vt:lpstr>Georgia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Philosophy Presentation</dc:title>
  <dc:subject>PptxGenJS Presentation</dc:subject>
  <dc:creator>PptxGenJS</dc:creator>
  <cp:lastModifiedBy>Gardiner, Michael</cp:lastModifiedBy>
  <cp:revision>33</cp:revision>
  <dcterms:created xsi:type="dcterms:W3CDTF">2026-01-30T22:35:18Z</dcterms:created>
  <dcterms:modified xsi:type="dcterms:W3CDTF">2026-02-08T09:35:00Z</dcterms:modified>
</cp:coreProperties>
</file>