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2"/>
  </p:notesMasterIdLst>
  <p:sldIdLst>
    <p:sldId id="256" r:id="rId2"/>
    <p:sldId id="296" r:id="rId3"/>
    <p:sldId id="297" r:id="rId4"/>
    <p:sldId id="299" r:id="rId5"/>
    <p:sldId id="257" r:id="rId6"/>
    <p:sldId id="300" r:id="rId7"/>
    <p:sldId id="292" r:id="rId8"/>
    <p:sldId id="293" r:id="rId9"/>
    <p:sldId id="294" r:id="rId10"/>
    <p:sldId id="314" r:id="rId11"/>
    <p:sldId id="272" r:id="rId12"/>
    <p:sldId id="290" r:id="rId13"/>
    <p:sldId id="264" r:id="rId14"/>
    <p:sldId id="265" r:id="rId15"/>
    <p:sldId id="258" r:id="rId16"/>
    <p:sldId id="289" r:id="rId17"/>
    <p:sldId id="263" r:id="rId18"/>
    <p:sldId id="279" r:id="rId19"/>
    <p:sldId id="288" r:id="rId20"/>
    <p:sldId id="280" r:id="rId21"/>
    <p:sldId id="281" r:id="rId22"/>
    <p:sldId id="287" r:id="rId23"/>
    <p:sldId id="282" r:id="rId24"/>
    <p:sldId id="283" r:id="rId25"/>
    <p:sldId id="301" r:id="rId26"/>
    <p:sldId id="267" r:id="rId27"/>
    <p:sldId id="302" r:id="rId28"/>
    <p:sldId id="268" r:id="rId29"/>
    <p:sldId id="266" r:id="rId30"/>
    <p:sldId id="275" r:id="rId31"/>
    <p:sldId id="307" r:id="rId32"/>
    <p:sldId id="308" r:id="rId33"/>
    <p:sldId id="306" r:id="rId34"/>
    <p:sldId id="315" r:id="rId35"/>
    <p:sldId id="316" r:id="rId36"/>
    <p:sldId id="311" r:id="rId37"/>
    <p:sldId id="309" r:id="rId38"/>
    <p:sldId id="312" r:id="rId39"/>
    <p:sldId id="310" r:id="rId40"/>
    <p:sldId id="313" r:id="rId4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6452"/>
    <p:restoredTop sz="94775"/>
  </p:normalViewPr>
  <p:slideViewPr>
    <p:cSldViewPr snapToGrid="0" snapToObjects="1">
      <p:cViewPr varScale="1">
        <p:scale>
          <a:sx n="90" d="100"/>
          <a:sy n="90" d="100"/>
        </p:scale>
        <p:origin x="1192" y="1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CFE4659-ACB9-CB43-B398-8FA5D9F201DC}" type="datetimeFigureOut">
              <a:rPr lang="en-US" smtClean="0"/>
              <a:t>10/28/26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D59AFD5-7707-8449-B642-4F35E332D72D}" type="slidenum">
              <a:rPr lang="en-US" smtClean="0"/>
              <a:t>‹#›</a:t>
            </a:fld>
            <a:endParaRPr lang="en-US"/>
          </a:p>
        </p:txBody>
      </p:sp>
    </p:spTree>
    <p:extLst>
      <p:ext uri="{BB962C8B-B14F-4D97-AF65-F5344CB8AC3E}">
        <p14:creationId xmlns:p14="http://schemas.microsoft.com/office/powerpoint/2010/main" val="28210054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D59AFD5-7707-8449-B642-4F35E332D72D}" type="slidenum">
              <a:rPr lang="en-US" smtClean="0"/>
              <a:t>9</a:t>
            </a:fld>
            <a:endParaRPr lang="en-US"/>
          </a:p>
        </p:txBody>
      </p:sp>
    </p:spTree>
    <p:extLst>
      <p:ext uri="{BB962C8B-B14F-4D97-AF65-F5344CB8AC3E}">
        <p14:creationId xmlns:p14="http://schemas.microsoft.com/office/powerpoint/2010/main" val="1012410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D59AFD5-7707-8449-B642-4F35E332D72D}" type="slidenum">
              <a:rPr lang="en-US" smtClean="0"/>
              <a:t>11</a:t>
            </a:fld>
            <a:endParaRPr lang="en-US"/>
          </a:p>
        </p:txBody>
      </p:sp>
    </p:spTree>
    <p:extLst>
      <p:ext uri="{BB962C8B-B14F-4D97-AF65-F5344CB8AC3E}">
        <p14:creationId xmlns:p14="http://schemas.microsoft.com/office/powerpoint/2010/main" val="31324709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D59AFD5-7707-8449-B642-4F35E332D72D}" type="slidenum">
              <a:rPr lang="en-US" smtClean="0"/>
              <a:t>21</a:t>
            </a:fld>
            <a:endParaRPr lang="en-US"/>
          </a:p>
        </p:txBody>
      </p:sp>
    </p:spTree>
    <p:extLst>
      <p:ext uri="{BB962C8B-B14F-4D97-AF65-F5344CB8AC3E}">
        <p14:creationId xmlns:p14="http://schemas.microsoft.com/office/powerpoint/2010/main" val="9818208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D59AFD5-7707-8449-B642-4F35E332D72D}" type="slidenum">
              <a:rPr lang="en-US" smtClean="0"/>
              <a:t>23</a:t>
            </a:fld>
            <a:endParaRPr lang="en-US"/>
          </a:p>
        </p:txBody>
      </p:sp>
    </p:spTree>
    <p:extLst>
      <p:ext uri="{BB962C8B-B14F-4D97-AF65-F5344CB8AC3E}">
        <p14:creationId xmlns:p14="http://schemas.microsoft.com/office/powerpoint/2010/main" val="40282102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68ABF8E1-D8EF-6141-B89D-519807235DD6}" type="datetimeFigureOut">
              <a:rPr lang="en-US" smtClean="0"/>
              <a:pPr/>
              <a:t>10/28/26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881B1-65E8-4340-B659-49B8F9F6AADF}" type="slidenum">
              <a:rPr lang="en-US" smtClean="0"/>
              <a:pPr/>
              <a:t>‹#›</a:t>
            </a:fld>
            <a:endParaRPr lang="en-US"/>
          </a:p>
        </p:txBody>
      </p:sp>
    </p:spTree>
    <p:extLst>
      <p:ext uri="{BB962C8B-B14F-4D97-AF65-F5344CB8AC3E}">
        <p14:creationId xmlns:p14="http://schemas.microsoft.com/office/powerpoint/2010/main" val="29516486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68ABF8E1-D8EF-6141-B89D-519807235DD6}" type="datetimeFigureOut">
              <a:rPr lang="en-US" smtClean="0"/>
              <a:pPr/>
              <a:t>10/28/26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881B1-65E8-4340-B659-49B8F9F6AADF}" type="slidenum">
              <a:rPr lang="en-US" smtClean="0"/>
              <a:pPr/>
              <a:t>‹#›</a:t>
            </a:fld>
            <a:endParaRPr lang="en-US"/>
          </a:p>
        </p:txBody>
      </p:sp>
    </p:spTree>
    <p:extLst>
      <p:ext uri="{BB962C8B-B14F-4D97-AF65-F5344CB8AC3E}">
        <p14:creationId xmlns:p14="http://schemas.microsoft.com/office/powerpoint/2010/main" val="18487784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68ABF8E1-D8EF-6141-B89D-519807235DD6}" type="datetimeFigureOut">
              <a:rPr lang="en-US" smtClean="0"/>
              <a:pPr/>
              <a:t>10/28/26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881B1-65E8-4340-B659-49B8F9F6AADF}" type="slidenum">
              <a:rPr lang="en-US" smtClean="0"/>
              <a:pPr/>
              <a:t>‹#›</a:t>
            </a:fld>
            <a:endParaRPr lang="en-US"/>
          </a:p>
        </p:txBody>
      </p:sp>
    </p:spTree>
    <p:extLst>
      <p:ext uri="{BB962C8B-B14F-4D97-AF65-F5344CB8AC3E}">
        <p14:creationId xmlns:p14="http://schemas.microsoft.com/office/powerpoint/2010/main" val="7691057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68ABF8E1-D8EF-6141-B89D-519807235DD6}" type="datetimeFigureOut">
              <a:rPr lang="en-US" smtClean="0"/>
              <a:pPr/>
              <a:t>10/28/26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E881B1-65E8-4340-B659-49B8F9F6AADF}" type="slidenum">
              <a:rPr lang="en-US" smtClean="0"/>
              <a:pPr/>
              <a:t>‹#›</a:t>
            </a:fld>
            <a:endParaRPr lang="en-US"/>
          </a:p>
        </p:txBody>
      </p:sp>
    </p:spTree>
    <p:extLst>
      <p:ext uri="{BB962C8B-B14F-4D97-AF65-F5344CB8AC3E}">
        <p14:creationId xmlns:p14="http://schemas.microsoft.com/office/powerpoint/2010/main" val="31266635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68ABF8E1-D8EF-6141-B89D-519807235DD6}" type="datetimeFigureOut">
              <a:rPr lang="en-US" smtClean="0"/>
              <a:pPr/>
              <a:t>10/28/26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2E881B1-65E8-4340-B659-49B8F9F6AADF}" type="slidenum">
              <a:rPr lang="en-US" smtClean="0"/>
              <a:pPr/>
              <a:t>‹#›</a:t>
            </a:fld>
            <a:endParaRPr lang="en-US"/>
          </a:p>
        </p:txBody>
      </p:sp>
    </p:spTree>
    <p:extLst>
      <p:ext uri="{BB962C8B-B14F-4D97-AF65-F5344CB8AC3E}">
        <p14:creationId xmlns:p14="http://schemas.microsoft.com/office/powerpoint/2010/main" val="364609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68ABF8E1-D8EF-6141-B89D-519807235DD6}" type="datetimeFigureOut">
              <a:rPr lang="en-US" smtClean="0"/>
              <a:pPr/>
              <a:t>10/28/26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2E881B1-65E8-4340-B659-49B8F9F6AADF}" type="slidenum">
              <a:rPr lang="en-US" smtClean="0"/>
              <a:pPr/>
              <a:t>‹#›</a:t>
            </a:fld>
            <a:endParaRPr lang="en-US"/>
          </a:p>
        </p:txBody>
      </p:sp>
    </p:spTree>
    <p:extLst>
      <p:ext uri="{BB962C8B-B14F-4D97-AF65-F5344CB8AC3E}">
        <p14:creationId xmlns:p14="http://schemas.microsoft.com/office/powerpoint/2010/main" val="42381221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ABF8E1-D8EF-6141-B89D-519807235DD6}" type="datetimeFigureOut">
              <a:rPr lang="en-US" smtClean="0"/>
              <a:pPr/>
              <a:t>10/28/26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2E881B1-65E8-4340-B659-49B8F9F6AADF}" type="slidenum">
              <a:rPr lang="en-US" smtClean="0"/>
              <a:pPr/>
              <a:t>‹#›</a:t>
            </a:fld>
            <a:endParaRPr lang="en-US"/>
          </a:p>
        </p:txBody>
      </p:sp>
    </p:spTree>
    <p:extLst>
      <p:ext uri="{BB962C8B-B14F-4D97-AF65-F5344CB8AC3E}">
        <p14:creationId xmlns:p14="http://schemas.microsoft.com/office/powerpoint/2010/main" val="27527610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68ABF8E1-D8EF-6141-B89D-519807235DD6}" type="datetimeFigureOut">
              <a:rPr lang="en-US" smtClean="0"/>
              <a:pPr/>
              <a:t>10/28/26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E881B1-65E8-4340-B659-49B8F9F6AADF}" type="slidenum">
              <a:rPr lang="en-US" smtClean="0"/>
              <a:pPr/>
              <a:t>‹#›</a:t>
            </a:fld>
            <a:endParaRPr lang="en-US"/>
          </a:p>
        </p:txBody>
      </p:sp>
    </p:spTree>
    <p:extLst>
      <p:ext uri="{BB962C8B-B14F-4D97-AF65-F5344CB8AC3E}">
        <p14:creationId xmlns:p14="http://schemas.microsoft.com/office/powerpoint/2010/main" val="4780757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68ABF8E1-D8EF-6141-B89D-519807235DD6}" type="datetimeFigureOut">
              <a:rPr lang="en-US" smtClean="0"/>
              <a:pPr/>
              <a:t>10/28/26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E881B1-65E8-4340-B659-49B8F9F6AADF}" type="slidenum">
              <a:rPr lang="en-US" smtClean="0"/>
              <a:pPr/>
              <a:t>‹#›</a:t>
            </a:fld>
            <a:endParaRPr lang="en-US"/>
          </a:p>
        </p:txBody>
      </p:sp>
    </p:spTree>
    <p:extLst>
      <p:ext uri="{BB962C8B-B14F-4D97-AF65-F5344CB8AC3E}">
        <p14:creationId xmlns:p14="http://schemas.microsoft.com/office/powerpoint/2010/main" val="9288346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68ABF8E1-D8EF-6141-B89D-519807235DD6}" type="datetimeFigureOut">
              <a:rPr lang="en-US" smtClean="0"/>
              <a:pPr/>
              <a:t>10/28/26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881B1-65E8-4340-B659-49B8F9F6AADF}" type="slidenum">
              <a:rPr lang="en-US" smtClean="0"/>
              <a:pPr/>
              <a:t>‹#›</a:t>
            </a:fld>
            <a:endParaRPr lang="en-US"/>
          </a:p>
        </p:txBody>
      </p:sp>
    </p:spTree>
    <p:extLst>
      <p:ext uri="{BB962C8B-B14F-4D97-AF65-F5344CB8AC3E}">
        <p14:creationId xmlns:p14="http://schemas.microsoft.com/office/powerpoint/2010/main" val="1449026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68ABF8E1-D8EF-6141-B89D-519807235DD6}" type="datetimeFigureOut">
              <a:rPr lang="en-US" smtClean="0"/>
              <a:pPr/>
              <a:t>10/28/26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881B1-65E8-4340-B659-49B8F9F6AADF}" type="slidenum">
              <a:rPr lang="en-US" smtClean="0"/>
              <a:pPr/>
              <a:t>‹#›</a:t>
            </a:fld>
            <a:endParaRPr lang="en-US"/>
          </a:p>
        </p:txBody>
      </p:sp>
    </p:spTree>
    <p:extLst>
      <p:ext uri="{BB962C8B-B14F-4D97-AF65-F5344CB8AC3E}">
        <p14:creationId xmlns:p14="http://schemas.microsoft.com/office/powerpoint/2010/main" val="24553393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Gill Sans"/>
              </a:defRPr>
            </a:lvl1pPr>
          </a:lstStyle>
          <a:p>
            <a:fld id="{68ABF8E1-D8EF-6141-B89D-519807235DD6}" type="datetimeFigureOut">
              <a:rPr lang="en-US" smtClean="0"/>
              <a:pPr/>
              <a:t>10/28/26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Gill Sans"/>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Gill Sans"/>
              </a:defRPr>
            </a:lvl1pPr>
          </a:lstStyle>
          <a:p>
            <a:fld id="{82E881B1-65E8-4340-B659-49B8F9F6AADF}" type="slidenum">
              <a:rPr lang="en-US" smtClean="0"/>
              <a:pPr/>
              <a:t>‹#›</a:t>
            </a:fld>
            <a:endParaRPr lang="en-US" dirty="0"/>
          </a:p>
        </p:txBody>
      </p:sp>
    </p:spTree>
    <p:extLst>
      <p:ext uri="{BB962C8B-B14F-4D97-AF65-F5344CB8AC3E}">
        <p14:creationId xmlns:p14="http://schemas.microsoft.com/office/powerpoint/2010/main" val="28818671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Gill Sans"/>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Gill Sans"/>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Gill Sans"/>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Gill Sans"/>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Gill Sans"/>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Gill Sans"/>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google.com/imgres?imgurl=https%3A%2F%2Fwww.ucu.org.uk%2Fmedia%2F13044%2FucuRISING-poster---pay-pink%2Flarge%2FPay_pink_A4_poster_VoteYesNow-707x1000.png&amp;imgrefurl=https%3A%2F%2Fwww.ucu.org.uk%2Farticle%2F12475%2FResources&amp;tbnid=MGLgZ1wCNKi5rM&amp;vet=12ahUKEwjZoYuLy-z6AhV-hc4BHaYOBhgQMygeegUIARDkAQ..i&amp;docid=Xe_7z4Cv9SzSoM&amp;w=707&amp;h=1000&amp;q=ucu%20rising&amp;ved=2ahUKEwjZoYuLy-z6AhV-hc4BHaYOBhgQMygeegUIARDkAQ"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hyperlink" Target="https://en.wikipedia.org/wiki/File:Universities_UK_logo,_new_brand_2021.png" TargetMode="External"/><Relationship Id="rId4" Type="http://schemas.openxmlformats.org/officeDocument/2006/relationships/image" Target="../media/image5.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7">
            <a:extLst>
              <a:ext uri="{FF2B5EF4-FFF2-40B4-BE49-F238E27FC236}">
                <a16:creationId xmlns:a16="http://schemas.microsoft.com/office/drawing/2014/main" id="{289ED1AA-8684-4D37-B208-8777E1A77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Graphic 33">
            <a:extLst>
              <a:ext uri="{FF2B5EF4-FFF2-40B4-BE49-F238E27FC236}">
                <a16:creationId xmlns:a16="http://schemas.microsoft.com/office/drawing/2014/main" id="{4180E01B-B1F4-437C-807D-1C930718EE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3088" y="0"/>
            <a:ext cx="7177823" cy="6858000"/>
          </a:xfrm>
          <a:custGeom>
            <a:avLst/>
            <a:gdLst>
              <a:gd name="connsiteX0" fmla="*/ 7178288 w 7187261"/>
              <a:gd name="connsiteY0" fmla="*/ 2604802 h 5150263"/>
              <a:gd name="connsiteX1" fmla="*/ 7169335 w 7187261"/>
              <a:gd name="connsiteY1" fmla="*/ 2328577 h 5150263"/>
              <a:gd name="connsiteX2" fmla="*/ 7060845 w 7187261"/>
              <a:gd name="connsiteY2" fmla="*/ 1661160 h 5150263"/>
              <a:gd name="connsiteX3" fmla="*/ 6212263 w 7187261"/>
              <a:gd name="connsiteY3" fmla="*/ 243840 h 5150263"/>
              <a:gd name="connsiteX4" fmla="*/ 5953564 w 7187261"/>
              <a:gd name="connsiteY4" fmla="*/ 0 h 5150263"/>
              <a:gd name="connsiteX5" fmla="*/ 1408615 w 7187261"/>
              <a:gd name="connsiteY5" fmla="*/ 0 h 5150263"/>
              <a:gd name="connsiteX6" fmla="*/ 805111 w 7187261"/>
              <a:gd name="connsiteY6" fmla="*/ 676275 h 5150263"/>
              <a:gd name="connsiteX7" fmla="*/ 104928 w 7187261"/>
              <a:gd name="connsiteY7" fmla="*/ 2183035 h 5150263"/>
              <a:gd name="connsiteX8" fmla="*/ 51588 w 7187261"/>
              <a:gd name="connsiteY8" fmla="*/ 2400014 h 5150263"/>
              <a:gd name="connsiteX9" fmla="*/ 41301 w 7187261"/>
              <a:gd name="connsiteY9" fmla="*/ 2424208 h 5150263"/>
              <a:gd name="connsiteX10" fmla="*/ 119692 w 7187261"/>
              <a:gd name="connsiteY10" fmla="*/ 1834801 h 5150263"/>
              <a:gd name="connsiteX11" fmla="*/ 870071 w 7187261"/>
              <a:gd name="connsiteY11" fmla="*/ 462248 h 5150263"/>
              <a:gd name="connsiteX12" fmla="*/ 1389279 w 7187261"/>
              <a:gd name="connsiteY12" fmla="*/ 476 h 5150263"/>
              <a:gd name="connsiteX13" fmla="*/ 1320223 w 7187261"/>
              <a:gd name="connsiteY13" fmla="*/ 476 h 5150263"/>
              <a:gd name="connsiteX14" fmla="*/ 423158 w 7187261"/>
              <a:gd name="connsiteY14" fmla="*/ 989743 h 5150263"/>
              <a:gd name="connsiteX15" fmla="*/ 25585 w 7187261"/>
              <a:gd name="connsiteY15" fmla="*/ 2113693 h 5150263"/>
              <a:gd name="connsiteX16" fmla="*/ 2344 w 7187261"/>
              <a:gd name="connsiteY16" fmla="*/ 2725865 h 5150263"/>
              <a:gd name="connsiteX17" fmla="*/ 447256 w 7187261"/>
              <a:gd name="connsiteY17" fmla="*/ 4210717 h 5150263"/>
              <a:gd name="connsiteX18" fmla="*/ 1138962 w 7187261"/>
              <a:gd name="connsiteY18" fmla="*/ 4988910 h 5150263"/>
              <a:gd name="connsiteX19" fmla="*/ 1348512 w 7187261"/>
              <a:gd name="connsiteY19" fmla="*/ 5146834 h 5150263"/>
              <a:gd name="connsiteX20" fmla="*/ 1422712 w 7187261"/>
              <a:gd name="connsiteY20" fmla="*/ 5146834 h 5150263"/>
              <a:gd name="connsiteX21" fmla="*/ 480594 w 7187261"/>
              <a:gd name="connsiteY21" fmla="*/ 4187952 h 5150263"/>
              <a:gd name="connsiteX22" fmla="*/ 398679 w 7187261"/>
              <a:gd name="connsiteY22" fmla="*/ 4046125 h 5150263"/>
              <a:gd name="connsiteX23" fmla="*/ 411823 w 7187261"/>
              <a:gd name="connsiteY23" fmla="*/ 4053078 h 5150263"/>
              <a:gd name="connsiteX24" fmla="*/ 1439380 w 7187261"/>
              <a:gd name="connsiteY24" fmla="*/ 5147405 h 5150263"/>
              <a:gd name="connsiteX25" fmla="*/ 5710010 w 7187261"/>
              <a:gd name="connsiteY25" fmla="*/ 5150263 h 5150263"/>
              <a:gd name="connsiteX26" fmla="*/ 5999665 w 7187261"/>
              <a:gd name="connsiteY26" fmla="*/ 4910900 h 5150263"/>
              <a:gd name="connsiteX27" fmla="*/ 6954165 w 7187261"/>
              <a:gd name="connsiteY27" fmla="*/ 3545777 h 5150263"/>
              <a:gd name="connsiteX28" fmla="*/ 7137712 w 7187261"/>
              <a:gd name="connsiteY28" fmla="*/ 2799207 h 5150263"/>
              <a:gd name="connsiteX29" fmla="*/ 7142951 w 7187261"/>
              <a:gd name="connsiteY29" fmla="*/ 2754535 h 5150263"/>
              <a:gd name="connsiteX30" fmla="*/ 7149428 w 7187261"/>
              <a:gd name="connsiteY30" fmla="*/ 2774823 h 5150263"/>
              <a:gd name="connsiteX31" fmla="*/ 7066465 w 7187261"/>
              <a:gd name="connsiteY31" fmla="*/ 3465672 h 5150263"/>
              <a:gd name="connsiteX32" fmla="*/ 6452578 w 7187261"/>
              <a:gd name="connsiteY32" fmla="*/ 4552760 h 5150263"/>
              <a:gd name="connsiteX33" fmla="*/ 5752110 w 7187261"/>
              <a:gd name="connsiteY33" fmla="*/ 5150263 h 5150263"/>
              <a:gd name="connsiteX34" fmla="*/ 5827643 w 7187261"/>
              <a:gd name="connsiteY34" fmla="*/ 5150263 h 5150263"/>
              <a:gd name="connsiteX35" fmla="*/ 6642793 w 7187261"/>
              <a:gd name="connsiteY35" fmla="*/ 4389406 h 5150263"/>
              <a:gd name="connsiteX36" fmla="*/ 7102469 w 7187261"/>
              <a:gd name="connsiteY36" fmla="*/ 3490817 h 5150263"/>
              <a:gd name="connsiteX37" fmla="*/ 7187242 w 7187261"/>
              <a:gd name="connsiteY37" fmla="*/ 2990183 h 5150263"/>
              <a:gd name="connsiteX38" fmla="*/ 7178288 w 7187261"/>
              <a:gd name="connsiteY38" fmla="*/ 2604802 h 5150263"/>
              <a:gd name="connsiteX39" fmla="*/ 6342565 w 7187261"/>
              <a:gd name="connsiteY39" fmla="*/ 441389 h 5150263"/>
              <a:gd name="connsiteX40" fmla="*/ 7126567 w 7187261"/>
              <a:gd name="connsiteY40" fmla="*/ 2355056 h 5150263"/>
              <a:gd name="connsiteX41" fmla="*/ 6342565 w 7187261"/>
              <a:gd name="connsiteY41" fmla="*/ 441389 h 5150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187261" h="5150263">
                <a:moveTo>
                  <a:pt x="7178288" y="2604802"/>
                </a:moveTo>
                <a:cubicBezTo>
                  <a:pt x="7168763" y="2513076"/>
                  <a:pt x="7174478" y="2420684"/>
                  <a:pt x="7169335" y="2328577"/>
                </a:cubicBezTo>
                <a:cubicBezTo>
                  <a:pt x="7156952" y="2102882"/>
                  <a:pt x="7120586" y="1879149"/>
                  <a:pt x="7060845" y="1661160"/>
                </a:cubicBezTo>
                <a:cubicBezTo>
                  <a:pt x="6910588" y="1121007"/>
                  <a:pt x="6617428" y="631374"/>
                  <a:pt x="6212263" y="243840"/>
                </a:cubicBezTo>
                <a:cubicBezTo>
                  <a:pt x="6126538" y="162496"/>
                  <a:pt x="6040813" y="80201"/>
                  <a:pt x="5953564" y="0"/>
                </a:cubicBezTo>
                <a:lnTo>
                  <a:pt x="1408615" y="0"/>
                </a:lnTo>
                <a:cubicBezTo>
                  <a:pt x="1180967" y="200316"/>
                  <a:pt x="978332" y="427387"/>
                  <a:pt x="805111" y="676275"/>
                </a:cubicBezTo>
                <a:cubicBezTo>
                  <a:pt x="481261" y="1136523"/>
                  <a:pt x="252089" y="1640872"/>
                  <a:pt x="104928" y="2183035"/>
                </a:cubicBezTo>
                <a:cubicBezTo>
                  <a:pt x="85878" y="2254853"/>
                  <a:pt x="69495" y="2327720"/>
                  <a:pt x="51588" y="2400014"/>
                </a:cubicBezTo>
                <a:cubicBezTo>
                  <a:pt x="49683" y="2407634"/>
                  <a:pt x="51588" y="2416969"/>
                  <a:pt x="41301" y="2424208"/>
                </a:cubicBezTo>
                <a:cubicBezTo>
                  <a:pt x="45900" y="2225469"/>
                  <a:pt x="72186" y="2027834"/>
                  <a:pt x="119692" y="1834801"/>
                </a:cubicBezTo>
                <a:cubicBezTo>
                  <a:pt x="247993" y="1310926"/>
                  <a:pt x="506121" y="857726"/>
                  <a:pt x="870071" y="462248"/>
                </a:cubicBezTo>
                <a:cubicBezTo>
                  <a:pt x="1027729" y="291823"/>
                  <a:pt x="1201617" y="137169"/>
                  <a:pt x="1389279" y="476"/>
                </a:cubicBezTo>
                <a:lnTo>
                  <a:pt x="1320223" y="476"/>
                </a:lnTo>
                <a:cubicBezTo>
                  <a:pt x="960844" y="274320"/>
                  <a:pt x="656330" y="599123"/>
                  <a:pt x="423158" y="989743"/>
                </a:cubicBezTo>
                <a:cubicBezTo>
                  <a:pt x="215608" y="1337596"/>
                  <a:pt x="80258" y="1711357"/>
                  <a:pt x="25585" y="2113693"/>
                </a:cubicBezTo>
                <a:cubicBezTo>
                  <a:pt x="-2705" y="2316480"/>
                  <a:pt x="-2228" y="2521077"/>
                  <a:pt x="2344" y="2725865"/>
                </a:cubicBezTo>
                <a:cubicBezTo>
                  <a:pt x="14155" y="3261932"/>
                  <a:pt x="170650" y="3754565"/>
                  <a:pt x="447256" y="4210717"/>
                </a:cubicBezTo>
                <a:cubicBezTo>
                  <a:pt x="629851" y="4511612"/>
                  <a:pt x="866356" y="4767167"/>
                  <a:pt x="1138962" y="4988910"/>
                </a:cubicBezTo>
                <a:cubicBezTo>
                  <a:pt x="1207161" y="5044345"/>
                  <a:pt x="1277008" y="5096990"/>
                  <a:pt x="1348512" y="5146834"/>
                </a:cubicBezTo>
                <a:lnTo>
                  <a:pt x="1422712" y="5146834"/>
                </a:lnTo>
                <a:cubicBezTo>
                  <a:pt x="1043426" y="4892802"/>
                  <a:pt x="724720" y="4577334"/>
                  <a:pt x="480594" y="4187952"/>
                </a:cubicBezTo>
                <a:cubicBezTo>
                  <a:pt x="452019" y="4141851"/>
                  <a:pt x="423444" y="4095179"/>
                  <a:pt x="398679" y="4046125"/>
                </a:cubicBezTo>
                <a:cubicBezTo>
                  <a:pt x="407442" y="4043267"/>
                  <a:pt x="409156" y="4048982"/>
                  <a:pt x="411823" y="4053078"/>
                </a:cubicBezTo>
                <a:cubicBezTo>
                  <a:pt x="683572" y="4484656"/>
                  <a:pt x="1033139" y="4842701"/>
                  <a:pt x="1439380" y="5147405"/>
                </a:cubicBezTo>
                <a:lnTo>
                  <a:pt x="5710010" y="5150263"/>
                </a:lnTo>
                <a:cubicBezTo>
                  <a:pt x="5810594" y="5075482"/>
                  <a:pt x="5907272" y="4995587"/>
                  <a:pt x="5999665" y="4910900"/>
                </a:cubicBezTo>
                <a:cubicBezTo>
                  <a:pt x="6418765" y="4526661"/>
                  <a:pt x="6746901" y="4078129"/>
                  <a:pt x="6954165" y="3545777"/>
                </a:cubicBezTo>
                <a:cubicBezTo>
                  <a:pt x="7048234" y="3306175"/>
                  <a:pt x="7109956" y="3055115"/>
                  <a:pt x="7137712" y="2799207"/>
                </a:cubicBezTo>
                <a:cubicBezTo>
                  <a:pt x="7139236" y="2784920"/>
                  <a:pt x="7141046" y="2770632"/>
                  <a:pt x="7142951" y="2754535"/>
                </a:cubicBezTo>
                <a:cubicBezTo>
                  <a:pt x="7151714" y="2760440"/>
                  <a:pt x="7149237" y="2768441"/>
                  <a:pt x="7149428" y="2774823"/>
                </a:cubicBezTo>
                <a:cubicBezTo>
                  <a:pt x="7156743" y="3007967"/>
                  <a:pt x="7128777" y="3240881"/>
                  <a:pt x="7066465" y="3465672"/>
                </a:cubicBezTo>
                <a:cubicBezTo>
                  <a:pt x="6952165" y="3878580"/>
                  <a:pt x="6737948" y="4235863"/>
                  <a:pt x="6452578" y="4552760"/>
                </a:cubicBezTo>
                <a:cubicBezTo>
                  <a:pt x="6244553" y="4783836"/>
                  <a:pt x="6008809" y="4980242"/>
                  <a:pt x="5752110" y="5150263"/>
                </a:cubicBezTo>
                <a:lnTo>
                  <a:pt x="5827643" y="5150263"/>
                </a:lnTo>
                <a:cubicBezTo>
                  <a:pt x="6136539" y="4938904"/>
                  <a:pt x="6412192" y="4689348"/>
                  <a:pt x="6642793" y="4389406"/>
                </a:cubicBezTo>
                <a:cubicBezTo>
                  <a:pt x="6851295" y="4118324"/>
                  <a:pt x="7009125" y="3820859"/>
                  <a:pt x="7102469" y="3490817"/>
                </a:cubicBezTo>
                <a:cubicBezTo>
                  <a:pt x="7148646" y="3327473"/>
                  <a:pt x="7177069" y="3159624"/>
                  <a:pt x="7187242" y="2990183"/>
                </a:cubicBezTo>
                <a:cubicBezTo>
                  <a:pt x="7187623" y="2984087"/>
                  <a:pt x="7182384" y="2642330"/>
                  <a:pt x="7178288" y="2604802"/>
                </a:cubicBezTo>
                <a:close/>
                <a:moveTo>
                  <a:pt x="6342565" y="441389"/>
                </a:moveTo>
                <a:cubicBezTo>
                  <a:pt x="6829797" y="986533"/>
                  <a:pt x="7091135" y="1624422"/>
                  <a:pt x="7126567" y="2355056"/>
                </a:cubicBezTo>
                <a:cubicBezTo>
                  <a:pt x="7001123" y="1661827"/>
                  <a:pt x="6756426" y="1017365"/>
                  <a:pt x="6342565" y="441389"/>
                </a:cubicBezTo>
                <a:close/>
              </a:path>
            </a:pathLst>
          </a:custGeom>
          <a:solidFill>
            <a:schemeClr val="accent2"/>
          </a:solidFill>
          <a:ln w="9525" cap="flat">
            <a:noFill/>
            <a:prstDash val="solid"/>
            <a:miter/>
          </a:ln>
        </p:spPr>
        <p:txBody>
          <a:bodyPr rtlCol="0" anchor="ctr"/>
          <a:lstStyle/>
          <a:p>
            <a:endParaRPr lang="en-US"/>
          </a:p>
        </p:txBody>
      </p:sp>
      <p:sp>
        <p:nvSpPr>
          <p:cNvPr id="2" name="Title 1"/>
          <p:cNvSpPr>
            <a:spLocks noGrp="1"/>
          </p:cNvSpPr>
          <p:nvPr>
            <p:ph type="ctrTitle"/>
          </p:nvPr>
        </p:nvSpPr>
        <p:spPr>
          <a:xfrm>
            <a:off x="1919037" y="955309"/>
            <a:ext cx="5305926" cy="2898975"/>
          </a:xfrm>
        </p:spPr>
        <p:txBody>
          <a:bodyPr>
            <a:normAutofit/>
          </a:bodyPr>
          <a:lstStyle/>
          <a:p>
            <a:pPr>
              <a:lnSpc>
                <a:spcPct val="90000"/>
              </a:lnSpc>
            </a:pPr>
            <a:r>
              <a:rPr lang="en-US" sz="3600">
                <a:solidFill>
                  <a:srgbClr val="FFFFFF"/>
                </a:solidFill>
              </a:rPr>
              <a:t>EN122: Modes of Reading</a:t>
            </a:r>
            <a:br>
              <a:rPr lang="en-US" sz="3600">
                <a:solidFill>
                  <a:srgbClr val="FFFFFF"/>
                </a:solidFill>
              </a:rPr>
            </a:br>
            <a:br>
              <a:rPr lang="en-US" sz="3600">
                <a:solidFill>
                  <a:srgbClr val="FFFFFF"/>
                </a:solidFill>
              </a:rPr>
            </a:br>
            <a:r>
              <a:rPr lang="en-US" sz="3600">
                <a:solidFill>
                  <a:srgbClr val="FFFFFF"/>
                </a:solidFill>
              </a:rPr>
              <a:t>Marx and Engels on ideology </a:t>
            </a:r>
            <a:br>
              <a:rPr lang="en-US" sz="3600">
                <a:solidFill>
                  <a:srgbClr val="FFFFFF"/>
                </a:solidFill>
              </a:rPr>
            </a:br>
            <a:r>
              <a:rPr lang="en-US" sz="3600">
                <a:solidFill>
                  <a:srgbClr val="FFFFFF"/>
                </a:solidFill>
              </a:rPr>
              <a:t>and history </a:t>
            </a:r>
          </a:p>
        </p:txBody>
      </p:sp>
      <p:sp>
        <p:nvSpPr>
          <p:cNvPr id="3" name="Subtitle 2"/>
          <p:cNvSpPr>
            <a:spLocks noGrp="1"/>
          </p:cNvSpPr>
          <p:nvPr>
            <p:ph type="subTitle" idx="1"/>
          </p:nvPr>
        </p:nvSpPr>
        <p:spPr>
          <a:xfrm>
            <a:off x="1976187" y="4533813"/>
            <a:ext cx="5197641" cy="938463"/>
          </a:xfrm>
        </p:spPr>
        <p:txBody>
          <a:bodyPr>
            <a:normAutofit lnSpcReduction="10000"/>
          </a:bodyPr>
          <a:lstStyle/>
          <a:p>
            <a:pPr>
              <a:lnSpc>
                <a:spcPct val="90000"/>
              </a:lnSpc>
            </a:pPr>
            <a:r>
              <a:rPr lang="en-US" sz="2200">
                <a:solidFill>
                  <a:srgbClr val="FFFFFF"/>
                </a:solidFill>
              </a:rPr>
              <a:t>Nick Lawrence (n.lawrence@warwick.ac.uk)</a:t>
            </a:r>
            <a:br>
              <a:rPr lang="en-US" sz="2200">
                <a:solidFill>
                  <a:srgbClr val="FFFFFF"/>
                </a:solidFill>
              </a:rPr>
            </a:br>
            <a:endParaRPr lang="en-US" sz="2200">
              <a:solidFill>
                <a:srgbClr val="FFFFFF"/>
              </a:solidFill>
            </a:endParaRPr>
          </a:p>
        </p:txBody>
      </p:sp>
      <p:sp>
        <p:nvSpPr>
          <p:cNvPr id="18" name="sketch line">
            <a:extLst>
              <a:ext uri="{FF2B5EF4-FFF2-40B4-BE49-F238E27FC236}">
                <a16:creationId xmlns:a16="http://schemas.microsoft.com/office/drawing/2014/main" id="{41F77738-2AF0-4750-A0C7-F97C2C1759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980654" y="4173498"/>
            <a:ext cx="3182692" cy="18288"/>
          </a:xfrm>
          <a:custGeom>
            <a:avLst/>
            <a:gdLst>
              <a:gd name="csX0" fmla="*/ 0 w 3182692"/>
              <a:gd name="csY0" fmla="*/ 0 h 18288"/>
              <a:gd name="csX1" fmla="*/ 604711 w 3182692"/>
              <a:gd name="csY1" fmla="*/ 0 h 18288"/>
              <a:gd name="csX2" fmla="*/ 1145769 w 3182692"/>
              <a:gd name="csY2" fmla="*/ 0 h 18288"/>
              <a:gd name="csX3" fmla="*/ 1845961 w 3182692"/>
              <a:gd name="csY3" fmla="*/ 0 h 18288"/>
              <a:gd name="csX4" fmla="*/ 2450673 w 3182692"/>
              <a:gd name="csY4" fmla="*/ 0 h 18288"/>
              <a:gd name="csX5" fmla="*/ 3182692 w 3182692"/>
              <a:gd name="csY5" fmla="*/ 0 h 18288"/>
              <a:gd name="csX6" fmla="*/ 3182692 w 3182692"/>
              <a:gd name="csY6" fmla="*/ 18288 h 18288"/>
              <a:gd name="csX7" fmla="*/ 2546154 w 3182692"/>
              <a:gd name="csY7" fmla="*/ 18288 h 18288"/>
              <a:gd name="csX8" fmla="*/ 1845961 w 3182692"/>
              <a:gd name="csY8" fmla="*/ 18288 h 18288"/>
              <a:gd name="csX9" fmla="*/ 1304904 w 3182692"/>
              <a:gd name="csY9" fmla="*/ 18288 h 18288"/>
              <a:gd name="csX10" fmla="*/ 668365 w 3182692"/>
              <a:gd name="csY10" fmla="*/ 18288 h 18288"/>
              <a:gd name="csX11" fmla="*/ 0 w 3182692"/>
              <a:gd name="csY11" fmla="*/ 18288 h 18288"/>
              <a:gd name="csX12" fmla="*/ 0 w 3182692"/>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182692" h="18288" fill="none" extrusionOk="0">
                <a:moveTo>
                  <a:pt x="0" y="0"/>
                </a:moveTo>
                <a:cubicBezTo>
                  <a:pt x="145195" y="-37571"/>
                  <a:pt x="472618" y="-13696"/>
                  <a:pt x="604711" y="0"/>
                </a:cubicBezTo>
                <a:cubicBezTo>
                  <a:pt x="706652" y="-3280"/>
                  <a:pt x="1039328" y="-8567"/>
                  <a:pt x="1241250" y="0"/>
                </a:cubicBezTo>
                <a:cubicBezTo>
                  <a:pt x="1405712" y="-7891"/>
                  <a:pt x="1711158" y="8053"/>
                  <a:pt x="1909615" y="0"/>
                </a:cubicBezTo>
                <a:cubicBezTo>
                  <a:pt x="2107436" y="-40150"/>
                  <a:pt x="2247192" y="19443"/>
                  <a:pt x="2577981" y="0"/>
                </a:cubicBezTo>
                <a:cubicBezTo>
                  <a:pt x="2894393" y="-5855"/>
                  <a:pt x="3041563" y="17846"/>
                  <a:pt x="3182692" y="0"/>
                </a:cubicBezTo>
                <a:cubicBezTo>
                  <a:pt x="3181973" y="8390"/>
                  <a:pt x="3182735" y="11854"/>
                  <a:pt x="3182692" y="18288"/>
                </a:cubicBezTo>
                <a:cubicBezTo>
                  <a:pt x="2975928" y="57450"/>
                  <a:pt x="2667693" y="19406"/>
                  <a:pt x="2482500" y="18288"/>
                </a:cubicBezTo>
                <a:cubicBezTo>
                  <a:pt x="2299734" y="36912"/>
                  <a:pt x="1925962" y="9303"/>
                  <a:pt x="1782308" y="18288"/>
                </a:cubicBezTo>
                <a:cubicBezTo>
                  <a:pt x="1635580" y="20546"/>
                  <a:pt x="1257854" y="-3663"/>
                  <a:pt x="1145769" y="18288"/>
                </a:cubicBezTo>
                <a:cubicBezTo>
                  <a:pt x="1025065" y="56574"/>
                  <a:pt x="247799" y="-11536"/>
                  <a:pt x="0" y="18288"/>
                </a:cubicBezTo>
                <a:cubicBezTo>
                  <a:pt x="-405" y="13204"/>
                  <a:pt x="-1092" y="5311"/>
                  <a:pt x="0" y="0"/>
                </a:cubicBezTo>
                <a:close/>
              </a:path>
              <a:path w="3182692" h="18288" stroke="0" extrusionOk="0">
                <a:moveTo>
                  <a:pt x="0" y="0"/>
                </a:moveTo>
                <a:cubicBezTo>
                  <a:pt x="288308" y="19724"/>
                  <a:pt x="431183" y="-26509"/>
                  <a:pt x="604711" y="0"/>
                </a:cubicBezTo>
                <a:cubicBezTo>
                  <a:pt x="795174" y="4405"/>
                  <a:pt x="950067" y="22541"/>
                  <a:pt x="1145769" y="0"/>
                </a:cubicBezTo>
                <a:cubicBezTo>
                  <a:pt x="1301850" y="7702"/>
                  <a:pt x="1499974" y="-70469"/>
                  <a:pt x="1845961" y="0"/>
                </a:cubicBezTo>
                <a:cubicBezTo>
                  <a:pt x="2191264" y="15313"/>
                  <a:pt x="2307232" y="-97"/>
                  <a:pt x="2450673" y="0"/>
                </a:cubicBezTo>
                <a:cubicBezTo>
                  <a:pt x="2596405" y="-19465"/>
                  <a:pt x="3033067" y="-31048"/>
                  <a:pt x="3182692" y="0"/>
                </a:cubicBezTo>
                <a:cubicBezTo>
                  <a:pt x="3182066" y="4696"/>
                  <a:pt x="3183370" y="10269"/>
                  <a:pt x="3182692" y="18288"/>
                </a:cubicBezTo>
                <a:cubicBezTo>
                  <a:pt x="3091120" y="-23022"/>
                  <a:pt x="2811074" y="61693"/>
                  <a:pt x="2546154" y="18288"/>
                </a:cubicBezTo>
                <a:cubicBezTo>
                  <a:pt x="2285186" y="27529"/>
                  <a:pt x="2090205" y="-22321"/>
                  <a:pt x="1845961" y="18288"/>
                </a:cubicBezTo>
                <a:cubicBezTo>
                  <a:pt x="1599794" y="31493"/>
                  <a:pt x="1466284" y="37447"/>
                  <a:pt x="1304904" y="18288"/>
                </a:cubicBezTo>
                <a:cubicBezTo>
                  <a:pt x="1189365" y="43775"/>
                  <a:pt x="952251" y="23461"/>
                  <a:pt x="668365" y="18288"/>
                </a:cubicBezTo>
                <a:cubicBezTo>
                  <a:pt x="407868" y="43595"/>
                  <a:pt x="284672" y="-9405"/>
                  <a:pt x="0" y="18288"/>
                </a:cubicBezTo>
                <a:cubicBezTo>
                  <a:pt x="527" y="9891"/>
                  <a:pt x="870" y="7012"/>
                  <a:pt x="0" y="0"/>
                </a:cubicBezTo>
                <a:close/>
              </a:path>
              <a:path w="3182692" h="18288" fill="none" stroke="0" extrusionOk="0">
                <a:moveTo>
                  <a:pt x="0" y="0"/>
                </a:moveTo>
                <a:cubicBezTo>
                  <a:pt x="108839" y="-32375"/>
                  <a:pt x="447732" y="16552"/>
                  <a:pt x="604711" y="0"/>
                </a:cubicBezTo>
                <a:cubicBezTo>
                  <a:pt x="781899" y="-548"/>
                  <a:pt x="1052060" y="7118"/>
                  <a:pt x="1241250" y="0"/>
                </a:cubicBezTo>
                <a:cubicBezTo>
                  <a:pt x="1399482" y="14083"/>
                  <a:pt x="1706293" y="54730"/>
                  <a:pt x="1909615" y="0"/>
                </a:cubicBezTo>
                <a:cubicBezTo>
                  <a:pt x="2085313" y="-24404"/>
                  <a:pt x="2264415" y="16988"/>
                  <a:pt x="2577981" y="0"/>
                </a:cubicBezTo>
                <a:cubicBezTo>
                  <a:pt x="2926098" y="-10318"/>
                  <a:pt x="3036314" y="-14769"/>
                  <a:pt x="3182692" y="0"/>
                </a:cubicBezTo>
                <a:cubicBezTo>
                  <a:pt x="3181841" y="8135"/>
                  <a:pt x="3181636" y="12730"/>
                  <a:pt x="3182692" y="18288"/>
                </a:cubicBezTo>
                <a:cubicBezTo>
                  <a:pt x="2996012" y="-1231"/>
                  <a:pt x="2669008" y="27395"/>
                  <a:pt x="2482500" y="18288"/>
                </a:cubicBezTo>
                <a:cubicBezTo>
                  <a:pt x="2296543" y="21246"/>
                  <a:pt x="1935236" y="7938"/>
                  <a:pt x="1782308" y="18288"/>
                </a:cubicBezTo>
                <a:cubicBezTo>
                  <a:pt x="1607683" y="25490"/>
                  <a:pt x="1291498" y="1369"/>
                  <a:pt x="1145769" y="18288"/>
                </a:cubicBezTo>
                <a:cubicBezTo>
                  <a:pt x="1015407" y="55325"/>
                  <a:pt x="262557" y="26571"/>
                  <a:pt x="0" y="18288"/>
                </a:cubicBezTo>
                <a:cubicBezTo>
                  <a:pt x="508" y="13336"/>
                  <a:pt x="437" y="7274"/>
                  <a:pt x="0" y="0"/>
                </a:cubicBezTo>
                <a:close/>
              </a:path>
            </a:pathLst>
          </a:custGeom>
          <a:solidFill>
            <a:srgbClr val="FFFFFF"/>
          </a:solidFill>
          <a:ln w="41275" cap="rnd">
            <a:solidFill>
              <a:srgbClr val="FFFFFF"/>
            </a:solidFill>
            <a:round/>
            <a:extLst>
              <a:ext uri="{C807C97D-BFC1-408E-A445-0C87EB9F89A2}">
                <ask:lineSketchStyleProps xmlns:ask="http://schemas.microsoft.com/office/drawing/2018/sketchyshapes" sd="1219033472">
                  <a:custGeom>
                    <a:avLst/>
                    <a:gdLst>
                      <a:gd name="connsiteX0" fmla="*/ 0 w 3182692"/>
                      <a:gd name="connsiteY0" fmla="*/ 0 h 18288"/>
                      <a:gd name="connsiteX1" fmla="*/ 604711 w 3182692"/>
                      <a:gd name="connsiteY1" fmla="*/ 0 h 18288"/>
                      <a:gd name="connsiteX2" fmla="*/ 1241250 w 3182692"/>
                      <a:gd name="connsiteY2" fmla="*/ 0 h 18288"/>
                      <a:gd name="connsiteX3" fmla="*/ 1909615 w 3182692"/>
                      <a:gd name="connsiteY3" fmla="*/ 0 h 18288"/>
                      <a:gd name="connsiteX4" fmla="*/ 2577981 w 3182692"/>
                      <a:gd name="connsiteY4" fmla="*/ 0 h 18288"/>
                      <a:gd name="connsiteX5" fmla="*/ 3182692 w 3182692"/>
                      <a:gd name="connsiteY5" fmla="*/ 0 h 18288"/>
                      <a:gd name="connsiteX6" fmla="*/ 3182692 w 3182692"/>
                      <a:gd name="connsiteY6" fmla="*/ 18288 h 18288"/>
                      <a:gd name="connsiteX7" fmla="*/ 2482500 w 3182692"/>
                      <a:gd name="connsiteY7" fmla="*/ 18288 h 18288"/>
                      <a:gd name="connsiteX8" fmla="*/ 1782308 w 3182692"/>
                      <a:gd name="connsiteY8" fmla="*/ 18288 h 18288"/>
                      <a:gd name="connsiteX9" fmla="*/ 1145769 w 3182692"/>
                      <a:gd name="connsiteY9" fmla="*/ 18288 h 18288"/>
                      <a:gd name="connsiteX10" fmla="*/ 0 w 3182692"/>
                      <a:gd name="connsiteY10" fmla="*/ 18288 h 18288"/>
                      <a:gd name="connsiteX11" fmla="*/ 0 w 3182692"/>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2692" h="18288" fill="none" extrusionOk="0">
                        <a:moveTo>
                          <a:pt x="0" y="0"/>
                        </a:moveTo>
                        <a:cubicBezTo>
                          <a:pt x="126686" y="-21366"/>
                          <a:pt x="467788" y="9025"/>
                          <a:pt x="604711" y="0"/>
                        </a:cubicBezTo>
                        <a:cubicBezTo>
                          <a:pt x="741634" y="-9025"/>
                          <a:pt x="1061620" y="6814"/>
                          <a:pt x="1241250" y="0"/>
                        </a:cubicBezTo>
                        <a:cubicBezTo>
                          <a:pt x="1420880" y="-6814"/>
                          <a:pt x="1713773" y="13383"/>
                          <a:pt x="1909615" y="0"/>
                        </a:cubicBezTo>
                        <a:cubicBezTo>
                          <a:pt x="2105457" y="-13383"/>
                          <a:pt x="2257256" y="13567"/>
                          <a:pt x="2577981" y="0"/>
                        </a:cubicBezTo>
                        <a:cubicBezTo>
                          <a:pt x="2898706" y="-13567"/>
                          <a:pt x="3026063" y="6328"/>
                          <a:pt x="3182692" y="0"/>
                        </a:cubicBezTo>
                        <a:cubicBezTo>
                          <a:pt x="3181983" y="8157"/>
                          <a:pt x="3182279" y="12125"/>
                          <a:pt x="3182692" y="18288"/>
                        </a:cubicBezTo>
                        <a:cubicBezTo>
                          <a:pt x="2998421" y="21742"/>
                          <a:pt x="2675038" y="19014"/>
                          <a:pt x="2482500" y="18288"/>
                        </a:cubicBezTo>
                        <a:cubicBezTo>
                          <a:pt x="2289962" y="17562"/>
                          <a:pt x="1930644" y="6834"/>
                          <a:pt x="1782308" y="18288"/>
                        </a:cubicBezTo>
                        <a:cubicBezTo>
                          <a:pt x="1633972" y="29742"/>
                          <a:pt x="1287388" y="-1992"/>
                          <a:pt x="1145769" y="18288"/>
                        </a:cubicBezTo>
                        <a:cubicBezTo>
                          <a:pt x="1004150" y="38568"/>
                          <a:pt x="256377" y="-37438"/>
                          <a:pt x="0" y="18288"/>
                        </a:cubicBezTo>
                        <a:cubicBezTo>
                          <a:pt x="-46" y="12483"/>
                          <a:pt x="-203" y="6491"/>
                          <a:pt x="0" y="0"/>
                        </a:cubicBezTo>
                        <a:close/>
                      </a:path>
                      <a:path w="3182692" h="18288" stroke="0" extrusionOk="0">
                        <a:moveTo>
                          <a:pt x="0" y="0"/>
                        </a:moveTo>
                        <a:cubicBezTo>
                          <a:pt x="283446" y="18201"/>
                          <a:pt x="432812" y="7290"/>
                          <a:pt x="604711" y="0"/>
                        </a:cubicBezTo>
                        <a:cubicBezTo>
                          <a:pt x="776610" y="-7290"/>
                          <a:pt x="982253" y="15478"/>
                          <a:pt x="1145769" y="0"/>
                        </a:cubicBezTo>
                        <a:cubicBezTo>
                          <a:pt x="1309285" y="-15478"/>
                          <a:pt x="1514247" y="-25520"/>
                          <a:pt x="1845961" y="0"/>
                        </a:cubicBezTo>
                        <a:cubicBezTo>
                          <a:pt x="2177675" y="25520"/>
                          <a:pt x="2297588" y="16646"/>
                          <a:pt x="2450673" y="0"/>
                        </a:cubicBezTo>
                        <a:cubicBezTo>
                          <a:pt x="2603758" y="-16646"/>
                          <a:pt x="3023048" y="-21196"/>
                          <a:pt x="3182692" y="0"/>
                        </a:cubicBezTo>
                        <a:cubicBezTo>
                          <a:pt x="3182428" y="4493"/>
                          <a:pt x="3183076" y="9472"/>
                          <a:pt x="3182692" y="18288"/>
                        </a:cubicBezTo>
                        <a:cubicBezTo>
                          <a:pt x="3039109" y="-12701"/>
                          <a:pt x="2823860" y="13848"/>
                          <a:pt x="2546154" y="18288"/>
                        </a:cubicBezTo>
                        <a:cubicBezTo>
                          <a:pt x="2268448" y="22728"/>
                          <a:pt x="2098674" y="5291"/>
                          <a:pt x="1845961" y="18288"/>
                        </a:cubicBezTo>
                        <a:cubicBezTo>
                          <a:pt x="1593248" y="31285"/>
                          <a:pt x="1456743" y="27560"/>
                          <a:pt x="1304904" y="18288"/>
                        </a:cubicBezTo>
                        <a:cubicBezTo>
                          <a:pt x="1153065" y="9016"/>
                          <a:pt x="947204" y="11126"/>
                          <a:pt x="668365" y="18288"/>
                        </a:cubicBezTo>
                        <a:cubicBezTo>
                          <a:pt x="389526" y="25450"/>
                          <a:pt x="288244" y="-4628"/>
                          <a:pt x="0" y="18288"/>
                        </a:cubicBezTo>
                        <a:cubicBezTo>
                          <a:pt x="843" y="9577"/>
                          <a:pt x="371" y="6900"/>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911812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568D8-98B1-1D48-82F5-EDD852F57739}"/>
              </a:ext>
            </a:extLst>
          </p:cNvPr>
          <p:cNvSpPr>
            <a:spLocks noGrp="1"/>
          </p:cNvSpPr>
          <p:nvPr>
            <p:ph type="title"/>
          </p:nvPr>
        </p:nvSpPr>
        <p:spPr>
          <a:xfrm>
            <a:off x="457199" y="574889"/>
            <a:ext cx="8229600" cy="1143000"/>
          </a:xfrm>
        </p:spPr>
        <p:txBody>
          <a:bodyPr>
            <a:normAutofit/>
          </a:bodyPr>
          <a:lstStyle/>
          <a:p>
            <a:r>
              <a:rPr lang="en-US" dirty="0"/>
              <a:t>Lecture outline</a:t>
            </a:r>
          </a:p>
        </p:txBody>
      </p:sp>
      <p:sp>
        <p:nvSpPr>
          <p:cNvPr id="3" name="Content Placeholder 2">
            <a:extLst>
              <a:ext uri="{FF2B5EF4-FFF2-40B4-BE49-F238E27FC236}">
                <a16:creationId xmlns:a16="http://schemas.microsoft.com/office/drawing/2014/main" id="{6A581F3E-0810-8847-B22C-33C7C55AE657}"/>
              </a:ext>
            </a:extLst>
          </p:cNvPr>
          <p:cNvSpPr>
            <a:spLocks noGrp="1"/>
          </p:cNvSpPr>
          <p:nvPr>
            <p:ph idx="1"/>
          </p:nvPr>
        </p:nvSpPr>
        <p:spPr>
          <a:xfrm>
            <a:off x="1231709" y="2187055"/>
            <a:ext cx="6680579" cy="4525963"/>
          </a:xfrm>
        </p:spPr>
        <p:txBody>
          <a:bodyPr/>
          <a:lstStyle/>
          <a:p>
            <a:pPr marL="571500" indent="-571500">
              <a:buAutoNum type="romanLcPeriod"/>
            </a:pPr>
            <a:r>
              <a:rPr lang="en-US" dirty="0"/>
              <a:t>Background to </a:t>
            </a:r>
            <a:r>
              <a:rPr lang="en-US" i="1" dirty="0"/>
              <a:t>The German Ideology</a:t>
            </a:r>
          </a:p>
          <a:p>
            <a:pPr marL="571500" indent="-571500">
              <a:buAutoNum type="romanLcPeriod"/>
            </a:pPr>
            <a:r>
              <a:rPr lang="en-US" dirty="0"/>
              <a:t>The historical materialist method</a:t>
            </a:r>
          </a:p>
          <a:p>
            <a:pPr marL="571500" indent="-571500">
              <a:buAutoNum type="romanLcPeriod"/>
            </a:pPr>
            <a:r>
              <a:rPr lang="en-US" dirty="0"/>
              <a:t>‘The point is to change </a:t>
            </a:r>
            <a:r>
              <a:rPr lang="en-US"/>
              <a:t>it’</a:t>
            </a:r>
            <a:endParaRPr lang="en-US" dirty="0"/>
          </a:p>
        </p:txBody>
      </p:sp>
    </p:spTree>
    <p:extLst>
      <p:ext uri="{BB962C8B-B14F-4D97-AF65-F5344CB8AC3E}">
        <p14:creationId xmlns:p14="http://schemas.microsoft.com/office/powerpoint/2010/main" val="4069045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D6B21-35F2-1442-97D6-AD10408166C3}"/>
              </a:ext>
            </a:extLst>
          </p:cNvPr>
          <p:cNvSpPr>
            <a:spLocks noGrp="1"/>
          </p:cNvSpPr>
          <p:nvPr>
            <p:ph type="title"/>
          </p:nvPr>
        </p:nvSpPr>
        <p:spPr/>
        <p:txBody>
          <a:bodyPr>
            <a:normAutofit/>
          </a:bodyPr>
          <a:lstStyle/>
          <a:p>
            <a:r>
              <a:rPr lang="en-US" sz="4000" dirty="0"/>
              <a:t>“The Man with the Blue Guitar”</a:t>
            </a:r>
          </a:p>
        </p:txBody>
      </p:sp>
      <p:sp>
        <p:nvSpPr>
          <p:cNvPr id="3" name="Content Placeholder 2">
            <a:extLst>
              <a:ext uri="{FF2B5EF4-FFF2-40B4-BE49-F238E27FC236}">
                <a16:creationId xmlns:a16="http://schemas.microsoft.com/office/drawing/2014/main" id="{C0F021DB-7FF1-844F-B9AA-FBA7931BC2CF}"/>
              </a:ext>
            </a:extLst>
          </p:cNvPr>
          <p:cNvSpPr>
            <a:spLocks noGrp="1"/>
          </p:cNvSpPr>
          <p:nvPr>
            <p:ph idx="1"/>
          </p:nvPr>
        </p:nvSpPr>
        <p:spPr>
          <a:xfrm>
            <a:off x="914400" y="1613848"/>
            <a:ext cx="8229600" cy="4525963"/>
          </a:xfrm>
        </p:spPr>
        <p:txBody>
          <a:bodyPr>
            <a:normAutofit fontScale="92500" lnSpcReduction="20000"/>
          </a:bodyPr>
          <a:lstStyle/>
          <a:p>
            <a:pPr marL="0" indent="0">
              <a:buNone/>
            </a:pPr>
            <a:r>
              <a:rPr lang="en-GB" dirty="0"/>
              <a:t>The man bent over his guitar, </a:t>
            </a:r>
            <a:br>
              <a:rPr lang="en-GB" dirty="0"/>
            </a:br>
            <a:r>
              <a:rPr lang="en-GB" dirty="0"/>
              <a:t>A </a:t>
            </a:r>
            <a:r>
              <a:rPr lang="en-GB" dirty="0" err="1"/>
              <a:t>shearsman</a:t>
            </a:r>
            <a:r>
              <a:rPr lang="en-GB" dirty="0"/>
              <a:t> of sorts. The day was green.</a:t>
            </a:r>
          </a:p>
          <a:p>
            <a:pPr marL="0" indent="0">
              <a:buNone/>
            </a:pPr>
            <a:endParaRPr lang="en-GB" dirty="0"/>
          </a:p>
          <a:p>
            <a:pPr marL="0" indent="0">
              <a:buNone/>
            </a:pPr>
            <a:r>
              <a:rPr lang="en-US" dirty="0"/>
              <a:t>They said, “You have a blue guitar, </a:t>
            </a:r>
          </a:p>
          <a:p>
            <a:pPr marL="0" indent="0">
              <a:buNone/>
            </a:pPr>
            <a:r>
              <a:rPr lang="en-US" dirty="0"/>
              <a:t>You do not play things as they are.”</a:t>
            </a:r>
          </a:p>
          <a:p>
            <a:pPr marL="0" indent="0">
              <a:buNone/>
            </a:pPr>
            <a:endParaRPr lang="en-US" dirty="0"/>
          </a:p>
          <a:p>
            <a:pPr marL="0" indent="0">
              <a:buNone/>
            </a:pPr>
            <a:r>
              <a:rPr lang="en-US" dirty="0"/>
              <a:t>The man replied, “Things as they are</a:t>
            </a:r>
          </a:p>
          <a:p>
            <a:pPr marL="0" indent="0">
              <a:buNone/>
            </a:pPr>
            <a:r>
              <a:rPr lang="en-US" dirty="0"/>
              <a:t>Are changed upon the blue guitar.”</a:t>
            </a:r>
          </a:p>
          <a:p>
            <a:pPr marL="0" indent="0">
              <a:buNone/>
            </a:pPr>
            <a:endParaRPr lang="en-US" dirty="0"/>
          </a:p>
          <a:p>
            <a:pPr marL="0" indent="0">
              <a:buNone/>
            </a:pPr>
            <a:r>
              <a:rPr lang="en-US" dirty="0"/>
              <a:t>— Wallace Stevens (1937)</a:t>
            </a:r>
            <a:endParaRPr lang="en-GB" dirty="0"/>
          </a:p>
          <a:p>
            <a:pPr marL="0" indent="0">
              <a:buNone/>
            </a:pPr>
            <a:endParaRPr lang="en-US" dirty="0"/>
          </a:p>
        </p:txBody>
      </p:sp>
    </p:spTree>
    <p:extLst>
      <p:ext uri="{BB962C8B-B14F-4D97-AF65-F5344CB8AC3E}">
        <p14:creationId xmlns:p14="http://schemas.microsoft.com/office/powerpoint/2010/main" val="1331451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dissolve">
                                      <p:cBhvr>
                                        <p:cTn id="12" dur="500"/>
                                        <p:tgtEl>
                                          <p:spTgt spid="3">
                                            <p:txEl>
                                              <p:pRg st="2" end="2"/>
                                            </p:txEl>
                                          </p:spTgt>
                                        </p:tgtEl>
                                      </p:cBhvr>
                                    </p:animEffect>
                                  </p:childTnLst>
                                </p:cTn>
                              </p:par>
                              <p:par>
                                <p:cTn id="13" presetID="9"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dissolve">
                                      <p:cBhvr>
                                        <p:cTn id="15" dur="500"/>
                                        <p:tgtEl>
                                          <p:spTgt spid="3">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nodeType="click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animEffect transition="in" filter="dissolve">
                                      <p:cBhvr>
                                        <p:cTn id="20" dur="500"/>
                                        <p:tgtEl>
                                          <p:spTgt spid="3">
                                            <p:txEl>
                                              <p:pRg st="5" end="5"/>
                                            </p:txEl>
                                          </p:spTgt>
                                        </p:tgtEl>
                                      </p:cBhvr>
                                    </p:animEffect>
                                  </p:childTnLst>
                                </p:cTn>
                              </p:par>
                              <p:par>
                                <p:cTn id="21" presetID="9"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dissolve">
                                      <p:cBhvr>
                                        <p:cTn id="23" dur="500"/>
                                        <p:tgtEl>
                                          <p:spTgt spid="3">
                                            <p:txEl>
                                              <p:pRg st="6" end="6"/>
                                            </p:txEl>
                                          </p:spTgt>
                                        </p:tgtEl>
                                      </p:cBhvr>
                                    </p:animEffect>
                                  </p:childTnLst>
                                </p:cTn>
                              </p:par>
                              <p:par>
                                <p:cTn id="24" presetID="9" presetClass="entr" presetSubtype="0" fill="hold" nodeType="with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animEffect transition="in" filter="dissolve">
                                      <p:cBhvr>
                                        <p:cTn id="26"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4AF1A4-7E80-B246-BB6C-B063C6384F17}"/>
              </a:ext>
            </a:extLst>
          </p:cNvPr>
          <p:cNvSpPr>
            <a:spLocks noGrp="1"/>
          </p:cNvSpPr>
          <p:nvPr>
            <p:ph type="title"/>
          </p:nvPr>
        </p:nvSpPr>
        <p:spPr/>
        <p:txBody>
          <a:bodyPr>
            <a:noAutofit/>
          </a:bodyPr>
          <a:lstStyle/>
          <a:p>
            <a:r>
              <a:rPr lang="en-US" sz="4000" dirty="0"/>
              <a:t>1. Background to </a:t>
            </a:r>
            <a:r>
              <a:rPr lang="en-US" sz="4000" i="1" dirty="0"/>
              <a:t>The German Ideology</a:t>
            </a:r>
          </a:p>
        </p:txBody>
      </p:sp>
      <p:sp>
        <p:nvSpPr>
          <p:cNvPr id="3" name="Content Placeholder 2">
            <a:extLst>
              <a:ext uri="{FF2B5EF4-FFF2-40B4-BE49-F238E27FC236}">
                <a16:creationId xmlns:a16="http://schemas.microsoft.com/office/drawing/2014/main" id="{A5A8D6C8-F01E-D044-879B-2F461E7F4B3C}"/>
              </a:ext>
            </a:extLst>
          </p:cNvPr>
          <p:cNvSpPr>
            <a:spLocks noGrp="1"/>
          </p:cNvSpPr>
          <p:nvPr>
            <p:ph idx="1"/>
          </p:nvPr>
        </p:nvSpPr>
        <p:spPr>
          <a:xfrm>
            <a:off x="457200" y="1600200"/>
            <a:ext cx="8229600" cy="4746009"/>
          </a:xfrm>
        </p:spPr>
        <p:txBody>
          <a:bodyPr>
            <a:normAutofit lnSpcReduction="10000"/>
          </a:bodyPr>
          <a:lstStyle/>
          <a:p>
            <a:pPr marL="0" indent="0">
              <a:buNone/>
            </a:pPr>
            <a:r>
              <a:rPr lang="en-US" dirty="0"/>
              <a:t>• Marx and Engels wrote </a:t>
            </a:r>
            <a:r>
              <a:rPr lang="en-US" i="1" dirty="0"/>
              <a:t>The German Ideology </a:t>
            </a:r>
            <a:r>
              <a:rPr lang="en-US" dirty="0"/>
              <a:t>in 1846, two years prior to the </a:t>
            </a:r>
            <a:r>
              <a:rPr lang="en-US" i="1" dirty="0"/>
              <a:t>Communist Manifesto</a:t>
            </a:r>
          </a:p>
          <a:p>
            <a:pPr marL="0" indent="0">
              <a:buNone/>
            </a:pPr>
            <a:r>
              <a:rPr lang="en-US" i="1" dirty="0"/>
              <a:t>• </a:t>
            </a:r>
            <a:r>
              <a:rPr lang="en-US" dirty="0"/>
              <a:t>The </a:t>
            </a:r>
            <a:r>
              <a:rPr lang="en-US" i="1" dirty="0"/>
              <a:t>GI</a:t>
            </a:r>
            <a:r>
              <a:rPr lang="en-US" dirty="0"/>
              <a:t> is widely read as an early attempt at formulating what became Marx’s materialist conception of history, or ‘historical materialism’</a:t>
            </a:r>
          </a:p>
          <a:p>
            <a:pPr marL="0" indent="0">
              <a:buNone/>
            </a:pPr>
            <a:r>
              <a:rPr lang="en-US" i="1" dirty="0"/>
              <a:t>• </a:t>
            </a:r>
            <a:r>
              <a:rPr lang="en-US" dirty="0"/>
              <a:t>The main focus of the </a:t>
            </a:r>
            <a:r>
              <a:rPr lang="en-US" i="1" dirty="0"/>
              <a:t>GI</a:t>
            </a:r>
            <a:r>
              <a:rPr lang="en-US" dirty="0"/>
              <a:t> is not Germany’s political status per se, but rather the ‘German ideology’ of those thinkers who called for change in their country</a:t>
            </a:r>
            <a:endParaRPr lang="en-US" i="1" dirty="0"/>
          </a:p>
        </p:txBody>
      </p:sp>
    </p:spTree>
    <p:extLst>
      <p:ext uri="{BB962C8B-B14F-4D97-AF65-F5344CB8AC3E}">
        <p14:creationId xmlns:p14="http://schemas.microsoft.com/office/powerpoint/2010/main" val="10972430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Marx &amp; Engels 2.jpg"/>
          <p:cNvPicPr>
            <a:picLocks noGrp="1" noChangeAspect="1"/>
          </p:cNvPicPr>
          <p:nvPr>
            <p:ph idx="1"/>
          </p:nvPr>
        </p:nvPicPr>
        <p:blipFill>
          <a:blip r:embed="rId2">
            <a:extLst>
              <a:ext uri="{28A0092B-C50C-407E-A947-70E740481C1C}">
                <a14:useLocalDpi xmlns:a14="http://schemas.microsoft.com/office/drawing/2010/main" val="0"/>
              </a:ext>
            </a:extLst>
          </a:blip>
          <a:srcRect l="-19524" r="-19524"/>
          <a:stretch>
            <a:fillRect/>
          </a:stretch>
        </p:blipFill>
        <p:spPr>
          <a:xfrm>
            <a:off x="241299" y="393700"/>
            <a:ext cx="9493373" cy="5854701"/>
          </a:xfrm>
        </p:spPr>
      </p:pic>
    </p:spTree>
    <p:extLst>
      <p:ext uri="{BB962C8B-B14F-4D97-AF65-F5344CB8AC3E}">
        <p14:creationId xmlns:p14="http://schemas.microsoft.com/office/powerpoint/2010/main" val="6370773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E80BA-69E6-584E-A788-EAA9609B2F94}"/>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3C93E74C-0E13-E846-943A-01CD9B14CDBF}"/>
              </a:ext>
            </a:extLst>
          </p:cNvPr>
          <p:cNvPicPr>
            <a:picLocks noGrp="1" noChangeAspect="1"/>
          </p:cNvPicPr>
          <p:nvPr>
            <p:ph idx="1"/>
          </p:nvPr>
        </p:nvPicPr>
        <p:blipFill>
          <a:blip r:embed="rId2"/>
          <a:stretch>
            <a:fillRect/>
          </a:stretch>
        </p:blipFill>
        <p:spPr>
          <a:xfrm>
            <a:off x="2538483" y="650498"/>
            <a:ext cx="3799006" cy="4800562"/>
          </a:xfrm>
        </p:spPr>
      </p:pic>
      <p:sp>
        <p:nvSpPr>
          <p:cNvPr id="6" name="TextBox 5">
            <a:extLst>
              <a:ext uri="{FF2B5EF4-FFF2-40B4-BE49-F238E27FC236}">
                <a16:creationId xmlns:a16="http://schemas.microsoft.com/office/drawing/2014/main" id="{3D057BB4-2C10-8340-99AD-0A4CD0B23E33}"/>
              </a:ext>
            </a:extLst>
          </p:cNvPr>
          <p:cNvSpPr txBox="1"/>
          <p:nvPr/>
        </p:nvSpPr>
        <p:spPr>
          <a:xfrm>
            <a:off x="3117307" y="5626865"/>
            <a:ext cx="2909386" cy="400110"/>
          </a:xfrm>
          <a:prstGeom prst="rect">
            <a:avLst/>
          </a:prstGeom>
          <a:noFill/>
        </p:spPr>
        <p:txBody>
          <a:bodyPr wrap="none" rtlCol="0">
            <a:spAutoFit/>
          </a:bodyPr>
          <a:lstStyle/>
          <a:p>
            <a:r>
              <a:rPr lang="en-US" sz="2000" dirty="0">
                <a:latin typeface="Gill Sans MT" panose="020B0502020104020203" pitchFamily="34" charset="77"/>
              </a:rPr>
              <a:t>G. W. F. Hegel (1770-1831)</a:t>
            </a:r>
          </a:p>
        </p:txBody>
      </p:sp>
    </p:spTree>
    <p:extLst>
      <p:ext uri="{BB962C8B-B14F-4D97-AF65-F5344CB8AC3E}">
        <p14:creationId xmlns:p14="http://schemas.microsoft.com/office/powerpoint/2010/main" val="16244329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822C1-E2EE-9546-BAF1-930C7D4A4E1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FEAFCBD-1EF7-974D-8C99-54454DC04A4C}"/>
              </a:ext>
            </a:extLst>
          </p:cNvPr>
          <p:cNvSpPr>
            <a:spLocks noGrp="1"/>
          </p:cNvSpPr>
          <p:nvPr>
            <p:ph idx="1"/>
          </p:nvPr>
        </p:nvSpPr>
        <p:spPr/>
        <p:txBody>
          <a:bodyPr/>
          <a:lstStyle/>
          <a:p>
            <a:pPr marL="0" indent="0">
              <a:buNone/>
            </a:pPr>
            <a:r>
              <a:rPr lang="en-US" dirty="0"/>
              <a:t>Hitherto men have constantly made up for themselves </a:t>
            </a:r>
            <a:r>
              <a:rPr lang="en-US" dirty="0">
                <a:solidFill>
                  <a:srgbClr val="FF0000"/>
                </a:solidFill>
              </a:rPr>
              <a:t>false conceptions </a:t>
            </a:r>
            <a:r>
              <a:rPr lang="en-US" dirty="0"/>
              <a:t>about themselves, about what they are and what they ought to be. (Marx and Engels, </a:t>
            </a:r>
            <a:r>
              <a:rPr lang="en-US" i="1" dirty="0"/>
              <a:t>The German Ideology</a:t>
            </a:r>
            <a:r>
              <a:rPr lang="en-US" dirty="0"/>
              <a:t>)</a:t>
            </a:r>
            <a:endParaRPr lang="en-GB" dirty="0"/>
          </a:p>
        </p:txBody>
      </p:sp>
    </p:spTree>
    <p:extLst>
      <p:ext uri="{BB962C8B-B14F-4D97-AF65-F5344CB8AC3E}">
        <p14:creationId xmlns:p14="http://schemas.microsoft.com/office/powerpoint/2010/main" val="1665541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B32446-6704-2845-B1C8-E0F5ABAD8596}"/>
              </a:ext>
            </a:extLst>
          </p:cNvPr>
          <p:cNvSpPr>
            <a:spLocks noGrp="1"/>
          </p:cNvSpPr>
          <p:nvPr>
            <p:ph type="title"/>
          </p:nvPr>
        </p:nvSpPr>
        <p:spPr/>
        <p:txBody>
          <a:bodyPr>
            <a:normAutofit/>
          </a:bodyPr>
          <a:lstStyle/>
          <a:p>
            <a:r>
              <a:rPr lang="en-US" sz="4000" dirty="0"/>
              <a:t>The Young Hegelians</a:t>
            </a:r>
          </a:p>
        </p:txBody>
      </p:sp>
      <p:sp>
        <p:nvSpPr>
          <p:cNvPr id="3" name="Content Placeholder 2">
            <a:extLst>
              <a:ext uri="{FF2B5EF4-FFF2-40B4-BE49-F238E27FC236}">
                <a16:creationId xmlns:a16="http://schemas.microsoft.com/office/drawing/2014/main" id="{24D57C0C-6413-E047-9389-635BF0C3E76F}"/>
              </a:ext>
            </a:extLst>
          </p:cNvPr>
          <p:cNvSpPr>
            <a:spLocks noGrp="1"/>
          </p:cNvSpPr>
          <p:nvPr>
            <p:ph idx="1"/>
          </p:nvPr>
        </p:nvSpPr>
        <p:spPr/>
        <p:txBody>
          <a:bodyPr/>
          <a:lstStyle/>
          <a:p>
            <a:pPr marL="0" indent="0">
              <a:buNone/>
            </a:pPr>
            <a:r>
              <a:rPr lang="en-US" dirty="0"/>
              <a:t>Let us teach men, says one [young German thinker], to exchange these imaginations for thoughts which correspond to the essence of man; says the second, to take up a critical attitude to them; says the third, to knock them out of their heads; and – existing reality will collapse. (</a:t>
            </a:r>
            <a:r>
              <a:rPr lang="en-US" i="1" dirty="0"/>
              <a:t>The German Ideology</a:t>
            </a:r>
            <a:r>
              <a:rPr lang="en-US" dirty="0"/>
              <a:t>)</a:t>
            </a:r>
            <a:endParaRPr lang="en-GB" dirty="0"/>
          </a:p>
        </p:txBody>
      </p:sp>
    </p:spTree>
    <p:extLst>
      <p:ext uri="{BB962C8B-B14F-4D97-AF65-F5344CB8AC3E}">
        <p14:creationId xmlns:p14="http://schemas.microsoft.com/office/powerpoint/2010/main" val="28293594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A35382-97B9-6945-A9B1-DB123E63759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E5B73F9-9282-D84A-B845-BB0CDFB74BAA}"/>
              </a:ext>
            </a:extLst>
          </p:cNvPr>
          <p:cNvSpPr>
            <a:spLocks noGrp="1"/>
          </p:cNvSpPr>
          <p:nvPr>
            <p:ph idx="1"/>
          </p:nvPr>
        </p:nvSpPr>
        <p:spPr>
          <a:xfrm>
            <a:off x="634621" y="1166018"/>
            <a:ext cx="8229600" cy="4525963"/>
          </a:xfrm>
        </p:spPr>
        <p:txBody>
          <a:bodyPr>
            <a:normAutofit fontScale="92500" lnSpcReduction="20000"/>
          </a:bodyPr>
          <a:lstStyle/>
          <a:p>
            <a:pPr marL="0" indent="0">
              <a:buNone/>
            </a:pPr>
            <a:r>
              <a:rPr lang="en-US" dirty="0"/>
              <a:t>Once upon a time a valiant fellow had the idea that men were drowned in water only because they were possessed with the idea of gravity. If they were to knock this notion out of their heads, say by stating it to be a superstition, a religious concept, they would be sublimely proof against any danger from water. His whole life long he fought against the illusion of gravity, of whose harmful results all statistics brought him new and manifold evidence. This honest fellow was the type of the new revolutionary philosophers in Germany. (</a:t>
            </a:r>
            <a:r>
              <a:rPr lang="en-US" i="1" dirty="0"/>
              <a:t>The German Ideology</a:t>
            </a:r>
            <a:r>
              <a:rPr lang="en-US" dirty="0"/>
              <a:t>)</a:t>
            </a:r>
          </a:p>
        </p:txBody>
      </p:sp>
    </p:spTree>
    <p:extLst>
      <p:ext uri="{BB962C8B-B14F-4D97-AF65-F5344CB8AC3E}">
        <p14:creationId xmlns:p14="http://schemas.microsoft.com/office/powerpoint/2010/main" val="4979835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918A39-6D85-89B2-FBB3-D245DDF54BEE}"/>
              </a:ext>
            </a:extLst>
          </p:cNvPr>
          <p:cNvSpPr>
            <a:spLocks noGrp="1"/>
          </p:cNvSpPr>
          <p:nvPr>
            <p:ph type="title"/>
          </p:nvPr>
        </p:nvSpPr>
        <p:spPr>
          <a:xfrm>
            <a:off x="457200" y="407374"/>
            <a:ext cx="8229600" cy="1143000"/>
          </a:xfrm>
        </p:spPr>
        <p:txBody>
          <a:bodyPr/>
          <a:lstStyle/>
          <a:p>
            <a:r>
              <a:rPr lang="en-US" dirty="0"/>
              <a:t>The inverted world</a:t>
            </a:r>
          </a:p>
        </p:txBody>
      </p:sp>
      <p:sp>
        <p:nvSpPr>
          <p:cNvPr id="3" name="Content Placeholder 2">
            <a:extLst>
              <a:ext uri="{FF2B5EF4-FFF2-40B4-BE49-F238E27FC236}">
                <a16:creationId xmlns:a16="http://schemas.microsoft.com/office/drawing/2014/main" id="{C5659B2E-3D6F-62A4-264B-AD011FA0556A}"/>
              </a:ext>
            </a:extLst>
          </p:cNvPr>
          <p:cNvSpPr>
            <a:spLocks noGrp="1"/>
          </p:cNvSpPr>
          <p:nvPr>
            <p:ph idx="1"/>
          </p:nvPr>
        </p:nvSpPr>
        <p:spPr>
          <a:xfrm>
            <a:off x="1312606" y="1806678"/>
            <a:ext cx="7374194" cy="4525963"/>
          </a:xfrm>
        </p:spPr>
        <p:txBody>
          <a:bodyPr/>
          <a:lstStyle/>
          <a:p>
            <a:pPr marL="0" indent="0">
              <a:buNone/>
            </a:pPr>
            <a:r>
              <a:rPr lang="en-US" dirty="0"/>
              <a:t>Das </a:t>
            </a:r>
            <a:r>
              <a:rPr lang="en-US" dirty="0" err="1"/>
              <a:t>ist</a:t>
            </a:r>
            <a:r>
              <a:rPr lang="en-US" dirty="0"/>
              <a:t> ja die </a:t>
            </a:r>
            <a:r>
              <a:rPr lang="en-US" dirty="0" err="1"/>
              <a:t>verkehrte</a:t>
            </a:r>
            <a:r>
              <a:rPr lang="en-US" dirty="0"/>
              <a:t> Welt,</a:t>
            </a:r>
          </a:p>
          <a:p>
            <a:pPr marL="0" indent="0">
              <a:buNone/>
            </a:pPr>
            <a:r>
              <a:rPr lang="en-US" dirty="0" err="1"/>
              <a:t>Wir</a:t>
            </a:r>
            <a:r>
              <a:rPr lang="en-US" dirty="0"/>
              <a:t> </a:t>
            </a:r>
            <a:r>
              <a:rPr lang="en-US" dirty="0" err="1"/>
              <a:t>gehen</a:t>
            </a:r>
            <a:r>
              <a:rPr lang="en-US" dirty="0"/>
              <a:t> auf den </a:t>
            </a:r>
            <a:r>
              <a:rPr lang="en-US" dirty="0" err="1"/>
              <a:t>Köpfen</a:t>
            </a:r>
            <a:r>
              <a:rPr lang="en-US" dirty="0"/>
              <a:t>!</a:t>
            </a:r>
          </a:p>
          <a:p>
            <a:pPr marL="0" indent="0">
              <a:buNone/>
            </a:pPr>
            <a:r>
              <a:rPr lang="en-US" dirty="0"/>
              <a:t> </a:t>
            </a:r>
          </a:p>
          <a:p>
            <a:pPr marL="0" indent="0">
              <a:buNone/>
            </a:pPr>
            <a:r>
              <a:rPr lang="en-US" dirty="0"/>
              <a:t>This is certainly the inverted world,</a:t>
            </a:r>
          </a:p>
          <a:p>
            <a:pPr marL="0" indent="0">
              <a:buNone/>
            </a:pPr>
            <a:r>
              <a:rPr lang="en-US" dirty="0"/>
              <a:t>We go about on our heads!</a:t>
            </a:r>
          </a:p>
          <a:p>
            <a:pPr marL="0" indent="0">
              <a:buNone/>
            </a:pPr>
            <a:r>
              <a:rPr lang="en-US" dirty="0"/>
              <a:t>(Heinrich Heine, 1791-1856)</a:t>
            </a:r>
          </a:p>
        </p:txBody>
      </p:sp>
    </p:spTree>
    <p:extLst>
      <p:ext uri="{BB962C8B-B14F-4D97-AF65-F5344CB8AC3E}">
        <p14:creationId xmlns:p14="http://schemas.microsoft.com/office/powerpoint/2010/main" val="12523254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 The historical materialist method</a:t>
            </a:r>
          </a:p>
        </p:txBody>
      </p:sp>
      <p:sp>
        <p:nvSpPr>
          <p:cNvPr id="3" name="Content Placeholder 2"/>
          <p:cNvSpPr>
            <a:spLocks noGrp="1"/>
          </p:cNvSpPr>
          <p:nvPr>
            <p:ph idx="1"/>
          </p:nvPr>
        </p:nvSpPr>
        <p:spPr/>
        <p:txBody>
          <a:bodyPr>
            <a:normAutofit/>
          </a:bodyPr>
          <a:lstStyle/>
          <a:p>
            <a:pPr marL="0" indent="0">
              <a:buNone/>
            </a:pPr>
            <a:endParaRPr lang="en-US" dirty="0"/>
          </a:p>
        </p:txBody>
      </p:sp>
      <p:pic>
        <p:nvPicPr>
          <p:cNvPr id="5" name="Picture 4">
            <a:extLst>
              <a:ext uri="{FF2B5EF4-FFF2-40B4-BE49-F238E27FC236}">
                <a16:creationId xmlns:a16="http://schemas.microsoft.com/office/drawing/2014/main" id="{22BD2DA4-C484-3443-B368-BC87944605ED}"/>
              </a:ext>
            </a:extLst>
          </p:cNvPr>
          <p:cNvPicPr>
            <a:picLocks noChangeAspect="1"/>
          </p:cNvPicPr>
          <p:nvPr/>
        </p:nvPicPr>
        <p:blipFill>
          <a:blip r:embed="rId3"/>
          <a:stretch>
            <a:fillRect/>
          </a:stretch>
        </p:blipFill>
        <p:spPr>
          <a:xfrm>
            <a:off x="1078173" y="1469499"/>
            <a:ext cx="6831961" cy="5192290"/>
          </a:xfrm>
          <a:prstGeom prst="rect">
            <a:avLst/>
          </a:prstGeom>
        </p:spPr>
      </p:pic>
    </p:spTree>
    <p:extLst>
      <p:ext uri="{BB962C8B-B14F-4D97-AF65-F5344CB8AC3E}">
        <p14:creationId xmlns:p14="http://schemas.microsoft.com/office/powerpoint/2010/main" val="3978623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34D6E1-2A82-B34A-AE3F-9E43C0FD295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7E2A593-0D3B-AD4D-9ADD-28431C53E199}"/>
              </a:ext>
            </a:extLst>
          </p:cNvPr>
          <p:cNvSpPr>
            <a:spLocks noGrp="1"/>
          </p:cNvSpPr>
          <p:nvPr>
            <p:ph idx="1"/>
          </p:nvPr>
        </p:nvSpPr>
        <p:spPr/>
        <p:txBody>
          <a:bodyPr/>
          <a:lstStyle/>
          <a:p>
            <a:pPr marL="0" indent="0">
              <a:buNone/>
            </a:pPr>
            <a:r>
              <a:rPr lang="en-US" dirty="0"/>
              <a:t>We do not set out from what men [</a:t>
            </a:r>
            <a:r>
              <a:rPr lang="en-US" i="1" dirty="0"/>
              <a:t>sic</a:t>
            </a:r>
            <a:r>
              <a:rPr lang="en-US" dirty="0"/>
              <a:t>] say, imagine, conceive </a:t>
            </a:r>
            <a:r>
              <a:rPr lang="mr-IN" dirty="0"/>
              <a:t>…</a:t>
            </a:r>
            <a:r>
              <a:rPr lang="en-GB" dirty="0"/>
              <a:t> </a:t>
            </a:r>
            <a:r>
              <a:rPr lang="en-US" dirty="0"/>
              <a:t>We set out from real, active men, and on the basis of their real life-process we demonstrate the development of the ideological reflexes and echoes of this life-process. The </a:t>
            </a:r>
            <a:r>
              <a:rPr lang="en-US" dirty="0">
                <a:solidFill>
                  <a:srgbClr val="FF0000"/>
                </a:solidFill>
              </a:rPr>
              <a:t>phantoms</a:t>
            </a:r>
            <a:r>
              <a:rPr lang="en-US" dirty="0"/>
              <a:t> formed in the human brain are also, necessarily, sublimates of their material life-process. (</a:t>
            </a:r>
            <a:r>
              <a:rPr lang="en-US" i="1" dirty="0"/>
              <a:t>The German Ideology</a:t>
            </a:r>
            <a:r>
              <a:rPr lang="en-US" dirty="0"/>
              <a:t>)</a:t>
            </a:r>
          </a:p>
          <a:p>
            <a:pPr marL="0" indent="0">
              <a:buNone/>
            </a:pPr>
            <a:endParaRPr lang="en-US" dirty="0"/>
          </a:p>
        </p:txBody>
      </p:sp>
    </p:spTree>
    <p:extLst>
      <p:ext uri="{BB962C8B-B14F-4D97-AF65-F5344CB8AC3E}">
        <p14:creationId xmlns:p14="http://schemas.microsoft.com/office/powerpoint/2010/main" val="24032276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457200" y="1380549"/>
            <a:ext cx="8229600" cy="4525963"/>
          </a:xfrm>
        </p:spPr>
        <p:txBody>
          <a:bodyPr/>
          <a:lstStyle/>
          <a:p>
            <a:pPr marL="0" indent="0">
              <a:buNone/>
            </a:pPr>
            <a:r>
              <a:rPr lang="en-US" dirty="0"/>
              <a:t>Consciousness can never be anything else than conscious existence, and the existence of men is their actual life-process. If in all ideology men and their circumstances appear </a:t>
            </a:r>
            <a:r>
              <a:rPr lang="en-US" dirty="0">
                <a:solidFill>
                  <a:srgbClr val="FF0000"/>
                </a:solidFill>
              </a:rPr>
              <a:t>upside-down as in a </a:t>
            </a:r>
            <a:r>
              <a:rPr lang="en-US" i="1" dirty="0">
                <a:solidFill>
                  <a:srgbClr val="FF0000"/>
                </a:solidFill>
              </a:rPr>
              <a:t>camera </a:t>
            </a:r>
            <a:r>
              <a:rPr lang="en-US" i="1" dirty="0" err="1">
                <a:solidFill>
                  <a:srgbClr val="FF0000"/>
                </a:solidFill>
              </a:rPr>
              <a:t>obscura</a:t>
            </a:r>
            <a:r>
              <a:rPr lang="en-US" dirty="0"/>
              <a:t>, this phenomenon arises just as much from their historical life-process as the inversion of objects on the retina does from their physical life-process. (</a:t>
            </a:r>
            <a:r>
              <a:rPr lang="en-US" i="1" dirty="0"/>
              <a:t>The German Ideology</a:t>
            </a:r>
            <a:r>
              <a:rPr lang="en-US" dirty="0"/>
              <a:t>)</a:t>
            </a:r>
            <a:endParaRPr lang="en-GB" dirty="0"/>
          </a:p>
          <a:p>
            <a:pPr marL="0" indent="0">
              <a:buNone/>
            </a:pPr>
            <a:endParaRPr lang="en-US" dirty="0"/>
          </a:p>
        </p:txBody>
      </p:sp>
    </p:spTree>
    <p:extLst>
      <p:ext uri="{BB962C8B-B14F-4D97-AF65-F5344CB8AC3E}">
        <p14:creationId xmlns:p14="http://schemas.microsoft.com/office/powerpoint/2010/main" val="21925587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0507"/>
            <a:ext cx="8229600" cy="1143000"/>
          </a:xfrm>
        </p:spPr>
        <p:txBody>
          <a:bodyPr>
            <a:normAutofit fontScale="90000"/>
          </a:bodyPr>
          <a:lstStyle/>
          <a:p>
            <a:r>
              <a:rPr lang="en-US" sz="4000" dirty="0"/>
              <a:t>Camera obscura: </a:t>
            </a:r>
            <a:br>
              <a:rPr lang="en-US" sz="4000" dirty="0"/>
            </a:br>
            <a:r>
              <a:rPr lang="en-US" sz="4000" dirty="0"/>
              <a:t>A darkroom made for seeing the light</a:t>
            </a:r>
          </a:p>
        </p:txBody>
      </p:sp>
      <p:sp>
        <p:nvSpPr>
          <p:cNvPr id="3" name="Content Placeholder 2"/>
          <p:cNvSpPr>
            <a:spLocks noGrp="1"/>
          </p:cNvSpPr>
          <p:nvPr>
            <p:ph idx="1"/>
          </p:nvPr>
        </p:nvSpPr>
        <p:spPr>
          <a:xfrm>
            <a:off x="457200" y="2154617"/>
            <a:ext cx="8229600" cy="4525963"/>
          </a:xfrm>
        </p:spPr>
        <p:txBody>
          <a:bodyPr/>
          <a:lstStyle/>
          <a:p>
            <a:pPr marL="0" indent="0">
              <a:buNone/>
            </a:pPr>
            <a:r>
              <a:rPr lang="en-US" dirty="0"/>
              <a:t>If the facade of a building, or a place, or a landscape is illuminated by the sun and a small hole is drilled in the wall of a room in a building facing this, which is not directly lighted by the sun, then all objects illuminated by the sun will send their images through this aperture and will appear, upside down, on the wall facing the hole. (Leonardo da Vinci, </a:t>
            </a:r>
            <a:r>
              <a:rPr lang="en-US" i="1" dirty="0"/>
              <a:t>Codex </a:t>
            </a:r>
            <a:r>
              <a:rPr lang="en-US" i="1" dirty="0" err="1"/>
              <a:t>Atlanticus</a:t>
            </a:r>
            <a:r>
              <a:rPr lang="en-US" dirty="0"/>
              <a:t>)</a:t>
            </a:r>
          </a:p>
        </p:txBody>
      </p:sp>
    </p:spTree>
    <p:extLst>
      <p:ext uri="{BB962C8B-B14F-4D97-AF65-F5344CB8AC3E}">
        <p14:creationId xmlns:p14="http://schemas.microsoft.com/office/powerpoint/2010/main" val="3827769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descr="Camera-Obscura-pencil.jpg"/>
          <p:cNvPicPr>
            <a:picLocks noGrp="1" noChangeAspect="1"/>
          </p:cNvPicPr>
          <p:nvPr>
            <p:ph idx="1"/>
          </p:nvPr>
        </p:nvPicPr>
        <p:blipFill>
          <a:blip r:embed="rId2">
            <a:extLst>
              <a:ext uri="{28A0092B-C50C-407E-A947-70E740481C1C}">
                <a14:useLocalDpi xmlns:a14="http://schemas.microsoft.com/office/drawing/2010/main" val="0"/>
              </a:ext>
            </a:extLst>
          </a:blip>
          <a:srcRect l="-33419" r="-33419"/>
          <a:stretch>
            <a:fillRect/>
          </a:stretch>
        </p:blipFill>
        <p:spPr>
          <a:xfrm>
            <a:off x="457200" y="1244600"/>
            <a:ext cx="8229600" cy="4525963"/>
          </a:xfrm>
        </p:spPr>
      </p:pic>
    </p:spTree>
    <p:extLst>
      <p:ext uri="{BB962C8B-B14F-4D97-AF65-F5344CB8AC3E}">
        <p14:creationId xmlns:p14="http://schemas.microsoft.com/office/powerpoint/2010/main" val="16218873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9AD67-2D22-454F-B84C-E74D203360A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6E6FA89-C0A1-9341-97CF-5ECF1A523F09}"/>
              </a:ext>
            </a:extLst>
          </p:cNvPr>
          <p:cNvSpPr>
            <a:spLocks noGrp="1"/>
          </p:cNvSpPr>
          <p:nvPr>
            <p:ph idx="1"/>
          </p:nvPr>
        </p:nvSpPr>
        <p:spPr>
          <a:xfrm>
            <a:off x="457200" y="1166018"/>
            <a:ext cx="8229600" cy="4525963"/>
          </a:xfrm>
        </p:spPr>
        <p:txBody>
          <a:bodyPr>
            <a:normAutofit/>
          </a:bodyPr>
          <a:lstStyle/>
          <a:p>
            <a:pPr marL="0" indent="0">
              <a:buNone/>
            </a:pPr>
            <a:r>
              <a:rPr lang="en-US" dirty="0"/>
              <a:t>Life is not determined by consciousness, but consciousness by life. In the first method of approach [i.e., idealism] the starting-point is consciousness taken as the living individual; in the second method [i.e., materialism], which conforms to real life, it is the real living individuals themselves, and consciousness is considered solely as </a:t>
            </a:r>
            <a:r>
              <a:rPr lang="en-US" i="1" dirty="0"/>
              <a:t>their</a:t>
            </a:r>
            <a:r>
              <a:rPr lang="en-US" dirty="0"/>
              <a:t> consciousness. (</a:t>
            </a:r>
            <a:r>
              <a:rPr lang="en-US" i="1" dirty="0"/>
              <a:t>The German Ideology</a:t>
            </a:r>
            <a:r>
              <a:rPr lang="en-US" dirty="0"/>
              <a:t>, emphasis added)</a:t>
            </a:r>
            <a:endParaRPr lang="en-GB" dirty="0"/>
          </a:p>
          <a:p>
            <a:pPr marL="0" indent="0">
              <a:buNone/>
            </a:pPr>
            <a:endParaRPr lang="en-US" dirty="0"/>
          </a:p>
        </p:txBody>
      </p:sp>
    </p:spTree>
    <p:extLst>
      <p:ext uri="{BB962C8B-B14F-4D97-AF65-F5344CB8AC3E}">
        <p14:creationId xmlns:p14="http://schemas.microsoft.com/office/powerpoint/2010/main" val="11250364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Forces and relations of production</a:t>
            </a:r>
          </a:p>
        </p:txBody>
      </p:sp>
      <p:sp>
        <p:nvSpPr>
          <p:cNvPr id="3" name="Content Placeholder 2"/>
          <p:cNvSpPr>
            <a:spLocks noGrp="1"/>
          </p:cNvSpPr>
          <p:nvPr>
            <p:ph idx="1"/>
          </p:nvPr>
        </p:nvSpPr>
        <p:spPr>
          <a:xfrm>
            <a:off x="457200" y="1417638"/>
            <a:ext cx="8229600" cy="4819389"/>
          </a:xfrm>
        </p:spPr>
        <p:txBody>
          <a:bodyPr>
            <a:normAutofit fontScale="92500" lnSpcReduction="20000"/>
          </a:bodyPr>
          <a:lstStyle/>
          <a:p>
            <a:pPr marL="0" indent="0">
              <a:buNone/>
            </a:pPr>
            <a:r>
              <a:rPr lang="en-US" dirty="0"/>
              <a:t>In the social production of their life, men enter into definite relations that are indispensable and independent of their will; these </a:t>
            </a:r>
            <a:r>
              <a:rPr lang="en-US" dirty="0">
                <a:solidFill>
                  <a:srgbClr val="FF0000"/>
                </a:solidFill>
              </a:rPr>
              <a:t>relations of production </a:t>
            </a:r>
            <a:r>
              <a:rPr lang="en-US" dirty="0"/>
              <a:t>correspond to a definite stage of development of their material </a:t>
            </a:r>
            <a:r>
              <a:rPr lang="en-US" dirty="0">
                <a:solidFill>
                  <a:srgbClr val="FF0000"/>
                </a:solidFill>
              </a:rPr>
              <a:t>forces of production</a:t>
            </a:r>
            <a:r>
              <a:rPr lang="en-US" dirty="0"/>
              <a:t>. </a:t>
            </a:r>
          </a:p>
          <a:p>
            <a:pPr marL="0" indent="0">
              <a:buNone/>
            </a:pPr>
            <a:r>
              <a:rPr lang="en-US" dirty="0"/>
              <a:t>The sum total of these relations of production constitutes the economic structure of society — the real foundation, on which rises a legal and political superstructure and to which correspond definite forms of social consciousness. </a:t>
            </a:r>
          </a:p>
          <a:p>
            <a:pPr marL="0" indent="0">
              <a:buNone/>
            </a:pPr>
            <a:r>
              <a:rPr lang="en-US" dirty="0"/>
              <a:t>(Marx, Preface to </a:t>
            </a:r>
            <a:r>
              <a:rPr lang="en-US" i="1" dirty="0"/>
              <a:t>A Contribution to the Critique of Political Economy,</a:t>
            </a:r>
            <a:r>
              <a:rPr lang="en-US" dirty="0"/>
              <a:t>1859)</a:t>
            </a:r>
          </a:p>
        </p:txBody>
      </p:sp>
    </p:spTree>
    <p:extLst>
      <p:ext uri="{BB962C8B-B14F-4D97-AF65-F5344CB8AC3E}">
        <p14:creationId xmlns:p14="http://schemas.microsoft.com/office/powerpoint/2010/main" val="33943646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417638"/>
            <a:ext cx="8229600" cy="4525963"/>
          </a:xfrm>
        </p:spPr>
        <p:txBody>
          <a:bodyPr/>
          <a:lstStyle/>
          <a:p>
            <a:pPr marL="0" indent="0">
              <a:buNone/>
            </a:pPr>
            <a:r>
              <a:rPr lang="en-US" dirty="0"/>
              <a:t>Material forces = </a:t>
            </a:r>
            <a:r>
              <a:rPr lang="en-US" dirty="0" err="1"/>
              <a:t>labour</a:t>
            </a:r>
            <a:r>
              <a:rPr lang="en-US" dirty="0"/>
              <a:t>, natural resources, energy systems, technologies; ways of producing</a:t>
            </a:r>
          </a:p>
          <a:p>
            <a:pPr marL="0" indent="0">
              <a:buNone/>
            </a:pPr>
            <a:endParaRPr lang="en-US" dirty="0"/>
          </a:p>
          <a:p>
            <a:pPr marL="0" indent="0">
              <a:buNone/>
            </a:pPr>
            <a:r>
              <a:rPr lang="en-US" dirty="0"/>
              <a:t>Social relations = division of </a:t>
            </a:r>
            <a:r>
              <a:rPr lang="en-US" dirty="0" err="1"/>
              <a:t>labour</a:t>
            </a:r>
            <a:r>
              <a:rPr lang="en-US" dirty="0"/>
              <a:t>, class structures, political arrangements</a:t>
            </a:r>
          </a:p>
          <a:p>
            <a:pPr marL="0" indent="0">
              <a:buNone/>
            </a:pPr>
            <a:endParaRPr lang="en-US" dirty="0"/>
          </a:p>
          <a:p>
            <a:pPr marL="0" indent="0">
              <a:buNone/>
            </a:pPr>
            <a:r>
              <a:rPr lang="en-US" dirty="0"/>
              <a:t>Forces + relations = the mode of production</a:t>
            </a:r>
            <a:endParaRPr lang="en-GB" dirty="0"/>
          </a:p>
          <a:p>
            <a:pPr marL="0" indent="0">
              <a:buNone/>
            </a:pPr>
            <a:endParaRPr lang="en-US" dirty="0"/>
          </a:p>
        </p:txBody>
      </p:sp>
    </p:spTree>
    <p:extLst>
      <p:ext uri="{BB962C8B-B14F-4D97-AF65-F5344CB8AC3E}">
        <p14:creationId xmlns:p14="http://schemas.microsoft.com/office/powerpoint/2010/main" val="1629767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3FE23-AEBF-A642-807B-33177E440E19}"/>
              </a:ext>
            </a:extLst>
          </p:cNvPr>
          <p:cNvSpPr>
            <a:spLocks noGrp="1"/>
          </p:cNvSpPr>
          <p:nvPr>
            <p:ph type="title"/>
          </p:nvPr>
        </p:nvSpPr>
        <p:spPr/>
        <p:txBody>
          <a:bodyPr>
            <a:normAutofit/>
          </a:bodyPr>
          <a:lstStyle/>
          <a:p>
            <a:r>
              <a:rPr lang="en-US" sz="4000" dirty="0"/>
              <a:t>Mode of production</a:t>
            </a:r>
          </a:p>
        </p:txBody>
      </p:sp>
      <p:sp>
        <p:nvSpPr>
          <p:cNvPr id="3" name="Content Placeholder 2">
            <a:extLst>
              <a:ext uri="{FF2B5EF4-FFF2-40B4-BE49-F238E27FC236}">
                <a16:creationId xmlns:a16="http://schemas.microsoft.com/office/drawing/2014/main" id="{8384D947-D556-7E4E-AF29-8086BBB9D3DF}"/>
              </a:ext>
            </a:extLst>
          </p:cNvPr>
          <p:cNvSpPr>
            <a:spLocks noGrp="1"/>
          </p:cNvSpPr>
          <p:nvPr>
            <p:ph idx="1"/>
          </p:nvPr>
        </p:nvSpPr>
        <p:spPr/>
        <p:txBody>
          <a:bodyPr/>
          <a:lstStyle/>
          <a:p>
            <a:pPr marL="0" indent="0">
              <a:buNone/>
            </a:pPr>
            <a:r>
              <a:rPr lang="en-US" dirty="0"/>
              <a:t>The </a:t>
            </a:r>
            <a:r>
              <a:rPr lang="en-US" dirty="0">
                <a:solidFill>
                  <a:srgbClr val="FF0000"/>
                </a:solidFill>
              </a:rPr>
              <a:t>mode of production </a:t>
            </a:r>
            <a:r>
              <a:rPr lang="en-US" dirty="0"/>
              <a:t>of material life determines the social, political and intellectual life process in general. </a:t>
            </a:r>
            <a:r>
              <a:rPr lang="en-US" dirty="0">
                <a:solidFill>
                  <a:srgbClr val="FF0000"/>
                </a:solidFill>
              </a:rPr>
              <a:t>It is not the consciousness of men that determines their being, but, on the contrary, their social being that determines their consciousness</a:t>
            </a:r>
            <a:r>
              <a:rPr lang="en-US" dirty="0"/>
              <a:t>. (Marx, Preface to </a:t>
            </a:r>
            <a:r>
              <a:rPr lang="en-US" i="1" dirty="0"/>
              <a:t>A Contribution to the Critique)</a:t>
            </a:r>
            <a:endParaRPr lang="en-US" dirty="0"/>
          </a:p>
        </p:txBody>
      </p:sp>
    </p:spTree>
    <p:extLst>
      <p:ext uri="{BB962C8B-B14F-4D97-AF65-F5344CB8AC3E}">
        <p14:creationId xmlns:p14="http://schemas.microsoft.com/office/powerpoint/2010/main" val="35809645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Historical change</a:t>
            </a:r>
          </a:p>
        </p:txBody>
      </p:sp>
      <p:sp>
        <p:nvSpPr>
          <p:cNvPr id="3" name="Content Placeholder 2"/>
          <p:cNvSpPr>
            <a:spLocks noGrp="1"/>
          </p:cNvSpPr>
          <p:nvPr>
            <p:ph idx="1"/>
          </p:nvPr>
        </p:nvSpPr>
        <p:spPr/>
        <p:txBody>
          <a:bodyPr/>
          <a:lstStyle/>
          <a:p>
            <a:pPr marL="0" indent="0">
              <a:buNone/>
            </a:pPr>
            <a:r>
              <a:rPr lang="en-GB" dirty="0"/>
              <a:t>History happens, for Marx, when the </a:t>
            </a:r>
            <a:r>
              <a:rPr lang="en-GB" i="1" dirty="0"/>
              <a:t>forces</a:t>
            </a:r>
            <a:r>
              <a:rPr lang="en-GB" dirty="0"/>
              <a:t> of production (productive capacities of a society, allowing it to maintain its existence) develop to the point where they outgrow the </a:t>
            </a:r>
            <a:r>
              <a:rPr lang="en-GB" i="1" dirty="0"/>
              <a:t>relations</a:t>
            </a:r>
            <a:r>
              <a:rPr lang="en-GB" dirty="0"/>
              <a:t> of production (social organization, class structures)</a:t>
            </a:r>
          </a:p>
          <a:p>
            <a:pPr marL="0" indent="0">
              <a:buNone/>
            </a:pPr>
            <a:endParaRPr lang="en-GB" dirty="0"/>
          </a:p>
          <a:p>
            <a:pPr marL="0" indent="0">
              <a:buNone/>
            </a:pPr>
            <a:r>
              <a:rPr lang="en-GB" dirty="0"/>
              <a:t>Classic instance: the transition from feudalism to early modern capitalism</a:t>
            </a:r>
          </a:p>
          <a:p>
            <a:pPr marL="0" indent="0">
              <a:buNone/>
            </a:pPr>
            <a:endParaRPr lang="en-GB" dirty="0"/>
          </a:p>
          <a:p>
            <a:pPr marL="0" indent="0">
              <a:buNone/>
            </a:pPr>
            <a:endParaRPr lang="en-US" dirty="0"/>
          </a:p>
        </p:txBody>
      </p:sp>
    </p:spTree>
    <p:extLst>
      <p:ext uri="{BB962C8B-B14F-4D97-AF65-F5344CB8AC3E}">
        <p14:creationId xmlns:p14="http://schemas.microsoft.com/office/powerpoint/2010/main" val="33043242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3379"/>
            <a:ext cx="8229600" cy="1143000"/>
          </a:xfrm>
        </p:spPr>
        <p:txBody>
          <a:bodyPr>
            <a:normAutofit/>
          </a:bodyPr>
          <a:lstStyle/>
          <a:p>
            <a:r>
              <a:rPr lang="en-US" sz="4000" dirty="0"/>
              <a:t>Class struggle</a:t>
            </a:r>
          </a:p>
        </p:txBody>
      </p:sp>
      <p:sp>
        <p:nvSpPr>
          <p:cNvPr id="3" name="Content Placeholder 2"/>
          <p:cNvSpPr>
            <a:spLocks noGrp="1"/>
          </p:cNvSpPr>
          <p:nvPr>
            <p:ph idx="1"/>
          </p:nvPr>
        </p:nvSpPr>
        <p:spPr>
          <a:xfrm>
            <a:off x="457200" y="1216379"/>
            <a:ext cx="8229600" cy="4779204"/>
          </a:xfrm>
        </p:spPr>
        <p:txBody>
          <a:bodyPr>
            <a:normAutofit/>
          </a:bodyPr>
          <a:lstStyle/>
          <a:p>
            <a:pPr marL="0" indent="0">
              <a:buNone/>
            </a:pPr>
            <a:r>
              <a:rPr lang="en-GB" dirty="0"/>
              <a:t>The result of the division of labour in society is conflict between objectively opposed interests: “The history of all hitherto existing society is the history of class struggles” (Marx and Engels, </a:t>
            </a:r>
            <a:r>
              <a:rPr lang="en-GB" i="1" dirty="0"/>
              <a:t>Communist Manifesto</a:t>
            </a:r>
            <a:r>
              <a:rPr lang="en-GB" dirty="0"/>
              <a:t>)</a:t>
            </a:r>
          </a:p>
          <a:p>
            <a:pPr marL="0" indent="0">
              <a:buNone/>
            </a:pPr>
            <a:endParaRPr lang="en-GB" dirty="0"/>
          </a:p>
        </p:txBody>
      </p:sp>
      <p:pic>
        <p:nvPicPr>
          <p:cNvPr id="1026" name="Picture 2" descr="UCU - Resources">
            <a:hlinkClick r:id="rId3"/>
            <a:extLst>
              <a:ext uri="{FF2B5EF4-FFF2-40B4-BE49-F238E27FC236}">
                <a16:creationId xmlns:a16="http://schemas.microsoft.com/office/drawing/2014/main" id="{78838B89-20BC-1C33-4A46-BDA68A879B9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43376" y="4170207"/>
            <a:ext cx="1625600" cy="22860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hlinkClick r:id="rId5"/>
            <a:extLst>
              <a:ext uri="{FF2B5EF4-FFF2-40B4-BE49-F238E27FC236}">
                <a16:creationId xmlns:a16="http://schemas.microsoft.com/office/drawing/2014/main" id="{662684E1-9074-784B-CF34-2EA7D587801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0" y="4271814"/>
            <a:ext cx="3669126" cy="13698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2008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GB" dirty="0"/>
            </a:br>
            <a:r>
              <a:rPr lang="en-US" dirty="0"/>
              <a:t>Ruling ideas</a:t>
            </a:r>
            <a:br>
              <a:rPr lang="en-GB" dirty="0"/>
            </a:br>
            <a:endParaRPr lang="en-US" dirty="0"/>
          </a:p>
        </p:txBody>
      </p:sp>
      <p:sp>
        <p:nvSpPr>
          <p:cNvPr id="3" name="Content Placeholder 2"/>
          <p:cNvSpPr>
            <a:spLocks noGrp="1"/>
          </p:cNvSpPr>
          <p:nvPr>
            <p:ph idx="1"/>
          </p:nvPr>
        </p:nvSpPr>
        <p:spPr/>
        <p:txBody>
          <a:bodyPr>
            <a:normAutofit/>
          </a:bodyPr>
          <a:lstStyle/>
          <a:p>
            <a:pPr marL="0" indent="0">
              <a:buNone/>
            </a:pPr>
            <a:r>
              <a:rPr lang="en-GB" dirty="0"/>
              <a:t>In each stage of history, the ‘ruling ideas’ of a society are those of its ruling class: “</a:t>
            </a:r>
            <a:r>
              <a:rPr lang="en-US" dirty="0"/>
              <a:t>The ruling ideas are nothing more than the ideal expression of the dominant material relationships, the dominant material relationships grasped as ideas; hence of the relationships which make the one class the ruling one, therefore, the ideas of their dominance.” (</a:t>
            </a:r>
            <a:r>
              <a:rPr lang="en-US" i="1" dirty="0"/>
              <a:t>The German Ideology</a:t>
            </a:r>
            <a:r>
              <a:rPr lang="en-US" dirty="0"/>
              <a:t>)</a:t>
            </a:r>
            <a:endParaRPr lang="en-GB" dirty="0"/>
          </a:p>
          <a:p>
            <a:pPr marL="0" indent="0">
              <a:buNone/>
            </a:pPr>
            <a:endParaRPr lang="en-US" dirty="0"/>
          </a:p>
        </p:txBody>
      </p:sp>
    </p:spTree>
    <p:extLst>
      <p:ext uri="{BB962C8B-B14F-4D97-AF65-F5344CB8AC3E}">
        <p14:creationId xmlns:p14="http://schemas.microsoft.com/office/powerpoint/2010/main" val="4877145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417638"/>
            <a:ext cx="8229600" cy="4525963"/>
          </a:xfrm>
        </p:spPr>
        <p:txBody>
          <a:bodyPr>
            <a:normAutofit/>
          </a:bodyPr>
          <a:lstStyle/>
          <a:p>
            <a:pPr marL="0" indent="0">
              <a:buNone/>
            </a:pPr>
            <a:r>
              <a:rPr lang="en-GB" dirty="0"/>
              <a:t>Consciousness is never ‘independent’ of an individual’s performed role in the overall social process</a:t>
            </a:r>
          </a:p>
          <a:p>
            <a:pPr marL="0" indent="0">
              <a:buNone/>
            </a:pPr>
            <a:endParaRPr lang="en-GB" dirty="0"/>
          </a:p>
          <a:p>
            <a:pPr marL="0" indent="0">
              <a:buNone/>
            </a:pPr>
            <a:r>
              <a:rPr lang="en-GB" dirty="0"/>
              <a:t>if ‘language is practical consciousness,’ it must be the case that the forms of expression that we use reflect, and arise from, the material life-processes in which we’re embedded</a:t>
            </a:r>
            <a:endParaRPr lang="en-US" dirty="0"/>
          </a:p>
        </p:txBody>
      </p:sp>
    </p:spTree>
    <p:extLst>
      <p:ext uri="{BB962C8B-B14F-4D97-AF65-F5344CB8AC3E}">
        <p14:creationId xmlns:p14="http://schemas.microsoft.com/office/powerpoint/2010/main" val="39936061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600200"/>
            <a:ext cx="8229600" cy="4525963"/>
          </a:xfrm>
        </p:spPr>
        <p:txBody>
          <a:bodyPr/>
          <a:lstStyle/>
          <a:p>
            <a:pPr marL="0" indent="0">
              <a:buNone/>
            </a:pPr>
            <a:r>
              <a:rPr lang="en-GB" dirty="0"/>
              <a:t>In other words, it may not be just overtly held </a:t>
            </a:r>
            <a:r>
              <a:rPr lang="en-GB" i="1" dirty="0"/>
              <a:t>beliefs</a:t>
            </a:r>
            <a:r>
              <a:rPr lang="en-GB" dirty="0"/>
              <a:t> that are at issue when discussing ‘ideology,’ but instead the hidden, repressed or unconscious aspects of life as it is lived</a:t>
            </a:r>
          </a:p>
          <a:p>
            <a:pPr marL="0" indent="0">
              <a:buNone/>
            </a:pPr>
            <a:endParaRPr lang="en-US" dirty="0"/>
          </a:p>
        </p:txBody>
      </p:sp>
      <p:sp>
        <p:nvSpPr>
          <p:cNvPr id="4" name="TextBox 3">
            <a:extLst>
              <a:ext uri="{FF2B5EF4-FFF2-40B4-BE49-F238E27FC236}">
                <a16:creationId xmlns:a16="http://schemas.microsoft.com/office/drawing/2014/main" id="{E8916D47-8667-4546-A82B-919BAF3C3C59}"/>
              </a:ext>
            </a:extLst>
          </p:cNvPr>
          <p:cNvSpPr txBox="1"/>
          <p:nvPr/>
        </p:nvSpPr>
        <p:spPr>
          <a:xfrm>
            <a:off x="10167582" y="3780430"/>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2970204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9C2D6-2872-184C-B99B-53F85668D14A}"/>
              </a:ext>
            </a:extLst>
          </p:cNvPr>
          <p:cNvSpPr>
            <a:spLocks noGrp="1"/>
          </p:cNvSpPr>
          <p:nvPr>
            <p:ph type="title"/>
          </p:nvPr>
        </p:nvSpPr>
        <p:spPr/>
        <p:txBody>
          <a:bodyPr/>
          <a:lstStyle/>
          <a:p>
            <a:r>
              <a:rPr lang="en-US" dirty="0"/>
              <a:t>3. ‘The point is to change it’</a:t>
            </a:r>
          </a:p>
        </p:txBody>
      </p:sp>
      <p:pic>
        <p:nvPicPr>
          <p:cNvPr id="9" name="Content Placeholder 8">
            <a:extLst>
              <a:ext uri="{FF2B5EF4-FFF2-40B4-BE49-F238E27FC236}">
                <a16:creationId xmlns:a16="http://schemas.microsoft.com/office/drawing/2014/main" id="{83FAF7E0-05F2-744B-BD97-A2A3A12CEFDB}"/>
              </a:ext>
            </a:extLst>
          </p:cNvPr>
          <p:cNvPicPr>
            <a:picLocks noGrp="1" noChangeAspect="1"/>
          </p:cNvPicPr>
          <p:nvPr>
            <p:ph idx="1"/>
          </p:nvPr>
        </p:nvPicPr>
        <p:blipFill>
          <a:blip r:embed="rId2"/>
          <a:stretch>
            <a:fillRect/>
          </a:stretch>
        </p:blipFill>
        <p:spPr>
          <a:xfrm>
            <a:off x="541580" y="1600200"/>
            <a:ext cx="8060839" cy="4525963"/>
          </a:xfrm>
        </p:spPr>
      </p:pic>
    </p:spTree>
    <p:extLst>
      <p:ext uri="{BB962C8B-B14F-4D97-AF65-F5344CB8AC3E}">
        <p14:creationId xmlns:p14="http://schemas.microsoft.com/office/powerpoint/2010/main" val="25528074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Plato’s cave</a:t>
            </a:r>
          </a:p>
        </p:txBody>
      </p:sp>
      <p:sp>
        <p:nvSpPr>
          <p:cNvPr id="3" name="Content Placeholder 2"/>
          <p:cNvSpPr>
            <a:spLocks noGrp="1"/>
          </p:cNvSpPr>
          <p:nvPr>
            <p:ph idx="1"/>
          </p:nvPr>
        </p:nvSpPr>
        <p:spPr>
          <a:xfrm>
            <a:off x="457200" y="1417638"/>
            <a:ext cx="8492836" cy="4708525"/>
          </a:xfrm>
        </p:spPr>
        <p:txBody>
          <a:bodyPr>
            <a:normAutofit/>
          </a:bodyPr>
          <a:lstStyle/>
          <a:p>
            <a:pPr marL="0" indent="0">
              <a:buNone/>
            </a:pPr>
            <a:r>
              <a:rPr lang="en-US" dirty="0"/>
              <a:t>Imagine a number of men living in an underground chamber, with an entrance open to the light, extending along the entire length of the chamber, in which they have been confined, from their childhood, with their legs and necks so shackled, that they are obliged to sit still and look straight forwards, because their chains render it impossible for them to turn their heads round. (Plato, Book VII, </a:t>
            </a:r>
            <a:r>
              <a:rPr lang="en-US" i="1" dirty="0"/>
              <a:t>The Republic</a:t>
            </a:r>
            <a:r>
              <a:rPr lang="en-US" dirty="0"/>
              <a:t>)</a:t>
            </a:r>
          </a:p>
        </p:txBody>
      </p:sp>
    </p:spTree>
    <p:extLst>
      <p:ext uri="{BB962C8B-B14F-4D97-AF65-F5344CB8AC3E}">
        <p14:creationId xmlns:p14="http://schemas.microsoft.com/office/powerpoint/2010/main" val="14804841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2A614-3F21-5E4C-AAE7-69344B51E1C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A836275-5ADF-7C42-9E93-64295BE3861B}"/>
              </a:ext>
            </a:extLst>
          </p:cNvPr>
          <p:cNvSpPr>
            <a:spLocks noGrp="1"/>
          </p:cNvSpPr>
          <p:nvPr>
            <p:ph idx="1"/>
          </p:nvPr>
        </p:nvSpPr>
        <p:spPr>
          <a:xfrm>
            <a:off x="457200" y="1417638"/>
            <a:ext cx="8229600" cy="4525963"/>
          </a:xfrm>
        </p:spPr>
        <p:txBody>
          <a:bodyPr/>
          <a:lstStyle/>
          <a:p>
            <a:pPr marL="0" indent="0">
              <a:buNone/>
            </a:pPr>
            <a:r>
              <a:rPr lang="en-US" dirty="0"/>
              <a:t>… and imagine a bright fire burning some way off, above and behind them, and an elevated roadway passing between the fire and the prisoners, with a low wall built along it </a:t>
            </a:r>
            <a:r>
              <a:rPr lang="mr-IN" dirty="0"/>
              <a:t>…</a:t>
            </a:r>
            <a:r>
              <a:rPr lang="en-US" dirty="0"/>
              <a:t> let me ask you, in the first place, whether persons so confined could have seen anything of themselves or of each other, beyond the shadows thrown by the fire upon the part of the chamber facing them? (</a:t>
            </a:r>
            <a:r>
              <a:rPr lang="en-US" i="1" dirty="0"/>
              <a:t>The Republic</a:t>
            </a:r>
            <a:r>
              <a:rPr lang="en-US" dirty="0"/>
              <a:t>)</a:t>
            </a:r>
          </a:p>
        </p:txBody>
      </p:sp>
    </p:spTree>
    <p:extLst>
      <p:ext uri="{BB962C8B-B14F-4D97-AF65-F5344CB8AC3E}">
        <p14:creationId xmlns:p14="http://schemas.microsoft.com/office/powerpoint/2010/main" val="17383853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descr="platos_cave_the_republic.jpg"/>
          <p:cNvPicPr>
            <a:picLocks noGrp="1" noChangeAspect="1"/>
          </p:cNvPicPr>
          <p:nvPr>
            <p:ph idx="1"/>
          </p:nvPr>
        </p:nvPicPr>
        <p:blipFill>
          <a:blip r:embed="rId2">
            <a:extLst>
              <a:ext uri="{28A0092B-C50C-407E-A947-70E740481C1C}">
                <a14:useLocalDpi xmlns:a14="http://schemas.microsoft.com/office/drawing/2010/main" val="0"/>
              </a:ext>
            </a:extLst>
          </a:blip>
          <a:srcRect l="453" r="453"/>
          <a:stretch>
            <a:fillRect/>
          </a:stretch>
        </p:blipFill>
        <p:spPr/>
      </p:pic>
    </p:spTree>
    <p:extLst>
      <p:ext uri="{BB962C8B-B14F-4D97-AF65-F5344CB8AC3E}">
        <p14:creationId xmlns:p14="http://schemas.microsoft.com/office/powerpoint/2010/main" val="17970039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417638"/>
            <a:ext cx="8229600" cy="4525963"/>
          </a:xfrm>
        </p:spPr>
        <p:txBody>
          <a:bodyPr>
            <a:normAutofit fontScale="92500" lnSpcReduction="10000"/>
          </a:bodyPr>
          <a:lstStyle/>
          <a:p>
            <a:pPr marL="0" indent="0">
              <a:buNone/>
            </a:pPr>
            <a:r>
              <a:rPr lang="en-US" dirty="0"/>
              <a:t>We are finally living in Plato’s cave, if we consider how those who were imprisoned within the cave – who could do nothing but watch those shadows passing on the back wall – were convinced that those shadows were their one and only reality. I see a profound similarity to all this in the epoch we're now living in. We no longer live simply through images: we live through images that don’t even exist, which are the result not of physical projection but of pure </a:t>
            </a:r>
            <a:r>
              <a:rPr lang="en-US" dirty="0" err="1"/>
              <a:t>virtuality</a:t>
            </a:r>
            <a:r>
              <a:rPr lang="en-US" dirty="0"/>
              <a:t>. (José Saramago)</a:t>
            </a:r>
          </a:p>
        </p:txBody>
      </p:sp>
    </p:spTree>
    <p:extLst>
      <p:ext uri="{BB962C8B-B14F-4D97-AF65-F5344CB8AC3E}">
        <p14:creationId xmlns:p14="http://schemas.microsoft.com/office/powerpoint/2010/main" val="4561955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Mark Zuckerberg leading the blind</a:t>
            </a:r>
          </a:p>
        </p:txBody>
      </p:sp>
      <p:pic>
        <p:nvPicPr>
          <p:cNvPr id="4" name="Content Placeholder 3"/>
          <p:cNvPicPr>
            <a:picLocks noGrp="1" noChangeAspect="1"/>
          </p:cNvPicPr>
          <p:nvPr>
            <p:ph idx="1"/>
          </p:nvPr>
        </p:nvPicPr>
        <p:blipFill>
          <a:blip r:embed="rId2"/>
          <a:srcRect l="-10647" r="-10647"/>
          <a:stretch>
            <a:fillRect/>
          </a:stretch>
        </p:blipFill>
        <p:spPr>
          <a:xfrm>
            <a:off x="457200" y="1600200"/>
            <a:ext cx="8229600" cy="4525963"/>
          </a:xfrm>
        </p:spPr>
      </p:pic>
    </p:spTree>
    <p:extLst>
      <p:ext uri="{BB962C8B-B14F-4D97-AF65-F5344CB8AC3E}">
        <p14:creationId xmlns:p14="http://schemas.microsoft.com/office/powerpoint/2010/main" val="24509654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49919-49DB-6749-A552-0F5AA895129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B376A74-42AE-C74C-A764-65B45FEA33C8}"/>
              </a:ext>
            </a:extLst>
          </p:cNvPr>
          <p:cNvSpPr>
            <a:spLocks noGrp="1"/>
          </p:cNvSpPr>
          <p:nvPr>
            <p:ph idx="1"/>
          </p:nvPr>
        </p:nvSpPr>
        <p:spPr>
          <a:xfrm>
            <a:off x="914400" y="846138"/>
            <a:ext cx="8229600" cy="5418184"/>
          </a:xfrm>
        </p:spPr>
        <p:txBody>
          <a:bodyPr>
            <a:normAutofit/>
          </a:bodyPr>
          <a:lstStyle/>
          <a:p>
            <a:pPr marL="0" indent="0">
              <a:buNone/>
            </a:pPr>
            <a:r>
              <a:rPr lang="en-GB" dirty="0"/>
              <a:t>So that’s life, then: things as they are?</a:t>
            </a:r>
            <a:br>
              <a:rPr lang="en-GB" dirty="0"/>
            </a:br>
            <a:r>
              <a:rPr lang="en-GB" dirty="0"/>
              <a:t>It picks its way on the blue guitar. </a:t>
            </a:r>
            <a:br>
              <a:rPr lang="en-GB" dirty="0"/>
            </a:br>
            <a:br>
              <a:rPr lang="en-GB" dirty="0"/>
            </a:br>
            <a:r>
              <a:rPr lang="en-GB" dirty="0"/>
              <a:t>A million people on one string?</a:t>
            </a:r>
            <a:br>
              <a:rPr lang="en-GB" dirty="0"/>
            </a:br>
            <a:r>
              <a:rPr lang="en-GB" dirty="0"/>
              <a:t>And all their manner in the thing, </a:t>
            </a:r>
            <a:br>
              <a:rPr lang="en-GB" dirty="0"/>
            </a:br>
            <a:br>
              <a:rPr lang="en-GB" dirty="0"/>
            </a:br>
            <a:r>
              <a:rPr lang="en-GB" dirty="0"/>
              <a:t>And all their manner, right and wrong, </a:t>
            </a:r>
            <a:br>
              <a:rPr lang="en-GB" dirty="0"/>
            </a:br>
            <a:r>
              <a:rPr lang="en-GB" dirty="0"/>
              <a:t>And all their manner, weak and strong?</a:t>
            </a:r>
            <a:br>
              <a:rPr lang="en-GB" dirty="0"/>
            </a:br>
            <a:br>
              <a:rPr lang="en-GB" dirty="0"/>
            </a:br>
            <a:r>
              <a:rPr lang="en-GB" dirty="0"/>
              <a:t>(“The Man with the Blue Guitar”)</a:t>
            </a:r>
            <a:endParaRPr lang="en-US" dirty="0"/>
          </a:p>
        </p:txBody>
      </p:sp>
    </p:spTree>
    <p:extLst>
      <p:ext uri="{BB962C8B-B14F-4D97-AF65-F5344CB8AC3E}">
        <p14:creationId xmlns:p14="http://schemas.microsoft.com/office/powerpoint/2010/main" val="21277333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ideological unconscious</a:t>
            </a:r>
          </a:p>
        </p:txBody>
      </p:sp>
      <p:sp>
        <p:nvSpPr>
          <p:cNvPr id="3" name="Content Placeholder 2"/>
          <p:cNvSpPr>
            <a:spLocks noGrp="1"/>
          </p:cNvSpPr>
          <p:nvPr>
            <p:ph idx="1"/>
          </p:nvPr>
        </p:nvSpPr>
        <p:spPr/>
        <p:txBody>
          <a:bodyPr/>
          <a:lstStyle/>
          <a:p>
            <a:pPr marL="0" indent="0">
              <a:buNone/>
            </a:pPr>
            <a:r>
              <a:rPr lang="en-US" dirty="0"/>
              <a:t>A commodity is therefore a mysterious thing, simply because in it </a:t>
            </a:r>
            <a:r>
              <a:rPr lang="en-US" dirty="0">
                <a:solidFill>
                  <a:srgbClr val="FF0000"/>
                </a:solidFill>
              </a:rPr>
              <a:t>the</a:t>
            </a:r>
            <a:r>
              <a:rPr lang="en-US" dirty="0"/>
              <a:t> </a:t>
            </a:r>
            <a:r>
              <a:rPr lang="en-US" dirty="0">
                <a:solidFill>
                  <a:srgbClr val="FF0000"/>
                </a:solidFill>
              </a:rPr>
              <a:t>social character of men’s </a:t>
            </a:r>
            <a:r>
              <a:rPr lang="en-US" dirty="0" err="1">
                <a:solidFill>
                  <a:srgbClr val="FF0000"/>
                </a:solidFill>
              </a:rPr>
              <a:t>labour</a:t>
            </a:r>
            <a:r>
              <a:rPr lang="en-US" dirty="0">
                <a:solidFill>
                  <a:srgbClr val="FF0000"/>
                </a:solidFill>
              </a:rPr>
              <a:t> appears to them as an objective character stamped upon the product of that </a:t>
            </a:r>
            <a:r>
              <a:rPr lang="en-US" dirty="0" err="1">
                <a:solidFill>
                  <a:srgbClr val="FF0000"/>
                </a:solidFill>
              </a:rPr>
              <a:t>labour</a:t>
            </a:r>
            <a:r>
              <a:rPr lang="en-US" dirty="0"/>
              <a:t> …This is the reason why the products of </a:t>
            </a:r>
            <a:r>
              <a:rPr lang="en-US" dirty="0" err="1"/>
              <a:t>labour</a:t>
            </a:r>
            <a:r>
              <a:rPr lang="en-US" dirty="0"/>
              <a:t> become commodities, social things whose qualities are at the same time perceptible and imperceptible by the senses.</a:t>
            </a:r>
            <a:r>
              <a:rPr lang="en-GB" dirty="0"/>
              <a:t> </a:t>
            </a:r>
            <a:r>
              <a:rPr lang="en-US" dirty="0"/>
              <a:t>(Marx, “On the Fetishism of Commodities,” </a:t>
            </a:r>
            <a:r>
              <a:rPr lang="en-US" i="1" dirty="0"/>
              <a:t>Capital</a:t>
            </a:r>
            <a:r>
              <a:rPr lang="en-US" dirty="0"/>
              <a:t> Vol. 1)</a:t>
            </a:r>
            <a:endParaRPr lang="en-GB" dirty="0"/>
          </a:p>
        </p:txBody>
      </p:sp>
    </p:spTree>
    <p:extLst>
      <p:ext uri="{BB962C8B-B14F-4D97-AF65-F5344CB8AC3E}">
        <p14:creationId xmlns:p14="http://schemas.microsoft.com/office/powerpoint/2010/main" val="12917167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26534"/>
            <a:ext cx="8229600" cy="5499630"/>
          </a:xfrm>
        </p:spPr>
        <p:txBody>
          <a:bodyPr>
            <a:normAutofit/>
          </a:bodyPr>
          <a:lstStyle/>
          <a:p>
            <a:pPr marL="0" indent="0">
              <a:buNone/>
            </a:pPr>
            <a:r>
              <a:rPr lang="en-US" dirty="0"/>
              <a:t>To fetishize = invest something with power that it doesn’t intrinsically possess</a:t>
            </a:r>
            <a:endParaRPr lang="en-GB" dirty="0"/>
          </a:p>
          <a:p>
            <a:pPr marL="0" indent="0">
              <a:buNone/>
            </a:pPr>
            <a:endParaRPr lang="en-US" dirty="0"/>
          </a:p>
          <a:p>
            <a:pPr marL="0" indent="0">
              <a:buNone/>
            </a:pPr>
            <a:r>
              <a:rPr lang="en-US" dirty="0"/>
              <a:t>But fetishization isn’t just ‘ideological’ – it is part of our objective reality</a:t>
            </a:r>
            <a:endParaRPr lang="en-GB" dirty="0"/>
          </a:p>
          <a:p>
            <a:pPr marL="0" indent="0">
              <a:buNone/>
            </a:pPr>
            <a:endParaRPr lang="en-US" dirty="0"/>
          </a:p>
          <a:p>
            <a:pPr marL="0" indent="0">
              <a:buNone/>
            </a:pPr>
            <a:r>
              <a:rPr lang="en-US" dirty="0"/>
              <a:t>The fetishization of ‘value’ is not just a phenomenon of the superstructure; it is instead ‘baked in’ to objective processes of the material world</a:t>
            </a:r>
            <a:endParaRPr lang="en-GB" dirty="0"/>
          </a:p>
          <a:p>
            <a:pPr marL="0" indent="0">
              <a:buNone/>
            </a:pPr>
            <a:endParaRPr lang="en-US" dirty="0"/>
          </a:p>
        </p:txBody>
      </p:sp>
    </p:spTree>
    <p:extLst>
      <p:ext uri="{BB962C8B-B14F-4D97-AF65-F5344CB8AC3E}">
        <p14:creationId xmlns:p14="http://schemas.microsoft.com/office/powerpoint/2010/main" val="42663197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07F24A-FCE5-172D-F641-F35144AF2A2D}"/>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F5AEEFBB-8665-0A9C-01AF-313CBBE54679}"/>
              </a:ext>
            </a:extLst>
          </p:cNvPr>
          <p:cNvSpPr>
            <a:spLocks noGrp="1"/>
          </p:cNvSpPr>
          <p:nvPr>
            <p:ph idx="1"/>
          </p:nvPr>
        </p:nvSpPr>
        <p:spPr>
          <a:xfrm>
            <a:off x="457200" y="1417638"/>
            <a:ext cx="8229600" cy="4525963"/>
          </a:xfrm>
        </p:spPr>
        <p:txBody>
          <a:bodyPr>
            <a:normAutofit fontScale="85000" lnSpcReduction="20000"/>
          </a:bodyPr>
          <a:lstStyle/>
          <a:p>
            <a:pPr marL="0" indent="0">
              <a:buNone/>
            </a:pPr>
            <a:r>
              <a:rPr lang="en-GB" sz="2600" dirty="0"/>
              <a:t>The ideological status of genre, like that of all conceptual categories, lies in its explanatory and problem-“solving” capacities.</a:t>
            </a:r>
          </a:p>
          <a:p>
            <a:pPr marL="0" indent="0">
              <a:buNone/>
            </a:pPr>
            <a:endParaRPr lang="en-GB" sz="2600" dirty="0"/>
          </a:p>
          <a:p>
            <a:pPr marL="0" indent="0">
              <a:buNone/>
            </a:pPr>
            <a:r>
              <a:rPr lang="en-GB" sz="2600" dirty="0"/>
              <a:t>[T]he genre of the novel can be understood comprehensively as an early modern cultural instrument designed to confront, on the level of narrative form and content, both intellectual and social crisis simultaneously.</a:t>
            </a:r>
          </a:p>
          <a:p>
            <a:pPr marL="0" indent="0">
              <a:buNone/>
            </a:pPr>
            <a:endParaRPr lang="en-GB" sz="2600" dirty="0"/>
          </a:p>
          <a:p>
            <a:pPr marL="0" indent="0">
              <a:buNone/>
            </a:pPr>
            <a:r>
              <a:rPr lang="en-GB" sz="2600" dirty="0"/>
              <a:t>The fetishism of the commodity under capitalism transforms it from a social relation into a mysterious social thing. In an analogous fashion, we might say, the result of the fetishization of Protestant allegory is that mysterious yet familiar thing, the novel.</a:t>
            </a:r>
            <a:br>
              <a:rPr lang="en-GB" sz="2600" dirty="0"/>
            </a:br>
            <a:br>
              <a:rPr lang="en-GB" sz="2600" dirty="0"/>
            </a:br>
            <a:r>
              <a:rPr lang="en-GB" sz="2600" dirty="0"/>
              <a:t>(Michael McKeon, </a:t>
            </a:r>
            <a:r>
              <a:rPr lang="en-GB" sz="2600" i="1" dirty="0"/>
              <a:t>The Origins of the English Novel 1660-1740</a:t>
            </a:r>
            <a:r>
              <a:rPr lang="en-GB" sz="2600" dirty="0"/>
              <a:t>)</a:t>
            </a:r>
          </a:p>
          <a:p>
            <a:pPr marL="0" indent="0">
              <a:buNone/>
            </a:pPr>
            <a:endParaRPr lang="en-US" sz="2400" dirty="0"/>
          </a:p>
        </p:txBody>
      </p:sp>
    </p:spTree>
    <p:extLst>
      <p:ext uri="{BB962C8B-B14F-4D97-AF65-F5344CB8AC3E}">
        <p14:creationId xmlns:p14="http://schemas.microsoft.com/office/powerpoint/2010/main" val="32439328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64BBC6-B3F0-876D-9D5E-DC70B4D5E0B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8CB6ED1-C3E9-1325-18E2-75397E76FD74}"/>
              </a:ext>
            </a:extLst>
          </p:cNvPr>
          <p:cNvSpPr>
            <a:spLocks noGrp="1"/>
          </p:cNvSpPr>
          <p:nvPr>
            <p:ph idx="1"/>
          </p:nvPr>
        </p:nvSpPr>
        <p:spPr/>
        <p:txBody>
          <a:bodyPr>
            <a:normAutofit/>
          </a:bodyPr>
          <a:lstStyle/>
          <a:p>
            <a:pPr marL="0" indent="0">
              <a:buNone/>
            </a:pPr>
            <a:r>
              <a:rPr lang="en-GB" sz="2400" dirty="0"/>
              <a:t>All I’d wanted was to be blonde and otherwise hairless with a name like Amy. While it was not that remarkable to encounter foreign surnames on a class register in Glasgow, mine glowed radioactive in the nineties. Certain teachers looked up from the list in horror — as if I myself was violently disintegrating. (Olivia </a:t>
            </a:r>
            <a:r>
              <a:rPr lang="en-GB" sz="2400" dirty="0" err="1"/>
              <a:t>Sudjic</a:t>
            </a:r>
            <a:r>
              <a:rPr lang="en-GB" sz="2400" dirty="0"/>
              <a:t>, </a:t>
            </a:r>
            <a:r>
              <a:rPr lang="en-GB" sz="2400" i="1" dirty="0"/>
              <a:t>Asylum Road</a:t>
            </a:r>
            <a:r>
              <a:rPr lang="en-GB" sz="2400" dirty="0"/>
              <a:t>)</a:t>
            </a:r>
          </a:p>
          <a:p>
            <a:pPr marL="0" indent="0">
              <a:buNone/>
            </a:pPr>
            <a:endParaRPr lang="en-US" sz="2400" dirty="0"/>
          </a:p>
        </p:txBody>
      </p:sp>
    </p:spTree>
    <p:extLst>
      <p:ext uri="{BB962C8B-B14F-4D97-AF65-F5344CB8AC3E}">
        <p14:creationId xmlns:p14="http://schemas.microsoft.com/office/powerpoint/2010/main" val="16886942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038FD-CF0A-5348-B62B-1C55749594B8}"/>
              </a:ext>
            </a:extLst>
          </p:cNvPr>
          <p:cNvSpPr>
            <a:spLocks noGrp="1"/>
          </p:cNvSpPr>
          <p:nvPr>
            <p:ph type="title"/>
          </p:nvPr>
        </p:nvSpPr>
        <p:spPr/>
        <p:txBody>
          <a:bodyPr/>
          <a:lstStyle/>
          <a:p>
            <a:r>
              <a:rPr lang="en-US" dirty="0"/>
              <a:t>Recent developments</a:t>
            </a:r>
          </a:p>
        </p:txBody>
      </p:sp>
      <p:sp>
        <p:nvSpPr>
          <p:cNvPr id="3" name="Content Placeholder 2">
            <a:extLst>
              <a:ext uri="{FF2B5EF4-FFF2-40B4-BE49-F238E27FC236}">
                <a16:creationId xmlns:a16="http://schemas.microsoft.com/office/drawing/2014/main" id="{C57FB7E4-187E-5644-98A5-BC0B2EBD0FC7}"/>
              </a:ext>
            </a:extLst>
          </p:cNvPr>
          <p:cNvSpPr>
            <a:spLocks noGrp="1"/>
          </p:cNvSpPr>
          <p:nvPr>
            <p:ph idx="1"/>
          </p:nvPr>
        </p:nvSpPr>
        <p:spPr>
          <a:xfrm>
            <a:off x="1323833" y="1873155"/>
            <a:ext cx="6776113" cy="4525963"/>
          </a:xfrm>
        </p:spPr>
        <p:txBody>
          <a:bodyPr/>
          <a:lstStyle/>
          <a:p>
            <a:r>
              <a:rPr lang="en-US" dirty="0"/>
              <a:t>Racial capitalism</a:t>
            </a:r>
          </a:p>
          <a:p>
            <a:r>
              <a:rPr lang="en-US" dirty="0"/>
              <a:t>Social reproduction theory</a:t>
            </a:r>
          </a:p>
          <a:p>
            <a:r>
              <a:rPr lang="en-US" dirty="0"/>
              <a:t>Eco-Marxism</a:t>
            </a:r>
          </a:p>
        </p:txBody>
      </p:sp>
    </p:spTree>
    <p:extLst>
      <p:ext uri="{BB962C8B-B14F-4D97-AF65-F5344CB8AC3E}">
        <p14:creationId xmlns:p14="http://schemas.microsoft.com/office/powerpoint/2010/main" val="40638186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71B99-901B-3D4E-BB49-F54F7C07FE8D}"/>
              </a:ext>
            </a:extLst>
          </p:cNvPr>
          <p:cNvSpPr>
            <a:spLocks noGrp="1"/>
          </p:cNvSpPr>
          <p:nvPr>
            <p:ph type="title"/>
          </p:nvPr>
        </p:nvSpPr>
        <p:spPr/>
        <p:txBody>
          <a:bodyPr/>
          <a:lstStyle/>
          <a:p>
            <a:endParaRPr lang="en-US" dirty="0"/>
          </a:p>
        </p:txBody>
      </p:sp>
      <p:pic>
        <p:nvPicPr>
          <p:cNvPr id="9" name="Content Placeholder 8">
            <a:extLst>
              <a:ext uri="{FF2B5EF4-FFF2-40B4-BE49-F238E27FC236}">
                <a16:creationId xmlns:a16="http://schemas.microsoft.com/office/drawing/2014/main" id="{A3721D77-A6EA-C148-81D2-92AEA88679B9}"/>
              </a:ext>
            </a:extLst>
          </p:cNvPr>
          <p:cNvPicPr>
            <a:picLocks noGrp="1" noChangeAspect="1"/>
          </p:cNvPicPr>
          <p:nvPr>
            <p:ph idx="1"/>
          </p:nvPr>
        </p:nvPicPr>
        <p:blipFill>
          <a:blip r:embed="rId2"/>
          <a:stretch>
            <a:fillRect/>
          </a:stretch>
        </p:blipFill>
        <p:spPr>
          <a:xfrm>
            <a:off x="235803" y="989889"/>
            <a:ext cx="8672393" cy="4878221"/>
          </a:xfrm>
        </p:spPr>
      </p:pic>
    </p:spTree>
    <p:extLst>
      <p:ext uri="{BB962C8B-B14F-4D97-AF65-F5344CB8AC3E}">
        <p14:creationId xmlns:p14="http://schemas.microsoft.com/office/powerpoint/2010/main" val="18637074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78EF5C-7D54-D64C-8F1D-EBECCAA68F3C}"/>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C14D3131-B1CF-8242-5113-DDDE2657814D}"/>
              </a:ext>
            </a:extLst>
          </p:cNvPr>
          <p:cNvPicPr>
            <a:picLocks noGrp="1" noChangeAspect="1"/>
          </p:cNvPicPr>
          <p:nvPr>
            <p:ph idx="1"/>
          </p:nvPr>
        </p:nvPicPr>
        <p:blipFill>
          <a:blip r:embed="rId2"/>
          <a:stretch>
            <a:fillRect/>
          </a:stretch>
        </p:blipFill>
        <p:spPr>
          <a:xfrm>
            <a:off x="799072" y="1148953"/>
            <a:ext cx="7887728" cy="4560093"/>
          </a:xfrm>
          <a:prstGeom prst="rect">
            <a:avLst/>
          </a:prstGeom>
        </p:spPr>
      </p:pic>
    </p:spTree>
    <p:extLst>
      <p:ext uri="{BB962C8B-B14F-4D97-AF65-F5344CB8AC3E}">
        <p14:creationId xmlns:p14="http://schemas.microsoft.com/office/powerpoint/2010/main" val="12359215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C50B3-3DD9-E14B-A068-ECF9CCF1ADB9}"/>
              </a:ext>
            </a:extLst>
          </p:cNvPr>
          <p:cNvSpPr>
            <a:spLocks noGrp="1"/>
          </p:cNvSpPr>
          <p:nvPr>
            <p:ph type="title"/>
          </p:nvPr>
        </p:nvSpPr>
        <p:spPr/>
        <p:txBody>
          <a:bodyPr/>
          <a:lstStyle/>
          <a:p>
            <a:endParaRPr lang="en-US"/>
          </a:p>
        </p:txBody>
      </p:sp>
      <p:pic>
        <p:nvPicPr>
          <p:cNvPr id="8" name="Content Placeholder 7" descr="A group of people marching&#10;&#10;Description automatically generated with low confidence">
            <a:extLst>
              <a:ext uri="{FF2B5EF4-FFF2-40B4-BE49-F238E27FC236}">
                <a16:creationId xmlns:a16="http://schemas.microsoft.com/office/drawing/2014/main" id="{C25DC188-3035-7589-3B60-0F73D3B1E539}"/>
              </a:ext>
            </a:extLst>
          </p:cNvPr>
          <p:cNvPicPr>
            <a:picLocks noGrp="1" noChangeAspect="1"/>
          </p:cNvPicPr>
          <p:nvPr>
            <p:ph idx="1"/>
          </p:nvPr>
        </p:nvPicPr>
        <p:blipFill>
          <a:blip r:embed="rId2"/>
          <a:stretch>
            <a:fillRect/>
          </a:stretch>
        </p:blipFill>
        <p:spPr>
          <a:xfrm>
            <a:off x="1185833" y="799380"/>
            <a:ext cx="7019519" cy="5259240"/>
          </a:xfrm>
        </p:spPr>
      </p:pic>
    </p:spTree>
    <p:extLst>
      <p:ext uri="{BB962C8B-B14F-4D97-AF65-F5344CB8AC3E}">
        <p14:creationId xmlns:p14="http://schemas.microsoft.com/office/powerpoint/2010/main" val="13557648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125454"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15125" y="1153572"/>
            <a:ext cx="2400300" cy="4461163"/>
          </a:xfrm>
        </p:spPr>
        <p:txBody>
          <a:bodyPr>
            <a:normAutofit/>
          </a:bodyPr>
          <a:lstStyle/>
          <a:p>
            <a:endParaRPr lang="en-US">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662801" y="2455479"/>
            <a:ext cx="3062575"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p:cNvSpPr>
            <a:spLocks noGrp="1"/>
          </p:cNvSpPr>
          <p:nvPr>
            <p:ph idx="1"/>
          </p:nvPr>
        </p:nvSpPr>
        <p:spPr>
          <a:xfrm>
            <a:off x="3335481" y="591344"/>
            <a:ext cx="5179868" cy="5585619"/>
          </a:xfrm>
        </p:spPr>
        <p:txBody>
          <a:bodyPr anchor="ctr">
            <a:normAutofit/>
          </a:bodyPr>
          <a:lstStyle/>
          <a:p>
            <a:pPr marL="0" indent="0">
              <a:buNone/>
            </a:pPr>
            <a:r>
              <a:rPr lang="en-US" dirty="0"/>
              <a:t>The philosophers have only </a:t>
            </a:r>
            <a:r>
              <a:rPr lang="en-US" i="1" dirty="0"/>
              <a:t>interpreted</a:t>
            </a:r>
            <a:r>
              <a:rPr lang="en-US" dirty="0"/>
              <a:t> the world, in various ways. The point, however, is to </a:t>
            </a:r>
            <a:r>
              <a:rPr lang="en-US" i="1" dirty="0"/>
              <a:t>change</a:t>
            </a:r>
            <a:r>
              <a:rPr lang="en-US" dirty="0"/>
              <a:t> it. (Marx, “Theses on Feuerbach: XI”)</a:t>
            </a:r>
          </a:p>
        </p:txBody>
      </p:sp>
    </p:spTree>
    <p:extLst>
      <p:ext uri="{BB962C8B-B14F-4D97-AF65-F5344CB8AC3E}">
        <p14:creationId xmlns:p14="http://schemas.microsoft.com/office/powerpoint/2010/main" val="10087921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11662</TotalTime>
  <Words>1925</Words>
  <Application>Microsoft Macintosh PowerPoint</Application>
  <PresentationFormat>On-screen Show (4:3)</PresentationFormat>
  <Paragraphs>90</Paragraphs>
  <Slides>40</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40</vt:i4>
      </vt:variant>
    </vt:vector>
  </HeadingPairs>
  <TitlesOfParts>
    <vt:vector size="45" baseType="lpstr">
      <vt:lpstr>Arial</vt:lpstr>
      <vt:lpstr>Calibri</vt:lpstr>
      <vt:lpstr>Gill Sans</vt:lpstr>
      <vt:lpstr>Gill Sans MT</vt:lpstr>
      <vt:lpstr>Office Theme</vt:lpstr>
      <vt:lpstr>EN122: Modes of Reading  Marx and Engels on ideology  and history </vt:lpstr>
      <vt:lpstr>Lecture outline</vt:lpstr>
      <vt:lpstr>“The Man with the Blue Guitar”</vt:lpstr>
      <vt:lpstr>1. Background to The German Ideology</vt:lpstr>
      <vt:lpstr>PowerPoint Presentation</vt:lpstr>
      <vt:lpstr>PowerPoint Presentation</vt:lpstr>
      <vt:lpstr>PowerPoint Presentation</vt:lpstr>
      <vt:lpstr>The Young Hegelians</vt:lpstr>
      <vt:lpstr>PowerPoint Presentation</vt:lpstr>
      <vt:lpstr>The inverted world</vt:lpstr>
      <vt:lpstr>2. The historical materialist method</vt:lpstr>
      <vt:lpstr>PowerPoint Presentation</vt:lpstr>
      <vt:lpstr>PowerPoint Presentation</vt:lpstr>
      <vt:lpstr>Camera obscura:  A darkroom made for seeing the light</vt:lpstr>
      <vt:lpstr>PowerPoint Presentation</vt:lpstr>
      <vt:lpstr>PowerPoint Presentation</vt:lpstr>
      <vt:lpstr>Forces and relations of production</vt:lpstr>
      <vt:lpstr>PowerPoint Presentation</vt:lpstr>
      <vt:lpstr>Mode of production</vt:lpstr>
      <vt:lpstr>Historical change</vt:lpstr>
      <vt:lpstr>Class struggle</vt:lpstr>
      <vt:lpstr> Ruling ideas </vt:lpstr>
      <vt:lpstr>PowerPoint Presentation</vt:lpstr>
      <vt:lpstr>PowerPoint Presentation</vt:lpstr>
      <vt:lpstr>3. ‘The point is to change it’</vt:lpstr>
      <vt:lpstr>Plato’s cave</vt:lpstr>
      <vt:lpstr>PowerPoint Presentation</vt:lpstr>
      <vt:lpstr>PowerPoint Presentation</vt:lpstr>
      <vt:lpstr>PowerPoint Presentation</vt:lpstr>
      <vt:lpstr>Mark Zuckerberg leading the blind</vt:lpstr>
      <vt:lpstr>PowerPoint Presentation</vt:lpstr>
      <vt:lpstr>The ideological unconscious</vt:lpstr>
      <vt:lpstr>PowerPoint Presentation</vt:lpstr>
      <vt:lpstr>PowerPoint Presentation</vt:lpstr>
      <vt:lpstr>PowerPoint Presentation</vt:lpstr>
      <vt:lpstr>Recent developments</vt:lpstr>
      <vt:lpstr>PowerPoint Presentation</vt:lpstr>
      <vt:lpstr>PowerPoint Presentation</vt:lpstr>
      <vt:lpstr>PowerPoint Presentation</vt:lpstr>
      <vt:lpstr>PowerPoint Presentation</vt:lpstr>
    </vt:vector>
  </TitlesOfParts>
  <Company>University of Warwick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Johann Wolfgang von Goethe, Faust Part I (1808)</dc:title>
  <dc:creator>Nick Lawrence</dc:creator>
  <cp:lastModifiedBy>Lawrence, Nicholas</cp:lastModifiedBy>
  <cp:revision>104</cp:revision>
  <dcterms:created xsi:type="dcterms:W3CDTF">2011-10-10T02:41:15Z</dcterms:created>
  <dcterms:modified xsi:type="dcterms:W3CDTF">2026-10-28T22:48:49Z</dcterms:modified>
</cp:coreProperties>
</file>