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8" r:id="rId3"/>
    <p:sldId id="269" r:id="rId4"/>
    <p:sldId id="270" r:id="rId5"/>
    <p:sldId id="272" r:id="rId6"/>
    <p:sldId id="276" r:id="rId7"/>
    <p:sldId id="273" r:id="rId8"/>
    <p:sldId id="274" r:id="rId9"/>
    <p:sldId id="271" r:id="rId10"/>
    <p:sldId id="264" r:id="rId11"/>
    <p:sldId id="265" r:id="rId12"/>
    <p:sldId id="266" r:id="rId13"/>
    <p:sldId id="267" r:id="rId14"/>
    <p:sldId id="262" r:id="rId15"/>
    <p:sldId id="263" r:id="rId16"/>
    <p:sldId id="27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40" d="100"/>
          <a:sy n="140" d="100"/>
        </p:scale>
        <p:origin x="-169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pPr algn="l" eaLnBrk="1" latinLnBrk="0" hangingPunct="1"/>
            <a:fld id="{48D92626-37D2-4832-BF7A-BC283494A20D}" type="datetimeFigureOut">
              <a:rPr lang="en-US" smtClean="0"/>
              <a:t>13/01/15</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pPr algn="r" eaLnBrk="1" latinLnBrk="0" hangingPunct="1"/>
            <a:fld id="{8C592886-E571-45D5-8B56-343DC94F8FA6}" type="slidenum">
              <a:rPr kumimoji="0" lang="en-US" smtClean="0"/>
              <a:t>‹#›</a:t>
            </a:fld>
            <a:endParaRPr kumimoji="0" lang="en-US" dirty="0">
              <a:solidFill>
                <a:schemeClr val="tx2">
                  <a:shade val="90000"/>
                </a:schemeClr>
              </a:solidFill>
            </a:endParaRPr>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8D92626-37D2-4832-BF7A-BC283494A20D}" type="datetimeFigureOut">
              <a:rPr lang="en-US" smtClean="0"/>
              <a:t>13/01/15</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8C592886-E571-45D5-8B56-343DC94F8FA6}" type="slidenum">
              <a:rPr kumimoji="0" lang="en-US" smtClean="0"/>
              <a:t>‹#›</a:t>
            </a:fld>
            <a:endParaRPr kumimoji="0" lang="en-US" dirty="0"/>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8D92626-37D2-4832-BF7A-BC283494A20D}" type="datetimeFigureOut">
              <a:rPr lang="en-US" smtClean="0"/>
              <a:t>13/01/15</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8C592886-E571-45D5-8B56-343DC94F8FA6}" type="slidenum">
              <a:rPr kumimoji="0" lang="en-US" smtClean="0"/>
              <a:t>‹#›</a:t>
            </a:fld>
            <a:endParaRPr kumimoji="0" lang="en-US" dirty="0"/>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8D92626-37D2-4832-BF7A-BC283494A20D}" type="datetimeFigureOut">
              <a:rPr lang="en-US" smtClean="0"/>
              <a:t>13/01/15</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8C592886-E571-45D5-8B56-343DC94F8FA6}" type="slidenum">
              <a:rPr kumimoji="0" lang="en-US" smtClean="0"/>
              <a:t>‹#›</a:t>
            </a:fld>
            <a:endParaRPr kumimoji="0" lang="en-US" dirty="0"/>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pPr algn="l" eaLnBrk="1" latinLnBrk="0" hangingPunct="1"/>
            <a:fld id="{48D92626-37D2-4832-BF7A-BC283494A20D}" type="datetimeFigureOut">
              <a:rPr lang="en-US" smtClean="0"/>
              <a:t>13/01/15</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pPr algn="r" eaLnBrk="1" latinLnBrk="0" hangingPunct="1"/>
            <a:fld id="{8C592886-E571-45D5-8B56-343DC94F8FA6}" type="slidenum">
              <a:rPr kumimoji="0" lang="en-US" smtClean="0"/>
              <a:t>‹#›</a:t>
            </a:fld>
            <a:endParaRPr kumimoji="0" lang="en-US" dirty="0">
              <a:solidFill>
                <a:schemeClr val="tx2">
                  <a:shade val="90000"/>
                </a:schemeClr>
              </a:solidFill>
            </a:endParaRPr>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48D92626-37D2-4832-BF7A-BC283494A20D}" type="datetimeFigureOut">
              <a:rPr lang="en-US" smtClean="0"/>
              <a:t>13/01/15</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8C592886-E571-45D5-8B56-343DC94F8FA6}" type="slidenum">
              <a:rPr kumimoji="0" lang="en-US" smtClean="0"/>
              <a:t>‹#›</a:t>
            </a:fld>
            <a:endParaRPr kumimoji="0" lang="en-US" dirty="0"/>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48D92626-37D2-4832-BF7A-BC283494A20D}" type="datetimeFigureOut">
              <a:rPr lang="en-US" smtClean="0"/>
              <a:t>13/01/15</a:t>
            </a:fld>
            <a:endParaRPr lang="en-US" dirty="0"/>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fld id="{8C592886-E571-45D5-8B56-343DC94F8FA6}" type="slidenum">
              <a:rPr kumimoji="0" lang="en-US" smtClean="0"/>
              <a:t>‹#›</a:t>
            </a:fld>
            <a:endParaRPr kumimoji="0" lang="en-US" dirty="0"/>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48D92626-37D2-4832-BF7A-BC283494A20D}" type="datetimeFigureOut">
              <a:rPr lang="en-US" smtClean="0"/>
              <a:t>13/01/15</a:t>
            </a:fld>
            <a:endParaRPr lang="en-US" dirty="0"/>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fld id="{8C592886-E571-45D5-8B56-343DC94F8FA6}" type="slidenum">
              <a:rPr kumimoji="0" lang="en-US" smtClean="0"/>
              <a:t>‹#›</a:t>
            </a:fld>
            <a:endParaRPr kumimoji="0" lang="en-US" dirty="0"/>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D92626-37D2-4832-BF7A-BC283494A20D}" type="datetimeFigureOut">
              <a:rPr lang="en-US" smtClean="0"/>
              <a:t>13/01/15</a:t>
            </a:fld>
            <a:endParaRPr lang="en-US" dirty="0"/>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p>
            <a:fld id="{8C592886-E571-45D5-8B56-343DC94F8FA6}" type="slidenum">
              <a:rPr kumimoji="0" lang="en-US" smtClean="0"/>
              <a:t>‹#›</a:t>
            </a:fld>
            <a:endParaRPr kumimoji="0" lang="en-US" dirty="0"/>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pPr algn="l" eaLnBrk="1" latinLnBrk="0" hangingPunct="1"/>
            <a:fld id="{48D92626-37D2-4832-BF7A-BC283494A20D}" type="datetimeFigureOut">
              <a:rPr lang="en-US" smtClean="0"/>
              <a:t>13/01/15</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pPr algn="r" eaLnBrk="1" latinLnBrk="0" hangingPunct="1"/>
            <a:fld id="{8C592886-E571-45D5-8B56-343DC94F8FA6}" type="slidenum">
              <a:rPr kumimoji="0" lang="en-US" smtClean="0"/>
              <a:t>‹#›</a:t>
            </a:fld>
            <a:endParaRPr kumimoji="0" lang="en-US" dirty="0">
              <a:solidFill>
                <a:schemeClr val="tx2">
                  <a:shade val="90000"/>
                </a:schemeClr>
              </a:solidFill>
            </a:endParaRPr>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pPr algn="l" eaLnBrk="1" latinLnBrk="0" hangingPunct="1"/>
            <a:fld id="{48D92626-37D2-4832-BF7A-BC283494A20D}" type="datetimeFigureOut">
              <a:rPr lang="en-US" smtClean="0"/>
              <a:t>13/01/15</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pPr algn="r" eaLnBrk="1" latinLnBrk="0" hangingPunct="1"/>
            <a:fld id="{8C592886-E571-45D5-8B56-343DC94F8FA6}" type="slidenum">
              <a:rPr kumimoji="0" lang="en-US" smtClean="0"/>
              <a:t>‹#›</a:t>
            </a:fld>
            <a:endParaRPr kumimoji="0" lang="en-US" dirty="0">
              <a:solidFill>
                <a:schemeClr val="tx2">
                  <a:shade val="90000"/>
                </a:schemeClr>
              </a:solidFill>
            </a:endParaRPr>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l" eaLnBrk="1" latinLnBrk="0" hangingPunct="1"/>
            <a:fld id="{48D92626-37D2-4832-BF7A-BC283494A20D}" type="datetimeFigureOut">
              <a:rPr lang="en-US" smtClean="0"/>
              <a:t>13/01/15</a:t>
            </a:fld>
            <a:endParaRPr lang="en-US" sz="1300" dirty="0">
              <a:solidFill>
                <a:schemeClr val="bg2">
                  <a:tint val="60000"/>
                  <a:satMod val="155000"/>
                </a:scheme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eaLnBrk="1" latinLnBrk="0" hangingPunct="1"/>
            <a:endParaRPr kumimoji="0" lang="en-US" sz="1300" dirty="0">
              <a:solidFill>
                <a:schemeClr val="bg2">
                  <a:tint val="60000"/>
                  <a:satMod val="155000"/>
                </a:scheme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lgn="r" eaLnBrk="1" latinLnBrk="0" hangingPunct="1"/>
            <a:fld id="{8C592886-E571-45D5-8B56-343DC94F8FA6}" type="slidenum">
              <a:rPr kumimoji="0" lang="en-US" smtClean="0"/>
              <a:t>‹#›</a:t>
            </a:fld>
            <a:endParaRPr kumimoji="0" lang="en-US" sz="1600" b="1" dirty="0">
              <a:solidFill>
                <a:schemeClr val="tx2">
                  <a:shade val="90000"/>
                </a:schemeClr>
              </a:solidFill>
              <a:effectLst/>
            </a:endParaRPr>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g"/><Relationship Id="rId3"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2346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12 at 14.04.0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90006"/>
            <a:ext cx="9144000" cy="4241703"/>
          </a:xfrm>
          <a:prstGeom prst="rect">
            <a:avLst/>
          </a:prstGeom>
        </p:spPr>
      </p:pic>
    </p:spTree>
    <p:extLst>
      <p:ext uri="{BB962C8B-B14F-4D97-AF65-F5344CB8AC3E}">
        <p14:creationId xmlns:p14="http://schemas.microsoft.com/office/powerpoint/2010/main" val="1129144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12 at 14.10.1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2499"/>
            <a:ext cx="9144000" cy="4827289"/>
          </a:xfrm>
          <a:prstGeom prst="rect">
            <a:avLst/>
          </a:prstGeom>
        </p:spPr>
      </p:pic>
    </p:spTree>
    <p:extLst>
      <p:ext uri="{BB962C8B-B14F-4D97-AF65-F5344CB8AC3E}">
        <p14:creationId xmlns:p14="http://schemas.microsoft.com/office/powerpoint/2010/main" val="315656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12 at 14.10.4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7786"/>
            <a:ext cx="9144000" cy="5155163"/>
          </a:xfrm>
          <a:prstGeom prst="rect">
            <a:avLst/>
          </a:prstGeom>
        </p:spPr>
      </p:pic>
    </p:spTree>
    <p:extLst>
      <p:ext uri="{BB962C8B-B14F-4D97-AF65-F5344CB8AC3E}">
        <p14:creationId xmlns:p14="http://schemas.microsoft.com/office/powerpoint/2010/main" val="4177483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12 at 14.11.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93069"/>
            <a:ext cx="9144000" cy="3964293"/>
          </a:xfrm>
          <a:prstGeom prst="rect">
            <a:avLst/>
          </a:prstGeom>
        </p:spPr>
      </p:pic>
    </p:spTree>
    <p:extLst>
      <p:ext uri="{BB962C8B-B14F-4D97-AF65-F5344CB8AC3E}">
        <p14:creationId xmlns:p14="http://schemas.microsoft.com/office/powerpoint/2010/main" val="7660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0.38.5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357" y="724401"/>
            <a:ext cx="8257275" cy="3475670"/>
          </a:xfrm>
          <a:prstGeom prst="rect">
            <a:avLst/>
          </a:prstGeom>
        </p:spPr>
      </p:pic>
    </p:spTree>
    <p:extLst>
      <p:ext uri="{BB962C8B-B14F-4D97-AF65-F5344CB8AC3E}">
        <p14:creationId xmlns:p14="http://schemas.microsoft.com/office/powerpoint/2010/main" val="2343526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0.40.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00" y="899808"/>
            <a:ext cx="8490857" cy="3686254"/>
          </a:xfrm>
          <a:prstGeom prst="rect">
            <a:avLst/>
          </a:prstGeom>
        </p:spPr>
      </p:pic>
    </p:spTree>
    <p:extLst>
      <p:ext uri="{BB962C8B-B14F-4D97-AF65-F5344CB8AC3E}">
        <p14:creationId xmlns:p14="http://schemas.microsoft.com/office/powerpoint/2010/main" val="24678436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The-Life-Aquatic-with-Steve-Zissou-2004.jpg"/>
          <p:cNvPicPr>
            <a:picLocks noGrp="1" noChangeAspect="1"/>
          </p:cNvPicPr>
          <p:nvPr>
            <p:ph sz="half" idx="1"/>
          </p:nvPr>
        </p:nvPicPr>
        <p:blipFill>
          <a:blip r:embed="rId2">
            <a:extLst>
              <a:ext uri="{28A0092B-C50C-407E-A947-70E740481C1C}">
                <a14:useLocalDpi xmlns:a14="http://schemas.microsoft.com/office/drawing/2010/main" val="0"/>
              </a:ext>
            </a:extLst>
          </a:blip>
          <a:srcRect l="4110" r="4110"/>
          <a:stretch>
            <a:fillRect/>
          </a:stretch>
        </p:blipFill>
        <p:spPr>
          <a:xfrm>
            <a:off x="457200" y="307975"/>
            <a:ext cx="4038600" cy="6232525"/>
          </a:xfrm>
        </p:spPr>
      </p:pic>
      <p:pic>
        <p:nvPicPr>
          <p:cNvPr id="8" name="Content Placeholder 7" descr="300_box_348x490_original.jpg"/>
          <p:cNvPicPr>
            <a:picLocks noGrp="1" noChangeAspect="1"/>
          </p:cNvPicPr>
          <p:nvPr>
            <p:ph sz="half" idx="2"/>
          </p:nvPr>
        </p:nvPicPr>
        <p:blipFill>
          <a:blip r:embed="rId3">
            <a:extLst>
              <a:ext uri="{28A0092B-C50C-407E-A947-70E740481C1C}">
                <a14:useLocalDpi xmlns:a14="http://schemas.microsoft.com/office/drawing/2010/main" val="0"/>
              </a:ext>
            </a:extLst>
          </a:blip>
          <a:srcRect l="4380" r="4380"/>
          <a:stretch>
            <a:fillRect/>
          </a:stretch>
        </p:blipFill>
        <p:spPr>
          <a:xfrm>
            <a:off x="4648200" y="307975"/>
            <a:ext cx="4038600" cy="6232525"/>
          </a:xfrm>
        </p:spPr>
      </p:pic>
    </p:spTree>
    <p:extLst>
      <p:ext uri="{BB962C8B-B14F-4D97-AF65-F5344CB8AC3E}">
        <p14:creationId xmlns:p14="http://schemas.microsoft.com/office/powerpoint/2010/main" val="1277004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6141" y="1628979"/>
            <a:ext cx="5560786" cy="2677656"/>
          </a:xfrm>
          <a:prstGeom prst="rect">
            <a:avLst/>
          </a:prstGeom>
        </p:spPr>
        <p:txBody>
          <a:bodyPr wrap="square">
            <a:spAutoFit/>
          </a:bodyPr>
          <a:lstStyle/>
          <a:p>
            <a:r>
              <a:rPr lang="en-US" sz="2400" dirty="0"/>
              <a:t>‘Nothing of theological content will persist without being </a:t>
            </a:r>
            <a:r>
              <a:rPr lang="en-US" sz="2400" dirty="0" smtClean="0"/>
              <a:t>transformed; every </a:t>
            </a:r>
            <a:r>
              <a:rPr lang="en-US" sz="2400" dirty="0"/>
              <a:t>content will have to put itself to the test of migrating into the realm of the secular, the </a:t>
            </a:r>
            <a:r>
              <a:rPr lang="en-US" sz="2400" dirty="0" smtClean="0"/>
              <a:t>profane’</a:t>
            </a:r>
          </a:p>
          <a:p>
            <a:endParaRPr lang="en-US" sz="2400" dirty="0"/>
          </a:p>
          <a:p>
            <a:r>
              <a:rPr lang="en-US" sz="2400" dirty="0" smtClean="0"/>
              <a:t> – </a:t>
            </a:r>
            <a:r>
              <a:rPr lang="en-US" sz="2400" dirty="0" smtClean="0"/>
              <a:t>Adorno</a:t>
            </a:r>
            <a:r>
              <a:rPr lang="en-US" sz="2400" dirty="0" smtClean="0"/>
              <a:t>, </a:t>
            </a:r>
            <a:r>
              <a:rPr lang="en-US" sz="2400" dirty="0"/>
              <a:t>‘Reason and Revelation’ (1957</a:t>
            </a:r>
            <a:r>
              <a:rPr lang="en-US" sz="2400" dirty="0" smtClean="0"/>
              <a:t>)</a:t>
            </a:r>
            <a:endParaRPr lang="en-US" sz="2400" dirty="0"/>
          </a:p>
        </p:txBody>
      </p:sp>
    </p:spTree>
    <p:extLst>
      <p:ext uri="{BB962C8B-B14F-4D97-AF65-F5344CB8AC3E}">
        <p14:creationId xmlns:p14="http://schemas.microsoft.com/office/powerpoint/2010/main" val="3906043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6141" y="1111907"/>
            <a:ext cx="5560786" cy="3785652"/>
          </a:xfrm>
          <a:prstGeom prst="rect">
            <a:avLst/>
          </a:prstGeom>
        </p:spPr>
        <p:txBody>
          <a:bodyPr wrap="square">
            <a:spAutoFit/>
          </a:bodyPr>
          <a:lstStyle/>
          <a:p>
            <a:r>
              <a:rPr lang="en-US" sz="2000" dirty="0" smtClean="0"/>
              <a:t>‘</a:t>
            </a:r>
            <a:r>
              <a:rPr lang="en-US" sz="2000" dirty="0"/>
              <a:t>The only philosophy which can responsibly be practiced in the face of despair is the attempt to contemplate all things as they would present themselves from the standpoint of redemption. Knowledge has no light but that shed on the world by redemption: all else is reconstruction, mere technique. Perspectives must be fashioned that displace and estrange the world, reveal it to be, with its rifts and crevices, as indigent and distorted as it will appear one day in the messianic </a:t>
            </a:r>
            <a:r>
              <a:rPr lang="en-US" sz="2000" dirty="0" smtClean="0"/>
              <a:t>light’</a:t>
            </a:r>
          </a:p>
          <a:p>
            <a:endParaRPr lang="en-US" sz="2000" dirty="0"/>
          </a:p>
          <a:p>
            <a:r>
              <a:rPr lang="en-US" sz="2000" dirty="0" smtClean="0"/>
              <a:t> – </a:t>
            </a:r>
            <a:r>
              <a:rPr lang="en-US" sz="2000" dirty="0" smtClean="0"/>
              <a:t>Adorno</a:t>
            </a:r>
            <a:r>
              <a:rPr lang="en-US" sz="2000" dirty="0" smtClean="0"/>
              <a:t>, </a:t>
            </a:r>
            <a:r>
              <a:rPr lang="en-US" sz="2000" i="1" dirty="0" smtClean="0"/>
              <a:t>Minima </a:t>
            </a:r>
            <a:r>
              <a:rPr lang="en-US" sz="2000" i="1" dirty="0" smtClean="0"/>
              <a:t>Moralia</a:t>
            </a:r>
            <a:r>
              <a:rPr lang="en-US" sz="2000" i="1" dirty="0" smtClean="0"/>
              <a:t> </a:t>
            </a:r>
            <a:r>
              <a:rPr lang="en-US" sz="2000" dirty="0" smtClean="0"/>
              <a:t>(1951)</a:t>
            </a:r>
            <a:endParaRPr lang="en-US" sz="2000" dirty="0"/>
          </a:p>
        </p:txBody>
      </p:sp>
    </p:spTree>
    <p:extLst>
      <p:ext uri="{BB962C8B-B14F-4D97-AF65-F5344CB8AC3E}">
        <p14:creationId xmlns:p14="http://schemas.microsoft.com/office/powerpoint/2010/main" val="3028846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6141" y="1111907"/>
            <a:ext cx="5560786" cy="4093428"/>
          </a:xfrm>
          <a:prstGeom prst="rect">
            <a:avLst/>
          </a:prstGeom>
        </p:spPr>
        <p:txBody>
          <a:bodyPr wrap="square">
            <a:spAutoFit/>
          </a:bodyPr>
          <a:lstStyle/>
          <a:p>
            <a:r>
              <a:rPr lang="en-US" sz="2000" dirty="0" smtClean="0"/>
              <a:t>‘</a:t>
            </a:r>
            <a:r>
              <a:rPr lang="en-GB" sz="2000" dirty="0"/>
              <a:t>The class struggle . . . is a struggle for the rough and material things, without which there is nothing fine and spiritual. Nevertheless these latter are present in the class struggle as something other than mere booty, which falls to the victor. They are present as confidence, as courage, as humour, as cunning, as steadfastness in this struggle . . . They will, ever and anon, call every victory which has ever been won by the rulers into question</a:t>
            </a:r>
            <a:r>
              <a:rPr lang="en-GB" sz="2000" dirty="0" smtClean="0"/>
              <a:t>.’</a:t>
            </a:r>
            <a:endParaRPr lang="en-GB" sz="2000" dirty="0"/>
          </a:p>
          <a:p>
            <a:endParaRPr lang="en-US" sz="2000" dirty="0"/>
          </a:p>
          <a:p>
            <a:r>
              <a:rPr lang="en-US" sz="2000" dirty="0" smtClean="0"/>
              <a:t> – </a:t>
            </a:r>
            <a:r>
              <a:rPr lang="en-GB" sz="2000" dirty="0"/>
              <a:t>Benjamin </a:t>
            </a:r>
            <a:r>
              <a:rPr lang="en-GB" sz="2000" dirty="0" smtClean="0"/>
              <a:t>‘</a:t>
            </a:r>
            <a:r>
              <a:rPr lang="en-GB" sz="2000" dirty="0"/>
              <a:t>Theses on the Philosophy of History</a:t>
            </a:r>
            <a:r>
              <a:rPr lang="en-GB" sz="2000" dirty="0" smtClean="0"/>
              <a:t>’ (1940)</a:t>
            </a:r>
            <a:endParaRPr lang="en-GB" sz="2000" dirty="0"/>
          </a:p>
          <a:p>
            <a:endParaRPr lang="en-US" sz="2000" dirty="0"/>
          </a:p>
        </p:txBody>
      </p:sp>
    </p:spTree>
    <p:extLst>
      <p:ext uri="{BB962C8B-B14F-4D97-AF65-F5344CB8AC3E}">
        <p14:creationId xmlns:p14="http://schemas.microsoft.com/office/powerpoint/2010/main" val="3488199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6141" y="1111907"/>
            <a:ext cx="5560786" cy="2862322"/>
          </a:xfrm>
          <a:prstGeom prst="rect">
            <a:avLst/>
          </a:prstGeom>
        </p:spPr>
        <p:txBody>
          <a:bodyPr wrap="square">
            <a:spAutoFit/>
          </a:bodyPr>
          <a:lstStyle/>
          <a:p>
            <a:r>
              <a:rPr lang="en-US" sz="2000" dirty="0" smtClean="0"/>
              <a:t>‘</a:t>
            </a:r>
            <a:r>
              <a:rPr lang="en-GB" sz="2000" dirty="0"/>
              <a:t>a </a:t>
            </a:r>
            <a:r>
              <a:rPr lang="en-GB" sz="2000" dirty="0"/>
              <a:t>hymnic</a:t>
            </a:r>
            <a:r>
              <a:rPr lang="en-GB" sz="2000" dirty="0"/>
              <a:t> and an elegiac form. The one is the unheard-of, the unprecedented, the height of bliss; the other, the eternal repetition, the eternal restoration of the original, the first happiness. It is this elegiac idea of happiness  . . . which for Proust transforms existence into a preserve of </a:t>
            </a:r>
            <a:r>
              <a:rPr lang="en-GB" sz="2000" dirty="0" smtClean="0"/>
              <a:t>memory’</a:t>
            </a:r>
            <a:endParaRPr lang="en-GB" sz="2000" dirty="0"/>
          </a:p>
          <a:p>
            <a:endParaRPr lang="en-US" sz="2000" dirty="0"/>
          </a:p>
          <a:p>
            <a:r>
              <a:rPr lang="en-US" sz="2000" dirty="0" smtClean="0"/>
              <a:t> – </a:t>
            </a:r>
            <a:r>
              <a:rPr lang="en-GB" sz="2000" dirty="0"/>
              <a:t>Benjamin </a:t>
            </a:r>
            <a:r>
              <a:rPr lang="en-GB" sz="2000" dirty="0" smtClean="0"/>
              <a:t>‘The Image of Proust’ (1929)</a:t>
            </a:r>
            <a:endParaRPr lang="en-GB" sz="2000" dirty="0"/>
          </a:p>
          <a:p>
            <a:endParaRPr lang="en-US" sz="2000" dirty="0"/>
          </a:p>
        </p:txBody>
      </p:sp>
    </p:spTree>
    <p:extLst>
      <p:ext uri="{BB962C8B-B14F-4D97-AF65-F5344CB8AC3E}">
        <p14:creationId xmlns:p14="http://schemas.microsoft.com/office/powerpoint/2010/main" val="2046445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6141" y="1111907"/>
            <a:ext cx="5560786" cy="2246769"/>
          </a:xfrm>
          <a:prstGeom prst="rect">
            <a:avLst/>
          </a:prstGeom>
        </p:spPr>
        <p:txBody>
          <a:bodyPr wrap="square">
            <a:spAutoFit/>
          </a:bodyPr>
          <a:lstStyle/>
          <a:p>
            <a:r>
              <a:rPr lang="en-US" sz="2000" dirty="0" smtClean="0"/>
              <a:t>‘</a:t>
            </a:r>
            <a:r>
              <a:rPr lang="en-US" sz="2000" dirty="0"/>
              <a:t>In mystical heresy, the </a:t>
            </a:r>
            <a:r>
              <a:rPr lang="en-US" sz="2000" dirty="0"/>
              <a:t>unsatisfiable</a:t>
            </a:r>
            <a:r>
              <a:rPr lang="en-US" sz="2000" dirty="0"/>
              <a:t> purification of the divine from myth, which loves to tremble in the gesture of deeply involved questioning, hands the divine over to whoever relates to it in any way. Liberal theology is suddenly reborn </a:t>
            </a:r>
            <a:r>
              <a:rPr lang="en-US" sz="2000" dirty="0" smtClean="0"/>
              <a:t> . . .</a:t>
            </a:r>
            <a:r>
              <a:rPr lang="en-GB" sz="2000" dirty="0" smtClean="0"/>
              <a:t>’</a:t>
            </a:r>
            <a:endParaRPr lang="en-GB" sz="2000" dirty="0"/>
          </a:p>
          <a:p>
            <a:endParaRPr lang="en-US" sz="2000" dirty="0"/>
          </a:p>
          <a:p>
            <a:r>
              <a:rPr lang="en-US" sz="2000" dirty="0" smtClean="0"/>
              <a:t> – </a:t>
            </a:r>
            <a:r>
              <a:rPr lang="en-GB" sz="2000" dirty="0" smtClean="0"/>
              <a:t>Adorno</a:t>
            </a:r>
            <a:r>
              <a:rPr lang="en-GB" sz="2000" dirty="0" smtClean="0"/>
              <a:t>, </a:t>
            </a:r>
            <a:r>
              <a:rPr lang="en-GB" sz="2000" i="1" dirty="0" smtClean="0"/>
              <a:t>The Jargon of Authenticity </a:t>
            </a:r>
            <a:r>
              <a:rPr lang="en-GB" sz="2000" dirty="0" smtClean="0"/>
              <a:t>(1964)</a:t>
            </a:r>
            <a:endParaRPr lang="en-US" sz="2000" dirty="0"/>
          </a:p>
        </p:txBody>
      </p:sp>
    </p:spTree>
    <p:extLst>
      <p:ext uri="{BB962C8B-B14F-4D97-AF65-F5344CB8AC3E}">
        <p14:creationId xmlns:p14="http://schemas.microsoft.com/office/powerpoint/2010/main" val="2402484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6141" y="1111907"/>
            <a:ext cx="5560786" cy="2862322"/>
          </a:xfrm>
          <a:prstGeom prst="rect">
            <a:avLst/>
          </a:prstGeom>
        </p:spPr>
        <p:txBody>
          <a:bodyPr wrap="square">
            <a:spAutoFit/>
          </a:bodyPr>
          <a:lstStyle/>
          <a:p>
            <a:r>
              <a:rPr lang="en-US" sz="2000" dirty="0" smtClean="0"/>
              <a:t>‘modern man  . . .  can neither believe nor contain himself in unbelief and who searches desperately, feeling about in all experience for the lost God . . . </a:t>
            </a:r>
            <a:r>
              <a:rPr lang="en-GB" sz="2000" dirty="0" smtClean="0"/>
              <a:t>Today’s reader, if he believes in grace at all, sees it as something which can be separated from nature and served to him raw as Instant Uplift.’</a:t>
            </a:r>
            <a:endParaRPr lang="en-GB" sz="2000" dirty="0"/>
          </a:p>
          <a:p>
            <a:endParaRPr lang="en-US" sz="2000" dirty="0"/>
          </a:p>
          <a:p>
            <a:r>
              <a:rPr lang="en-US" sz="2000" dirty="0" smtClean="0"/>
              <a:t> – </a:t>
            </a:r>
            <a:r>
              <a:rPr lang="en-GB" sz="2000" dirty="0" smtClean="0"/>
              <a:t>Flannery O’Connor, ‘Novelist and Believer’ (1962)</a:t>
            </a:r>
            <a:endParaRPr lang="en-GB" sz="2000" dirty="0"/>
          </a:p>
          <a:p>
            <a:endParaRPr lang="en-US" sz="2000" dirty="0"/>
          </a:p>
        </p:txBody>
      </p:sp>
    </p:spTree>
    <p:extLst>
      <p:ext uri="{BB962C8B-B14F-4D97-AF65-F5344CB8AC3E}">
        <p14:creationId xmlns:p14="http://schemas.microsoft.com/office/powerpoint/2010/main" val="3235729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6141" y="1356836"/>
            <a:ext cx="5560786" cy="2554545"/>
          </a:xfrm>
          <a:prstGeom prst="rect">
            <a:avLst/>
          </a:prstGeom>
        </p:spPr>
        <p:txBody>
          <a:bodyPr wrap="square">
            <a:spAutoFit/>
          </a:bodyPr>
          <a:lstStyle/>
          <a:p>
            <a:r>
              <a:rPr lang="en-US" sz="2000" dirty="0" smtClean="0"/>
              <a:t>‘</a:t>
            </a:r>
            <a:r>
              <a:rPr lang="en-GB" sz="2000" dirty="0" smtClean="0"/>
              <a:t>less </a:t>
            </a:r>
            <a:r>
              <a:rPr lang="en-GB" sz="2000" dirty="0"/>
              <a:t>trifling with the label “atheism” (which reminds one of children, assuring everyone who is ready to listen to them that they are not afraid of the bogey man)</a:t>
            </a:r>
            <a:r>
              <a:rPr lang="en-GB" sz="2000" dirty="0" smtClean="0"/>
              <a:t>’</a:t>
            </a:r>
          </a:p>
          <a:p>
            <a:endParaRPr lang="en-US" sz="2000" dirty="0"/>
          </a:p>
          <a:p>
            <a:r>
              <a:rPr lang="en-US" sz="2000" dirty="0" smtClean="0"/>
              <a:t> – </a:t>
            </a:r>
            <a:r>
              <a:rPr lang="en-GB" sz="2000" dirty="0" smtClean="0"/>
              <a:t>Karl </a:t>
            </a:r>
            <a:r>
              <a:rPr lang="en-GB" sz="2000" dirty="0"/>
              <a:t>Marx, letter to </a:t>
            </a:r>
            <a:r>
              <a:rPr lang="en-GB" sz="2000" dirty="0" smtClean="0"/>
              <a:t>Arnold </a:t>
            </a:r>
            <a:r>
              <a:rPr lang="en-GB" sz="2000" dirty="0" smtClean="0"/>
              <a:t>Ruge</a:t>
            </a:r>
            <a:r>
              <a:rPr lang="en-GB" sz="2000" dirty="0"/>
              <a:t>, November 24, </a:t>
            </a:r>
            <a:r>
              <a:rPr lang="en-GB" sz="2000" dirty="0" smtClean="0"/>
              <a:t>1842</a:t>
            </a:r>
            <a:endParaRPr lang="en-GB" sz="2000" dirty="0"/>
          </a:p>
          <a:p>
            <a:endParaRPr lang="en-US" sz="2000" dirty="0"/>
          </a:p>
        </p:txBody>
      </p:sp>
    </p:spTree>
    <p:extLst>
      <p:ext uri="{BB962C8B-B14F-4D97-AF65-F5344CB8AC3E}">
        <p14:creationId xmlns:p14="http://schemas.microsoft.com/office/powerpoint/2010/main" val="1048119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49284" y="930479"/>
            <a:ext cx="5061857" cy="4224234"/>
          </a:xfrm>
          <a:prstGeom prst="rect">
            <a:avLst/>
          </a:prstGeom>
        </p:spPr>
        <p:txBody>
          <a:bodyPr wrap="square">
            <a:spAutoFit/>
          </a:bodyPr>
          <a:lstStyle/>
          <a:p>
            <a:pPr>
              <a:lnSpc>
                <a:spcPct val="150000"/>
              </a:lnSpc>
            </a:pPr>
            <a:r>
              <a:rPr lang="en-GB" dirty="0" smtClean="0"/>
              <a:t>Wes Anderson</a:t>
            </a:r>
          </a:p>
          <a:p>
            <a:pPr marL="285750" indent="-285750">
              <a:lnSpc>
                <a:spcPct val="150000"/>
              </a:lnSpc>
              <a:buFont typeface="Arial"/>
              <a:buChar char="•"/>
            </a:pPr>
            <a:endParaRPr lang="en-GB" i="1" dirty="0" smtClean="0"/>
          </a:p>
          <a:p>
            <a:pPr marL="285750" indent="-285750">
              <a:lnSpc>
                <a:spcPct val="150000"/>
              </a:lnSpc>
              <a:buFont typeface="Arial"/>
              <a:buChar char="•"/>
            </a:pPr>
            <a:r>
              <a:rPr lang="en-GB" i="1" dirty="0" smtClean="0"/>
              <a:t>Bottle Rocket </a:t>
            </a:r>
            <a:r>
              <a:rPr lang="en-GB" dirty="0" smtClean="0"/>
              <a:t>(1996)</a:t>
            </a:r>
          </a:p>
          <a:p>
            <a:pPr marL="285750" indent="-285750">
              <a:lnSpc>
                <a:spcPct val="150000"/>
              </a:lnSpc>
              <a:buFont typeface="Arial"/>
              <a:buChar char="•"/>
            </a:pPr>
            <a:r>
              <a:rPr lang="en-GB" i="1" dirty="0" smtClean="0"/>
              <a:t>Rushmore </a:t>
            </a:r>
            <a:r>
              <a:rPr lang="en-GB" dirty="0"/>
              <a:t>(1998</a:t>
            </a:r>
            <a:r>
              <a:rPr lang="en-GB" dirty="0" smtClean="0"/>
              <a:t>)</a:t>
            </a:r>
            <a:endParaRPr lang="en-GB" dirty="0"/>
          </a:p>
          <a:p>
            <a:pPr marL="285750" indent="-285750">
              <a:lnSpc>
                <a:spcPct val="150000"/>
              </a:lnSpc>
              <a:buFont typeface="Arial"/>
              <a:buChar char="•"/>
            </a:pPr>
            <a:r>
              <a:rPr lang="en-GB" i="1" dirty="0" smtClean="0"/>
              <a:t>The </a:t>
            </a:r>
            <a:r>
              <a:rPr lang="en-GB" i="1" dirty="0"/>
              <a:t>Life Aquatic with Steve </a:t>
            </a:r>
            <a:r>
              <a:rPr lang="en-GB" i="1" dirty="0"/>
              <a:t>Zissou</a:t>
            </a:r>
            <a:r>
              <a:rPr lang="en-GB" i="1" dirty="0"/>
              <a:t> </a:t>
            </a:r>
            <a:r>
              <a:rPr lang="en-GB" dirty="0"/>
              <a:t>(2004</a:t>
            </a:r>
            <a:r>
              <a:rPr lang="en-GB" dirty="0" smtClean="0"/>
              <a:t>)</a:t>
            </a:r>
          </a:p>
          <a:p>
            <a:pPr marL="285750" indent="-285750">
              <a:lnSpc>
                <a:spcPct val="150000"/>
              </a:lnSpc>
              <a:buFont typeface="Arial"/>
              <a:buChar char="•"/>
            </a:pPr>
            <a:r>
              <a:rPr lang="en-GB" i="1" dirty="0" smtClean="0"/>
              <a:t>The </a:t>
            </a:r>
            <a:r>
              <a:rPr lang="en-GB" i="1" dirty="0"/>
              <a:t>Darjeeling Limited </a:t>
            </a:r>
            <a:r>
              <a:rPr lang="en-GB" dirty="0"/>
              <a:t>(2007</a:t>
            </a:r>
            <a:r>
              <a:rPr lang="en-GB" dirty="0" smtClean="0"/>
              <a:t>)</a:t>
            </a:r>
            <a:endParaRPr lang="en-GB" dirty="0"/>
          </a:p>
          <a:p>
            <a:pPr marL="285750" indent="-285750">
              <a:lnSpc>
                <a:spcPct val="150000"/>
              </a:lnSpc>
              <a:buFont typeface="Arial"/>
              <a:buChar char="•"/>
            </a:pPr>
            <a:r>
              <a:rPr lang="en-GB" i="1" dirty="0" smtClean="0"/>
              <a:t>Fantastic </a:t>
            </a:r>
            <a:r>
              <a:rPr lang="en-GB" i="1" dirty="0"/>
              <a:t>Mr Fox </a:t>
            </a:r>
            <a:r>
              <a:rPr lang="en-GB" dirty="0"/>
              <a:t>(2009</a:t>
            </a:r>
            <a:r>
              <a:rPr lang="en-GB" dirty="0" smtClean="0"/>
              <a:t>)</a:t>
            </a:r>
            <a:endParaRPr lang="en-GB" dirty="0"/>
          </a:p>
          <a:p>
            <a:pPr marL="285750" indent="-285750">
              <a:lnSpc>
                <a:spcPct val="150000"/>
              </a:lnSpc>
              <a:buFont typeface="Arial"/>
              <a:buChar char="•"/>
            </a:pPr>
            <a:r>
              <a:rPr lang="en-GB" i="1" dirty="0" smtClean="0"/>
              <a:t>The </a:t>
            </a:r>
            <a:r>
              <a:rPr lang="en-GB" i="1" dirty="0"/>
              <a:t>Royal </a:t>
            </a:r>
            <a:r>
              <a:rPr lang="en-GB" i="1" dirty="0"/>
              <a:t>Tenenbaums</a:t>
            </a:r>
            <a:r>
              <a:rPr lang="en-GB" dirty="0"/>
              <a:t> (2001</a:t>
            </a:r>
            <a:r>
              <a:rPr lang="en-GB" dirty="0" smtClean="0"/>
              <a:t>)</a:t>
            </a:r>
            <a:endParaRPr lang="en-GB" dirty="0"/>
          </a:p>
          <a:p>
            <a:pPr marL="285750" indent="-285750">
              <a:lnSpc>
                <a:spcPct val="150000"/>
              </a:lnSpc>
              <a:buFont typeface="Arial"/>
              <a:buChar char="•"/>
            </a:pPr>
            <a:r>
              <a:rPr lang="en-GB" i="1" dirty="0" smtClean="0"/>
              <a:t>Moonrise </a:t>
            </a:r>
            <a:r>
              <a:rPr lang="en-GB" i="1" dirty="0"/>
              <a:t>Kingdom </a:t>
            </a:r>
            <a:r>
              <a:rPr lang="en-GB" dirty="0"/>
              <a:t>(2012</a:t>
            </a:r>
            <a:r>
              <a:rPr lang="en-GB" dirty="0" smtClean="0"/>
              <a:t>)</a:t>
            </a:r>
          </a:p>
          <a:p>
            <a:pPr marL="285750" indent="-285750">
              <a:lnSpc>
                <a:spcPct val="150000"/>
              </a:lnSpc>
              <a:buFont typeface="Arial"/>
              <a:buChar char="•"/>
            </a:pPr>
            <a:r>
              <a:rPr lang="en-GB" i="1" dirty="0" smtClean="0"/>
              <a:t>The </a:t>
            </a:r>
            <a:r>
              <a:rPr lang="en-GB" i="1" dirty="0"/>
              <a:t>Grand Budapest Hotel</a:t>
            </a:r>
            <a:r>
              <a:rPr lang="en-GB" dirty="0"/>
              <a:t> (2014) </a:t>
            </a:r>
            <a:endParaRPr lang="en-US" dirty="0"/>
          </a:p>
        </p:txBody>
      </p:sp>
    </p:spTree>
    <p:extLst>
      <p:ext uri="{BB962C8B-B14F-4D97-AF65-F5344CB8AC3E}">
        <p14:creationId xmlns:p14="http://schemas.microsoft.com/office/powerpoint/2010/main" val="4161880320"/>
      </p:ext>
    </p:extLst>
  </p:cSld>
  <p:clrMapOvr>
    <a:masterClrMapping/>
  </p:clrMapOvr>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111</TotalTime>
  <Words>560</Words>
  <Application>Microsoft Macintosh PowerPoint</Application>
  <PresentationFormat>On-screen Show (4:3)</PresentationFormat>
  <Paragraphs>31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Black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English</dc:creator>
  <cp:lastModifiedBy>English</cp:lastModifiedBy>
  <cp:revision>18</cp:revision>
  <dcterms:created xsi:type="dcterms:W3CDTF">2015-01-07T14:12:12Z</dcterms:created>
  <dcterms:modified xsi:type="dcterms:W3CDTF">2015-01-13T11:38:11Z</dcterms:modified>
</cp:coreProperties>
</file>