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7" r:id="rId2"/>
    <p:sldId id="268" r:id="rId3"/>
    <p:sldId id="256" r:id="rId4"/>
    <p:sldId id="257" r:id="rId5"/>
    <p:sldId id="258" r:id="rId6"/>
    <p:sldId id="266" r:id="rId7"/>
    <p:sldId id="259" r:id="rId8"/>
    <p:sldId id="260" r:id="rId9"/>
    <p:sldId id="261" r:id="rId10"/>
    <p:sldId id="262" r:id="rId11"/>
    <p:sldId id="263" r:id="rId12"/>
    <p:sldId id="264" r:id="rId13"/>
    <p:sldId id="265" r:id="rId14"/>
    <p:sldId id="269" r:id="rId15"/>
    <p:sldId id="270" r:id="rId16"/>
    <p:sldId id="271" r:id="rId17"/>
    <p:sldId id="272" r:id="rId18"/>
    <p:sldId id="273" r:id="rId19"/>
    <p:sldId id="274" r:id="rId20"/>
    <p:sldId id="275"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6" d="100"/>
          <a:sy n="66" d="100"/>
        </p:scale>
        <p:origin x="-1768" y="-10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printerSettings" Target="printerSettings/printerSettings1.bin"/><Relationship Id="rId23" Type="http://schemas.openxmlformats.org/officeDocument/2006/relationships/presProps" Target="presProps.xml"/><Relationship Id="rId24" Type="http://schemas.openxmlformats.org/officeDocument/2006/relationships/viewProps" Target="viewProps.xml"/><Relationship Id="rId25" Type="http://schemas.openxmlformats.org/officeDocument/2006/relationships/theme" Target="theme/theme1.xml"/><Relationship Id="rId26"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EC0B0BC7-D605-4519-B3D9-5CFC2667ED9B}" type="datetimeFigureOut">
              <a:rPr lang="en-GB" smtClean="0"/>
              <a:t>15/11/15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1031D1F-C61E-4C58-8156-96828731DE1D}" type="slidenum">
              <a:rPr lang="en-GB" smtClean="0"/>
              <a:t>‹#›</a:t>
            </a:fld>
            <a:endParaRPr lang="en-GB"/>
          </a:p>
        </p:txBody>
      </p:sp>
    </p:spTree>
    <p:extLst>
      <p:ext uri="{BB962C8B-B14F-4D97-AF65-F5344CB8AC3E}">
        <p14:creationId xmlns:p14="http://schemas.microsoft.com/office/powerpoint/2010/main" val="32566570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EC0B0BC7-D605-4519-B3D9-5CFC2667ED9B}" type="datetimeFigureOut">
              <a:rPr lang="en-GB" smtClean="0"/>
              <a:t>15/11/15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1031D1F-C61E-4C58-8156-96828731DE1D}" type="slidenum">
              <a:rPr lang="en-GB" smtClean="0"/>
              <a:t>‹#›</a:t>
            </a:fld>
            <a:endParaRPr lang="en-GB"/>
          </a:p>
        </p:txBody>
      </p:sp>
    </p:spTree>
    <p:extLst>
      <p:ext uri="{BB962C8B-B14F-4D97-AF65-F5344CB8AC3E}">
        <p14:creationId xmlns:p14="http://schemas.microsoft.com/office/powerpoint/2010/main" val="33612493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EC0B0BC7-D605-4519-B3D9-5CFC2667ED9B}" type="datetimeFigureOut">
              <a:rPr lang="en-GB" smtClean="0"/>
              <a:t>15/11/15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1031D1F-C61E-4C58-8156-96828731DE1D}" type="slidenum">
              <a:rPr lang="en-GB" smtClean="0"/>
              <a:t>‹#›</a:t>
            </a:fld>
            <a:endParaRPr lang="en-GB"/>
          </a:p>
        </p:txBody>
      </p:sp>
    </p:spTree>
    <p:extLst>
      <p:ext uri="{BB962C8B-B14F-4D97-AF65-F5344CB8AC3E}">
        <p14:creationId xmlns:p14="http://schemas.microsoft.com/office/powerpoint/2010/main" val="3762468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EC0B0BC7-D605-4519-B3D9-5CFC2667ED9B}" type="datetimeFigureOut">
              <a:rPr lang="en-GB" smtClean="0"/>
              <a:t>15/11/15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1031D1F-C61E-4C58-8156-96828731DE1D}" type="slidenum">
              <a:rPr lang="en-GB" smtClean="0"/>
              <a:t>‹#›</a:t>
            </a:fld>
            <a:endParaRPr lang="en-GB"/>
          </a:p>
        </p:txBody>
      </p:sp>
    </p:spTree>
    <p:extLst>
      <p:ext uri="{BB962C8B-B14F-4D97-AF65-F5344CB8AC3E}">
        <p14:creationId xmlns:p14="http://schemas.microsoft.com/office/powerpoint/2010/main" val="41261100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C0B0BC7-D605-4519-B3D9-5CFC2667ED9B}" type="datetimeFigureOut">
              <a:rPr lang="en-GB" smtClean="0"/>
              <a:t>15/11/15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1031D1F-C61E-4C58-8156-96828731DE1D}" type="slidenum">
              <a:rPr lang="en-GB" smtClean="0"/>
              <a:t>‹#›</a:t>
            </a:fld>
            <a:endParaRPr lang="en-GB"/>
          </a:p>
        </p:txBody>
      </p:sp>
    </p:spTree>
    <p:extLst>
      <p:ext uri="{BB962C8B-B14F-4D97-AF65-F5344CB8AC3E}">
        <p14:creationId xmlns:p14="http://schemas.microsoft.com/office/powerpoint/2010/main" val="20320428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EC0B0BC7-D605-4519-B3D9-5CFC2667ED9B}" type="datetimeFigureOut">
              <a:rPr lang="en-GB" smtClean="0"/>
              <a:t>15/11/15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1031D1F-C61E-4C58-8156-96828731DE1D}" type="slidenum">
              <a:rPr lang="en-GB" smtClean="0"/>
              <a:t>‹#›</a:t>
            </a:fld>
            <a:endParaRPr lang="en-GB"/>
          </a:p>
        </p:txBody>
      </p:sp>
    </p:spTree>
    <p:extLst>
      <p:ext uri="{BB962C8B-B14F-4D97-AF65-F5344CB8AC3E}">
        <p14:creationId xmlns:p14="http://schemas.microsoft.com/office/powerpoint/2010/main" val="32409551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EC0B0BC7-D605-4519-B3D9-5CFC2667ED9B}" type="datetimeFigureOut">
              <a:rPr lang="en-GB" smtClean="0"/>
              <a:t>15/11/15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51031D1F-C61E-4C58-8156-96828731DE1D}" type="slidenum">
              <a:rPr lang="en-GB" smtClean="0"/>
              <a:t>‹#›</a:t>
            </a:fld>
            <a:endParaRPr lang="en-GB"/>
          </a:p>
        </p:txBody>
      </p:sp>
    </p:spTree>
    <p:extLst>
      <p:ext uri="{BB962C8B-B14F-4D97-AF65-F5344CB8AC3E}">
        <p14:creationId xmlns:p14="http://schemas.microsoft.com/office/powerpoint/2010/main" val="16886616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EC0B0BC7-D605-4519-B3D9-5CFC2667ED9B}" type="datetimeFigureOut">
              <a:rPr lang="en-GB" smtClean="0"/>
              <a:t>15/11/15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51031D1F-C61E-4C58-8156-96828731DE1D}" type="slidenum">
              <a:rPr lang="en-GB" smtClean="0"/>
              <a:t>‹#›</a:t>
            </a:fld>
            <a:endParaRPr lang="en-GB"/>
          </a:p>
        </p:txBody>
      </p:sp>
    </p:spTree>
    <p:extLst>
      <p:ext uri="{BB962C8B-B14F-4D97-AF65-F5344CB8AC3E}">
        <p14:creationId xmlns:p14="http://schemas.microsoft.com/office/powerpoint/2010/main" val="7765989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C0B0BC7-D605-4519-B3D9-5CFC2667ED9B}" type="datetimeFigureOut">
              <a:rPr lang="en-GB" smtClean="0"/>
              <a:t>15/11/15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51031D1F-C61E-4C58-8156-96828731DE1D}" type="slidenum">
              <a:rPr lang="en-GB" smtClean="0"/>
              <a:t>‹#›</a:t>
            </a:fld>
            <a:endParaRPr lang="en-GB"/>
          </a:p>
        </p:txBody>
      </p:sp>
    </p:spTree>
    <p:extLst>
      <p:ext uri="{BB962C8B-B14F-4D97-AF65-F5344CB8AC3E}">
        <p14:creationId xmlns:p14="http://schemas.microsoft.com/office/powerpoint/2010/main" val="38046930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C0B0BC7-D605-4519-B3D9-5CFC2667ED9B}" type="datetimeFigureOut">
              <a:rPr lang="en-GB" smtClean="0"/>
              <a:t>15/11/15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1031D1F-C61E-4C58-8156-96828731DE1D}" type="slidenum">
              <a:rPr lang="en-GB" smtClean="0"/>
              <a:t>‹#›</a:t>
            </a:fld>
            <a:endParaRPr lang="en-GB"/>
          </a:p>
        </p:txBody>
      </p:sp>
    </p:spTree>
    <p:extLst>
      <p:ext uri="{BB962C8B-B14F-4D97-AF65-F5344CB8AC3E}">
        <p14:creationId xmlns:p14="http://schemas.microsoft.com/office/powerpoint/2010/main" val="22667605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C0B0BC7-D605-4519-B3D9-5CFC2667ED9B}" type="datetimeFigureOut">
              <a:rPr lang="en-GB" smtClean="0"/>
              <a:t>15/11/15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1031D1F-C61E-4C58-8156-96828731DE1D}" type="slidenum">
              <a:rPr lang="en-GB" smtClean="0"/>
              <a:t>‹#›</a:t>
            </a:fld>
            <a:endParaRPr lang="en-GB"/>
          </a:p>
        </p:txBody>
      </p:sp>
    </p:spTree>
    <p:extLst>
      <p:ext uri="{BB962C8B-B14F-4D97-AF65-F5344CB8AC3E}">
        <p14:creationId xmlns:p14="http://schemas.microsoft.com/office/powerpoint/2010/main" val="4171923031"/>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C0B0BC7-D605-4519-B3D9-5CFC2667ED9B}" type="datetimeFigureOut">
              <a:rPr lang="en-GB" smtClean="0"/>
              <a:t>15/11/15</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1031D1F-C61E-4C58-8156-96828731DE1D}" type="slidenum">
              <a:rPr lang="en-GB" smtClean="0"/>
              <a:t>‹#›</a:t>
            </a:fld>
            <a:endParaRPr lang="en-GB"/>
          </a:p>
        </p:txBody>
      </p:sp>
    </p:spTree>
    <p:extLst>
      <p:ext uri="{BB962C8B-B14F-4D97-AF65-F5344CB8AC3E}">
        <p14:creationId xmlns:p14="http://schemas.microsoft.com/office/powerpoint/2010/main" val="13637696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monoskop.org/images/f/f3/Haraway_Donna_J_Simians_Cyborgs_and_Women_The_Reinvention_of_Nature.pdf"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The Home and the World</a:t>
            </a:r>
            <a:endParaRPr lang="en-GB" dirty="0"/>
          </a:p>
        </p:txBody>
      </p:sp>
      <p:sp>
        <p:nvSpPr>
          <p:cNvPr id="3" name="Subtitle 2"/>
          <p:cNvSpPr>
            <a:spLocks noGrp="1"/>
          </p:cNvSpPr>
          <p:nvPr>
            <p:ph type="subTitle" idx="1"/>
          </p:nvPr>
        </p:nvSpPr>
        <p:spPr/>
        <p:txBody>
          <a:bodyPr/>
          <a:lstStyle/>
          <a:p>
            <a:r>
              <a:rPr lang="en-GB" dirty="0" smtClean="0"/>
              <a:t>Film Review</a:t>
            </a:r>
            <a:endParaRPr lang="en-GB" dirty="0"/>
          </a:p>
        </p:txBody>
      </p:sp>
    </p:spTree>
    <p:extLst>
      <p:ext uri="{BB962C8B-B14F-4D97-AF65-F5344CB8AC3E}">
        <p14:creationId xmlns:p14="http://schemas.microsoft.com/office/powerpoint/2010/main" val="29705328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Official History and Knowledge</a:t>
            </a:r>
            <a:endParaRPr lang="en-GB" dirty="0"/>
          </a:p>
        </p:txBody>
      </p:sp>
      <p:sp>
        <p:nvSpPr>
          <p:cNvPr id="3" name="Content Placeholder 2"/>
          <p:cNvSpPr>
            <a:spLocks noGrp="1"/>
          </p:cNvSpPr>
          <p:nvPr>
            <p:ph idx="1"/>
          </p:nvPr>
        </p:nvSpPr>
        <p:spPr/>
        <p:txBody>
          <a:bodyPr>
            <a:normAutofit fontScale="92500" lnSpcReduction="10000"/>
          </a:bodyPr>
          <a:lstStyle/>
          <a:p>
            <a:r>
              <a:rPr lang="en-GB" dirty="0" smtClean="0"/>
              <a:t>Factual evidence not only justifies the ideas of the historian/ethnographer/anthropologist presenting it but also becomes more true by being recorded in this way.</a:t>
            </a:r>
          </a:p>
          <a:p>
            <a:r>
              <a:rPr lang="en-GB" dirty="0" smtClean="0"/>
              <a:t>Mutually beneficial two way exchange we should be wary of.</a:t>
            </a:r>
          </a:p>
          <a:p>
            <a:r>
              <a:rPr lang="en-GB" dirty="0" smtClean="0"/>
              <a:t>Is the version of events relayed here more or less authoritative than the official records?</a:t>
            </a:r>
          </a:p>
          <a:p>
            <a:r>
              <a:rPr lang="en-GB" dirty="0" smtClean="0"/>
              <a:t>Where do the accounts of Uma and Janaki fit into this hierarchy?   </a:t>
            </a:r>
            <a:endParaRPr lang="en-GB" dirty="0"/>
          </a:p>
        </p:txBody>
      </p:sp>
    </p:spTree>
    <p:extLst>
      <p:ext uri="{BB962C8B-B14F-4D97-AF65-F5344CB8AC3E}">
        <p14:creationId xmlns:p14="http://schemas.microsoft.com/office/powerpoint/2010/main" val="2302862346"/>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Identity, Reality and Truth</a:t>
            </a:r>
            <a:endParaRPr lang="en-GB" dirty="0"/>
          </a:p>
        </p:txBody>
      </p:sp>
      <p:sp>
        <p:nvSpPr>
          <p:cNvPr id="3" name="Content Placeholder 2"/>
          <p:cNvSpPr>
            <a:spLocks noGrp="1"/>
          </p:cNvSpPr>
          <p:nvPr>
            <p:ph idx="1"/>
          </p:nvPr>
        </p:nvSpPr>
        <p:spPr/>
        <p:txBody>
          <a:bodyPr/>
          <a:lstStyle/>
          <a:p>
            <a:r>
              <a:rPr lang="en-GB" dirty="0" smtClean="0"/>
              <a:t>How do we reconcile ethnography as a scientific pursuit (and consequently subject to questions of truth) with the notion that identity is entirely social and therefore reality is subjective?</a:t>
            </a:r>
          </a:p>
          <a:p>
            <a:r>
              <a:rPr lang="en-GB" dirty="0" smtClean="0"/>
              <a:t>Framing identity as a performance – does it undermine Uma and Janaki’s subjectivity?</a:t>
            </a:r>
          </a:p>
          <a:p>
            <a:pPr marL="0" indent="0">
              <a:buNone/>
            </a:pPr>
            <a:endParaRPr lang="en-GB" dirty="0"/>
          </a:p>
        </p:txBody>
      </p:sp>
    </p:spTree>
    <p:extLst>
      <p:ext uri="{BB962C8B-B14F-4D97-AF65-F5344CB8AC3E}">
        <p14:creationId xmlns:p14="http://schemas.microsoft.com/office/powerpoint/2010/main" val="606912763"/>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Betrayal and Agency</a:t>
            </a:r>
            <a:endParaRPr lang="en-GB" dirty="0"/>
          </a:p>
        </p:txBody>
      </p:sp>
      <p:sp>
        <p:nvSpPr>
          <p:cNvPr id="3" name="Content Placeholder 2"/>
          <p:cNvSpPr>
            <a:spLocks noGrp="1"/>
          </p:cNvSpPr>
          <p:nvPr>
            <p:ph idx="1"/>
          </p:nvPr>
        </p:nvSpPr>
        <p:spPr/>
        <p:txBody>
          <a:bodyPr/>
          <a:lstStyle/>
          <a:p>
            <a:r>
              <a:rPr lang="en-GB" dirty="0" smtClean="0"/>
              <a:t>Betrayal is an assertion of agency by juxtaposing your control of the situation with the lack of control of the person being betrayed.</a:t>
            </a:r>
          </a:p>
          <a:p>
            <a:r>
              <a:rPr lang="en-GB" dirty="0" smtClean="0"/>
              <a:t>“Janaki constructs her own agency through the projected </a:t>
            </a:r>
            <a:r>
              <a:rPr lang="en-GB" dirty="0" err="1" smtClean="0"/>
              <a:t>nonagency</a:t>
            </a:r>
            <a:r>
              <a:rPr lang="en-GB" dirty="0" smtClean="0"/>
              <a:t> of another woman” </a:t>
            </a:r>
            <a:endParaRPr lang="en-GB" dirty="0"/>
          </a:p>
        </p:txBody>
      </p:sp>
    </p:spTree>
    <p:extLst>
      <p:ext uri="{BB962C8B-B14F-4D97-AF65-F5344CB8AC3E}">
        <p14:creationId xmlns:p14="http://schemas.microsoft.com/office/powerpoint/2010/main" val="2435230256"/>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Further Questions</a:t>
            </a:r>
            <a:endParaRPr lang="en-GB" dirty="0"/>
          </a:p>
        </p:txBody>
      </p:sp>
      <p:sp>
        <p:nvSpPr>
          <p:cNvPr id="3" name="Content Placeholder 2"/>
          <p:cNvSpPr>
            <a:spLocks noGrp="1"/>
          </p:cNvSpPr>
          <p:nvPr>
            <p:ph idx="1"/>
          </p:nvPr>
        </p:nvSpPr>
        <p:spPr/>
        <p:txBody>
          <a:bodyPr>
            <a:normAutofit lnSpcReduction="10000"/>
          </a:bodyPr>
          <a:lstStyle/>
          <a:p>
            <a:r>
              <a:rPr lang="en-GB" dirty="0" smtClean="0"/>
              <a:t>Can there be a feminist ethnography? Are the two incompatible?</a:t>
            </a:r>
          </a:p>
          <a:p>
            <a:r>
              <a:rPr lang="en-GB" dirty="0" smtClean="0"/>
              <a:t>Who has the most power in this text?</a:t>
            </a:r>
          </a:p>
          <a:p>
            <a:r>
              <a:rPr lang="en-GB" dirty="0" smtClean="0"/>
              <a:t>Can we define Janaki as “active” and Uma as “inactive”?</a:t>
            </a:r>
          </a:p>
          <a:p>
            <a:r>
              <a:rPr lang="en-GB" dirty="0" smtClean="0"/>
              <a:t>Is Kamala </a:t>
            </a:r>
            <a:r>
              <a:rPr lang="en-GB" dirty="0" err="1" smtClean="0"/>
              <a:t>Visweswaran</a:t>
            </a:r>
            <a:r>
              <a:rPr lang="en-GB" dirty="0"/>
              <a:t> </a:t>
            </a:r>
            <a:r>
              <a:rPr lang="en-GB" dirty="0" smtClean="0"/>
              <a:t>a “secondary character” in the text?</a:t>
            </a:r>
          </a:p>
          <a:p>
            <a:r>
              <a:rPr lang="en-GB" dirty="0" smtClean="0"/>
              <a:t>Feel free to address any of the other questions throughout the </a:t>
            </a:r>
            <a:r>
              <a:rPr lang="en-GB" dirty="0" err="1" smtClean="0"/>
              <a:t>powerpoint</a:t>
            </a:r>
            <a:r>
              <a:rPr lang="en-GB" dirty="0" smtClean="0"/>
              <a:t>.</a:t>
            </a:r>
          </a:p>
          <a:p>
            <a:endParaRPr lang="en-GB" dirty="0" smtClean="0"/>
          </a:p>
          <a:p>
            <a:endParaRPr lang="en-GB" dirty="0" smtClean="0"/>
          </a:p>
          <a:p>
            <a:endParaRPr lang="en-GB" dirty="0" smtClean="0"/>
          </a:p>
          <a:p>
            <a:endParaRPr lang="en-GB" dirty="0"/>
          </a:p>
        </p:txBody>
      </p:sp>
    </p:spTree>
    <p:extLst>
      <p:ext uri="{BB962C8B-B14F-4D97-AF65-F5344CB8AC3E}">
        <p14:creationId xmlns:p14="http://schemas.microsoft.com/office/powerpoint/2010/main" val="1362892023"/>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The Nation and its Fragments</a:t>
            </a:r>
            <a:endParaRPr lang="en-GB" dirty="0"/>
          </a:p>
        </p:txBody>
      </p:sp>
      <p:sp>
        <p:nvSpPr>
          <p:cNvPr id="3" name="Subtitle 2"/>
          <p:cNvSpPr>
            <a:spLocks noGrp="1"/>
          </p:cNvSpPr>
          <p:nvPr>
            <p:ph type="subTitle" idx="1"/>
          </p:nvPr>
        </p:nvSpPr>
        <p:spPr/>
        <p:txBody>
          <a:bodyPr/>
          <a:lstStyle/>
          <a:p>
            <a:r>
              <a:rPr lang="en-GB" dirty="0" err="1" smtClean="0"/>
              <a:t>Partha</a:t>
            </a:r>
            <a:r>
              <a:rPr lang="en-GB" dirty="0" smtClean="0"/>
              <a:t> Chatterjee</a:t>
            </a:r>
            <a:endParaRPr lang="en-GB" dirty="0"/>
          </a:p>
        </p:txBody>
      </p:sp>
    </p:spTree>
    <p:extLst>
      <p:ext uri="{BB962C8B-B14F-4D97-AF65-F5344CB8AC3E}">
        <p14:creationId xmlns:p14="http://schemas.microsoft.com/office/powerpoint/2010/main" val="11566834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Women’s Question</a:t>
            </a:r>
            <a:endParaRPr lang="en-GB" dirty="0"/>
          </a:p>
        </p:txBody>
      </p:sp>
      <p:sp>
        <p:nvSpPr>
          <p:cNvPr id="3" name="Content Placeholder 2"/>
          <p:cNvSpPr>
            <a:spLocks noGrp="1"/>
          </p:cNvSpPr>
          <p:nvPr>
            <p:ph idx="1"/>
          </p:nvPr>
        </p:nvSpPr>
        <p:spPr/>
        <p:txBody>
          <a:bodyPr>
            <a:normAutofit fontScale="92500"/>
          </a:bodyPr>
          <a:lstStyle/>
          <a:p>
            <a:r>
              <a:rPr lang="en-GB" dirty="0" smtClean="0"/>
              <a:t>‘the diminished importance of the women’s question in the period of nationalism’</a:t>
            </a:r>
          </a:p>
          <a:p>
            <a:r>
              <a:rPr lang="en-GB" dirty="0" smtClean="0"/>
              <a:t>‘[it] did provide an answer to the new social and cultural problems concerning the position of women in “modern society”…[through] situating the “women’s question” in an inner domain of sovereignty…[by focusing on] the political encounter between a colonial state and the supposed “tradition” of a conquered people’</a:t>
            </a:r>
          </a:p>
        </p:txBody>
      </p:sp>
    </p:spTree>
    <p:extLst>
      <p:ext uri="{BB962C8B-B14F-4D97-AF65-F5344CB8AC3E}">
        <p14:creationId xmlns:p14="http://schemas.microsoft.com/office/powerpoint/2010/main" val="2114764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Colonialism</a:t>
            </a:r>
            <a:endParaRPr lang="en-GB" dirty="0"/>
          </a:p>
        </p:txBody>
      </p:sp>
      <p:sp>
        <p:nvSpPr>
          <p:cNvPr id="3" name="Content Placeholder 2"/>
          <p:cNvSpPr>
            <a:spLocks noGrp="1"/>
          </p:cNvSpPr>
          <p:nvPr>
            <p:ph idx="1"/>
          </p:nvPr>
        </p:nvSpPr>
        <p:spPr/>
        <p:txBody>
          <a:bodyPr>
            <a:normAutofit fontScale="62500" lnSpcReduction="20000"/>
          </a:bodyPr>
          <a:lstStyle/>
          <a:p>
            <a:r>
              <a:rPr lang="en-GB" dirty="0" smtClean="0"/>
              <a:t> ‘colonialism [ ] saw itself performing a “civilising mission”… [by] transforming the figure of the Indian woman into a sign of the inherently oppressive and unfree nature of the entire cultural tradition of a country’ by underestimating the value of Indian Nationalism and interrogating its intent and content</a:t>
            </a:r>
          </a:p>
          <a:p>
            <a:r>
              <a:rPr lang="en-GB" dirty="0" smtClean="0"/>
              <a:t>‘criticism of the “degenerate and barbaric” social customs of the Indian people, sanctioned…by the religious tradition.’ </a:t>
            </a:r>
          </a:p>
          <a:p>
            <a:r>
              <a:rPr lang="en-GB" dirty="0" smtClean="0"/>
              <a:t>i.e. the position of women in society reflects the position of the country. Critics justify colonialism by focusing on the ‘barbaric’ rituals derived from religion which oppress women i.e. ‘in order to become successful, you must liberate your women; you can do this by abandoning all your religious and cultural practices and replacing them with ours.’</a:t>
            </a:r>
          </a:p>
          <a:p>
            <a:r>
              <a:rPr lang="en-GB" dirty="0" smtClean="0"/>
              <a:t>The excerpt of an account from an early nineteenth-century British traveller in India: demonstrates the plight of the Indian woman which could serve as an excuse to colonize. It showcases a ‘total moral condemnation of a tradition that was seen to produce and sanctify [ ] barbarous customs.’</a:t>
            </a:r>
          </a:p>
          <a:p>
            <a:endParaRPr lang="en-GB" dirty="0" smtClean="0"/>
          </a:p>
          <a:p>
            <a:pPr marL="0" indent="0">
              <a:buNone/>
            </a:pPr>
            <a:endParaRPr lang="en-GB" dirty="0"/>
          </a:p>
        </p:txBody>
      </p:sp>
    </p:spTree>
    <p:extLst>
      <p:ext uri="{BB962C8B-B14F-4D97-AF65-F5344CB8AC3E}">
        <p14:creationId xmlns:p14="http://schemas.microsoft.com/office/powerpoint/2010/main" val="5346274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Dichotomy of Nationalism</a:t>
            </a:r>
            <a:endParaRPr lang="en-GB" dirty="0"/>
          </a:p>
        </p:txBody>
      </p:sp>
      <p:sp>
        <p:nvSpPr>
          <p:cNvPr id="3" name="Content Placeholder 2"/>
          <p:cNvSpPr>
            <a:spLocks noGrp="1"/>
          </p:cNvSpPr>
          <p:nvPr>
            <p:ph idx="1"/>
          </p:nvPr>
        </p:nvSpPr>
        <p:spPr/>
        <p:txBody>
          <a:bodyPr>
            <a:normAutofit fontScale="70000" lnSpcReduction="20000"/>
          </a:bodyPr>
          <a:lstStyle/>
          <a:p>
            <a:r>
              <a:rPr lang="en-GB" dirty="0" smtClean="0"/>
              <a:t>‘nationalism separated the domain of culture into two separate spheres – the material and the spiritual.’…The world is the external, the domain of the material; the home represents one’s spiritual self, one’s true identity.’ </a:t>
            </a:r>
          </a:p>
          <a:p>
            <a:r>
              <a:rPr lang="en-GB" dirty="0" smtClean="0"/>
              <a:t>Reflection equations</a:t>
            </a:r>
          </a:p>
          <a:p>
            <a:pPr marL="0" indent="0">
              <a:buNone/>
            </a:pPr>
            <a:r>
              <a:rPr lang="en-GB" dirty="0" smtClean="0"/>
              <a:t>Material world: modernisation (world) + dangerous = male</a:t>
            </a:r>
          </a:p>
          <a:p>
            <a:pPr marL="0" indent="0">
              <a:buNone/>
            </a:pPr>
            <a:r>
              <a:rPr lang="en-GB" dirty="0" smtClean="0"/>
              <a:t>Spiritual World: tradition (home) + sacred = female</a:t>
            </a:r>
          </a:p>
          <a:p>
            <a:r>
              <a:rPr lang="en-GB" dirty="0" smtClean="0"/>
              <a:t>‘To overcome this domination, the colonized people had to learn those superior techniques of organizing material life and incorporate them within their own cultures…But this could not mean the imitation of the west in every aspect of life, for then the very distinction between the West and the East would vanish – the self-identity of the national culture would itself be threatened.’</a:t>
            </a:r>
          </a:p>
          <a:p>
            <a:r>
              <a:rPr lang="en-GB" dirty="0" smtClean="0"/>
              <a:t>Nationalism saw a struggle for the balance between the two: the material and spiritual: the home and the world.</a:t>
            </a:r>
          </a:p>
        </p:txBody>
      </p:sp>
    </p:spTree>
    <p:extLst>
      <p:ext uri="{BB962C8B-B14F-4D97-AF65-F5344CB8AC3E}">
        <p14:creationId xmlns:p14="http://schemas.microsoft.com/office/powerpoint/2010/main" val="14889366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Modernisation </a:t>
            </a:r>
            <a:endParaRPr lang="en-GB" dirty="0"/>
          </a:p>
        </p:txBody>
      </p:sp>
      <p:sp>
        <p:nvSpPr>
          <p:cNvPr id="3" name="Content Placeholder 2"/>
          <p:cNvSpPr>
            <a:spLocks noGrp="1"/>
          </p:cNvSpPr>
          <p:nvPr>
            <p:ph idx="1"/>
          </p:nvPr>
        </p:nvSpPr>
        <p:spPr/>
        <p:txBody>
          <a:bodyPr>
            <a:normAutofit fontScale="55000" lnSpcReduction="20000"/>
          </a:bodyPr>
          <a:lstStyle/>
          <a:p>
            <a:r>
              <a:rPr lang="en-GB" dirty="0" smtClean="0"/>
              <a:t>Reflection equations: </a:t>
            </a:r>
          </a:p>
          <a:p>
            <a:pPr marL="0" indent="0">
              <a:buNone/>
            </a:pPr>
            <a:r>
              <a:rPr lang="en-GB" dirty="0" smtClean="0"/>
              <a:t>Colonialists: modernisation over tradition=autonomy</a:t>
            </a:r>
          </a:p>
          <a:p>
            <a:pPr marL="0" indent="0">
              <a:buNone/>
            </a:pPr>
            <a:r>
              <a:rPr lang="en-GB" dirty="0" err="1" smtClean="0"/>
              <a:t>Sandip</a:t>
            </a:r>
            <a:r>
              <a:rPr lang="en-GB" dirty="0" smtClean="0"/>
              <a:t>: tradition over modernisation=autonomy</a:t>
            </a:r>
          </a:p>
          <a:p>
            <a:pPr marL="0" indent="0">
              <a:buNone/>
            </a:pPr>
            <a:r>
              <a:rPr lang="en-GB" dirty="0" smtClean="0"/>
              <a:t>Nikhil: tradition and modernisation=autonomy</a:t>
            </a:r>
          </a:p>
          <a:p>
            <a:pPr marL="0" indent="0">
              <a:buNone/>
            </a:pPr>
            <a:r>
              <a:rPr lang="en-GB" dirty="0" smtClean="0"/>
              <a:t>‘As long as India took care to retain the spiritual distinctiveness of its culture, it could make all the compromises and adjustments necessary to adapt itself to the requirements of a modern material world without losing its true identity’</a:t>
            </a:r>
          </a:p>
          <a:p>
            <a:r>
              <a:rPr lang="en-GB" dirty="0" smtClean="0"/>
              <a:t>‘The subjugated must learn the modern sciences and arts of the material world from the West in order to match their strengths and ultimately overthrow the colonizer…[however] the crucial need was to protect, preserve and strengthen the inner core of the national culture, its spiritual essence.’</a:t>
            </a:r>
          </a:p>
          <a:p>
            <a:r>
              <a:rPr lang="en-GB" dirty="0" smtClean="0"/>
              <a:t>Women’s fight for liberation, especially education, was seen as Western imitation and a ‘hankering for the external glitter and ostentation of the English way of life’  (</a:t>
            </a:r>
            <a:r>
              <a:rPr lang="en-GB" dirty="0" err="1" smtClean="0"/>
              <a:t>Bhudep</a:t>
            </a:r>
            <a:r>
              <a:rPr lang="en-GB" dirty="0" smtClean="0"/>
              <a:t> </a:t>
            </a:r>
            <a:r>
              <a:rPr lang="en-GB" dirty="0" err="1" smtClean="0"/>
              <a:t>Mukhopadhyay</a:t>
            </a:r>
            <a:r>
              <a:rPr lang="en-GB" dirty="0" smtClean="0"/>
              <a:t>) resulting in a gradual death of tradition.</a:t>
            </a:r>
          </a:p>
          <a:p>
            <a:r>
              <a:rPr lang="en-GB" dirty="0" smtClean="0"/>
              <a:t>The women’s question was addressed by wanting to keep her at home, bound by tradition, not educated in fear of Westernization and a rebellion against her gender role - which was to protect the home - which was seen as sacred.</a:t>
            </a:r>
          </a:p>
          <a:p>
            <a:endParaRPr lang="en-GB" dirty="0"/>
          </a:p>
        </p:txBody>
      </p:sp>
    </p:spTree>
    <p:extLst>
      <p:ext uri="{BB962C8B-B14F-4D97-AF65-F5344CB8AC3E}">
        <p14:creationId xmlns:p14="http://schemas.microsoft.com/office/powerpoint/2010/main" val="28560170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Educational Developments</a:t>
            </a:r>
            <a:endParaRPr lang="en-GB" dirty="0"/>
          </a:p>
        </p:txBody>
      </p:sp>
      <p:sp>
        <p:nvSpPr>
          <p:cNvPr id="3" name="Content Placeholder 2"/>
          <p:cNvSpPr>
            <a:spLocks noGrp="1"/>
          </p:cNvSpPr>
          <p:nvPr>
            <p:ph idx="1"/>
          </p:nvPr>
        </p:nvSpPr>
        <p:spPr/>
        <p:txBody>
          <a:bodyPr>
            <a:normAutofit fontScale="62500" lnSpcReduction="20000"/>
          </a:bodyPr>
          <a:lstStyle/>
          <a:p>
            <a:r>
              <a:rPr lang="en-GB" dirty="0" smtClean="0"/>
              <a:t>‘In 1850s, Indians themselves began to open schools for girls’.</a:t>
            </a:r>
          </a:p>
          <a:p>
            <a:r>
              <a:rPr lang="en-GB" dirty="0" smtClean="0"/>
              <a:t>‘The development of an educative literature and teaching materials in the Bengali language undoubtedly made possible the quite general acceptance of formal education among middle-class women…in fact a requirement for the new </a:t>
            </a:r>
            <a:r>
              <a:rPr lang="en-GB" dirty="0" err="1" smtClean="0"/>
              <a:t>bhadramahila</a:t>
            </a:r>
            <a:r>
              <a:rPr lang="en-GB" dirty="0" smtClean="0"/>
              <a:t> (respectable woman)…with the goal of cultural refinement through education.’</a:t>
            </a:r>
          </a:p>
          <a:p>
            <a:r>
              <a:rPr lang="en-GB" dirty="0" smtClean="0"/>
              <a:t>This notion made the ‘New Indian woman’ superior than Western women and women of lower classes’</a:t>
            </a:r>
          </a:p>
          <a:p>
            <a:r>
              <a:rPr lang="en-GB" dirty="0" smtClean="0"/>
              <a:t>Kundamala Debi ‘an educated woman can do housework thoughtfully and systematically in a way unknown to an ignorant, uneducated woman.’</a:t>
            </a:r>
          </a:p>
          <a:p>
            <a:r>
              <a:rPr lang="en-GB" dirty="0" smtClean="0"/>
              <a:t>‘They must not eat, drink, or smoke in the same way as men; they must continue the observance of religious rituals that men were finding difficult to carry out’</a:t>
            </a:r>
          </a:p>
          <a:p>
            <a:r>
              <a:rPr lang="en-GB" dirty="0" smtClean="0"/>
              <a:t>These educated women were adamant to protect traditional virtues of ‘chastity, self-sacrifice, submission, devotion, kindness, patience, and the </a:t>
            </a:r>
            <a:r>
              <a:rPr lang="en-GB" dirty="0" err="1" smtClean="0"/>
              <a:t>labors</a:t>
            </a:r>
            <a:r>
              <a:rPr lang="en-GB" dirty="0" smtClean="0"/>
              <a:t> of love’</a:t>
            </a:r>
          </a:p>
        </p:txBody>
      </p:sp>
    </p:spTree>
    <p:extLst>
      <p:ext uri="{BB962C8B-B14F-4D97-AF65-F5344CB8AC3E}">
        <p14:creationId xmlns:p14="http://schemas.microsoft.com/office/powerpoint/2010/main" val="14709358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Character Analysis</a:t>
            </a:r>
            <a:endParaRPr lang="en-GB" dirty="0"/>
          </a:p>
        </p:txBody>
      </p:sp>
      <p:sp>
        <p:nvSpPr>
          <p:cNvPr id="3" name="Content Placeholder 2"/>
          <p:cNvSpPr>
            <a:spLocks noGrp="1"/>
          </p:cNvSpPr>
          <p:nvPr>
            <p:ph idx="1"/>
          </p:nvPr>
        </p:nvSpPr>
        <p:spPr/>
        <p:txBody>
          <a:bodyPr>
            <a:normAutofit fontScale="70000" lnSpcReduction="20000"/>
          </a:bodyPr>
          <a:lstStyle/>
          <a:p>
            <a:r>
              <a:rPr lang="en-GB" dirty="0" err="1" smtClean="0"/>
              <a:t>Ghaire</a:t>
            </a:r>
            <a:r>
              <a:rPr lang="en-GB" dirty="0" smtClean="0"/>
              <a:t> Baire1984, directed by </a:t>
            </a:r>
            <a:r>
              <a:rPr lang="en-GB" dirty="0" err="1" smtClean="0"/>
              <a:t>Satyajit</a:t>
            </a:r>
            <a:r>
              <a:rPr lang="en-GB" dirty="0" smtClean="0"/>
              <a:t> Ray based on the novel The Home and the World by Rabindranath Tagore</a:t>
            </a:r>
          </a:p>
          <a:p>
            <a:r>
              <a:rPr lang="en-GB" dirty="0" smtClean="0"/>
              <a:t>The film portrays </a:t>
            </a:r>
            <a:r>
              <a:rPr lang="en-GB" dirty="0" err="1" smtClean="0"/>
              <a:t>Sandip</a:t>
            </a:r>
            <a:r>
              <a:rPr lang="en-GB" dirty="0" smtClean="0"/>
              <a:t> as being genuinely in love with </a:t>
            </a:r>
            <a:r>
              <a:rPr lang="en-GB" dirty="0" err="1" smtClean="0"/>
              <a:t>Bimala</a:t>
            </a:r>
            <a:r>
              <a:rPr lang="en-GB" dirty="0" smtClean="0"/>
              <a:t>; we do not have access to the internal monologues of each character, therefore, an audience unfamiliar to the novel would not be fully aware of the monstrous character and full intentions of </a:t>
            </a:r>
            <a:r>
              <a:rPr lang="en-GB" dirty="0" err="1" smtClean="0"/>
              <a:t>Sandip</a:t>
            </a:r>
            <a:r>
              <a:rPr lang="en-GB" dirty="0" smtClean="0"/>
              <a:t> until near the end of the film.</a:t>
            </a:r>
          </a:p>
          <a:p>
            <a:r>
              <a:rPr lang="en-GB" dirty="0" err="1" smtClean="0"/>
              <a:t>Bimala</a:t>
            </a:r>
            <a:r>
              <a:rPr lang="en-GB" dirty="0" smtClean="0"/>
              <a:t> is portrayed as being innocent, the same issue mentioned above allows us to remove any responsibility on her part concerning her affair with </a:t>
            </a:r>
            <a:r>
              <a:rPr lang="en-GB" dirty="0" err="1" smtClean="0"/>
              <a:t>Sandip</a:t>
            </a:r>
            <a:r>
              <a:rPr lang="en-GB" dirty="0" smtClean="0"/>
              <a:t>; her ‘wild nature’ is portrayed as subtle curiosities which leaves her trapped.</a:t>
            </a:r>
          </a:p>
          <a:p>
            <a:r>
              <a:rPr lang="en-GB" dirty="0" smtClean="0"/>
              <a:t>Nikhil is portrayed as reflective, the subtle foolishness that can be seen in his character in the novel is not present, he is instead seen as strategic.</a:t>
            </a:r>
            <a:endParaRPr lang="en-GB" dirty="0"/>
          </a:p>
        </p:txBody>
      </p:sp>
    </p:spTree>
    <p:extLst>
      <p:ext uri="{BB962C8B-B14F-4D97-AF65-F5344CB8AC3E}">
        <p14:creationId xmlns:p14="http://schemas.microsoft.com/office/powerpoint/2010/main" val="41075126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Further Questions</a:t>
            </a:r>
            <a:endParaRPr lang="en-GB" dirty="0"/>
          </a:p>
        </p:txBody>
      </p:sp>
      <p:sp>
        <p:nvSpPr>
          <p:cNvPr id="3" name="Content Placeholder 2"/>
          <p:cNvSpPr>
            <a:spLocks noGrp="1"/>
          </p:cNvSpPr>
          <p:nvPr>
            <p:ph idx="1"/>
          </p:nvPr>
        </p:nvSpPr>
        <p:spPr/>
        <p:txBody>
          <a:bodyPr>
            <a:normAutofit fontScale="85000" lnSpcReduction="10000"/>
          </a:bodyPr>
          <a:lstStyle/>
          <a:p>
            <a:r>
              <a:rPr lang="en-GB" dirty="0" smtClean="0"/>
              <a:t>Find 3 quotes in the text that represent the struggle between the home and the world (one from each protagonist: </a:t>
            </a:r>
            <a:r>
              <a:rPr lang="en-GB" dirty="0" err="1" smtClean="0"/>
              <a:t>Bimala</a:t>
            </a:r>
            <a:r>
              <a:rPr lang="en-GB" dirty="0" smtClean="0"/>
              <a:t>, Nikhil and </a:t>
            </a:r>
            <a:r>
              <a:rPr lang="en-GB" dirty="0" err="1" smtClean="0"/>
              <a:t>Sandip</a:t>
            </a:r>
            <a:r>
              <a:rPr lang="en-GB" dirty="0" smtClean="0"/>
              <a:t>)</a:t>
            </a:r>
          </a:p>
          <a:p>
            <a:r>
              <a:rPr lang="en-GB" dirty="0" smtClean="0"/>
              <a:t>Can modernization and tradition exist at one and the same time in a woman seeking liberation? </a:t>
            </a:r>
          </a:p>
          <a:p>
            <a:r>
              <a:rPr lang="en-GB" dirty="0" smtClean="0"/>
              <a:t>Discuss the construction of femininity, its strengths and limitations on a woman seeking liberation?</a:t>
            </a:r>
          </a:p>
          <a:p>
            <a:r>
              <a:rPr lang="en-GB" dirty="0" smtClean="0"/>
              <a:t>‘The image of woman as goddess or mother served to erase her sexuality in the world outside the home.’ Discuss the fear surrounding female sexuality?</a:t>
            </a:r>
          </a:p>
          <a:p>
            <a:endParaRPr lang="en-GB" dirty="0" smtClean="0"/>
          </a:p>
          <a:p>
            <a:endParaRPr lang="en-GB" dirty="0" smtClean="0"/>
          </a:p>
        </p:txBody>
      </p:sp>
    </p:spTree>
    <p:extLst>
      <p:ext uri="{BB962C8B-B14F-4D97-AF65-F5344CB8AC3E}">
        <p14:creationId xmlns:p14="http://schemas.microsoft.com/office/powerpoint/2010/main" val="38531722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Betrayal: An Analysis in Three Acts</a:t>
            </a:r>
            <a:endParaRPr lang="en-GB" dirty="0"/>
          </a:p>
        </p:txBody>
      </p:sp>
      <p:sp>
        <p:nvSpPr>
          <p:cNvPr id="3" name="Subtitle 2"/>
          <p:cNvSpPr>
            <a:spLocks noGrp="1"/>
          </p:cNvSpPr>
          <p:nvPr>
            <p:ph type="subTitle" idx="1"/>
          </p:nvPr>
        </p:nvSpPr>
        <p:spPr/>
        <p:txBody>
          <a:bodyPr/>
          <a:lstStyle/>
          <a:p>
            <a:r>
              <a:rPr lang="en-GB" dirty="0" smtClean="0"/>
              <a:t>Kamala </a:t>
            </a:r>
            <a:r>
              <a:rPr lang="en-GB" dirty="0" err="1" smtClean="0"/>
              <a:t>Visweswaran</a:t>
            </a:r>
            <a:endParaRPr lang="en-GB" dirty="0" smtClean="0"/>
          </a:p>
          <a:p>
            <a:endParaRPr lang="en-GB" dirty="0"/>
          </a:p>
        </p:txBody>
      </p:sp>
    </p:spTree>
    <p:extLst>
      <p:ext uri="{BB962C8B-B14F-4D97-AF65-F5344CB8AC3E}">
        <p14:creationId xmlns:p14="http://schemas.microsoft.com/office/powerpoint/2010/main" val="1702527237"/>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Players</a:t>
            </a:r>
            <a:endParaRPr lang="en-GB" dirty="0"/>
          </a:p>
        </p:txBody>
      </p:sp>
      <p:sp>
        <p:nvSpPr>
          <p:cNvPr id="3" name="Content Placeholder 2"/>
          <p:cNvSpPr>
            <a:spLocks noGrp="1"/>
          </p:cNvSpPr>
          <p:nvPr>
            <p:ph idx="1"/>
          </p:nvPr>
        </p:nvSpPr>
        <p:spPr/>
        <p:txBody>
          <a:bodyPr>
            <a:normAutofit lnSpcReduction="10000"/>
          </a:bodyPr>
          <a:lstStyle/>
          <a:p>
            <a:r>
              <a:rPr lang="en-GB" dirty="0" smtClean="0"/>
              <a:t>Uma </a:t>
            </a:r>
          </a:p>
          <a:p>
            <a:r>
              <a:rPr lang="en-GB" dirty="0" smtClean="0"/>
              <a:t>Janaki </a:t>
            </a:r>
          </a:p>
          <a:p>
            <a:r>
              <a:rPr lang="en-GB" dirty="0" err="1" smtClean="0"/>
              <a:t>Tangam</a:t>
            </a:r>
            <a:endParaRPr lang="en-GB" dirty="0" smtClean="0"/>
          </a:p>
          <a:p>
            <a:r>
              <a:rPr lang="en-GB" dirty="0" smtClean="0"/>
              <a:t>Kamala </a:t>
            </a:r>
            <a:r>
              <a:rPr lang="en-GB" dirty="0" err="1" smtClean="0"/>
              <a:t>Visweswaran</a:t>
            </a:r>
            <a:endParaRPr lang="en-GB" dirty="0" smtClean="0"/>
          </a:p>
          <a:p>
            <a:r>
              <a:rPr lang="en-GB" dirty="0" smtClean="0"/>
              <a:t>Uma’s first husband</a:t>
            </a:r>
          </a:p>
          <a:p>
            <a:r>
              <a:rPr lang="en-GB" dirty="0" smtClean="0"/>
              <a:t>Subramanian (Uma’s 2</a:t>
            </a:r>
            <a:r>
              <a:rPr lang="en-GB" baseline="30000" dirty="0" smtClean="0"/>
              <a:t>nd</a:t>
            </a:r>
            <a:r>
              <a:rPr lang="en-GB" dirty="0" smtClean="0"/>
              <a:t> husband)</a:t>
            </a:r>
          </a:p>
          <a:p>
            <a:r>
              <a:rPr lang="en-GB" dirty="0" smtClean="0"/>
              <a:t>Brahmin priest (Janaki’s 1</a:t>
            </a:r>
            <a:r>
              <a:rPr lang="en-GB" baseline="30000" dirty="0" smtClean="0"/>
              <a:t>st</a:t>
            </a:r>
            <a:r>
              <a:rPr lang="en-GB" dirty="0" smtClean="0"/>
              <a:t> husband)</a:t>
            </a:r>
          </a:p>
          <a:p>
            <a:r>
              <a:rPr lang="en-GB" dirty="0" smtClean="0"/>
              <a:t>Ramachandran (Janaki’s 2</a:t>
            </a:r>
            <a:r>
              <a:rPr lang="en-GB" baseline="30000" dirty="0" smtClean="0"/>
              <a:t>nd</a:t>
            </a:r>
            <a:r>
              <a:rPr lang="en-GB" dirty="0" smtClean="0"/>
              <a:t> husband)</a:t>
            </a:r>
          </a:p>
          <a:p>
            <a:endParaRPr lang="en-GB" dirty="0"/>
          </a:p>
        </p:txBody>
      </p:sp>
    </p:spTree>
    <p:extLst>
      <p:ext uri="{BB962C8B-B14F-4D97-AF65-F5344CB8AC3E}">
        <p14:creationId xmlns:p14="http://schemas.microsoft.com/office/powerpoint/2010/main" val="2456426612"/>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Definitions</a:t>
            </a:r>
            <a:endParaRPr lang="en-GB" dirty="0"/>
          </a:p>
        </p:txBody>
      </p:sp>
      <p:sp>
        <p:nvSpPr>
          <p:cNvPr id="3" name="Content Placeholder 2"/>
          <p:cNvSpPr>
            <a:spLocks noGrp="1"/>
          </p:cNvSpPr>
          <p:nvPr>
            <p:ph idx="1"/>
          </p:nvPr>
        </p:nvSpPr>
        <p:spPr/>
        <p:txBody>
          <a:bodyPr>
            <a:normAutofit fontScale="92500" lnSpcReduction="10000"/>
          </a:bodyPr>
          <a:lstStyle/>
          <a:p>
            <a:r>
              <a:rPr lang="en-GB" dirty="0" smtClean="0"/>
              <a:t>Epistemology: a branch of philosophy investigating the origin, nature, methods and limits of human knowledge. </a:t>
            </a:r>
          </a:p>
          <a:p>
            <a:r>
              <a:rPr lang="en-GB" dirty="0" smtClean="0"/>
              <a:t>Ethnography: Scientific description of people and culture with their customs, habits and mutual differences.</a:t>
            </a:r>
          </a:p>
          <a:p>
            <a:r>
              <a:rPr lang="en-GB" dirty="0" smtClean="0"/>
              <a:t>Brahmin: the highest Hindu caste, traditionally of the priesthood.</a:t>
            </a:r>
          </a:p>
          <a:p>
            <a:r>
              <a:rPr lang="en-GB" dirty="0" smtClean="0"/>
              <a:t>Satyagraha: A policy of passive political resistance advocated by Ghandi against British rule in India.</a:t>
            </a:r>
            <a:endParaRPr lang="en-GB" dirty="0"/>
          </a:p>
        </p:txBody>
      </p:sp>
    </p:spTree>
    <p:extLst>
      <p:ext uri="{BB962C8B-B14F-4D97-AF65-F5344CB8AC3E}">
        <p14:creationId xmlns:p14="http://schemas.microsoft.com/office/powerpoint/2010/main" val="895140399"/>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Difference</a:t>
            </a:r>
            <a:endParaRPr lang="en-GB" dirty="0"/>
          </a:p>
        </p:txBody>
      </p:sp>
      <p:sp>
        <p:nvSpPr>
          <p:cNvPr id="3" name="Content Placeholder 2"/>
          <p:cNvSpPr>
            <a:spLocks noGrp="1"/>
          </p:cNvSpPr>
          <p:nvPr>
            <p:ph idx="1"/>
          </p:nvPr>
        </p:nvSpPr>
        <p:spPr/>
        <p:txBody>
          <a:bodyPr/>
          <a:lstStyle/>
          <a:p>
            <a:r>
              <a:rPr lang="en-GB" dirty="0" smtClean="0"/>
              <a:t>Problem we keep returning to throughout the course which is well mapped out here. </a:t>
            </a:r>
          </a:p>
          <a:p>
            <a:r>
              <a:rPr lang="en-GB" dirty="0" smtClean="0"/>
              <a:t>We prefer to find similarity than to attempt the difficult task of processing difference. </a:t>
            </a:r>
          </a:p>
          <a:p>
            <a:r>
              <a:rPr lang="en-GB" dirty="0" smtClean="0"/>
              <a:t>“feminist theory is repositioning itself along the lines of difference” yet it remains a struggle to let go of the earlier notions of sisterhood. </a:t>
            </a:r>
            <a:endParaRPr lang="en-GB" dirty="0"/>
          </a:p>
        </p:txBody>
      </p:sp>
    </p:spTree>
    <p:extLst>
      <p:ext uri="{BB962C8B-B14F-4D97-AF65-F5344CB8AC3E}">
        <p14:creationId xmlns:p14="http://schemas.microsoft.com/office/powerpoint/2010/main" val="1220177033"/>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Accountable positioning</a:t>
            </a:r>
            <a:endParaRPr lang="en-GB" dirty="0"/>
          </a:p>
        </p:txBody>
      </p:sp>
      <p:sp>
        <p:nvSpPr>
          <p:cNvPr id="3" name="Content Placeholder 2"/>
          <p:cNvSpPr>
            <a:spLocks noGrp="1"/>
          </p:cNvSpPr>
          <p:nvPr>
            <p:ph idx="1"/>
          </p:nvPr>
        </p:nvSpPr>
        <p:spPr/>
        <p:txBody>
          <a:bodyPr>
            <a:normAutofit fontScale="85000" lnSpcReduction="20000"/>
          </a:bodyPr>
          <a:lstStyle/>
          <a:p>
            <a:r>
              <a:rPr lang="en-GB" dirty="0" smtClean="0">
                <a:hlinkClick r:id="rId2"/>
              </a:rPr>
              <a:t>http://monoskop.org/images/f/f3/Haraway_Donna_J_Simians_Cyborgs_and_Women_The_Reinvention_of_Nature.pdf</a:t>
            </a:r>
            <a:endParaRPr lang="en-GB" dirty="0" smtClean="0"/>
          </a:p>
          <a:p>
            <a:endParaRPr lang="en-GB" dirty="0"/>
          </a:p>
          <a:p>
            <a:r>
              <a:rPr lang="en-GB" dirty="0" smtClean="0"/>
              <a:t>Pg. 196 - Feminist embodiment resists fixation and is insatiably curious about the webs of differential positioning. There is no single feminist standpoint because our maps require too many dimensions for that metaphor to ground our visions. But the feminist standpoint theorists' goal of an epistemology and politics of engaged, accountable positioning remains eminently potent.</a:t>
            </a:r>
            <a:endParaRPr lang="en-GB" dirty="0"/>
          </a:p>
          <a:p>
            <a:endParaRPr lang="en-GB" dirty="0"/>
          </a:p>
        </p:txBody>
      </p:sp>
    </p:spTree>
    <p:extLst>
      <p:ext uri="{BB962C8B-B14F-4D97-AF65-F5344CB8AC3E}">
        <p14:creationId xmlns:p14="http://schemas.microsoft.com/office/powerpoint/2010/main" val="3812980096"/>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Silence and Power Relations</a:t>
            </a:r>
            <a:endParaRPr lang="en-GB" dirty="0"/>
          </a:p>
        </p:txBody>
      </p:sp>
      <p:sp>
        <p:nvSpPr>
          <p:cNvPr id="3" name="Content Placeholder 2"/>
          <p:cNvSpPr>
            <a:spLocks noGrp="1"/>
          </p:cNvSpPr>
          <p:nvPr>
            <p:ph idx="1"/>
          </p:nvPr>
        </p:nvSpPr>
        <p:spPr/>
        <p:txBody>
          <a:bodyPr>
            <a:normAutofit lnSpcReduction="10000"/>
          </a:bodyPr>
          <a:lstStyle/>
          <a:p>
            <a:r>
              <a:rPr lang="en-GB" dirty="0" smtClean="0"/>
              <a:t>Information holds power, by not revealing this the power is transferred to the individual e.g. Janaki</a:t>
            </a:r>
          </a:p>
          <a:p>
            <a:r>
              <a:rPr lang="en-GB" dirty="0" err="1" smtClean="0"/>
              <a:t>Visweswaran</a:t>
            </a:r>
            <a:r>
              <a:rPr lang="en-GB" dirty="0" smtClean="0"/>
              <a:t> wants the power of this information in her text, but by narrating the events in the way she does she is able to leave residual power with Janaki by articulating the unravelling of her story rather than just the end resulting facts.</a:t>
            </a:r>
          </a:p>
          <a:p>
            <a:endParaRPr lang="en-GB" dirty="0"/>
          </a:p>
        </p:txBody>
      </p:sp>
    </p:spTree>
    <p:extLst>
      <p:ext uri="{BB962C8B-B14F-4D97-AF65-F5344CB8AC3E}">
        <p14:creationId xmlns:p14="http://schemas.microsoft.com/office/powerpoint/2010/main" val="1047749035"/>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Class</a:t>
            </a:r>
            <a:endParaRPr lang="en-GB" dirty="0"/>
          </a:p>
        </p:txBody>
      </p:sp>
      <p:sp>
        <p:nvSpPr>
          <p:cNvPr id="3" name="Content Placeholder 2"/>
          <p:cNvSpPr>
            <a:spLocks noGrp="1"/>
          </p:cNvSpPr>
          <p:nvPr>
            <p:ph idx="1"/>
          </p:nvPr>
        </p:nvSpPr>
        <p:spPr/>
        <p:txBody>
          <a:bodyPr>
            <a:normAutofit fontScale="85000" lnSpcReduction="20000"/>
          </a:bodyPr>
          <a:lstStyle/>
          <a:p>
            <a:r>
              <a:rPr lang="en-GB" dirty="0" smtClean="0"/>
              <a:t>Class is established through a mix of caste, economic status, and for women marital and familial status.</a:t>
            </a:r>
          </a:p>
          <a:p>
            <a:r>
              <a:rPr lang="en-GB" dirty="0" smtClean="0"/>
              <a:t>Economic status seems to be the dominant though as despite being Brahmins (the highest caste) Janaki’s brother warns she will be classified as Class C if she is arrested because they are poor.</a:t>
            </a:r>
          </a:p>
          <a:p>
            <a:r>
              <a:rPr lang="en-GB" dirty="0" smtClean="0"/>
              <a:t>Uma on the other hand in identifying as a chaste wife and assimilating the class factors of her husband is classified as Class A.</a:t>
            </a:r>
          </a:p>
          <a:p>
            <a:r>
              <a:rPr lang="en-GB" dirty="0" smtClean="0"/>
              <a:t>Class is a complicated combination of factors which is especially difficult to navigate for women as much of their identity is formulated through relations to men.</a:t>
            </a:r>
          </a:p>
        </p:txBody>
      </p:sp>
    </p:spTree>
    <p:extLst>
      <p:ext uri="{BB962C8B-B14F-4D97-AF65-F5344CB8AC3E}">
        <p14:creationId xmlns:p14="http://schemas.microsoft.com/office/powerpoint/2010/main" val="3238699273"/>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365</TotalTime>
  <Words>1728</Words>
  <Application>Microsoft Macintosh PowerPoint</Application>
  <PresentationFormat>On-screen Show (4:3)</PresentationFormat>
  <Paragraphs>96</Paragraphs>
  <Slides>20</Slides>
  <Notes>0</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Office Theme</vt:lpstr>
      <vt:lpstr>The Home and the World</vt:lpstr>
      <vt:lpstr>Character Analysis</vt:lpstr>
      <vt:lpstr>Betrayal: An Analysis in Three Acts</vt:lpstr>
      <vt:lpstr>The Players</vt:lpstr>
      <vt:lpstr>Definitions</vt:lpstr>
      <vt:lpstr>Difference</vt:lpstr>
      <vt:lpstr>Accountable positioning</vt:lpstr>
      <vt:lpstr>Silence and Power Relations</vt:lpstr>
      <vt:lpstr>Class</vt:lpstr>
      <vt:lpstr>Official History and Knowledge</vt:lpstr>
      <vt:lpstr>Identity, Reality and Truth</vt:lpstr>
      <vt:lpstr>Betrayal and Agency</vt:lpstr>
      <vt:lpstr>Further Questions</vt:lpstr>
      <vt:lpstr>The Nation and its Fragments</vt:lpstr>
      <vt:lpstr>The Women’s Question</vt:lpstr>
      <vt:lpstr>Colonialism</vt:lpstr>
      <vt:lpstr>Dichotomy of Nationalism</vt:lpstr>
      <vt:lpstr>Modernisation </vt:lpstr>
      <vt:lpstr>Educational Developments</vt:lpstr>
      <vt:lpstr>Further Questions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fix it</dc:creator>
  <cp:lastModifiedBy>Roxanne Bibizadeh</cp:lastModifiedBy>
  <cp:revision>15</cp:revision>
  <dcterms:created xsi:type="dcterms:W3CDTF">2015-11-15T12:27:34Z</dcterms:created>
  <dcterms:modified xsi:type="dcterms:W3CDTF">2015-11-15T18:43:22Z</dcterms:modified>
</cp:coreProperties>
</file>