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78" r:id="rId11"/>
    <p:sldId id="275" r:id="rId12"/>
    <p:sldId id="267" r:id="rId13"/>
    <p:sldId id="269" r:id="rId14"/>
    <p:sldId id="279" r:id="rId15"/>
    <p:sldId id="270" r:id="rId16"/>
    <p:sldId id="273" r:id="rId17"/>
    <p:sldId id="280"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853" autoAdjust="0"/>
    <p:restoredTop sz="94660"/>
  </p:normalViewPr>
  <p:slideViewPr>
    <p:cSldViewPr>
      <p:cViewPr varScale="1">
        <p:scale>
          <a:sx n="80" d="100"/>
          <a:sy n="80" d="100"/>
        </p:scale>
        <p:origin x="-106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7EBD3E-E5CC-45D7-86BF-75B9694E33D1}" type="datetimeFigureOut">
              <a:rPr lang="en-GB" smtClean="0"/>
              <a:pPr/>
              <a:t>02/11/15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6A03CE-1FD1-4B5E-A04B-BBE5D8077CE3}" type="slidenum">
              <a:rPr lang="en-GB" smtClean="0"/>
              <a:pPr/>
              <a:t>‹#›</a:t>
            </a:fld>
            <a:endParaRPr lang="en-GB"/>
          </a:p>
        </p:txBody>
      </p:sp>
    </p:spTree>
    <p:extLst>
      <p:ext uri="{BB962C8B-B14F-4D97-AF65-F5344CB8AC3E}">
        <p14:creationId xmlns:p14="http://schemas.microsoft.com/office/powerpoint/2010/main" val="40352252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F6A03CE-1FD1-4B5E-A04B-BBE5D8077CE3}"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F6A03CE-1FD1-4B5E-A04B-BBE5D8077CE3}" type="slidenum">
              <a:rPr lang="en-GB" smtClean="0"/>
              <a:pPr/>
              <a:t>10</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F6A03CE-1FD1-4B5E-A04B-BBE5D8077CE3}" type="slidenum">
              <a:rPr lang="en-GB" smtClean="0"/>
              <a:pPr/>
              <a:t>11</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F6A03CE-1FD1-4B5E-A04B-BBE5D8077CE3}" type="slidenum">
              <a:rPr lang="en-GB" smtClean="0"/>
              <a:pPr/>
              <a:t>12</a:t>
            </a:fld>
            <a:endParaRPr lang="en-GB"/>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F6A03CE-1FD1-4B5E-A04B-BBE5D8077CE3}" type="slidenum">
              <a:rPr lang="en-GB" smtClean="0"/>
              <a:pPr/>
              <a:t>13</a:t>
            </a:fld>
            <a:endParaRPr lang="en-GB"/>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F6A03CE-1FD1-4B5E-A04B-BBE5D8077CE3}" type="slidenum">
              <a:rPr lang="en-GB" smtClean="0"/>
              <a:pPr/>
              <a:t>14</a:t>
            </a:fld>
            <a:endParaRPr lang="en-GB"/>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F6A03CE-1FD1-4B5E-A04B-BBE5D8077CE3}" type="slidenum">
              <a:rPr lang="en-GB" smtClean="0"/>
              <a:pPr/>
              <a:t>15</a:t>
            </a:fld>
            <a:endParaRPr lang="en-GB"/>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F6A03CE-1FD1-4B5E-A04B-BBE5D8077CE3}" type="slidenum">
              <a:rPr lang="en-GB" smtClean="0"/>
              <a:pPr/>
              <a:t>16</a:t>
            </a:fld>
            <a:endParaRPr lang="en-GB"/>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F6A03CE-1FD1-4B5E-A04B-BBE5D8077CE3}" type="slidenum">
              <a:rPr lang="en-GB" smtClean="0"/>
              <a:pPr/>
              <a:t>17</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F6A03CE-1FD1-4B5E-A04B-BBE5D8077CE3}"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F6A03CE-1FD1-4B5E-A04B-BBE5D8077CE3}" type="slidenum">
              <a:rPr lang="en-GB" smtClean="0"/>
              <a:pPr/>
              <a:t>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F6A03CE-1FD1-4B5E-A04B-BBE5D8077CE3}" type="slidenum">
              <a:rPr lang="en-GB" smtClean="0"/>
              <a:pPr/>
              <a:t>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F6A03CE-1FD1-4B5E-A04B-BBE5D8077CE3}" type="slidenum">
              <a:rPr lang="en-GB" smtClean="0"/>
              <a:pPr/>
              <a:t>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F6A03CE-1FD1-4B5E-A04B-BBE5D8077CE3}" type="slidenum">
              <a:rPr lang="en-GB" smtClean="0"/>
              <a:pPr/>
              <a:t>6</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F6A03CE-1FD1-4B5E-A04B-BBE5D8077CE3}" type="slidenum">
              <a:rPr lang="en-GB" smtClean="0"/>
              <a:pPr/>
              <a:t>7</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F6A03CE-1FD1-4B5E-A04B-BBE5D8077CE3}" type="slidenum">
              <a:rPr lang="en-GB" smtClean="0"/>
              <a:pPr/>
              <a:t>8</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FF6A03CE-1FD1-4B5E-A04B-BBE5D8077CE3}" type="slidenum">
              <a:rPr lang="en-GB" smtClean="0"/>
              <a:pPr/>
              <a:t>9</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704579D-5E4B-4959-8138-75B1BBCF9B7C}" type="datetimeFigureOut">
              <a:rPr lang="en-GB" smtClean="0"/>
              <a:pPr/>
              <a:t>02/11/15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B0ACD4-C3EE-4DC6-B1FD-BDD11019DEE8}" type="slidenum">
              <a:rPr lang="en-GB" smtClean="0"/>
              <a:pPr/>
              <a:t>‹#›</a:t>
            </a:fld>
            <a:endParaRPr lang="en-GB"/>
          </a:p>
        </p:txBody>
      </p:sp>
    </p:spTree>
    <p:extLst>
      <p:ext uri="{BB962C8B-B14F-4D97-AF65-F5344CB8AC3E}">
        <p14:creationId xmlns:p14="http://schemas.microsoft.com/office/powerpoint/2010/main" val="4171176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704579D-5E4B-4959-8138-75B1BBCF9B7C}" type="datetimeFigureOut">
              <a:rPr lang="en-GB" smtClean="0"/>
              <a:pPr/>
              <a:t>02/11/15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B0ACD4-C3EE-4DC6-B1FD-BDD11019DEE8}" type="slidenum">
              <a:rPr lang="en-GB" smtClean="0"/>
              <a:pPr/>
              <a:t>‹#›</a:t>
            </a:fld>
            <a:endParaRPr lang="en-GB"/>
          </a:p>
        </p:txBody>
      </p:sp>
    </p:spTree>
    <p:extLst>
      <p:ext uri="{BB962C8B-B14F-4D97-AF65-F5344CB8AC3E}">
        <p14:creationId xmlns:p14="http://schemas.microsoft.com/office/powerpoint/2010/main" val="28622608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704579D-5E4B-4959-8138-75B1BBCF9B7C}" type="datetimeFigureOut">
              <a:rPr lang="en-GB" smtClean="0"/>
              <a:pPr/>
              <a:t>02/11/15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B0ACD4-C3EE-4DC6-B1FD-BDD11019DEE8}" type="slidenum">
              <a:rPr lang="en-GB" smtClean="0"/>
              <a:pPr/>
              <a:t>‹#›</a:t>
            </a:fld>
            <a:endParaRPr lang="en-GB"/>
          </a:p>
        </p:txBody>
      </p:sp>
    </p:spTree>
    <p:extLst>
      <p:ext uri="{BB962C8B-B14F-4D97-AF65-F5344CB8AC3E}">
        <p14:creationId xmlns:p14="http://schemas.microsoft.com/office/powerpoint/2010/main" val="2881413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704579D-5E4B-4959-8138-75B1BBCF9B7C}" type="datetimeFigureOut">
              <a:rPr lang="en-GB" smtClean="0"/>
              <a:pPr/>
              <a:t>02/11/15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B0ACD4-C3EE-4DC6-B1FD-BDD11019DEE8}" type="slidenum">
              <a:rPr lang="en-GB" smtClean="0"/>
              <a:pPr/>
              <a:t>‹#›</a:t>
            </a:fld>
            <a:endParaRPr lang="en-GB"/>
          </a:p>
        </p:txBody>
      </p:sp>
    </p:spTree>
    <p:extLst>
      <p:ext uri="{BB962C8B-B14F-4D97-AF65-F5344CB8AC3E}">
        <p14:creationId xmlns:p14="http://schemas.microsoft.com/office/powerpoint/2010/main" val="4056147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704579D-5E4B-4959-8138-75B1BBCF9B7C}" type="datetimeFigureOut">
              <a:rPr lang="en-GB" smtClean="0"/>
              <a:pPr/>
              <a:t>02/11/15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4B0ACD4-C3EE-4DC6-B1FD-BDD11019DEE8}" type="slidenum">
              <a:rPr lang="en-GB" smtClean="0"/>
              <a:pPr/>
              <a:t>‹#›</a:t>
            </a:fld>
            <a:endParaRPr lang="en-GB"/>
          </a:p>
        </p:txBody>
      </p:sp>
    </p:spTree>
    <p:extLst>
      <p:ext uri="{BB962C8B-B14F-4D97-AF65-F5344CB8AC3E}">
        <p14:creationId xmlns:p14="http://schemas.microsoft.com/office/powerpoint/2010/main" val="40242319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704579D-5E4B-4959-8138-75B1BBCF9B7C}" type="datetimeFigureOut">
              <a:rPr lang="en-GB" smtClean="0"/>
              <a:pPr/>
              <a:t>02/11/15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4B0ACD4-C3EE-4DC6-B1FD-BDD11019DEE8}" type="slidenum">
              <a:rPr lang="en-GB" smtClean="0"/>
              <a:pPr/>
              <a:t>‹#›</a:t>
            </a:fld>
            <a:endParaRPr lang="en-GB"/>
          </a:p>
        </p:txBody>
      </p:sp>
    </p:spTree>
    <p:extLst>
      <p:ext uri="{BB962C8B-B14F-4D97-AF65-F5344CB8AC3E}">
        <p14:creationId xmlns:p14="http://schemas.microsoft.com/office/powerpoint/2010/main" val="16010374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704579D-5E4B-4959-8138-75B1BBCF9B7C}" type="datetimeFigureOut">
              <a:rPr lang="en-GB" smtClean="0"/>
              <a:pPr/>
              <a:t>02/11/15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4B0ACD4-C3EE-4DC6-B1FD-BDD11019DEE8}" type="slidenum">
              <a:rPr lang="en-GB" smtClean="0"/>
              <a:pPr/>
              <a:t>‹#›</a:t>
            </a:fld>
            <a:endParaRPr lang="en-GB"/>
          </a:p>
        </p:txBody>
      </p:sp>
    </p:spTree>
    <p:extLst>
      <p:ext uri="{BB962C8B-B14F-4D97-AF65-F5344CB8AC3E}">
        <p14:creationId xmlns:p14="http://schemas.microsoft.com/office/powerpoint/2010/main" val="17380352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704579D-5E4B-4959-8138-75B1BBCF9B7C}" type="datetimeFigureOut">
              <a:rPr lang="en-GB" smtClean="0"/>
              <a:pPr/>
              <a:t>02/11/15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4B0ACD4-C3EE-4DC6-B1FD-BDD11019DEE8}" type="slidenum">
              <a:rPr lang="en-GB" smtClean="0"/>
              <a:pPr/>
              <a:t>‹#›</a:t>
            </a:fld>
            <a:endParaRPr lang="en-GB"/>
          </a:p>
        </p:txBody>
      </p:sp>
    </p:spTree>
    <p:extLst>
      <p:ext uri="{BB962C8B-B14F-4D97-AF65-F5344CB8AC3E}">
        <p14:creationId xmlns:p14="http://schemas.microsoft.com/office/powerpoint/2010/main" val="1788728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04579D-5E4B-4959-8138-75B1BBCF9B7C}" type="datetimeFigureOut">
              <a:rPr lang="en-GB" smtClean="0"/>
              <a:pPr/>
              <a:t>02/11/15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4B0ACD4-C3EE-4DC6-B1FD-BDD11019DEE8}" type="slidenum">
              <a:rPr lang="en-GB" smtClean="0"/>
              <a:pPr/>
              <a:t>‹#›</a:t>
            </a:fld>
            <a:endParaRPr lang="en-GB"/>
          </a:p>
        </p:txBody>
      </p:sp>
    </p:spTree>
    <p:extLst>
      <p:ext uri="{BB962C8B-B14F-4D97-AF65-F5344CB8AC3E}">
        <p14:creationId xmlns:p14="http://schemas.microsoft.com/office/powerpoint/2010/main" val="9356426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04579D-5E4B-4959-8138-75B1BBCF9B7C}" type="datetimeFigureOut">
              <a:rPr lang="en-GB" smtClean="0"/>
              <a:pPr/>
              <a:t>02/11/15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4B0ACD4-C3EE-4DC6-B1FD-BDD11019DEE8}" type="slidenum">
              <a:rPr lang="en-GB" smtClean="0"/>
              <a:pPr/>
              <a:t>‹#›</a:t>
            </a:fld>
            <a:endParaRPr lang="en-GB"/>
          </a:p>
        </p:txBody>
      </p:sp>
    </p:spTree>
    <p:extLst>
      <p:ext uri="{BB962C8B-B14F-4D97-AF65-F5344CB8AC3E}">
        <p14:creationId xmlns:p14="http://schemas.microsoft.com/office/powerpoint/2010/main" val="1234898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704579D-5E4B-4959-8138-75B1BBCF9B7C}" type="datetimeFigureOut">
              <a:rPr lang="en-GB" smtClean="0"/>
              <a:pPr/>
              <a:t>02/11/15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4B0ACD4-C3EE-4DC6-B1FD-BDD11019DEE8}" type="slidenum">
              <a:rPr lang="en-GB" smtClean="0"/>
              <a:pPr/>
              <a:t>‹#›</a:t>
            </a:fld>
            <a:endParaRPr lang="en-GB"/>
          </a:p>
        </p:txBody>
      </p:sp>
    </p:spTree>
    <p:extLst>
      <p:ext uri="{BB962C8B-B14F-4D97-AF65-F5344CB8AC3E}">
        <p14:creationId xmlns:p14="http://schemas.microsoft.com/office/powerpoint/2010/main" val="13969569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04579D-5E4B-4959-8138-75B1BBCF9B7C}" type="datetimeFigureOut">
              <a:rPr lang="en-GB" smtClean="0"/>
              <a:pPr/>
              <a:t>02/11/15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4B0ACD4-C3EE-4DC6-B1FD-BDD11019DEE8}" type="slidenum">
              <a:rPr lang="en-GB" smtClean="0"/>
              <a:pPr/>
              <a:t>‹#›</a:t>
            </a:fld>
            <a:endParaRPr lang="en-GB"/>
          </a:p>
        </p:txBody>
      </p:sp>
    </p:spTree>
    <p:extLst>
      <p:ext uri="{BB962C8B-B14F-4D97-AF65-F5344CB8AC3E}">
        <p14:creationId xmlns:p14="http://schemas.microsoft.com/office/powerpoint/2010/main" val="36064276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6.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58740" y="404664"/>
            <a:ext cx="4063543" cy="5616624"/>
          </a:xfrm>
          <a:prstGeom prst="rect">
            <a:avLst/>
          </a:prstGeom>
        </p:spPr>
      </p:pic>
      <p:sp>
        <p:nvSpPr>
          <p:cNvPr id="6" name="TextBox 5"/>
          <p:cNvSpPr txBox="1"/>
          <p:nvPr/>
        </p:nvSpPr>
        <p:spPr>
          <a:xfrm>
            <a:off x="2579265" y="6233090"/>
            <a:ext cx="3822491" cy="369332"/>
          </a:xfrm>
          <a:prstGeom prst="rect">
            <a:avLst/>
          </a:prstGeom>
          <a:noFill/>
        </p:spPr>
        <p:txBody>
          <a:bodyPr wrap="square" rtlCol="0">
            <a:spAutoFit/>
          </a:bodyPr>
          <a:lstStyle/>
          <a:p>
            <a:pPr algn="ctr"/>
            <a:r>
              <a:rPr lang="en-GB" b="1" dirty="0" smtClean="0"/>
              <a:t>(1915)</a:t>
            </a:r>
            <a:endParaRPr lang="en-GB" b="1" dirty="0"/>
          </a:p>
        </p:txBody>
      </p:sp>
    </p:spTree>
    <p:extLst>
      <p:ext uri="{BB962C8B-B14F-4D97-AF65-F5344CB8AC3E}">
        <p14:creationId xmlns:p14="http://schemas.microsoft.com/office/powerpoint/2010/main" val="9354891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Illusion vs. Truth</a:t>
            </a:r>
            <a:endParaRPr lang="en-GB" dirty="0"/>
          </a:p>
        </p:txBody>
      </p:sp>
      <p:sp>
        <p:nvSpPr>
          <p:cNvPr id="3" name="Content Placeholder 2"/>
          <p:cNvSpPr>
            <a:spLocks noGrp="1"/>
          </p:cNvSpPr>
          <p:nvPr>
            <p:ph idx="1"/>
          </p:nvPr>
        </p:nvSpPr>
        <p:spPr/>
        <p:txBody>
          <a:bodyPr/>
          <a:lstStyle/>
          <a:p>
            <a:r>
              <a:rPr lang="en-GB" dirty="0" smtClean="0"/>
              <a:t>“...visualise the motherland. We must make a goddess of her”... “Let us devise an appropriate image”(82)</a:t>
            </a:r>
          </a:p>
          <a:p>
            <a:r>
              <a:rPr lang="en-GB" dirty="0" smtClean="0"/>
              <a:t>“Man’s goal is not truth but success” (71)</a:t>
            </a:r>
          </a:p>
          <a:p>
            <a:r>
              <a:rPr lang="en-GB" dirty="0" smtClean="0"/>
              <a:t>“Is the thing that happens the only truth?”/ “What other truths can there be?” (70)</a:t>
            </a:r>
            <a:endParaRPr lang="en-GB"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Marriage/ True love </a:t>
            </a:r>
            <a:r>
              <a:rPr lang="en-GB" dirty="0" err="1" smtClean="0"/>
              <a:t>vs</a:t>
            </a:r>
            <a:r>
              <a:rPr lang="en-GB" dirty="0" smtClean="0"/>
              <a:t> created love</a:t>
            </a:r>
            <a:endParaRPr lang="en-GB" dirty="0"/>
          </a:p>
        </p:txBody>
      </p:sp>
      <p:sp>
        <p:nvSpPr>
          <p:cNvPr id="3" name="Content Placeholder 2"/>
          <p:cNvSpPr>
            <a:spLocks noGrp="1"/>
          </p:cNvSpPr>
          <p:nvPr>
            <p:ph idx="1"/>
          </p:nvPr>
        </p:nvSpPr>
        <p:spPr/>
        <p:txBody>
          <a:bodyPr/>
          <a:lstStyle/>
          <a:p>
            <a:r>
              <a:rPr lang="en-GB" dirty="0" smtClean="0"/>
              <a:t>“How many years, how many ages, aeons, must pass before I can find my way back to that day of nine years ago?” (132)</a:t>
            </a:r>
          </a:p>
          <a:p>
            <a:r>
              <a:rPr lang="en-GB" dirty="0" smtClean="0"/>
              <a:t>“How little these two persons, who have been together, day and night, for nine whole years, know of each other!” (87)</a:t>
            </a:r>
          </a:p>
          <a:p>
            <a:r>
              <a:rPr lang="en-GB" dirty="0" smtClean="0"/>
              <a:t>“The real fact is that </a:t>
            </a:r>
            <a:r>
              <a:rPr lang="en-GB" dirty="0" err="1" smtClean="0"/>
              <a:t>Bimala</a:t>
            </a:r>
            <a:r>
              <a:rPr lang="en-GB" dirty="0" smtClean="0"/>
              <a:t> has only come into my home, not into my life” (59)</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‘The Home and the World’</a:t>
            </a:r>
            <a:endParaRPr lang="en-GB" dirty="0"/>
          </a:p>
        </p:txBody>
      </p:sp>
      <p:sp>
        <p:nvSpPr>
          <p:cNvPr id="3" name="Content Placeholder 2"/>
          <p:cNvSpPr>
            <a:spLocks noGrp="1"/>
          </p:cNvSpPr>
          <p:nvPr>
            <p:ph idx="1"/>
          </p:nvPr>
        </p:nvSpPr>
        <p:spPr/>
        <p:txBody>
          <a:bodyPr>
            <a:normAutofit fontScale="92500"/>
          </a:bodyPr>
          <a:lstStyle/>
          <a:p>
            <a:r>
              <a:rPr lang="en-GB" dirty="0" smtClean="0"/>
              <a:t>“I could not think of my house as separate from my country; I had robbed my house, I had robbed my country. For this sin my house had ceased to be mine, my country also was estranged from me” (100)</a:t>
            </a:r>
          </a:p>
          <a:p>
            <a:r>
              <a:rPr lang="en-GB" dirty="0" smtClean="0"/>
              <a:t>“on the threshold” (100)</a:t>
            </a:r>
          </a:p>
          <a:p>
            <a:r>
              <a:rPr lang="en-GB" dirty="0" smtClean="0"/>
              <a:t>“They all seek to reform something outside themselves. But </a:t>
            </a:r>
            <a:r>
              <a:rPr lang="en-GB" dirty="0" err="1" smtClean="0"/>
              <a:t>reforem</a:t>
            </a:r>
            <a:r>
              <a:rPr lang="en-GB" dirty="0" smtClean="0"/>
              <a:t> is wanted only in one’s own desires, nowhere else, nowhere else!” (92)</a:t>
            </a:r>
            <a:endParaRPr lang="en-GB"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Woman’s position</a:t>
            </a:r>
            <a:endParaRPr lang="en-GB" dirty="0"/>
          </a:p>
        </p:txBody>
      </p:sp>
      <p:sp>
        <p:nvSpPr>
          <p:cNvPr id="3" name="Content Placeholder 2"/>
          <p:cNvSpPr>
            <a:spLocks noGrp="1"/>
          </p:cNvSpPr>
          <p:nvPr>
            <p:ph idx="1"/>
          </p:nvPr>
        </p:nvSpPr>
        <p:spPr>
          <a:xfrm>
            <a:off x="457200" y="1600200"/>
            <a:ext cx="8219256" cy="4421088"/>
          </a:xfrm>
        </p:spPr>
        <p:txBody>
          <a:bodyPr>
            <a:normAutofit fontScale="62500" lnSpcReduction="20000"/>
          </a:bodyPr>
          <a:lstStyle/>
          <a:p>
            <a:r>
              <a:rPr lang="en-GB" dirty="0" smtClean="0"/>
              <a:t>“In trying to manufacture a helpmate, we spoil a wife.” (141)</a:t>
            </a:r>
          </a:p>
          <a:p>
            <a:r>
              <a:rPr lang="en-GB" dirty="0" smtClean="0"/>
              <a:t>“...Let me do my worship.” ... Who was I to stop her? Was I the god of her worship that I should have qualms?” (142)</a:t>
            </a:r>
          </a:p>
          <a:p>
            <a:r>
              <a:rPr lang="en-GB" dirty="0" smtClean="0"/>
              <a:t>“She had been hurt at every turn and yet had not the right to complain” (135)</a:t>
            </a:r>
          </a:p>
          <a:p>
            <a:r>
              <a:rPr lang="en-GB" dirty="0" smtClean="0"/>
              <a:t>“Queen Bee sent for me early this morning. And I, the humble worker of the hive, left all else to attend her summons.” (124)</a:t>
            </a:r>
          </a:p>
          <a:p>
            <a:r>
              <a:rPr lang="en-GB" dirty="0" smtClean="0"/>
              <a:t>“I am a woman; the outside world is closed to me” (122)</a:t>
            </a:r>
          </a:p>
          <a:p>
            <a:r>
              <a:rPr lang="en-GB" dirty="0" smtClean="0"/>
              <a:t>“Oh, the weak! the weak! At last </a:t>
            </a:r>
            <a:r>
              <a:rPr lang="en-GB" dirty="0" err="1" smtClean="0"/>
              <a:t>Sandip</a:t>
            </a:r>
            <a:r>
              <a:rPr lang="en-GB" dirty="0" smtClean="0"/>
              <a:t> has realized that he is weak before me!” (108)</a:t>
            </a:r>
          </a:p>
          <a:p>
            <a:r>
              <a:rPr lang="en-GB" dirty="0" smtClean="0"/>
              <a:t>“What am I to them [men] but a meadow flower in the path of a torrent in a flood?” (101)</a:t>
            </a:r>
          </a:p>
          <a:p>
            <a:r>
              <a:rPr lang="en-GB" dirty="0" smtClean="0"/>
              <a:t>“We women are sitting there, on one side, behind a screen” (14)</a:t>
            </a:r>
          </a:p>
          <a:p>
            <a:r>
              <a:rPr lang="en-GB" dirty="0" smtClean="0"/>
              <a:t>“I remember I once told him: Women’s minds are so petty, so crooked!” (8)</a:t>
            </a:r>
          </a:p>
        </p:txBody>
      </p:sp>
      <p:sp>
        <p:nvSpPr>
          <p:cNvPr id="4" name="TextBox 3"/>
          <p:cNvSpPr txBox="1"/>
          <p:nvPr/>
        </p:nvSpPr>
        <p:spPr>
          <a:xfrm>
            <a:off x="0" y="5657671"/>
            <a:ext cx="6876256" cy="1200329"/>
          </a:xfrm>
          <a:prstGeom prst="rect">
            <a:avLst/>
          </a:prstGeom>
          <a:noFill/>
        </p:spPr>
        <p:txBody>
          <a:bodyPr wrap="square" rtlCol="0">
            <a:spAutoFit/>
          </a:bodyPr>
          <a:lstStyle/>
          <a:p>
            <a:r>
              <a:rPr lang="en-GB" dirty="0" smtClean="0">
                <a:solidFill>
                  <a:srgbClr val="FF0000"/>
                </a:solidFill>
              </a:rPr>
              <a:t>Given that </a:t>
            </a:r>
            <a:r>
              <a:rPr lang="en-GB" dirty="0" err="1" smtClean="0">
                <a:solidFill>
                  <a:srgbClr val="FF0000"/>
                </a:solidFill>
              </a:rPr>
              <a:t>Bimala</a:t>
            </a:r>
            <a:r>
              <a:rPr lang="en-GB" dirty="0" smtClean="0">
                <a:solidFill>
                  <a:srgbClr val="FF0000"/>
                </a:solidFill>
              </a:rPr>
              <a:t> vocalises and performs many of the stereotypes given to women, how might this be problematic to mainstream ‘modern’ western views of the oppressed ‘traditional# Indian woman under </a:t>
            </a:r>
            <a:r>
              <a:rPr lang="en-GB" dirty="0" err="1" smtClean="0">
                <a:solidFill>
                  <a:srgbClr val="FF0000"/>
                </a:solidFill>
              </a:rPr>
              <a:t>purdah</a:t>
            </a:r>
            <a:r>
              <a:rPr lang="en-GB" dirty="0" smtClean="0">
                <a:solidFill>
                  <a:srgbClr val="FF0000"/>
                </a:solidFill>
              </a:rPr>
              <a:t>? Does the novel support this view? Or challenge it?</a:t>
            </a:r>
            <a:endParaRPr lang="en-GB" dirty="0">
              <a:solidFill>
                <a:srgbClr val="FF0000"/>
              </a:solidFill>
            </a:endParaRPr>
          </a:p>
        </p:txBody>
      </p:sp>
      <p:sp>
        <p:nvSpPr>
          <p:cNvPr id="5" name="TextBox 4"/>
          <p:cNvSpPr txBox="1"/>
          <p:nvPr/>
        </p:nvSpPr>
        <p:spPr>
          <a:xfrm>
            <a:off x="6911752" y="5657671"/>
            <a:ext cx="2232248" cy="1200329"/>
          </a:xfrm>
          <a:prstGeom prst="rect">
            <a:avLst/>
          </a:prstGeom>
          <a:noFill/>
        </p:spPr>
        <p:txBody>
          <a:bodyPr wrap="square" rtlCol="0">
            <a:spAutoFit/>
          </a:bodyPr>
          <a:lstStyle/>
          <a:p>
            <a:r>
              <a:rPr lang="en-GB" dirty="0" smtClean="0">
                <a:solidFill>
                  <a:srgbClr val="FF0000"/>
                </a:solidFill>
              </a:rPr>
              <a:t>What is the ‘woman’s position’ by the end of the novel? Empowered? Free? </a:t>
            </a:r>
            <a:endParaRPr lang="en-GB" dirty="0">
              <a:solidFill>
                <a:srgbClr val="FF0000"/>
              </a:solidFil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Aestheticism of the woman</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“To try to keep </a:t>
            </a:r>
            <a:r>
              <a:rPr lang="en-GB" dirty="0" err="1" smtClean="0"/>
              <a:t>Bimala</a:t>
            </a:r>
            <a:r>
              <a:rPr lang="en-GB" dirty="0" smtClean="0"/>
              <a:t> as a garland round my neck, would have meant keeping a weight hanging over my heart” (92)</a:t>
            </a:r>
          </a:p>
          <a:p>
            <a:r>
              <a:rPr lang="en-GB" dirty="0" smtClean="0"/>
              <a:t>“That which before had the mystery of her personality about it, and was priceless to me, was now able to sell itself cheap” (74)</a:t>
            </a:r>
          </a:p>
          <a:p>
            <a:r>
              <a:rPr lang="en-GB" dirty="0" smtClean="0"/>
              <a:t>“But a woman is not built that way . She is soft and supple, so that she may bend without being crooked” (64)</a:t>
            </a:r>
          </a:p>
          <a:p>
            <a:r>
              <a:rPr lang="en-GB" dirty="0" smtClean="0"/>
              <a:t>“They are goddesses!” (103)</a:t>
            </a:r>
          </a:p>
          <a:p>
            <a:endParaRPr lang="en-GB" dirty="0" smtClean="0"/>
          </a:p>
          <a:p>
            <a:endParaRPr lang="en-GB" dirty="0"/>
          </a:p>
        </p:txBody>
      </p:sp>
      <p:sp>
        <p:nvSpPr>
          <p:cNvPr id="5" name="TextBox 4"/>
          <p:cNvSpPr txBox="1"/>
          <p:nvPr/>
        </p:nvSpPr>
        <p:spPr>
          <a:xfrm>
            <a:off x="5940152" y="5445224"/>
            <a:ext cx="2699792" cy="923330"/>
          </a:xfrm>
          <a:prstGeom prst="rect">
            <a:avLst/>
          </a:prstGeom>
          <a:noFill/>
        </p:spPr>
        <p:txBody>
          <a:bodyPr wrap="square" rtlCol="0">
            <a:spAutoFit/>
          </a:bodyPr>
          <a:lstStyle/>
          <a:p>
            <a:r>
              <a:rPr lang="en-GB" dirty="0" smtClean="0">
                <a:solidFill>
                  <a:srgbClr val="FF0000"/>
                </a:solidFill>
              </a:rPr>
              <a:t>To what extent are women </a:t>
            </a:r>
            <a:r>
              <a:rPr lang="en-GB" dirty="0" err="1" smtClean="0">
                <a:solidFill>
                  <a:srgbClr val="FF0000"/>
                </a:solidFill>
              </a:rPr>
              <a:t>aestheticised</a:t>
            </a:r>
            <a:r>
              <a:rPr lang="en-GB" dirty="0" smtClean="0">
                <a:solidFill>
                  <a:srgbClr val="FF0000"/>
                </a:solidFill>
              </a:rPr>
              <a:t> for the nationalist campaign?</a:t>
            </a:r>
            <a:endParaRPr lang="en-GB"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Indian ‘Tradition’ </a:t>
            </a:r>
            <a:r>
              <a:rPr lang="en-GB" dirty="0" err="1" smtClean="0"/>
              <a:t>vs</a:t>
            </a:r>
            <a:r>
              <a:rPr lang="en-GB" dirty="0" smtClean="0"/>
              <a:t> Western ‘Modernism’</a:t>
            </a:r>
            <a:endParaRPr lang="en-GB" dirty="0"/>
          </a:p>
        </p:txBody>
      </p:sp>
      <p:sp>
        <p:nvSpPr>
          <p:cNvPr id="3" name="Content Placeholder 2"/>
          <p:cNvSpPr>
            <a:spLocks noGrp="1"/>
          </p:cNvSpPr>
          <p:nvPr>
            <p:ph idx="1"/>
          </p:nvPr>
        </p:nvSpPr>
        <p:spPr>
          <a:xfrm>
            <a:off x="457200" y="1600200"/>
            <a:ext cx="8229600" cy="4637112"/>
          </a:xfrm>
        </p:spPr>
        <p:txBody>
          <a:bodyPr>
            <a:normAutofit/>
          </a:bodyPr>
          <a:lstStyle/>
          <a:p>
            <a:r>
              <a:rPr lang="en-GB" sz="2250" dirty="0" smtClean="0"/>
              <a:t>“I tell you, Nikhil, man’s history has to be built by the united effort of all the races in the world, and therefore this selling of conscience for political reasons – this making a fetish of one’s country won’t do. I know that Europe does not at heart admit this, but there she has not the right to pose as our teacher. Men who die for the truth, it will also achieve immortality in the history of humanity. Here, in this land of India, amid the mocking laughter of Satan piercing the sky, may the feeling for this truth become real! What terrible epidemic of sin has been brought into our country from foreign lands...” (116)</a:t>
            </a:r>
          </a:p>
          <a:p>
            <a:r>
              <a:rPr lang="en-GB" sz="2250" dirty="0" smtClean="0"/>
              <a:t>“These things, which are so simple to ordinary folk, get so twisted in the minds of our B.A.’s and M.A.’s, the only purpose of whose historical quibbles seems to be the torture of the truth!” (90)</a:t>
            </a:r>
          </a:p>
        </p:txBody>
      </p:sp>
      <p:sp>
        <p:nvSpPr>
          <p:cNvPr id="4" name="TextBox 3"/>
          <p:cNvSpPr txBox="1"/>
          <p:nvPr/>
        </p:nvSpPr>
        <p:spPr>
          <a:xfrm>
            <a:off x="0" y="6165304"/>
            <a:ext cx="9144000" cy="646331"/>
          </a:xfrm>
          <a:prstGeom prst="rect">
            <a:avLst/>
          </a:prstGeom>
          <a:noFill/>
        </p:spPr>
        <p:txBody>
          <a:bodyPr wrap="square" rtlCol="0">
            <a:spAutoFit/>
          </a:bodyPr>
          <a:lstStyle/>
          <a:p>
            <a:r>
              <a:rPr lang="en-GB" dirty="0" smtClean="0">
                <a:solidFill>
                  <a:srgbClr val="FF0000"/>
                </a:solidFill>
              </a:rPr>
              <a:t>What issues are raised about the problem of readily trusting the History books? What does this say about representation of the so-called ‘third world’ woman in Western discourse?</a:t>
            </a:r>
            <a:endParaRPr lang="en-GB" dirty="0">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manage.meritnation.net/app/webroot/img/study_content/content_ck_images/images/Indian%20flag%20-%20first%20swadeshi%20flag.png"/>
          <p:cNvPicPr>
            <a:picLocks noChangeAspect="1" noChangeArrowheads="1"/>
          </p:cNvPicPr>
          <p:nvPr/>
        </p:nvPicPr>
        <p:blipFill>
          <a:blip r:embed="rId3" cstate="print"/>
          <a:srcRect/>
          <a:stretch>
            <a:fillRect/>
          </a:stretch>
        </p:blipFill>
        <p:spPr bwMode="auto">
          <a:xfrm>
            <a:off x="4788024" y="4941168"/>
            <a:ext cx="2664296" cy="1707037"/>
          </a:xfrm>
          <a:prstGeom prst="rect">
            <a:avLst/>
          </a:prstGeom>
          <a:noFill/>
        </p:spPr>
      </p:pic>
      <p:sp>
        <p:nvSpPr>
          <p:cNvPr id="2" name="Title 1"/>
          <p:cNvSpPr>
            <a:spLocks noGrp="1"/>
          </p:cNvSpPr>
          <p:nvPr>
            <p:ph type="title"/>
          </p:nvPr>
        </p:nvSpPr>
        <p:spPr/>
        <p:txBody>
          <a:bodyPr/>
          <a:lstStyle/>
          <a:p>
            <a:r>
              <a:rPr lang="en-GB" dirty="0" smtClean="0"/>
              <a:t>Nationalism </a:t>
            </a:r>
            <a:r>
              <a:rPr lang="en-GB" dirty="0" err="1" smtClean="0"/>
              <a:t>vs</a:t>
            </a:r>
            <a:r>
              <a:rPr lang="en-GB" dirty="0" smtClean="0"/>
              <a:t> Righteousness</a:t>
            </a:r>
            <a:endParaRPr lang="en-GB" dirty="0"/>
          </a:p>
        </p:txBody>
      </p:sp>
      <p:sp>
        <p:nvSpPr>
          <p:cNvPr id="3" name="Content Placeholder 2"/>
          <p:cNvSpPr>
            <a:spLocks noGrp="1"/>
          </p:cNvSpPr>
          <p:nvPr>
            <p:ph idx="1"/>
          </p:nvPr>
        </p:nvSpPr>
        <p:spPr>
          <a:xfrm>
            <a:off x="457200" y="1600201"/>
            <a:ext cx="7715200" cy="4133056"/>
          </a:xfrm>
        </p:spPr>
        <p:txBody>
          <a:bodyPr>
            <a:normAutofit fontScale="70000" lnSpcReduction="20000"/>
          </a:bodyPr>
          <a:lstStyle/>
          <a:p>
            <a:r>
              <a:rPr lang="en-GB" dirty="0" smtClean="0"/>
              <a:t>“But it was not also this very thing I had done a robbing of the whole world – not only of money, but of trust, of righteousness?” (100)</a:t>
            </a:r>
          </a:p>
          <a:p>
            <a:r>
              <a:rPr lang="en-GB" dirty="0" smtClean="0"/>
              <a:t>“Why does not my country become, for once, a real Mother” (97)</a:t>
            </a:r>
          </a:p>
          <a:p>
            <a:r>
              <a:rPr lang="en-GB" dirty="0" smtClean="0"/>
              <a:t>“The Mother cares not for mere success, however great – she wants to give life, to save life. My very soul, today, stretches out its hands in yearning to save this child.” (97)</a:t>
            </a:r>
          </a:p>
          <a:p>
            <a:r>
              <a:rPr lang="en-GB" dirty="0" smtClean="0"/>
              <a:t>“The Mother in me awoke.” (96)</a:t>
            </a:r>
          </a:p>
          <a:p>
            <a:r>
              <a:rPr lang="en-GB" dirty="0" smtClean="0"/>
              <a:t>“The day that we seek the good of the country along the path of righteousness, He who is greater than our country will grant us true fruition” (84)</a:t>
            </a:r>
          </a:p>
          <a:p>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Discussion Questions</a:t>
            </a:r>
            <a:endParaRPr lang="en-GB" dirty="0"/>
          </a:p>
        </p:txBody>
      </p:sp>
      <p:sp>
        <p:nvSpPr>
          <p:cNvPr id="3" name="Content Placeholder 2"/>
          <p:cNvSpPr>
            <a:spLocks noGrp="1"/>
          </p:cNvSpPr>
          <p:nvPr>
            <p:ph idx="1"/>
          </p:nvPr>
        </p:nvSpPr>
        <p:spPr>
          <a:xfrm>
            <a:off x="179512" y="1412776"/>
            <a:ext cx="8784976" cy="5139952"/>
          </a:xfrm>
        </p:spPr>
        <p:txBody>
          <a:bodyPr>
            <a:normAutofit fontScale="55000" lnSpcReduction="20000"/>
          </a:bodyPr>
          <a:lstStyle/>
          <a:p>
            <a:pPr marL="514350" indent="-514350">
              <a:buFont typeface="+mj-lt"/>
              <a:buAutoNum type="arabicPeriod"/>
            </a:pPr>
            <a:r>
              <a:rPr lang="en-GB" sz="3400" dirty="0" smtClean="0">
                <a:solidFill>
                  <a:srgbClr val="FF0000"/>
                </a:solidFill>
              </a:rPr>
              <a:t>How far can the novel be seen as a warning for the dangers of Nationalism?</a:t>
            </a:r>
          </a:p>
          <a:p>
            <a:pPr marL="514350" indent="-514350">
              <a:buFont typeface="+mj-lt"/>
              <a:buAutoNum type="arabicPeriod"/>
            </a:pPr>
            <a:r>
              <a:rPr lang="en-GB" sz="3400" dirty="0" smtClean="0">
                <a:solidFill>
                  <a:srgbClr val="FF0000"/>
                </a:solidFill>
              </a:rPr>
              <a:t>Can it be said that imperial and colonial control are then embedded within the novel because of the structure and conventions found within it?</a:t>
            </a:r>
          </a:p>
          <a:p>
            <a:pPr marL="514350" indent="-514350">
              <a:buFont typeface="+mj-lt"/>
              <a:buAutoNum type="arabicPeriod"/>
            </a:pPr>
            <a:r>
              <a:rPr lang="en-GB" sz="3400" dirty="0" smtClean="0">
                <a:solidFill>
                  <a:srgbClr val="FF0000"/>
                </a:solidFill>
              </a:rPr>
              <a:t>Does this initial mirroring of European tradition then subtly persuade the reader to side with </a:t>
            </a:r>
            <a:r>
              <a:rPr lang="en-GB" sz="3400" dirty="0" err="1" smtClean="0">
                <a:solidFill>
                  <a:srgbClr val="FF0000"/>
                </a:solidFill>
              </a:rPr>
              <a:t>Nikhilesh</a:t>
            </a:r>
            <a:r>
              <a:rPr lang="en-GB" sz="3400" dirty="0" smtClean="0">
                <a:solidFill>
                  <a:srgbClr val="FF0000"/>
                </a:solidFill>
              </a:rPr>
              <a:t> and his beliefs?</a:t>
            </a:r>
          </a:p>
          <a:p>
            <a:pPr marL="514350" indent="-514350">
              <a:buFont typeface="+mj-lt"/>
              <a:buAutoNum type="arabicPeriod"/>
            </a:pPr>
            <a:r>
              <a:rPr lang="en-GB" sz="3400" dirty="0" smtClean="0">
                <a:solidFill>
                  <a:srgbClr val="FF0000"/>
                </a:solidFill>
              </a:rPr>
              <a:t>How are these elements representative of the relationship between the two lovers? And can they be seen as metaphorical for the wider context in the novel? </a:t>
            </a:r>
          </a:p>
          <a:p>
            <a:pPr marL="514350" indent="-514350">
              <a:buFont typeface="+mj-lt"/>
              <a:buAutoNum type="arabicPeriod"/>
            </a:pPr>
            <a:r>
              <a:rPr lang="en-GB" sz="3400" dirty="0" smtClean="0">
                <a:solidFill>
                  <a:srgbClr val="FF0000"/>
                </a:solidFill>
              </a:rPr>
              <a:t>Has the potential for paradise been lost? If so, who or what is responsible? Or has it been saved? Who or what saves it?</a:t>
            </a:r>
          </a:p>
          <a:p>
            <a:pPr marL="514350" indent="-514350">
              <a:buFont typeface="+mj-lt"/>
              <a:buAutoNum type="arabicPeriod"/>
            </a:pPr>
            <a:r>
              <a:rPr lang="en-GB" sz="3400" dirty="0" smtClean="0">
                <a:solidFill>
                  <a:srgbClr val="FF0000"/>
                </a:solidFill>
              </a:rPr>
              <a:t>How far can </a:t>
            </a:r>
            <a:r>
              <a:rPr lang="en-GB" sz="3400" i="1" dirty="0" smtClean="0">
                <a:solidFill>
                  <a:srgbClr val="FF0000"/>
                </a:solidFill>
              </a:rPr>
              <a:t>Paradise Lost </a:t>
            </a:r>
            <a:r>
              <a:rPr lang="en-GB" sz="3400" dirty="0" smtClean="0">
                <a:solidFill>
                  <a:srgbClr val="FF0000"/>
                </a:solidFill>
              </a:rPr>
              <a:t>be seen as a mirror for the representation of Indian nationalism and it’s wavering potential? </a:t>
            </a:r>
          </a:p>
          <a:p>
            <a:pPr marL="514350" indent="-514350">
              <a:buFont typeface="+mj-lt"/>
              <a:buAutoNum type="arabicPeriod"/>
            </a:pPr>
            <a:r>
              <a:rPr lang="en-GB" sz="3400" dirty="0" smtClean="0">
                <a:solidFill>
                  <a:srgbClr val="FF0000"/>
                </a:solidFill>
              </a:rPr>
              <a:t>Given that </a:t>
            </a:r>
            <a:r>
              <a:rPr lang="en-GB" sz="3400" dirty="0" err="1" smtClean="0">
                <a:solidFill>
                  <a:srgbClr val="FF0000"/>
                </a:solidFill>
              </a:rPr>
              <a:t>Bimala</a:t>
            </a:r>
            <a:r>
              <a:rPr lang="en-GB" sz="3400" dirty="0" smtClean="0">
                <a:solidFill>
                  <a:srgbClr val="FF0000"/>
                </a:solidFill>
              </a:rPr>
              <a:t> vocalises and performs many of the stereotypes given to women, how might this be problematic to mainstream ‘modern’ western views of the oppressed ‘traditional# Indian woman under </a:t>
            </a:r>
            <a:r>
              <a:rPr lang="en-GB" sz="3400" dirty="0" err="1" smtClean="0">
                <a:solidFill>
                  <a:srgbClr val="FF0000"/>
                </a:solidFill>
              </a:rPr>
              <a:t>purdah</a:t>
            </a:r>
            <a:r>
              <a:rPr lang="en-GB" sz="3400" dirty="0" smtClean="0">
                <a:solidFill>
                  <a:srgbClr val="FF0000"/>
                </a:solidFill>
              </a:rPr>
              <a:t>? Does the novel support this view? Or challenge it?</a:t>
            </a:r>
          </a:p>
          <a:p>
            <a:pPr marL="514350" indent="-514350">
              <a:buFont typeface="+mj-lt"/>
              <a:buAutoNum type="arabicPeriod"/>
            </a:pPr>
            <a:r>
              <a:rPr lang="en-GB" sz="3400" dirty="0" smtClean="0">
                <a:solidFill>
                  <a:srgbClr val="FF0000"/>
                </a:solidFill>
              </a:rPr>
              <a:t>To what extent are women </a:t>
            </a:r>
            <a:r>
              <a:rPr lang="en-GB" sz="3400" dirty="0" err="1" smtClean="0">
                <a:solidFill>
                  <a:srgbClr val="FF0000"/>
                </a:solidFill>
              </a:rPr>
              <a:t>aestheticised</a:t>
            </a:r>
            <a:r>
              <a:rPr lang="en-GB" sz="3400" dirty="0" smtClean="0">
                <a:solidFill>
                  <a:srgbClr val="FF0000"/>
                </a:solidFill>
              </a:rPr>
              <a:t> for the nationalist campaign?</a:t>
            </a:r>
          </a:p>
          <a:p>
            <a:pPr marL="514350" indent="-514350">
              <a:buFont typeface="+mj-lt"/>
              <a:buAutoNum type="arabicPeriod"/>
            </a:pPr>
            <a:r>
              <a:rPr lang="en-GB" sz="3400" dirty="0" smtClean="0">
                <a:solidFill>
                  <a:srgbClr val="FF0000"/>
                </a:solidFill>
              </a:rPr>
              <a:t>What issues does Tagore raise about the problematic issue of readily trusting the History books? What does this say about the problem of representation of the so-called ‘third world’ woman in Western discourse?</a:t>
            </a:r>
          </a:p>
          <a:p>
            <a:pPr marL="514350" indent="-514350">
              <a:buFont typeface="+mj-lt"/>
              <a:buAutoNum type="arabicPeriod"/>
            </a:pPr>
            <a:endParaRPr lang="en-GB" dirty="0" smtClean="0">
              <a:solidFill>
                <a:srgbClr val="FF0000"/>
              </a:solidFill>
            </a:endParaRPr>
          </a:p>
          <a:p>
            <a:pPr marL="514350" indent="-514350">
              <a:buFont typeface="+mj-lt"/>
              <a:buAutoNum type="arabicPeriod"/>
            </a:pPr>
            <a:endParaRPr lang="en-GB" dirty="0" smtClean="0">
              <a:solidFill>
                <a:srgbClr val="FF0000"/>
              </a:solidFill>
            </a:endParaRPr>
          </a:p>
          <a:p>
            <a:endParaRPr lang="en-GB" dirty="0" smtClean="0">
              <a:solidFill>
                <a:srgbClr val="FF0000"/>
              </a:solidFill>
            </a:endParaRPr>
          </a:p>
          <a:p>
            <a:endParaRPr lang="en-GB" dirty="0" smtClean="0">
              <a:solidFill>
                <a:srgbClr val="FF0000"/>
              </a:solidFill>
            </a:endParaRPr>
          </a:p>
          <a:p>
            <a:endParaRPr lang="en-GB" b="1" dirty="0" smtClean="0">
              <a:solidFill>
                <a:srgbClr val="FF0000"/>
              </a:solidFill>
            </a:endParaRPr>
          </a:p>
          <a:p>
            <a:endParaRPr lang="en-GB" b="1"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08692" y="1412776"/>
            <a:ext cx="4253745" cy="3544788"/>
          </a:xfrm>
          <a:prstGeom prst="rect">
            <a:avLst/>
          </a:prstGeom>
        </p:spPr>
      </p:pic>
      <p:sp>
        <p:nvSpPr>
          <p:cNvPr id="5" name="TextBox 4"/>
          <p:cNvSpPr txBox="1"/>
          <p:nvPr/>
        </p:nvSpPr>
        <p:spPr>
          <a:xfrm>
            <a:off x="395536" y="520056"/>
            <a:ext cx="3168352" cy="5909310"/>
          </a:xfrm>
          <a:prstGeom prst="rect">
            <a:avLst/>
          </a:prstGeom>
          <a:noFill/>
        </p:spPr>
        <p:txBody>
          <a:bodyPr wrap="square" rtlCol="0">
            <a:spAutoFit/>
          </a:bodyPr>
          <a:lstStyle/>
          <a:p>
            <a:pPr marL="285750" indent="-285750">
              <a:buFontTx/>
              <a:buChar char="-"/>
            </a:pPr>
            <a:r>
              <a:rPr lang="en-GB" dirty="0" smtClean="0"/>
              <a:t>Born: 7</a:t>
            </a:r>
            <a:r>
              <a:rPr lang="en-GB" baseline="30000" dirty="0" smtClean="0"/>
              <a:t>th</a:t>
            </a:r>
            <a:r>
              <a:rPr lang="en-GB" dirty="0" smtClean="0"/>
              <a:t> May 1861</a:t>
            </a:r>
          </a:p>
          <a:p>
            <a:pPr marL="285750" indent="-285750">
              <a:buFontTx/>
              <a:buChar char="-"/>
            </a:pPr>
            <a:r>
              <a:rPr lang="en-GB" dirty="0" smtClean="0"/>
              <a:t>Died: 7</a:t>
            </a:r>
            <a:r>
              <a:rPr lang="en-GB" baseline="30000" dirty="0" smtClean="0"/>
              <a:t>th</a:t>
            </a:r>
            <a:r>
              <a:rPr lang="en-GB" dirty="0" smtClean="0"/>
              <a:t> August 1941</a:t>
            </a:r>
          </a:p>
          <a:p>
            <a:pPr marL="285750" indent="-285750">
              <a:buFontTx/>
              <a:buChar char="-"/>
            </a:pPr>
            <a:r>
              <a:rPr lang="en-GB" dirty="0" smtClean="0"/>
              <a:t>First non-European to win the Nobel Prize in Literature in 1913</a:t>
            </a:r>
          </a:p>
          <a:p>
            <a:pPr marL="285750" indent="-285750">
              <a:buFontTx/>
              <a:buChar char="-"/>
            </a:pPr>
            <a:r>
              <a:rPr lang="en-GB" dirty="0" smtClean="0"/>
              <a:t>Highly influential in introducing the authenticity of Indian culture to Western Culture and vice versa. </a:t>
            </a:r>
          </a:p>
          <a:p>
            <a:pPr marL="285750" indent="-285750">
              <a:buFontTx/>
              <a:buChar char="-"/>
            </a:pPr>
            <a:r>
              <a:rPr lang="en-GB" dirty="0" smtClean="0"/>
              <a:t>Involved in the re-shaping of literature, music and Indian art through contextual modernism</a:t>
            </a:r>
          </a:p>
          <a:p>
            <a:pPr marL="285750" indent="-285750">
              <a:buFontTx/>
              <a:buChar char="-"/>
            </a:pPr>
            <a:r>
              <a:rPr lang="en-GB" dirty="0" smtClean="0"/>
              <a:t>Humanist, universalist internationalist and strident nationalist</a:t>
            </a:r>
          </a:p>
          <a:p>
            <a:pPr marL="285750" indent="-285750">
              <a:buFontTx/>
              <a:buChar char="-"/>
            </a:pPr>
            <a:r>
              <a:rPr lang="en-GB" dirty="0" smtClean="0"/>
              <a:t>Spurned the rigid, classical forms of Bengali writing by using new forms of prose writing and use of colloquial language</a:t>
            </a:r>
            <a:endParaRPr lang="en-GB" dirty="0"/>
          </a:p>
        </p:txBody>
      </p:sp>
    </p:spTree>
    <p:extLst>
      <p:ext uri="{BB962C8B-B14F-4D97-AF65-F5344CB8AC3E}">
        <p14:creationId xmlns:p14="http://schemas.microsoft.com/office/powerpoint/2010/main" val="26278291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63688" y="405408"/>
            <a:ext cx="6048672" cy="461665"/>
          </a:xfrm>
          <a:prstGeom prst="rect">
            <a:avLst/>
          </a:prstGeom>
          <a:noFill/>
        </p:spPr>
        <p:txBody>
          <a:bodyPr wrap="square" rtlCol="0">
            <a:spAutoFit/>
          </a:bodyPr>
          <a:lstStyle/>
          <a:p>
            <a:pPr algn="ctr"/>
            <a:r>
              <a:rPr lang="en-GB" sz="2400" i="1" dirty="0" smtClean="0"/>
              <a:t>The Home and the World </a:t>
            </a:r>
            <a:r>
              <a:rPr lang="en-GB" sz="2400" dirty="0" smtClean="0"/>
              <a:t>(1915)</a:t>
            </a:r>
            <a:endParaRPr lang="en-GB" sz="2400" i="1" dirty="0"/>
          </a:p>
        </p:txBody>
      </p:sp>
      <p:sp>
        <p:nvSpPr>
          <p:cNvPr id="5" name="TextBox 4"/>
          <p:cNvSpPr txBox="1"/>
          <p:nvPr/>
        </p:nvSpPr>
        <p:spPr>
          <a:xfrm>
            <a:off x="420068" y="1844824"/>
            <a:ext cx="4599756" cy="3416320"/>
          </a:xfrm>
          <a:prstGeom prst="rect">
            <a:avLst/>
          </a:prstGeom>
          <a:noFill/>
        </p:spPr>
        <p:txBody>
          <a:bodyPr wrap="square" rtlCol="0">
            <a:spAutoFit/>
          </a:bodyPr>
          <a:lstStyle/>
          <a:p>
            <a:pPr marL="285750" indent="-285750">
              <a:buFontTx/>
              <a:buChar char="-"/>
            </a:pPr>
            <a:r>
              <a:rPr lang="en-GB" dirty="0" smtClean="0"/>
              <a:t>‘</a:t>
            </a:r>
            <a:r>
              <a:rPr lang="en-GB" i="1" dirty="0" err="1" smtClean="0"/>
              <a:t>Ghare</a:t>
            </a:r>
            <a:r>
              <a:rPr lang="en-GB" i="1" dirty="0" smtClean="0"/>
              <a:t> </a:t>
            </a:r>
            <a:r>
              <a:rPr lang="en-GB" i="1" dirty="0" err="1" smtClean="0"/>
              <a:t>Baire</a:t>
            </a:r>
            <a:r>
              <a:rPr lang="en-GB" i="1" dirty="0" smtClean="0"/>
              <a:t>’ – </a:t>
            </a:r>
            <a:r>
              <a:rPr lang="en-GB" dirty="0" smtClean="0"/>
              <a:t>in the literal translation means “At Home and Outside” -denotes the more secular problem that </a:t>
            </a:r>
            <a:r>
              <a:rPr lang="en-GB" dirty="0" err="1" smtClean="0"/>
              <a:t>Bimala</a:t>
            </a:r>
            <a:r>
              <a:rPr lang="en-GB" dirty="0" smtClean="0"/>
              <a:t> faces;  the battle between self-belief and conflicting traditions. </a:t>
            </a:r>
          </a:p>
          <a:p>
            <a:pPr marL="285750" indent="-285750">
              <a:buFontTx/>
              <a:buChar char="-"/>
            </a:pPr>
            <a:r>
              <a:rPr lang="en-GB" dirty="0" smtClean="0"/>
              <a:t>Three main characters: </a:t>
            </a:r>
            <a:r>
              <a:rPr lang="en-GB" dirty="0" err="1" smtClean="0"/>
              <a:t>Bimala</a:t>
            </a:r>
            <a:r>
              <a:rPr lang="en-GB" dirty="0" smtClean="0"/>
              <a:t>, </a:t>
            </a:r>
            <a:r>
              <a:rPr lang="en-GB" dirty="0" err="1" smtClean="0"/>
              <a:t>Nikhilesh</a:t>
            </a:r>
            <a:r>
              <a:rPr lang="en-GB" dirty="0" smtClean="0"/>
              <a:t> and </a:t>
            </a:r>
            <a:r>
              <a:rPr lang="en-GB" dirty="0" err="1" smtClean="0"/>
              <a:t>Sandip</a:t>
            </a:r>
            <a:r>
              <a:rPr lang="en-GB" dirty="0"/>
              <a:t> </a:t>
            </a:r>
            <a:r>
              <a:rPr lang="en-GB" dirty="0" smtClean="0"/>
              <a:t>– love triangle w/ each character narrating the novel through first person narrative in diary-entry types.</a:t>
            </a:r>
          </a:p>
          <a:p>
            <a:pPr marL="285750" indent="-285750">
              <a:buFontTx/>
              <a:buChar char="-"/>
            </a:pPr>
            <a:r>
              <a:rPr lang="en-GB" dirty="0" smtClean="0"/>
              <a:t>Set in early twentieth century against the backdrop of the Indian Independence Movement.</a:t>
            </a:r>
          </a:p>
        </p:txBody>
      </p:sp>
      <p:pic>
        <p:nvPicPr>
          <p:cNvPr id="1026" name="Picture 2" descr="http://www.exoticindiaart.com/books/rabindranath_tagore_the_home_and_the_world_idd59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35252" y="1095211"/>
            <a:ext cx="3305175" cy="523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80323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utoShape 4" descr="Image result for the swadeshi movement"/>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5"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32649" y="155277"/>
            <a:ext cx="4823929" cy="32983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612773" y="3453639"/>
            <a:ext cx="8063683" cy="3231654"/>
          </a:xfrm>
          <a:prstGeom prst="rect">
            <a:avLst/>
          </a:prstGeom>
          <a:noFill/>
        </p:spPr>
        <p:txBody>
          <a:bodyPr wrap="square" rtlCol="0">
            <a:spAutoFit/>
          </a:bodyPr>
          <a:lstStyle/>
          <a:p>
            <a:r>
              <a:rPr lang="en-GB" sz="2400" b="1" dirty="0" smtClean="0"/>
              <a:t>The Swadeshi Movement</a:t>
            </a:r>
          </a:p>
          <a:p>
            <a:pPr marL="285750" indent="-285750">
              <a:buFontTx/>
              <a:buChar char="-"/>
            </a:pPr>
            <a:r>
              <a:rPr lang="en-GB" dirty="0" smtClean="0"/>
              <a:t>The “new spirit of India”</a:t>
            </a:r>
          </a:p>
          <a:p>
            <a:pPr marL="285750" indent="-285750">
              <a:buFontTx/>
              <a:buChar char="-"/>
            </a:pPr>
            <a:r>
              <a:rPr lang="en-GB" dirty="0" smtClean="0"/>
              <a:t>Arose </a:t>
            </a:r>
            <a:r>
              <a:rPr lang="en-GB" dirty="0"/>
              <a:t>out of national reaction to the 1905 Partition of Bengal by Lord Curzon, which separated Hindus and Muslims into different geographical areas. Through dissatisfaction with this law, both religions unified to create the Swadeshi Movement. </a:t>
            </a:r>
            <a:endParaRPr lang="en-GB" dirty="0" smtClean="0"/>
          </a:p>
          <a:p>
            <a:pPr marL="285750" indent="-285750">
              <a:buFontTx/>
              <a:buChar char="-"/>
            </a:pPr>
            <a:r>
              <a:rPr lang="en-GB" dirty="0" smtClean="0"/>
              <a:t>Aimed to remove British Imperial control over India and its citizens</a:t>
            </a:r>
          </a:p>
          <a:p>
            <a:pPr lvl="1"/>
            <a:r>
              <a:rPr lang="en-GB" dirty="0" smtClean="0"/>
              <a:t>Wanted to end East India Company rule and then the British Raj.</a:t>
            </a:r>
          </a:p>
          <a:p>
            <a:pPr marL="285750" indent="-285750">
              <a:buFontTx/>
              <a:buChar char="-"/>
            </a:pPr>
            <a:r>
              <a:rPr lang="en-GB" dirty="0" smtClean="0"/>
              <a:t>Discontent with representation of the Indian people within government</a:t>
            </a:r>
          </a:p>
          <a:p>
            <a:pPr marL="285750" indent="-285750">
              <a:buFontTx/>
              <a:buChar char="-"/>
            </a:pPr>
            <a:r>
              <a:rPr lang="en-GB" dirty="0" smtClean="0"/>
              <a:t>Encouraged the people to boycott British products, entailing a revival for domestic products</a:t>
            </a:r>
          </a:p>
        </p:txBody>
      </p:sp>
    </p:spTree>
    <p:extLst>
      <p:ext uri="{BB962C8B-B14F-4D97-AF65-F5344CB8AC3E}">
        <p14:creationId xmlns:p14="http://schemas.microsoft.com/office/powerpoint/2010/main" val="4242819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2576" y="548680"/>
            <a:ext cx="2637111" cy="5970865"/>
          </a:xfrm>
          <a:prstGeom prst="rect">
            <a:avLst/>
          </a:prstGeom>
          <a:noFill/>
        </p:spPr>
        <p:txBody>
          <a:bodyPr wrap="square" rtlCol="0">
            <a:spAutoFit/>
          </a:bodyPr>
          <a:lstStyle/>
          <a:p>
            <a:r>
              <a:rPr lang="en-GB" sz="2000" b="1" dirty="0" smtClean="0"/>
              <a:t>Tagore and the Swadeshi Movement</a:t>
            </a:r>
          </a:p>
          <a:p>
            <a:endParaRPr lang="en-GB" dirty="0"/>
          </a:p>
          <a:p>
            <a:r>
              <a:rPr lang="en-GB" dirty="0" smtClean="0"/>
              <a:t>During the movement’s early period, Tagore was an enthusiastic advocate. He wrote songs that served to inspire and encourage the people of Bengal to join the cause. </a:t>
            </a:r>
          </a:p>
          <a:p>
            <a:endParaRPr lang="en-GB" dirty="0"/>
          </a:p>
          <a:p>
            <a:r>
              <a:rPr lang="en-GB" dirty="0" smtClean="0"/>
              <a:t>However, as the movement spread and became more radicalised, Tagore became disillusioned – the glorification of violence as means to an end caused many to self-criticise and entailed Tagore’s retreat from the movement.</a:t>
            </a:r>
          </a:p>
        </p:txBody>
      </p:sp>
      <p:sp>
        <p:nvSpPr>
          <p:cNvPr id="5" name="TextBox 4"/>
          <p:cNvSpPr txBox="1"/>
          <p:nvPr/>
        </p:nvSpPr>
        <p:spPr>
          <a:xfrm>
            <a:off x="3203848" y="614432"/>
            <a:ext cx="2292772" cy="5909310"/>
          </a:xfrm>
          <a:prstGeom prst="rect">
            <a:avLst/>
          </a:prstGeom>
          <a:noFill/>
        </p:spPr>
        <p:txBody>
          <a:bodyPr wrap="square" rtlCol="0">
            <a:spAutoFit/>
          </a:bodyPr>
          <a:lstStyle/>
          <a:p>
            <a:r>
              <a:rPr lang="en-GB" dirty="0" smtClean="0"/>
              <a:t>By 1915, Tagore had become a staunch opponent of the Indian Nationalist Movement.</a:t>
            </a:r>
          </a:p>
          <a:p>
            <a:endParaRPr lang="en-GB" dirty="0"/>
          </a:p>
          <a:p>
            <a:r>
              <a:rPr lang="en-GB" dirty="0" smtClean="0"/>
              <a:t>In 1917, in a series of lectures (published in Rabindranath Tagore. </a:t>
            </a:r>
            <a:r>
              <a:rPr lang="en-GB" i="1" dirty="0" smtClean="0"/>
              <a:t>Nationalism. </a:t>
            </a:r>
            <a:r>
              <a:rPr lang="en-GB" dirty="0" smtClean="0"/>
              <a:t>London: Macmillan, 1917) argued that only a universal humanism could possibly solve the social problems that lay at the heart of the country’s misery or any political problem that pits people against each other.</a:t>
            </a: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64956" y="764704"/>
            <a:ext cx="3301552" cy="41764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5724128" y="5085184"/>
            <a:ext cx="3142380" cy="923330"/>
          </a:xfrm>
          <a:prstGeom prst="rect">
            <a:avLst/>
          </a:prstGeom>
          <a:noFill/>
        </p:spPr>
        <p:txBody>
          <a:bodyPr wrap="square" rtlCol="0">
            <a:spAutoFit/>
          </a:bodyPr>
          <a:lstStyle/>
          <a:p>
            <a:r>
              <a:rPr lang="en-GB" b="1" dirty="0" smtClean="0">
                <a:solidFill>
                  <a:srgbClr val="FF0000"/>
                </a:solidFill>
              </a:rPr>
              <a:t>How far can the novel be seen as a warning for the dangers of Nationalism?</a:t>
            </a:r>
            <a:endParaRPr lang="en-GB" b="1" dirty="0">
              <a:solidFill>
                <a:srgbClr val="FF0000"/>
              </a:solidFill>
            </a:endParaRPr>
          </a:p>
        </p:txBody>
      </p:sp>
    </p:spTree>
    <p:extLst>
      <p:ext uri="{BB962C8B-B14F-4D97-AF65-F5344CB8AC3E}">
        <p14:creationId xmlns:p14="http://schemas.microsoft.com/office/powerpoint/2010/main" val="82607749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11560" y="620688"/>
            <a:ext cx="7200800" cy="4001095"/>
          </a:xfrm>
          <a:prstGeom prst="rect">
            <a:avLst/>
          </a:prstGeom>
          <a:noFill/>
        </p:spPr>
        <p:txBody>
          <a:bodyPr wrap="square" rtlCol="0">
            <a:spAutoFit/>
          </a:bodyPr>
          <a:lstStyle/>
          <a:p>
            <a:r>
              <a:rPr lang="en-GB" sz="2000" b="1" dirty="0" smtClean="0"/>
              <a:t>Mirroring the European novel</a:t>
            </a:r>
          </a:p>
          <a:p>
            <a:pPr marL="285750" indent="-285750">
              <a:buFontTx/>
              <a:buChar char="-"/>
            </a:pPr>
            <a:r>
              <a:rPr lang="en-GB" dirty="0" smtClean="0"/>
              <a:t>First person diary-like entries with themes of love and betrayal, often with a love-triangle at the core of the narrative, are a common trait of nineteenth century literature. </a:t>
            </a:r>
          </a:p>
          <a:p>
            <a:r>
              <a:rPr lang="en-GB" dirty="0"/>
              <a:t>	</a:t>
            </a:r>
            <a:r>
              <a:rPr lang="en-GB" dirty="0" smtClean="0"/>
              <a:t>E.g. Leo Tolstoy’s </a:t>
            </a:r>
            <a:r>
              <a:rPr lang="en-GB" i="1" dirty="0" smtClean="0"/>
              <a:t>Anna Karenina </a:t>
            </a:r>
            <a:r>
              <a:rPr lang="en-GB" dirty="0" smtClean="0"/>
              <a:t>(1877); Gustave Flaubert’s 	</a:t>
            </a:r>
            <a:r>
              <a:rPr lang="en-GB" i="1" dirty="0" smtClean="0"/>
              <a:t>Madam Bovary </a:t>
            </a:r>
            <a:r>
              <a:rPr lang="en-GB" dirty="0" smtClean="0"/>
              <a:t>(1856); Theodor </a:t>
            </a:r>
            <a:r>
              <a:rPr lang="en-GB" dirty="0" err="1" smtClean="0"/>
              <a:t>Fontane’s</a:t>
            </a:r>
            <a:r>
              <a:rPr lang="en-GB" dirty="0" smtClean="0"/>
              <a:t> </a:t>
            </a:r>
            <a:r>
              <a:rPr lang="en-GB" i="1" dirty="0" err="1" smtClean="0"/>
              <a:t>Effi</a:t>
            </a:r>
            <a:r>
              <a:rPr lang="en-GB" i="1" dirty="0" smtClean="0"/>
              <a:t> </a:t>
            </a:r>
            <a:r>
              <a:rPr lang="en-GB" i="1" dirty="0" err="1" smtClean="0"/>
              <a:t>Briest</a:t>
            </a:r>
            <a:r>
              <a:rPr lang="en-GB" i="1" dirty="0" smtClean="0"/>
              <a:t> </a:t>
            </a:r>
            <a:r>
              <a:rPr lang="en-GB" dirty="0" smtClean="0"/>
              <a:t>(1894)</a:t>
            </a:r>
          </a:p>
          <a:p>
            <a:endParaRPr lang="en-GB" dirty="0" smtClean="0"/>
          </a:p>
          <a:p>
            <a:pPr marL="285750" indent="-285750">
              <a:buFontTx/>
              <a:buChar char="-"/>
            </a:pPr>
            <a:r>
              <a:rPr lang="en-GB" dirty="0" smtClean="0"/>
              <a:t>The romantic melodrama amidst the liberation of India in the novel becomes metaphoric and contributes to Tagore’s belief that harmony amongst individuals needs to exist in order for larger scale problems to be consoled. </a:t>
            </a:r>
          </a:p>
          <a:p>
            <a:pPr marL="285750" indent="-285750">
              <a:buFontTx/>
              <a:buChar char="-"/>
            </a:pPr>
            <a:endParaRPr lang="en-GB" dirty="0" smtClean="0"/>
          </a:p>
          <a:p>
            <a:pPr marL="285750" indent="-285750">
              <a:buFontTx/>
              <a:buChar char="-"/>
            </a:pPr>
            <a:r>
              <a:rPr lang="en-GB" dirty="0" smtClean="0"/>
              <a:t>The shift in first person narrative between the three characters then displays the complexity of differentiating beliefs and individuals. </a:t>
            </a:r>
            <a:endParaRPr lang="en-GB" dirty="0"/>
          </a:p>
        </p:txBody>
      </p:sp>
      <p:sp>
        <p:nvSpPr>
          <p:cNvPr id="4" name="TextBox 3"/>
          <p:cNvSpPr txBox="1"/>
          <p:nvPr/>
        </p:nvSpPr>
        <p:spPr>
          <a:xfrm>
            <a:off x="820316" y="4869160"/>
            <a:ext cx="7776864" cy="1477328"/>
          </a:xfrm>
          <a:prstGeom prst="rect">
            <a:avLst/>
          </a:prstGeom>
          <a:noFill/>
        </p:spPr>
        <p:txBody>
          <a:bodyPr wrap="square" rtlCol="0">
            <a:spAutoFit/>
          </a:bodyPr>
          <a:lstStyle/>
          <a:p>
            <a:r>
              <a:rPr lang="en-GB" dirty="0" smtClean="0">
                <a:solidFill>
                  <a:srgbClr val="FF0000"/>
                </a:solidFill>
              </a:rPr>
              <a:t>Can it be said that imperial and colonial control are then embedded within the novel because of the structure and conventions found within it?</a:t>
            </a:r>
          </a:p>
          <a:p>
            <a:endParaRPr lang="en-GB" dirty="0">
              <a:solidFill>
                <a:srgbClr val="FF0000"/>
              </a:solidFill>
            </a:endParaRPr>
          </a:p>
          <a:p>
            <a:r>
              <a:rPr lang="en-GB" dirty="0" smtClean="0">
                <a:solidFill>
                  <a:srgbClr val="FF0000"/>
                </a:solidFill>
              </a:rPr>
              <a:t>Does this initial mirroring of European tradition then subtly persuade the reader to side with </a:t>
            </a:r>
            <a:r>
              <a:rPr lang="en-GB" dirty="0" err="1" smtClean="0">
                <a:solidFill>
                  <a:srgbClr val="FF0000"/>
                </a:solidFill>
              </a:rPr>
              <a:t>Nikhilesh</a:t>
            </a:r>
            <a:r>
              <a:rPr lang="en-GB" dirty="0">
                <a:solidFill>
                  <a:srgbClr val="FF0000"/>
                </a:solidFill>
              </a:rPr>
              <a:t> </a:t>
            </a:r>
            <a:r>
              <a:rPr lang="en-GB" dirty="0" smtClean="0">
                <a:solidFill>
                  <a:srgbClr val="FF0000"/>
                </a:solidFill>
              </a:rPr>
              <a:t>and his beliefs?</a:t>
            </a:r>
            <a:endParaRPr lang="en-GB" dirty="0">
              <a:solidFill>
                <a:srgbClr val="FF0000"/>
              </a:solidFill>
            </a:endParaRPr>
          </a:p>
        </p:txBody>
      </p:sp>
    </p:spTree>
    <p:extLst>
      <p:ext uri="{BB962C8B-B14F-4D97-AF65-F5344CB8AC3E}">
        <p14:creationId xmlns:p14="http://schemas.microsoft.com/office/powerpoint/2010/main" val="3805304583"/>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71600" y="710318"/>
            <a:ext cx="6336704" cy="400110"/>
          </a:xfrm>
          <a:prstGeom prst="rect">
            <a:avLst/>
          </a:prstGeom>
          <a:noFill/>
        </p:spPr>
        <p:txBody>
          <a:bodyPr wrap="square" rtlCol="0">
            <a:spAutoFit/>
          </a:bodyPr>
          <a:lstStyle/>
          <a:p>
            <a:r>
              <a:rPr lang="en-GB" sz="2000" b="1" dirty="0" smtClean="0"/>
              <a:t>The battle between FIRE and WATER </a:t>
            </a:r>
            <a:endParaRPr lang="en-GB" sz="2000" b="1" dirty="0"/>
          </a:p>
        </p:txBody>
      </p:sp>
      <p:sp>
        <p:nvSpPr>
          <p:cNvPr id="5" name="TextBox 4"/>
          <p:cNvSpPr txBox="1"/>
          <p:nvPr/>
        </p:nvSpPr>
        <p:spPr>
          <a:xfrm>
            <a:off x="971600" y="1628800"/>
            <a:ext cx="7632848" cy="646331"/>
          </a:xfrm>
          <a:prstGeom prst="rect">
            <a:avLst/>
          </a:prstGeom>
          <a:noFill/>
        </p:spPr>
        <p:txBody>
          <a:bodyPr wrap="square" rtlCol="0">
            <a:spAutoFit/>
          </a:bodyPr>
          <a:lstStyle/>
          <a:p>
            <a:r>
              <a:rPr lang="en-GB" dirty="0" smtClean="0"/>
              <a:t>“[</a:t>
            </a:r>
            <a:r>
              <a:rPr lang="en-GB" dirty="0" err="1" smtClean="0"/>
              <a:t>Bimala</a:t>
            </a:r>
            <a:r>
              <a:rPr lang="en-GB" dirty="0" smtClean="0"/>
              <a:t>] is the moth that singed her wings in the flame of my unreserved masculinity” pg 84</a:t>
            </a:r>
          </a:p>
        </p:txBody>
      </p:sp>
      <p:sp>
        <p:nvSpPr>
          <p:cNvPr id="6" name="TextBox 5"/>
          <p:cNvSpPr txBox="1"/>
          <p:nvPr/>
        </p:nvSpPr>
        <p:spPr>
          <a:xfrm>
            <a:off x="971600" y="2325435"/>
            <a:ext cx="7632848" cy="1200329"/>
          </a:xfrm>
          <a:prstGeom prst="rect">
            <a:avLst/>
          </a:prstGeom>
          <a:noFill/>
        </p:spPr>
        <p:txBody>
          <a:bodyPr wrap="square" rtlCol="0">
            <a:spAutoFit/>
          </a:bodyPr>
          <a:lstStyle/>
          <a:p>
            <a:r>
              <a:rPr lang="en-GB" dirty="0" smtClean="0"/>
              <a:t>“</a:t>
            </a:r>
            <a:r>
              <a:rPr lang="en-GB" dirty="0" err="1" smtClean="0"/>
              <a:t>Sandip’s</a:t>
            </a:r>
            <a:r>
              <a:rPr lang="en-GB" dirty="0" smtClean="0"/>
              <a:t> eyes burnt bright. I couldn’t figure out if it was the fire of reverence or hunger that burnt in his eyes… I’d forgotten if he was a live flame or a human being… His hands were shaking just like the trembling flames and his gaze rested on me like the sparks of fire” pg 71 &amp; 72</a:t>
            </a:r>
            <a:endParaRPr lang="en-GB" dirty="0"/>
          </a:p>
        </p:txBody>
      </p:sp>
      <p:sp>
        <p:nvSpPr>
          <p:cNvPr id="7" name="TextBox 6"/>
          <p:cNvSpPr txBox="1"/>
          <p:nvPr/>
        </p:nvSpPr>
        <p:spPr>
          <a:xfrm>
            <a:off x="971600" y="3562133"/>
            <a:ext cx="7344816" cy="1200329"/>
          </a:xfrm>
          <a:prstGeom prst="rect">
            <a:avLst/>
          </a:prstGeom>
          <a:noFill/>
        </p:spPr>
        <p:txBody>
          <a:bodyPr wrap="square" rtlCol="0">
            <a:spAutoFit/>
          </a:bodyPr>
          <a:lstStyle/>
          <a:p>
            <a:r>
              <a:rPr lang="en-GB" dirty="0" smtClean="0"/>
              <a:t>“Up until then I had been a nameless river in a village… But suddenly, with no warning, the ocean flooded me and my breast swelled and heaved, my banks overflowed and on their own, my waves pulsated to the rhythm of the ocean’s drumbeat” pg 42</a:t>
            </a:r>
            <a:endParaRPr lang="en-GB" dirty="0"/>
          </a:p>
        </p:txBody>
      </p:sp>
      <p:sp>
        <p:nvSpPr>
          <p:cNvPr id="8" name="TextBox 7"/>
          <p:cNvSpPr txBox="1"/>
          <p:nvPr/>
        </p:nvSpPr>
        <p:spPr>
          <a:xfrm>
            <a:off x="971600" y="4784960"/>
            <a:ext cx="7416824" cy="923330"/>
          </a:xfrm>
          <a:prstGeom prst="rect">
            <a:avLst/>
          </a:prstGeom>
          <a:noFill/>
        </p:spPr>
        <p:txBody>
          <a:bodyPr wrap="square" rtlCol="0">
            <a:spAutoFit/>
          </a:bodyPr>
          <a:lstStyle/>
          <a:p>
            <a:r>
              <a:rPr lang="en-GB" dirty="0" smtClean="0"/>
              <a:t>“Perhaps this is woman’s nature… We are like flowing water – when we flow between the two shores, we nurture with all our might and when we overflow the banks, we destroy with equal vehemence.”</a:t>
            </a:r>
            <a:endParaRPr lang="en-GB" dirty="0"/>
          </a:p>
        </p:txBody>
      </p:sp>
    </p:spTree>
    <p:extLst>
      <p:ext uri="{BB962C8B-B14F-4D97-AF65-F5344CB8AC3E}">
        <p14:creationId xmlns:p14="http://schemas.microsoft.com/office/powerpoint/2010/main" val="12660597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99344" y="622718"/>
            <a:ext cx="7689080" cy="1754326"/>
          </a:xfrm>
          <a:prstGeom prst="rect">
            <a:avLst/>
          </a:prstGeom>
          <a:noFill/>
        </p:spPr>
        <p:txBody>
          <a:bodyPr wrap="square" rtlCol="0">
            <a:spAutoFit/>
          </a:bodyPr>
          <a:lstStyle/>
          <a:p>
            <a:r>
              <a:rPr lang="en-GB" b="1" dirty="0" smtClean="0"/>
              <a:t>Cont.</a:t>
            </a:r>
          </a:p>
          <a:p>
            <a:endParaRPr lang="en-GB" dirty="0"/>
          </a:p>
          <a:p>
            <a:r>
              <a:rPr lang="en-GB" dirty="0" smtClean="0"/>
              <a:t>Throughout the novel, </a:t>
            </a:r>
            <a:r>
              <a:rPr lang="en-GB" dirty="0" err="1" smtClean="0"/>
              <a:t>Sandip</a:t>
            </a:r>
            <a:r>
              <a:rPr lang="en-GB" dirty="0" smtClean="0"/>
              <a:t> is likened to fire and </a:t>
            </a:r>
            <a:r>
              <a:rPr lang="en-GB" dirty="0" err="1" smtClean="0"/>
              <a:t>Bimala</a:t>
            </a:r>
            <a:r>
              <a:rPr lang="en-GB" dirty="0" smtClean="0"/>
              <a:t> (or women) to water. </a:t>
            </a:r>
            <a:endParaRPr lang="en-GB" dirty="0"/>
          </a:p>
          <a:p>
            <a:endParaRPr lang="en-GB" dirty="0" smtClean="0"/>
          </a:p>
          <a:p>
            <a:r>
              <a:rPr lang="en-GB" dirty="0" smtClean="0">
                <a:solidFill>
                  <a:srgbClr val="FF0000"/>
                </a:solidFill>
              </a:rPr>
              <a:t>How are these elements representative of the relationship between the two lovers? And can they be seen as metaphorical for the wider context in the novel? </a:t>
            </a:r>
          </a:p>
        </p:txBody>
      </p:sp>
      <p:pic>
        <p:nvPicPr>
          <p:cNvPr id="1026" name="Picture 2" descr="Related imag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23727" y="2708920"/>
            <a:ext cx="5162515" cy="30975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87626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 Paradise Lost?</a:t>
            </a:r>
            <a:endParaRPr lang="en-GB" dirty="0"/>
          </a:p>
        </p:txBody>
      </p:sp>
      <p:sp>
        <p:nvSpPr>
          <p:cNvPr id="3" name="Content Placeholder 2"/>
          <p:cNvSpPr>
            <a:spLocks noGrp="1"/>
          </p:cNvSpPr>
          <p:nvPr>
            <p:ph idx="1"/>
          </p:nvPr>
        </p:nvSpPr>
        <p:spPr>
          <a:xfrm>
            <a:off x="457200" y="1600200"/>
            <a:ext cx="5122912" cy="4525963"/>
          </a:xfrm>
        </p:spPr>
        <p:txBody>
          <a:bodyPr>
            <a:normAutofit fontScale="85000" lnSpcReduction="20000"/>
          </a:bodyPr>
          <a:lstStyle/>
          <a:p>
            <a:r>
              <a:rPr lang="en-GB" dirty="0" smtClean="0"/>
              <a:t>“This is hypnotism indeed – the charm of which can subdue the world!” (85)</a:t>
            </a:r>
          </a:p>
          <a:p>
            <a:r>
              <a:rPr lang="en-GB" dirty="0" smtClean="0"/>
              <a:t>“Bee was not conscious, because she was ashamed of the reality; to which men have given a bad name, calling it Satan; and so it has to steak into the garden of paradise in the guise of a snake and whisper secrets into the ears of man’s chosen consort and make her rebellious” (33)</a:t>
            </a:r>
          </a:p>
        </p:txBody>
      </p:sp>
      <p:sp>
        <p:nvSpPr>
          <p:cNvPr id="4" name="TextBox 3"/>
          <p:cNvSpPr txBox="1"/>
          <p:nvPr/>
        </p:nvSpPr>
        <p:spPr>
          <a:xfrm>
            <a:off x="5652120" y="5517232"/>
            <a:ext cx="3491880" cy="1200329"/>
          </a:xfrm>
          <a:prstGeom prst="rect">
            <a:avLst/>
          </a:prstGeom>
          <a:noFill/>
        </p:spPr>
        <p:txBody>
          <a:bodyPr wrap="square" rtlCol="0">
            <a:spAutoFit/>
          </a:bodyPr>
          <a:lstStyle/>
          <a:p>
            <a:r>
              <a:rPr lang="en-GB" dirty="0" smtClean="0">
                <a:solidFill>
                  <a:srgbClr val="FF0000"/>
                </a:solidFill>
              </a:rPr>
              <a:t>How far can </a:t>
            </a:r>
            <a:r>
              <a:rPr lang="en-GB" i="1" dirty="0" smtClean="0">
                <a:solidFill>
                  <a:srgbClr val="FF0000"/>
                </a:solidFill>
              </a:rPr>
              <a:t>Paradise Lost </a:t>
            </a:r>
            <a:r>
              <a:rPr lang="en-GB" dirty="0" smtClean="0">
                <a:solidFill>
                  <a:srgbClr val="FF0000"/>
                </a:solidFill>
              </a:rPr>
              <a:t>be seen as a mirror for the representation of Indian nationalism and it’s wavering potential? </a:t>
            </a:r>
            <a:endParaRPr lang="en-GB" dirty="0">
              <a:solidFill>
                <a:srgbClr val="FF0000"/>
              </a:solidFill>
            </a:endParaRPr>
          </a:p>
        </p:txBody>
      </p:sp>
      <p:sp>
        <p:nvSpPr>
          <p:cNvPr id="5" name="Rectangle 4"/>
          <p:cNvSpPr/>
          <p:nvPr/>
        </p:nvSpPr>
        <p:spPr>
          <a:xfrm>
            <a:off x="5615608" y="4221088"/>
            <a:ext cx="3528392" cy="1200329"/>
          </a:xfrm>
          <a:prstGeom prst="rect">
            <a:avLst/>
          </a:prstGeom>
        </p:spPr>
        <p:txBody>
          <a:bodyPr wrap="square">
            <a:spAutoFit/>
          </a:bodyPr>
          <a:lstStyle/>
          <a:p>
            <a:r>
              <a:rPr lang="en-GB" dirty="0" smtClean="0">
                <a:solidFill>
                  <a:srgbClr val="FF0000"/>
                </a:solidFill>
              </a:rPr>
              <a:t>Has the potential for paradise been lost? If so, who or what is responsible? Or has it been saved? Who or what saves it?</a:t>
            </a:r>
            <a:endParaRPr lang="en-GB" dirty="0">
              <a:solidFill>
                <a:srgbClr val="FF0000"/>
              </a:solidFill>
            </a:endParaRPr>
          </a:p>
        </p:txBody>
      </p:sp>
      <p:pic>
        <p:nvPicPr>
          <p:cNvPr id="32770" name="Picture 2" descr="https://upload.wikimedia.org/wikipedia/commons/9/90/GustaveDoreParadiseLostSatanProfile.jpg"/>
          <p:cNvPicPr>
            <a:picLocks noChangeAspect="1" noChangeArrowheads="1"/>
          </p:cNvPicPr>
          <p:nvPr/>
        </p:nvPicPr>
        <p:blipFill>
          <a:blip r:embed="rId3" cstate="print"/>
          <a:srcRect/>
          <a:stretch>
            <a:fillRect/>
          </a:stretch>
        </p:blipFill>
        <p:spPr bwMode="auto">
          <a:xfrm>
            <a:off x="6012160" y="1412776"/>
            <a:ext cx="2181944" cy="2474729"/>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352</TotalTime>
  <Words>2153</Words>
  <Application>Microsoft Macintosh PowerPoint</Application>
  <PresentationFormat>On-screen Show (4:3)</PresentationFormat>
  <Paragraphs>124</Paragraphs>
  <Slides>17</Slides>
  <Notes>17</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Paradise Lost?</vt:lpstr>
      <vt:lpstr>Illusion vs. Truth</vt:lpstr>
      <vt:lpstr>Marriage/ True love vs created love</vt:lpstr>
      <vt:lpstr>‘The Home and the World’</vt:lpstr>
      <vt:lpstr>The Woman’s position</vt:lpstr>
      <vt:lpstr>Aestheticism of the woman</vt:lpstr>
      <vt:lpstr>Indian ‘Tradition’ vs Western ‘Modernism’</vt:lpstr>
      <vt:lpstr>Nationalism vs Righteousness</vt:lpstr>
      <vt:lpstr>Discussion Questions</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Natie</dc:creator>
  <cp:lastModifiedBy>Roxanne Bibizadeh</cp:lastModifiedBy>
  <cp:revision>41</cp:revision>
  <dcterms:created xsi:type="dcterms:W3CDTF">2015-10-28T14:16:01Z</dcterms:created>
  <dcterms:modified xsi:type="dcterms:W3CDTF">2015-11-02T11:20:35Z</dcterms:modified>
</cp:coreProperties>
</file>