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66" r:id="rId4"/>
    <p:sldId id="258" r:id="rId5"/>
    <p:sldId id="260"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71145" autoAdjust="0"/>
  </p:normalViewPr>
  <p:slideViewPr>
    <p:cSldViewPr>
      <p:cViewPr varScale="1">
        <p:scale>
          <a:sx n="55" d="100"/>
          <a:sy n="55" d="100"/>
        </p:scale>
        <p:origin x="-139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836CE8-D2CA-E14D-91A3-5C81DE604C73}" type="datetimeFigureOut">
              <a:rPr lang="en-US" smtClean="0"/>
              <a:t>06/03/16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A58532-CAE0-4A41-841B-131B87E33966}" type="slidenum">
              <a:rPr lang="en-US" smtClean="0"/>
              <a:t>‹#›</a:t>
            </a:fld>
            <a:endParaRPr lang="en-US"/>
          </a:p>
        </p:txBody>
      </p:sp>
    </p:spTree>
    <p:extLst>
      <p:ext uri="{BB962C8B-B14F-4D97-AF65-F5344CB8AC3E}">
        <p14:creationId xmlns:p14="http://schemas.microsoft.com/office/powerpoint/2010/main" val="33005593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A58532-CAE0-4A41-841B-131B87E33966}" type="slidenum">
              <a:rPr lang="en-US" smtClean="0"/>
              <a:t>1</a:t>
            </a:fld>
            <a:endParaRPr lang="en-US"/>
          </a:p>
        </p:txBody>
      </p:sp>
    </p:spTree>
    <p:extLst>
      <p:ext uri="{BB962C8B-B14F-4D97-AF65-F5344CB8AC3E}">
        <p14:creationId xmlns:p14="http://schemas.microsoft.com/office/powerpoint/2010/main" val="2179545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A58532-CAE0-4A41-841B-131B87E33966}" type="slidenum">
              <a:rPr lang="en-US" smtClean="0"/>
              <a:t>2</a:t>
            </a:fld>
            <a:endParaRPr lang="en-US"/>
          </a:p>
        </p:txBody>
      </p:sp>
    </p:spTree>
    <p:extLst>
      <p:ext uri="{BB962C8B-B14F-4D97-AF65-F5344CB8AC3E}">
        <p14:creationId xmlns:p14="http://schemas.microsoft.com/office/powerpoint/2010/main" val="1523707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CA58532-CAE0-4A41-841B-131B87E33966}" type="slidenum">
              <a:rPr lang="en-US" smtClean="0"/>
              <a:t>3</a:t>
            </a:fld>
            <a:endParaRPr lang="en-US"/>
          </a:p>
        </p:txBody>
      </p:sp>
    </p:spTree>
    <p:extLst>
      <p:ext uri="{BB962C8B-B14F-4D97-AF65-F5344CB8AC3E}">
        <p14:creationId xmlns:p14="http://schemas.microsoft.com/office/powerpoint/2010/main" val="369397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A58532-CAE0-4A41-841B-131B87E33966}" type="slidenum">
              <a:rPr lang="en-US" smtClean="0"/>
              <a:t>4</a:t>
            </a:fld>
            <a:endParaRPr lang="en-US"/>
          </a:p>
        </p:txBody>
      </p:sp>
    </p:spTree>
    <p:extLst>
      <p:ext uri="{BB962C8B-B14F-4D97-AF65-F5344CB8AC3E}">
        <p14:creationId xmlns:p14="http://schemas.microsoft.com/office/powerpoint/2010/main" val="355448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A58532-CAE0-4A41-841B-131B87E33966}" type="slidenum">
              <a:rPr lang="en-US" smtClean="0"/>
              <a:t>5</a:t>
            </a:fld>
            <a:endParaRPr lang="en-US"/>
          </a:p>
        </p:txBody>
      </p:sp>
    </p:spTree>
    <p:extLst>
      <p:ext uri="{BB962C8B-B14F-4D97-AF65-F5344CB8AC3E}">
        <p14:creationId xmlns:p14="http://schemas.microsoft.com/office/powerpoint/2010/main" val="1032595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A58532-CAE0-4A41-841B-131B87E33966}" type="slidenum">
              <a:rPr lang="en-US" smtClean="0"/>
              <a:t>6</a:t>
            </a:fld>
            <a:endParaRPr lang="en-US"/>
          </a:p>
        </p:txBody>
      </p:sp>
    </p:spTree>
    <p:extLst>
      <p:ext uri="{BB962C8B-B14F-4D97-AF65-F5344CB8AC3E}">
        <p14:creationId xmlns:p14="http://schemas.microsoft.com/office/powerpoint/2010/main" val="446576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936BC55-9FB5-4346-839A-D74E83A16574}" type="datetimeFigureOut">
              <a:rPr lang="en-GB" smtClean="0"/>
              <a:pPr/>
              <a:t>06/03/16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36BC55-9FB5-4346-839A-D74E83A16574}" type="datetimeFigureOut">
              <a:rPr lang="en-GB" smtClean="0"/>
              <a:pPr/>
              <a:t>06/03/16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36BC55-9FB5-4346-839A-D74E83A16574}" type="datetimeFigureOut">
              <a:rPr lang="en-GB" smtClean="0"/>
              <a:pPr/>
              <a:t>06/03/16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36BC55-9FB5-4346-839A-D74E83A16574}" type="datetimeFigureOut">
              <a:rPr lang="en-GB" smtClean="0"/>
              <a:pPr/>
              <a:t>06/03/16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36BC55-9FB5-4346-839A-D74E83A16574}" type="datetimeFigureOut">
              <a:rPr lang="en-GB" smtClean="0"/>
              <a:pPr/>
              <a:t>06/03/16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936BC55-9FB5-4346-839A-D74E83A16574}" type="datetimeFigureOut">
              <a:rPr lang="en-GB" smtClean="0"/>
              <a:pPr/>
              <a:t>06/03/16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936BC55-9FB5-4346-839A-D74E83A16574}" type="datetimeFigureOut">
              <a:rPr lang="en-GB" smtClean="0"/>
              <a:pPr/>
              <a:t>06/03/16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936BC55-9FB5-4346-839A-D74E83A16574}" type="datetimeFigureOut">
              <a:rPr lang="en-GB" smtClean="0"/>
              <a:pPr/>
              <a:t>06/03/16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36BC55-9FB5-4346-839A-D74E83A16574}" type="datetimeFigureOut">
              <a:rPr lang="en-GB" smtClean="0"/>
              <a:pPr/>
              <a:t>06/03/16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36BC55-9FB5-4346-839A-D74E83A16574}" type="datetimeFigureOut">
              <a:rPr lang="en-GB" smtClean="0"/>
              <a:pPr/>
              <a:t>06/03/16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36BC55-9FB5-4346-839A-D74E83A16574}" type="datetimeFigureOut">
              <a:rPr lang="en-GB" smtClean="0"/>
              <a:pPr/>
              <a:t>06/03/16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1D7E3F-8968-4BAA-AEAD-F0FA61DA2C0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36BC55-9FB5-4346-839A-D74E83A16574}" type="datetimeFigureOut">
              <a:rPr lang="en-GB" smtClean="0"/>
              <a:pPr/>
              <a:t>06/03/16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D7E3F-8968-4BAA-AEAD-F0FA61DA2C0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3212976"/>
            <a:ext cx="7772400" cy="2304256"/>
          </a:xfrm>
        </p:spPr>
        <p:txBody>
          <a:bodyPr>
            <a:normAutofit/>
          </a:bodyPr>
          <a:lstStyle/>
          <a:p>
            <a:r>
              <a:rPr lang="en-GB" b="1" u="sng" dirty="0" smtClean="0"/>
              <a:t>Monica </a:t>
            </a:r>
            <a:r>
              <a:rPr lang="en-GB" b="1" u="sng" dirty="0"/>
              <a:t>Ali’s </a:t>
            </a:r>
            <a:r>
              <a:rPr lang="en-GB" b="1" i="1" u="sng" dirty="0"/>
              <a:t>Brick </a:t>
            </a:r>
            <a:r>
              <a:rPr lang="en-GB" b="1" i="1" u="sng" dirty="0" smtClean="0"/>
              <a:t>Lane</a:t>
            </a:r>
            <a:endParaRPr lang="en-GB" dirty="0"/>
          </a:p>
        </p:txBody>
      </p:sp>
      <p:pic>
        <p:nvPicPr>
          <p:cNvPr id="12292" name="Picture 4" descr="http://static.guim.co.uk/sys-images/Books/Pix/covers/2003/06/11/briklane2.jpg"/>
          <p:cNvPicPr>
            <a:picLocks noChangeAspect="1" noChangeArrowheads="1"/>
          </p:cNvPicPr>
          <p:nvPr/>
        </p:nvPicPr>
        <p:blipFill>
          <a:blip r:embed="rId3" cstate="print"/>
          <a:srcRect/>
          <a:stretch>
            <a:fillRect/>
          </a:stretch>
        </p:blipFill>
        <p:spPr bwMode="auto">
          <a:xfrm>
            <a:off x="2771800" y="476672"/>
            <a:ext cx="3600400" cy="295232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Ali asserts in 'Where I'm Coming From'</a:t>
            </a:r>
            <a:endParaRPr lang="en-GB" dirty="0"/>
          </a:p>
        </p:txBody>
      </p:sp>
      <p:sp>
        <p:nvSpPr>
          <p:cNvPr id="3" name="Content Placeholder 2"/>
          <p:cNvSpPr>
            <a:spLocks noGrp="1"/>
          </p:cNvSpPr>
          <p:nvPr>
            <p:ph idx="1"/>
          </p:nvPr>
        </p:nvSpPr>
        <p:spPr>
          <a:xfrm>
            <a:off x="4860032" y="1600200"/>
            <a:ext cx="3826768" cy="5069160"/>
          </a:xfrm>
        </p:spPr>
        <p:txBody>
          <a:bodyPr>
            <a:normAutofit fontScale="85000" lnSpcReduction="20000"/>
          </a:bodyPr>
          <a:lstStyle/>
          <a:p>
            <a:pPr>
              <a:buNone/>
            </a:pPr>
            <a:r>
              <a:rPr lang="en-GB" dirty="0" smtClean="0"/>
              <a:t>	"I </a:t>
            </a:r>
            <a:r>
              <a:rPr lang="en-GB" dirty="0"/>
              <a:t>can write about it because I do not truly belong. Growing up with an English mother and a Bengali father means never being an insider. Standing neither behind a closed door, nor in the thick of things, but rather in the shadow of the doorway, is a good place from which to observe." </a:t>
            </a:r>
          </a:p>
        </p:txBody>
      </p:sp>
      <p:pic>
        <p:nvPicPr>
          <p:cNvPr id="1028" name="Picture 4" descr="http://static.guim.co.uk/sys-images/Guardian/Pix/pictures/2010/12/8/1291821319683/Monica-Ali-with-her-book--001.jpg"/>
          <p:cNvPicPr>
            <a:picLocks noChangeAspect="1" noChangeArrowheads="1"/>
          </p:cNvPicPr>
          <p:nvPr/>
        </p:nvPicPr>
        <p:blipFill>
          <a:blip r:embed="rId3" cstate="print"/>
          <a:srcRect/>
          <a:stretch>
            <a:fillRect/>
          </a:stretch>
        </p:blipFill>
        <p:spPr bwMode="auto">
          <a:xfrm>
            <a:off x="251520" y="1556792"/>
            <a:ext cx="4381500" cy="417646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Hasina’s</a:t>
            </a:r>
            <a:r>
              <a:rPr lang="en-GB" dirty="0" smtClean="0"/>
              <a:t> Letters</a:t>
            </a:r>
            <a:endParaRPr lang="en-GB" dirty="0"/>
          </a:p>
        </p:txBody>
      </p:sp>
      <p:sp>
        <p:nvSpPr>
          <p:cNvPr id="3" name="Content Placeholder 2"/>
          <p:cNvSpPr>
            <a:spLocks noGrp="1"/>
          </p:cNvSpPr>
          <p:nvPr>
            <p:ph idx="1"/>
          </p:nvPr>
        </p:nvSpPr>
        <p:spPr>
          <a:xfrm>
            <a:off x="4283968" y="1600200"/>
            <a:ext cx="4860032" cy="4997152"/>
          </a:xfrm>
        </p:spPr>
        <p:txBody>
          <a:bodyPr>
            <a:normAutofit fontScale="70000" lnSpcReduction="20000"/>
          </a:bodyPr>
          <a:lstStyle/>
          <a:p>
            <a:r>
              <a:rPr lang="en-GB" dirty="0" smtClean="0"/>
              <a:t>Some </a:t>
            </a:r>
            <a:r>
              <a:rPr lang="en-GB" dirty="0"/>
              <a:t>critics </a:t>
            </a:r>
            <a:r>
              <a:rPr lang="en-GB" dirty="0" smtClean="0"/>
              <a:t>suggest </a:t>
            </a:r>
            <a:r>
              <a:rPr lang="en-GB" dirty="0"/>
              <a:t>poor English is thus associated with "primitiveness" and "problematically representing [a] failure to escape from barbarity and persecution." </a:t>
            </a:r>
            <a:r>
              <a:rPr lang="en-GB" dirty="0" smtClean="0"/>
              <a:t>(Michael Perfect </a:t>
            </a:r>
            <a:r>
              <a:rPr lang="en-GB" dirty="0"/>
              <a:t>112) </a:t>
            </a:r>
            <a:endParaRPr lang="en-GB" dirty="0" smtClean="0"/>
          </a:p>
          <a:p>
            <a:r>
              <a:rPr lang="en-GB" dirty="0" smtClean="0"/>
              <a:t>However, if the letters are interpreted as Nazneen paraphrasing illiterate Bengali they could be considered a literary device intending to incite a response. Particularly if we are to accept </a:t>
            </a:r>
            <a:r>
              <a:rPr lang="en-GB" dirty="0" err="1" smtClean="0"/>
              <a:t>Michela</a:t>
            </a:r>
            <a:r>
              <a:rPr lang="en-GB" dirty="0" smtClean="0"/>
              <a:t> </a:t>
            </a:r>
            <a:r>
              <a:rPr lang="en-GB" dirty="0" err="1" smtClean="0"/>
              <a:t>Canepari</a:t>
            </a:r>
            <a:r>
              <a:rPr lang="en-GB" dirty="0" smtClean="0"/>
              <a:t> </a:t>
            </a:r>
            <a:r>
              <a:rPr lang="en-GB" dirty="0" err="1"/>
              <a:t>Labib's</a:t>
            </a:r>
            <a:r>
              <a:rPr lang="en-GB" dirty="0"/>
              <a:t> suggestion that it is "an attempt to dislocate, both syntactically and lexically, the language of the former [colonial] </a:t>
            </a:r>
            <a:r>
              <a:rPr lang="en-GB" dirty="0" smtClean="0"/>
              <a:t>master” (</a:t>
            </a:r>
            <a:r>
              <a:rPr lang="en-GB" dirty="0"/>
              <a:t>212</a:t>
            </a:r>
            <a:r>
              <a:rPr lang="en-GB" dirty="0" smtClean="0"/>
              <a:t>).</a:t>
            </a:r>
            <a:endParaRPr lang="en-GB" dirty="0"/>
          </a:p>
        </p:txBody>
      </p:sp>
      <p:pic>
        <p:nvPicPr>
          <p:cNvPr id="22532" name="Picture 4"/>
          <p:cNvPicPr>
            <a:picLocks noChangeAspect="1" noChangeArrowheads="1"/>
          </p:cNvPicPr>
          <p:nvPr/>
        </p:nvPicPr>
        <p:blipFill>
          <a:blip r:embed="rId3" cstate="print"/>
          <a:srcRect/>
          <a:stretch>
            <a:fillRect/>
          </a:stretch>
        </p:blipFill>
        <p:spPr bwMode="auto">
          <a:xfrm>
            <a:off x="323528" y="1556792"/>
            <a:ext cx="3816424" cy="2448272"/>
          </a:xfrm>
          <a:prstGeom prst="rect">
            <a:avLst/>
          </a:prstGeom>
          <a:noFill/>
          <a:ln w="9525">
            <a:noFill/>
            <a:miter lim="800000"/>
            <a:headEnd/>
            <a:tailEnd/>
          </a:ln>
        </p:spPr>
      </p:pic>
      <p:pic>
        <p:nvPicPr>
          <p:cNvPr id="22534" name="Picture 6" descr="http://t2.gstatic.com/images?q=tbn:ANd9GcSEC4mRgp_D_akQ5QqUL8QpXFxw6B6Spipb6Q3ARomDh7MVCNKZ"/>
          <p:cNvPicPr>
            <a:picLocks noChangeAspect="1" noChangeArrowheads="1"/>
          </p:cNvPicPr>
          <p:nvPr/>
        </p:nvPicPr>
        <p:blipFill>
          <a:blip r:embed="rId4" cstate="print"/>
          <a:srcRect/>
          <a:stretch>
            <a:fillRect/>
          </a:stretch>
        </p:blipFill>
        <p:spPr bwMode="auto">
          <a:xfrm>
            <a:off x="323528" y="3861048"/>
            <a:ext cx="3816424" cy="239114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2000" dirty="0"/>
              <a:t>In </a:t>
            </a:r>
            <a:r>
              <a:rPr lang="en-GB" sz="2000" i="1" dirty="0"/>
              <a:t>Brick Lane</a:t>
            </a:r>
            <a:r>
              <a:rPr lang="en-GB" sz="2000" dirty="0"/>
              <a:t>, </a:t>
            </a:r>
            <a:r>
              <a:rPr lang="en-GB" sz="2000" dirty="0" err="1"/>
              <a:t>Chanu</a:t>
            </a:r>
            <a:r>
              <a:rPr lang="en-GB" sz="2000" dirty="0"/>
              <a:t> (</a:t>
            </a:r>
            <a:r>
              <a:rPr lang="en-GB" sz="2000" dirty="0" err="1"/>
              <a:t>Nazneen’s</a:t>
            </a:r>
            <a:r>
              <a:rPr lang="en-GB" sz="2000" dirty="0"/>
              <a:t> husband) </a:t>
            </a:r>
            <a:r>
              <a:rPr lang="en-GB" sz="2000" dirty="0" smtClean="0"/>
              <a:t>is desperate </a:t>
            </a:r>
            <a:br>
              <a:rPr lang="en-GB" sz="2000" dirty="0" smtClean="0"/>
            </a:br>
            <a:r>
              <a:rPr lang="en-GB" sz="2000" dirty="0" smtClean="0"/>
              <a:t>to </a:t>
            </a:r>
            <a:r>
              <a:rPr lang="en-GB" sz="2000" dirty="0"/>
              <a:t>preserve his cultural </a:t>
            </a:r>
            <a:r>
              <a:rPr lang="en-GB" sz="2000" dirty="0" smtClean="0"/>
              <a:t>heritage.</a:t>
            </a:r>
            <a:endParaRPr lang="en-GB" sz="2000" dirty="0"/>
          </a:p>
        </p:txBody>
      </p:sp>
      <p:sp>
        <p:nvSpPr>
          <p:cNvPr id="6" name="Content Placeholder 5"/>
          <p:cNvSpPr>
            <a:spLocks noGrp="1"/>
          </p:cNvSpPr>
          <p:nvPr>
            <p:ph sz="half" idx="2"/>
          </p:nvPr>
        </p:nvSpPr>
        <p:spPr/>
        <p:txBody>
          <a:bodyPr>
            <a:normAutofit fontScale="77500" lnSpcReduction="20000"/>
          </a:bodyPr>
          <a:lstStyle/>
          <a:p>
            <a:pPr>
              <a:buNone/>
            </a:pPr>
            <a:r>
              <a:rPr lang="en-GB" dirty="0" smtClean="0"/>
              <a:t>	“I’m </a:t>
            </a:r>
            <a:r>
              <a:rPr lang="en-GB" dirty="0"/>
              <a:t>talking about the clash between Western values and our own.  I’m talking about the struggle to assimilate and the need to preserve one’s identity and heritage.  I’m talking about children who don’t know what their identity is.  I’m talking about feelings of alienation engendered by a society where racism is prevalent.  I’m talking about the terrific struggle to preserve one’s sanity while striving to achieve the best for one’s family</a:t>
            </a:r>
            <a:r>
              <a:rPr lang="en-GB" dirty="0" smtClean="0"/>
              <a:t>.” </a:t>
            </a:r>
            <a:r>
              <a:rPr lang="en-GB" dirty="0"/>
              <a:t>(113)</a:t>
            </a:r>
          </a:p>
          <a:p>
            <a:endParaRPr lang="en-GB" dirty="0"/>
          </a:p>
        </p:txBody>
      </p:sp>
      <p:pic>
        <p:nvPicPr>
          <p:cNvPr id="15362" name="Picture 2" descr="http://images.allmoviephoto.com/2008_Brick_Lane/2008_brick_lane_003.jpg"/>
          <p:cNvPicPr>
            <a:picLocks noChangeAspect="1" noChangeArrowheads="1"/>
          </p:cNvPicPr>
          <p:nvPr/>
        </p:nvPicPr>
        <p:blipFill>
          <a:blip r:embed="rId3" cstate="print"/>
          <a:srcRect/>
          <a:stretch>
            <a:fillRect/>
          </a:stretch>
        </p:blipFill>
        <p:spPr bwMode="auto">
          <a:xfrm>
            <a:off x="539552" y="1556792"/>
            <a:ext cx="4057650" cy="504056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Karim</a:t>
            </a:r>
            <a:r>
              <a:rPr lang="en-GB" dirty="0" smtClean="0"/>
              <a:t> and </a:t>
            </a:r>
            <a:r>
              <a:rPr lang="en-GB" dirty="0" err="1" smtClean="0"/>
              <a:t>Nazneen’s</a:t>
            </a:r>
            <a:r>
              <a:rPr lang="en-GB" dirty="0" smtClean="0"/>
              <a:t> relationship</a:t>
            </a:r>
            <a:endParaRPr lang="en-GB" dirty="0"/>
          </a:p>
        </p:txBody>
      </p:sp>
      <p:sp>
        <p:nvSpPr>
          <p:cNvPr id="4" name="Content Placeholder 3"/>
          <p:cNvSpPr>
            <a:spLocks noGrp="1"/>
          </p:cNvSpPr>
          <p:nvPr>
            <p:ph sz="half" idx="2"/>
          </p:nvPr>
        </p:nvSpPr>
        <p:spPr/>
        <p:txBody>
          <a:bodyPr/>
          <a:lstStyle/>
          <a:p>
            <a:r>
              <a:rPr lang="en-GB" dirty="0" smtClean="0"/>
              <a:t>“She </a:t>
            </a:r>
            <a:r>
              <a:rPr lang="en-GB" dirty="0"/>
              <a:t>was his real thing. A Bengali wife. A Bengali mother. An idea of home. An idea of himself that he found in her</a:t>
            </a:r>
            <a:r>
              <a:rPr lang="en-GB" dirty="0" smtClean="0"/>
              <a:t>.” </a:t>
            </a:r>
          </a:p>
          <a:p>
            <a:r>
              <a:rPr lang="en-GB" dirty="0"/>
              <a:t>Nazneen realises </a:t>
            </a:r>
            <a:r>
              <a:rPr lang="en-GB" dirty="0" smtClean="0"/>
              <a:t>by the end </a:t>
            </a:r>
            <a:r>
              <a:rPr lang="en-GB" dirty="0"/>
              <a:t>of the novel that they had </a:t>
            </a:r>
            <a:r>
              <a:rPr lang="en-GB" dirty="0" smtClean="0"/>
              <a:t>“made </a:t>
            </a:r>
            <a:r>
              <a:rPr lang="en-GB" dirty="0"/>
              <a:t>each other </a:t>
            </a:r>
            <a:r>
              <a:rPr lang="en-GB" dirty="0" smtClean="0"/>
              <a:t>up”.</a:t>
            </a:r>
            <a:endParaRPr lang="en-GB" dirty="0"/>
          </a:p>
        </p:txBody>
      </p:sp>
      <p:pic>
        <p:nvPicPr>
          <p:cNvPr id="17410" name="Picture 2" descr="http://4.bp.blogspot.com/-iRH2w4AOtWQ/TyLRSsJEBYI/AAAAAAAAAIc/4CTN93h-7O0/s1600/18876778.jpg-r_760_x-f_jpg-q_x-20071217_105050.jpg"/>
          <p:cNvPicPr>
            <a:picLocks noChangeAspect="1" noChangeArrowheads="1"/>
          </p:cNvPicPr>
          <p:nvPr/>
        </p:nvPicPr>
        <p:blipFill>
          <a:blip r:embed="rId3" cstate="print"/>
          <a:srcRect/>
          <a:stretch>
            <a:fillRect/>
          </a:stretch>
        </p:blipFill>
        <p:spPr bwMode="auto">
          <a:xfrm>
            <a:off x="611560" y="1772816"/>
            <a:ext cx="3923928" cy="432048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
            </a:r>
            <a:r>
              <a:rPr lang="en-GB" dirty="0" err="1" smtClean="0"/>
              <a:t>ulticultural</a:t>
            </a:r>
            <a:r>
              <a:rPr lang="en-GB" dirty="0" smtClean="0"/>
              <a:t> </a:t>
            </a:r>
            <a:r>
              <a:rPr lang="en-GB" dirty="0" err="1" smtClean="0"/>
              <a:t>Bildungsroman</a:t>
            </a:r>
            <a:r>
              <a:rPr lang="en-GB" dirty="0" smtClean="0"/>
              <a:t>"</a:t>
            </a:r>
            <a:endParaRPr lang="en-GB" dirty="0"/>
          </a:p>
        </p:txBody>
      </p:sp>
      <p:sp>
        <p:nvSpPr>
          <p:cNvPr id="4" name="Content Placeholder 3"/>
          <p:cNvSpPr>
            <a:spLocks noGrp="1"/>
          </p:cNvSpPr>
          <p:nvPr>
            <p:ph sz="half" idx="2"/>
          </p:nvPr>
        </p:nvSpPr>
        <p:spPr>
          <a:xfrm>
            <a:off x="4644008" y="1268761"/>
            <a:ext cx="4038600" cy="4176464"/>
          </a:xfrm>
        </p:spPr>
        <p:txBody>
          <a:bodyPr>
            <a:normAutofit/>
          </a:bodyPr>
          <a:lstStyle/>
          <a:p>
            <a:r>
              <a:rPr lang="en-GB" dirty="0" smtClean="0"/>
              <a:t>Michael </a:t>
            </a:r>
            <a:r>
              <a:rPr lang="en-GB" dirty="0"/>
              <a:t>Perfect argues that Brick Lane can be termed a "multicultural Bildungsroman". </a:t>
            </a:r>
            <a:r>
              <a:rPr lang="en-GB" dirty="0" smtClean="0"/>
              <a:t>He cites </a:t>
            </a:r>
            <a:r>
              <a:rPr lang="en-GB" dirty="0"/>
              <a:t>the stereotypes the novel opens with as "counterpoints" to the narrative of empowerment. </a:t>
            </a:r>
          </a:p>
        </p:txBody>
      </p:sp>
      <p:sp>
        <p:nvSpPr>
          <p:cNvPr id="20482" name="AutoShape 2" descr="data:image/jpeg;base64,/9j/4AAQSkZJRgABAQAAAQABAAD/2wCEAAkGBhQSEBQUEhQUFRQVGBcVFBQUFRQUFBQXFBQVFRUYFRQXHCYeGBkkGRUVHy8gJCcpLCwtFR4xNTAqNSYrLCkBCQoKDgwOGg8PGiwkHCQpLCwpKSwpLCkpKSwpLCwpKSwpKSosLCwpLCwpKSwpLCwpLCwsLCkpKSopKSkpLCksKf/AABEIAMMBAgMBIgACEQEDEQH/xAAbAAACAgMBAAAAAAAAAAAAAAAFBgMEAAECB//EAEcQAAECBAMEBQcICAYDAQAAAAEAAgMEESEFEjEGQVFxEyJhgZEjMqGxssHwFEJScnOS0dIHFiQzVIKU4RVTYpOi8TREwkP/xAAZAQADAQEBAAAAAAAAAAAAAAABAgMEAAX/xAAvEQACAgICAAMHAwQDAAAAAAAAAQIRAyESMQQiQRMyUWGRwfAzcbEFgqHRQlKB/9oADAMBAAIRAxEAPwB52ewKT+RSpfLSxJgQCS6BBJJMFhJJLbkkolL7PyTtJWV/p4P5UjRcdc2TlmNOkvL6fYMCOfo+m3PYS41udVNSt0O40rGX9U5P+Elf6eD+VZ+qcn/CSv8ATwfyopVbTigv9U5P+Elf6eD+VZ+qcn/CSv8ATwfyoquXmy44F/qrJ/wkr/Twfyrl2ykn/CSv9PB/KoomNARej3hFocSoqpuQ3EGfqpKfwkr/AE8H8i07ZaUH/qSv9PB/Ii2ZRzBshYUihD2Wkz/6kr/Twfyrs7Jyf8JK/wBPB/KppKISTVXibJ4u0K1TELaPAZZrwGy0uNdIEEepqVJ7B4H+TB7oUMf/ACnPaqLSIO9Kc5GWKV82ao1xKLMKg/5MH/ah/gtvwqB/kwf9qH+VTArCUbZwAxbCYYFoUMcobB6ggzJZm9jPuN/BOEzCDglqcg5SnjL0FaKvyWH9Bn3G/gtGXh/QZ9xv4LZK7a4KghTiNZuhs+438FH1f8tn3G/gibcu9ailq6w0DntbTzGfcb+Cq5WV81v3R+CvRHBDpmxsihWczOUDzW/db+ChlJHO7QU5BSOhF6P4TKBoCXJk4oeEOT2XcH2ca4VMNh/kafcmzZ3A4NXh0CCaU1hQz62qzs5ABhV7VPhzCIsQDSo9S8pzlKRrdJUD8TwmAIwHQQQKaCDCA9lUpzC4GeHSDB84VHRQ7332TDisgc1T2ILiRy5DwITpuxVVC/8ApAkoTWQ8kKGypN2w2N3dgQ/ZuRY5prDYebGn1hWNtJsvawEaGt+S72THVK0q44icacxTxWCBHigAACI8AAAAUcdAtKTGf/JjfaRPbKxa4t0iD7PQGTGaXg9kGEPCG0IzsltG2AMp4pZkon7PC+zh+w1RQnXSxtWdPo9Xbt9Crr37kQhbZQSPPHiF5KHVC3CaAUvtmuyNntMrjkN4qHA96yexVrW6ryiTn3Q/NNFa/wAVe43KDzhW2HWzGeaqneU80aLy2HPZHhxXoOC4mHsFChGXxLSQYUMybKXOqGJT7WA1IVG9CIjgxspKmfibaapGntqaOOU1Qd208Rx1p2Lk3QzSsPbQzWd4I7UszTlcbHLrlU5lRbtlEtEDYilERRUXJKICSK6yXcRd1kcc5BsRh3TR7AwYWqRkKq7ZDTPsZs4yZiHpCcrfmg0JPPgmnJQVsRbFky5VOYNF7hNfo9k+jtDINNc7vxXjO1ch8nmHwwagUIJ1oVPHmU5cQtasEOiKCAC+IAuS4lE8ElquV5PirBFWy22UoNERkYS7mYFAFPINWGUrVmyKpjtstC8j3lXcHb5eJz9y42YZ5FXMEg1jROfuWaK8yOk+yTaBopZKOLsoGHtTbtEyhCTcfmDlbzVpR84sH5RV2xiAtZTj7lPs1ZqpYw6tKq7gEUUotElWOhYPzCljJ/aY32kT2ysWsZ/8mN9pE9srFojVIhLtjZJnyEP7NnsBbhsUMnGrDh/Zw/YCsZ6IvQjZNDKkERUumXbIl1mlsi2XjMKWXjqKBAzKyyUolUR4xfZuYjAojgmPGCaEmiomXquHyipwsq7exzjbdwwzzjXklDGNqosYkAkN9JQebsVA16uoUdZebGtqomOq5QVXUJ10z6AhhljZV5ly3CiENteyWMUx5xcQ2wFt9efpWeMeTKt0gtMT7YYq48uJ5BCom0uuWFFPA0pX0oOZkk3N+K5fEvfX1q/s0ifJhOJtflPXgvHIj/r0rt2PwYo6pIPB1j3ce5BZhwoQacjcHjQoRFoDSlAefvXKCO5MZxHTBs3BnmHpZZlt+YtAcORK86l55zOJHAn1Fev7HbXQHQQHRGt0861DplNN6h4lyjHSsMKZTxn9Js/CrDiMhsNPok+Brdedz+JvjRHPecznGpK9U2lwKFN0OZ3EFtKekXXmE/hBgxiwmvA9iXw8oNdUwzTX7EkpK1RXCIVHD44riUl7BW5CHQ96ebtBgEZwWW5ALiMaq1h8KqyPSNUex72YZ5FX8Db5WJz9yg2Zh+RVvCB5WJz9ySK8yEl0znaBlSEk7VS1IYI1TrtA+hCTtpotYYV56mhce4nnGLTThSqKbJMqSXIRjz7tR/ZaFZXyagJj3IVMbp8qj/axPbctrnGx+0x/tYntlbVY9InLsMyDvJs+oz2Qr2ZD5E+TZ9RnshXXGydiGF67hBUy6hXTZlZZIixhlNFcaUOw99aJrwyRBCeKNCdIEBcxjQJgmpYBCZuCKEJnGgqVijPRusoWzIV6YkauKpw8Pq9VsXs30/YpYL76I9hezec3CZH7HNaytL/FEGCxMjzRDWta0l7zlaARW/rtVUJjZWJXyhymhIp3E37/AEJ8wrC2Q3ufTrjqNqPNBFXEdpqByB4qxiEi2Kw1NDuIsarO5qJojDltnjWJypg2PDX/AKQiLHzagHt3/wB0+Y9hFQQTmIvXfre6Tp2RyuI7we+h7FTHkUkLkxuPXRQZMO0rUcDoQtTDhqB3Ll7SLH+64c9XIGq29XYpZGdMJ+Yd7eI4KuCtVRAetYftUTAaWta4EdV1x4jiClWdc6JELnak+CW8PxaJBPVPV3tPmn8D2o/Jz7YoqO8bx8cVD2ajtIZybDklCsOXuW4I63erOHjqrlrb96k0Vj0bcEWwhqFlFMJCzzWjRBnoWzbPIhd4YPLROfuXWzopAC1hf76Jz9yEVuJN/wDIr7SjRJe0bKQgnTafUJL2of5IKmRedBxvynnGMGr28084DhoEEO7KpDxX943mPWnjCJ8mCG9lFoye6Sx9nn+Nj9qj/axPbcsXGM/+TG+1ie2ViquhH2FJR/UZ9VvshXc9kPlPMZ9VvshXxomYpE5cFt1I4qJ0S6gSYwYUnXDogypKwh1kfl5sgIp0WStBSZ5oXORKLt04VSmH1RlKwxjRWDLmu9cS7Q111vMQoXtrqi3YUqHTAJkF1ynCI8ZF5HITDobq39KPDal1KUKKkkK4hWZc3O41GvhQDwQya2klminStBvY1QPB5j9pe1sQv6VxLgS05XEEmwNQKV1pohWJTjIEQOEMOq6gIZmpTg0kVKwSVzao3RVQTsvzs/DiAhjgT8aJVnpTNWmu4/j2ojHmjMRDmgPaRfMGFnfX+6rR6t1r32PejFcHoZ+ZbFGZaQ4g2+N3YqrkaxSm/u/BByOFORXoQdo8+ap0RLAuxBJ0vvtwC4c1UJmVViRmCx4I5FV1thugzj0zCY2Zo5KUG/ehezr8zRTQgHxAqPFEnMoe9ZWtl49G69ZGcLQO9UZwsrPk6LwPQcGfSEKKTAbviH/UVmANrAC6wR3lIg/1IQW0K+max2VzuCRNroeVlF6BjcxlXnO1kfMqzrmgY0+LZ5zih8q3mE3YOeoEn4v+9bzHrTXgr6NCpl6Bi9RNxkftMb7WJ7ZWLMZP7TG+0ie2VisuiD7CEoeoz6rfZCu7kPlHdRn1W+yFfaUzOI3BQubcKV7ltjKpHEm0HMHFkYAKF4UyiZJaCCkq3RVaRRoV1BA3q5MwhRD4zLGi6SoZOy2+YaNaLgTTOxJuJsdm853iuJOXcT5zvEo8TrHkR29i1EjNpuQEYectcx8VVgwjnpmNOa7idyC85h8OWHTsDWviN1oKsaaiocbgubS24c1PgGHNjw+saivVoSCDatxu08EG2rxwAwQ6E9whgUy6Oy0ykmlAKgKDBflBmBEp0cMtNWh1OGU6UWSf/Zm2GlSHCfwuHKwjQXdvNz4m5XnGOzd02Y7ikRzKOqQNDWo/skmchkgkpMW5Wx52ogqYi1bQ/FNVVloOZ1xWxNBqaCwHap5oWWYfEyxGdpDTWlKONDqRuPEc16K93RgfvbLMnAMCJV9M2TMBWwrbru0sAai/BB3K/jM7niODXVhtJyWpUVsTfWyHFGCfb7Yk2ul0jAF00LqCP7e9dQGVeN99B2JxB02UhkAj/VQVtZzQ71ko+GEmvag2COyCh11qOJ/DRM0u2rAd6zTKxBlMz6BGZKVc0CoQiSjZY54VTXDmW2UJotF0NmBWgBawb97E+sqsKfDYdAt7ORCXvJ3lBLzIHoyfaJy892lcNyf9oX3SBtMQKJpfqoaH6TPPcY/et5hNWEDqBK+LurGZzTZglMoVc3QmESMYH7RG+0ie2Vi7xr/yY/2sT2ytqq6JNbLEoeoz6rfZCvt0Q6UPUZ9VvshEGusqCHBClgWXEK7lceGgIPoVhXDoiYZN6VcOi8EZhRXblK92UW0G4zRRC5h2oWPmX0uqtCSubsKVAeehEvCNYdgoICidIGtaFEIMy5oplKpGS9R3VaCcDAW5D70o4jJmFGFE3S+NnLQiiA4kS9+YgrpONaJJOyBzi6lwN2YtDqA2PVOtt3YsxKXhQszDORoz2iuWWgUaKtflJdQ0FejNK1o6lLrpjbFczL45DQAMh80horY5TU/StrvssU6e2a8d9JgWTg5iD5cHqnyrmgkZOvmht0GapBJvWlN6oz7AA5ME1K9G0lxpm1O+lesfd3pTnsSBzn6TiQOzQJIrk9F21FbBEbeqj1NFiVKiLSdy9BGCRAQrEnLguo9py0uRWre2g1URViDMaVFuNAPBM2To2+VGajCTvqW09A9atSMnldUqWXxEtbTdxNT6K29SwYnvNDQaWFSNb111S8g8Q1KRU1SMXybUmtNORuOW5MUtM0hjkp5ENFkEGL5Y801StwkWSmfKnmfWnOTidUKU0Ui7Lz45Fq2TJss7XmlKIbpn2Udquito6XR1tfFyivYvOsZm8w7k+7bv6ncvOcQh9WvJVlFckxIyai0K0/eOzmnDCGdUJNnB5dvNO2AQi8tb2JcqtD4ml2ImND9pjfaxPbK2re0MtScmBwjRR4RHLSsuiLashgnqs+q32Qr8KpFlQg+Yz6rfZCL4UKm6ZgIHQHA1UcWI4pmiSrS1UosjZBO0dR1g7LBMEFwCC4e2iLCHV3ckq2N6FqI+oUHSBt1G5hDTpr71FNO6qEkcmSxMZaLVCi/x1v0h4oM6TzFZh+HN6YZiGgAuJNgKA0/5EJJ1CLkUiuToNR9qoUMb3EecGCuWhocxNAD2VVZu1EGI4ZS6p80Fpbm+rmNChc5gMKG17WTLInSWILaObSmU1zXNXNHbTstPs5hJM0DGEMw2lud7S4tc4gNGpsBmN+ItZZXnjxbT+38leBUx3HogJbDAhsOj3Gj37qsbqG8Dv1XOD7ZmFB6N9XEOc4OF/PoSDyPrS3iM66LGiPeSXFztdwDqAdgHBQwm3Fa637rrT7Py7EU6eg3iGKRZpxoQBUAkmgvwQzEMIiw35S0u4Obdp7zp3qmI5LwBpmturdehzXWaHcb+KWT9lVFI1kEqHhBFC7XgtT0DKExRJVznVofwQqeYHOsM3Dhw9aWORt7DOCitAOVlsxFahu8j1DiUSjxM1mtDW6DkP+l1FLW0zXcbBouT2AKNzC4hp846QodHP/mcLDkquXLZOKpUinF1ygEk7gKnuAWMlnVu0gb9K032O9F4UHo2mHDAL306Rzb2GjA7eK3J3nsCNYdg4Y2rtTyST8QoItHwzl2wa7KR1NAAAOA3AjUImyJRg5KKa6MkgOq/cG1ce8N3KvEjuAo5pBpuabjjTUIxzKa3olPA4dbKuHxfKHmfWm6SmqAJJkah9+PvTPLOoArSVkFoYOnCaNkX6pIY/ROWxx1UkqYzejNvoRMIkbhWq85mY1W+C9D2/jUhEdi81mIvU8FVrYi6F6avHanTAohblI3JLJrMNTphz6ZQhMMBSx+YJm5g8Y0U+MRyxQY079pj/axPbKxUQhqDE6jfqt9QVyVnMpQ2EwlreQ9QUohFEAe/xey0cUqhMFinyhA6w1JzNUwyM0N6S4MxRW4eJHcUt7DY2zs62lPchExNA6IS5z3aE+KrRYrm2RabOToI/LANVPh8Qvc7K1jqC/SOyNbVwvqKmxFO1BwC5H9lcFa9sV8UVALWtuRfK5ztOALfFZfEzUMbbNOLb0VZuTL8tIUsa1NWxmg9aoFRn0rE4Uo26nweAGOq2DEFa9YRA+GB1SKgA7soBr889gRGNhUoTUwng3B65tWtKVOt/QOChbg0uYlIbYrd9QQQHXIpXdmym/0BwXle3i1W/wA/uNPBnnE1Dyxog4Od6yoY0TKD4DvCL7SymSMXVHXNaUIpQ0PPrZh2ZeFEHhyroz8rRpqTYfFty9yDTin6GGWtEmHyzukY6hoHNPgQn+SBdDBroBmJ0BpUg9uppqhWFYP0bLuzOGh0aPjj6FdE8IcMZnGxIpzvYfHqWTNPm6iXx+RHeJVplB6p1pYup2VsPjjRdjRqkQoIzxHGjQ38dNNT2cFJHn4kxEDIQudBXcN7nHQAXJ0CMSGHw4DDfMSOu+4MT/Sze2FXvdTwm37Jb7+H+ykYPI9fUXpjDWQXDPFNXDyj2tNzmplhH6OoLjbqnXRE4EuQ0CEwCJFsxoAFGfOe8nVx7dBzXcnhbZmZzuHVZQngSBRjach4ABFcQmBBDi273ans3AdiXJmbah2/X4GjHi42/oUujhy7aNrEjfOefNHYxu/mVNI4NEjtD4hJrfIHCt9LV0WYJKVBc+9t+iZ5OMHC1AGXFdRvoCBwr4rLlyuFpd/Eo/KBnSzYTMrGhpNbUAyhurnDssKcSO1AJiNWoYTTfe7u0n49yOY7MkvEMefEBLuyG0kDxJ8SQgbmUPK34+74uq4E65P1M+TI3ogAPerELE8tnDvC3KDNU793Ld6b9w1UcSDYmmnvPx6VrU2jM0mFpTEobjQOoeBt4HT0p92NNKryyRw4xCaVp8X/AO+BWpLbGPKvIlXNDAbtc3O1/GxuBpcUKtCfKVE5RpHp23z+oeS81mn9XwTrjOMiak4UcNy9IwOLdcrgS1wB3gOBoeFEi4hUN8FpfZFdApjv2hqc5dwOVJEL9+1eqYRgLHQg4G9LFJNWNF0eXY0P2mN9rE9sra3jkIiajg6iLEB7nuWKiQgakMNBhMPFjfS0Ky/CwusNjjoof1GewFdDk/EAHOGLh2HFMkKBXcpvknYEOJwrDCyuoWGkJpEsOC38mHBdxOA0vCtRcx5HMQjQlRwXbJWpAAqTYAbyUwAPAwpxNGNq42A96aJPCjKweicQ51S9x7X7u4AJjwvC4cpBMSKQ19KvcaUYBelSgEziwmIYjN819cu7qtc5gNOTa968n+p/pL919zX4bcwPMuuSrWD3ra5t/dUZrUDcrL4ohSsR2YsLgGNIpWryBapF6E33UJ3LxpRuKivU9BukJm1kuC5sZpJDszTWtqOJpQ+bSvih2zwa3M5540Houfcjc1Ntytc8VZnaHNJvliNym5uTlcRU73A7knxoZDi2umu4VBI07l7+JXDgzzpe9YzzOPDQbtANPj4sqkrKxpt9GUoPOc6oYxvEn3CpK1s9gfSvobgecToB/fgnr5OyGwNaMsJutLOeRw/HdoFlzZo4Xxh2aMeNz2wVK4dCloRuS2vXebPmHDRoFerDB3V7yakCJyeL3drjQAdtgB6ApcTxB0V1rAWaNzQLKTZ/D6xDEdcMs3hmO8chU94SJcE55Ozcko6QakZcQYVN9CXHi46n3dyBRnGI4ntsi2KRupl3m55KDBJTMb7jX3qMHxTyS7Cy/FAhQgN5ueK6wthtfrPq531GCze9zh4lVJqN0kW2laN56KLGJ4Qpdzq0LxlZTXLxHdmdze1SUHJKPq/z8/YnknUShLT/AE03MRTcABjd4oNfG33qb1POwxRgI87UjUAVJ51J8ewIRs3XJ2vcSfjv7rncETxWJR1eA/4tFT6fcF6EocZ8V6fYwJ2rIpdnnc/fT4403KxFbRoG7Xmd3d8cFWw41ZfiQa8fneunq1RXCaOdmcQGt6wrpazb8LOdyb2pckuNs6rKu0MwJSUDAfKxq14htOv6KN+8Umyr6Ak6Cp+O6qsY/iZmI7onza0YODRYDnT01XOBy2eYgs1D40MEcQXivoqtuDE4Q329v8+RCUrZ6hFkDClJeE4UcyEwOHBxGZ4+84pTx5tAnnH4tSfjVef7QvKvL3ia6AbBWM1NspiUSHEhhsSI0ZYlQxnSVvC1Zld40t3pRlDWMEexGNla0B72kh3mCv0Wg2c11nObZp33BAQl2FdAbGJgmZjEl5rEiGroeUmrzq3KKHsoFipTo8q/ybW9Z3VDg4N6xsDS4HFYnAPuB4XWBDdT5jD/AMQrbYVDRV9nMbHydjbWY0eDQFKI1XEq7ELjDRTAqo1ymZEoUDiw2C4rZbTVX5YjKqUy/rIWEic5HsKgNlwIkagebMzVo3f4046KxgeDZKRIjHl5uxoLBk4E1NS/gA0039ij+kDbAuc+WlqgnqR3h5dmv+6ZlOWlRQkakU0SydHJFHbPa984/wCTwbww7rOAoHlv/wAj0o1BlxCl4TPow2g8yMx9JKBYVhAgw7+e4dY8OwIrGxGZb5sJlBQXIJoGndmH0fTTtXkf1GLkoq136ujX4d02cGHmeAjDG0bYCouN5rQ6cDu70Ibi85oYDRcitNwz6nN/pF9/favFn47iAYsOGSWgNBBcSdBRtTfTWnoXkvDKTSbX1v8Ag1uehe2uhhj47OPREfytDXH70P0pejSvlAHWdQZh2kA+9Nn6RYBEeJUg1YKkDKK0BIpU0+OKVTVzwXHzshJ33aBbwXt+Gd4k/l9kY2vMPGzEh0cIk/OpblVV8exKpyA8+zsU85O9HCaxmtKDs4nwQ2Rlc1XO0HHevOjG5PLL/wAPTguKohgQqbrmwHE6BMcvLiG0M4Xd2uN3FDsPZWIYh81lm9rjp4C/eFMMdgguzOykGhDmuFx3LsvKbpKxnJR7K+J9aJTkFfheTg9pqVRh0iRAQQQb1BBHiFcmn7tzRU+oD44JZekTilLQaxA0VIoa8aDz6HjQhoPF4S/triQiRsjPNbbw1tzAHJgRuBO9HDdG+l1YfIE0Pe4F3JoSNNxMz68f+h6Fv8NjvI5P0/Ged4id6QzbNs04AV7qe8050XONxxeu7XdobN8b9nepcAszxryA/Gg9SD4vGq+nbXnuHL3KsVyyMm3UQthf7kV31rxv5x9PdWmq4xScdDlS7QxyWsAJtDFq/dAH85VjDZTpA2GLCnWOmVrRWI6u6gt2elLu0OMmZjZhaGwZITdA1g0t26+A3IQjzyV8Nv7fnyOlLjEqbkz/AKPpUOmg8/8A5hzx9YjI32nH+VK7dE67BQ8oe76RAHJuv/JzvBbiA143F9SQ9oY1fFOGNREi44boteYC6B8sfKBHMSh1aw1aKZjRxFfm1IbkdmAbmqKWqCdEAlXeUamGcY5zWBrcwuHUDHEVyi2cinVL+8Ctkr7CuhanIVIjxkc2jnDKSai5sagX7gtrmbdF6R+YGuZ1auJNamtTmN+9YnED+Fy5DWa0LWnxATHL6BU8NgeSh/UZ7ARFjFQBM1ymYVC1qo47ifyeFmHnuOSHvo43zU30Gg40XWcMLscl4NGxY0OG4/NcTUV3kAGnerWD4tKOeXMjQosW+RgILWU1eWuLS8jW2muunmEXZWK0EvHlKZ3ML2h4DhWrmuvm1J5jfVCpxr5aILuZEBDqtdlLSPNIy3aaoNsJ6jtV+kA5DBgPdnfmEaIWtZlaLUhkXGYVq438Sg2zmB5QIsQdY+Y0/NB3kfSPDcEE2OZDjRSYjqvb1hDPzyNXdoGuXt4BPRclSt2wv5EcYUCX5mPLhxzQ41qknOBaut28Gv38ddQfjuslWa2hjQ4hyltGE9UgVeBcnXQCnhXjTL4qLlVfzRbE6ssS/QUHUj1AuMzBe3BthURL8+6/KQ6Ph9DKuc4PZQvJN8w5AH0aKgNrYvWqG3qWdRzaalrdb1b1gexw3KfB8fiCJLPiPFDGa51GADo2RGczcuaBTdTmvOlCfw/yzRyRm3nXixy0/S7btiAH/i0dyW2wP2aHF+icncKuB9Y/lRnFpjM8gXr0hceLsxFPV4II0ESX+lxt/KYYr4k+K0YU4wjH5one7DWbpHNobGhr2aolN0YzKNTSg41sEubPzwDKHUW7tUShzJc4vOjNPrGzfC57goZMbUq9EehCaasJNbQthjRup4n5x8fRRdbRYTnhBzbRAKDg4a5Xe7n2qPCbuV3F49G213d6ytyjlXHseSUlTEOWjdGczS6G4nLmFAA4UqIrTz1AGhNLonKY26Mx0N1ojyBmb9HR5I+bQeJd2KPHMPLW9JD3ijxQHT51PCtBurxUmFw+ilnzD/OfaG2gHVJtoNCankAvTm4Tjyrd6/c8/wA2OXErY3P6QgeqywG4f2AoPvBAAaur2/HJWHvuSbknv7e/8VHJQaxAPH4+NCtUIqEaM8nyY1STckuO2/bT49dNSl2LeNyIrz0A+O0JlnXhrKmwYPUKD019JQPZ7DjHmGsO+r38aaZeZJA8VCEklKbHl2kGMVi/JsOvaLN0a3iILRmcf5qt7nj6KSm6oxtjjPyiacWnycPycPgWt1d3uqeRA3IM0XVvDwcYXLt7f58kSnK2WoJ47r+AqnvAG9G0NO4AHnSp9JKT8Il8z2im/MexrSCa8zQd6ag8jRWQrCWLR6juSXjL7pnjRqtulbGtUX2DpFCW88I7Eiu6gDiOIGapu0WLRWt8v844BAJZ3XCNxHjqZ9BU2EMurS1M9qXv3IMKAc1FJe4mICcxqcupqeN1i7mcwe4ZWWcdNNd1BSnJYiAvS+0EdrWgPFAAB1GaAAD5qmG00x9Mfch/lWLEwp1+tEx/mD/bh/lUkttLH6Rry5pdDzOYXQoLsriAMwBbSvA7tyxYuOCcxt3OOF4kMmmvyeWzW063R1r2pDjx3OcXOJJJqSdSVtYgEyBMuY4OYS1zSCCNQRomp21sz/mD/bhflWliIDh+1cyR+8H+3C/Khcxi0VxcS65B+a0bxwHafFaWJJJPsZNoyPikRwoSKCwGVgFBoKAaDhzUn+LRMzesOqTTqMt5RruGlQFixT4xrofk/iZHxqKSOtoLdVn0ieHFRRsViGAyGXdRosMrfpNOtKm4CxYu4x1oW2VJece02NO4K4MXi5aZrVJ81vZ2dixYjKKfaHjKS6Zdldoo7dHgfyQz62rma2ijuN31/kZ7mrFil7OHK6X0H9pP4v6kUbHoxaRn3H5rBu4gLnFMZivDWucMrRRoDWNAoA0WaBustrEyhG1pCynJ9sGumXceO4cV3KTjmmrTTfoDoLahbWKzSolbLU5i8VzS1zqgkVGVo39g7AucPxWJDL3MdQkUJo0nzToSLanRYsScY8aoa3YLzLYeVixVJl6RxGIxxyupUAGzTobahXRjkb6Y+6z8FixcE07G430v+LPwQ+anXuPWNe4D1BYsQOIoMdwdUG/IK7/i0Wnnbj81v4LaxccUXG+7wC0sWLjj/9k="/>
          <p:cNvSpPr>
            <a:spLocks noChangeAspect="1" noChangeArrowheads="1"/>
          </p:cNvSpPr>
          <p:nvPr/>
        </p:nvSpPr>
        <p:spPr bwMode="auto">
          <a:xfrm>
            <a:off x="63500" y="-904875"/>
            <a:ext cx="2457450" cy="1857375"/>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484" name="AutoShape 4" descr="data:image/jpeg;base64,/9j/4AAQSkZJRgABAQAAAQABAAD/2wCEAAkGBhQSEBQUEhQUFRQVGBcVFBQUFRQUFBQXFBQVFRUYFRQXHCYeGBkkGRUVHy8gJCcpLCwtFR4xNTAqNSYrLCkBCQoKDgwOGg8PGiwkHCQpLCwpKSwpLCkpKSwpLCwpKSwpKSosLCwpLCwpKSwpLCwpLCwsLCkpKSopKSkpLCksKf/AABEIAMMBAgMBIgACEQEDEQH/xAAbAAACAgMBAAAAAAAAAAAAAAAFBgMEAAECB//EAEcQAAECBAMEBQcICAYDAQAAAAEAAgMEESEFEjEGQVFxEyJhgZEjMqGxssHwFEJScnOS0dIHFiQzVIKU4RVTYpOi8TREwkP/xAAZAQADAQEBAAAAAAAAAAAAAAABAgMEAAX/xAAvEQACAgICAAMHAwQDAAAAAAAAAQIRAyESMQQiQRMyUWGRwfAzcbEFgqHRQlKB/9oADAMBAAIRAxEAPwB52ewKT+RSpfLSxJgQCS6BBJJMFhJJLbkkolL7PyTtJWV/p4P5UjRcdc2TlmNOkvL6fYMCOfo+m3PYS41udVNSt0O40rGX9U5P+Elf6eD+VZ+qcn/CSv8ATwfyopVbTigv9U5P+Elf6eD+VZ+qcn/CSv8ATwfyoquXmy44F/qrJ/wkr/Twfyrl2ykn/CSv9PB/KoomNARej3hFocSoqpuQ3EGfqpKfwkr/AE8H8i07ZaUH/qSv9PB/Ii2ZRzBshYUihD2Wkz/6kr/Twfyrs7Jyf8JK/wBPB/KppKISTVXibJ4u0K1TELaPAZZrwGy0uNdIEEepqVJ7B4H+TB7oUMf/ACnPaqLSIO9Kc5GWKV82ao1xKLMKg/5MH/ah/gtvwqB/kwf9qH+VTArCUbZwAxbCYYFoUMcobB6ggzJZm9jPuN/BOEzCDglqcg5SnjL0FaKvyWH9Bn3G/gtGXh/QZ9xv4LZK7a4KghTiNZuhs+438FH1f8tn3G/gibcu9ailq6w0DntbTzGfcb+Cq5WV81v3R+CvRHBDpmxsihWczOUDzW/db+ChlJHO7QU5BSOhF6P4TKBoCXJk4oeEOT2XcH2ca4VMNh/kafcmzZ3A4NXh0CCaU1hQz62qzs5ABhV7VPhzCIsQDSo9S8pzlKRrdJUD8TwmAIwHQQQKaCDCA9lUpzC4GeHSDB84VHRQ7332TDisgc1T2ILiRy5DwITpuxVVC/8ApAkoTWQ8kKGypN2w2N3dgQ/ZuRY5prDYebGn1hWNtJsvawEaGt+S72THVK0q44icacxTxWCBHigAACI8AAAAUcdAtKTGf/JjfaRPbKxa4t0iD7PQGTGaXg9kGEPCG0IzsltG2AMp4pZkon7PC+zh+w1RQnXSxtWdPo9Xbt9Crr37kQhbZQSPPHiF5KHVC3CaAUvtmuyNntMrjkN4qHA96yexVrW6ryiTn3Q/NNFa/wAVe43KDzhW2HWzGeaqneU80aLy2HPZHhxXoOC4mHsFChGXxLSQYUMybKXOqGJT7WA1IVG9CIjgxspKmfibaapGntqaOOU1Qd208Rx1p2Lk3QzSsPbQzWd4I7UszTlcbHLrlU5lRbtlEtEDYilERRUXJKICSK6yXcRd1kcc5BsRh3TR7AwYWqRkKq7ZDTPsZs4yZiHpCcrfmg0JPPgmnJQVsRbFky5VOYNF7hNfo9k+jtDINNc7vxXjO1ch8nmHwwagUIJ1oVPHmU5cQtasEOiKCAC+IAuS4lE8ElquV5PirBFWy22UoNERkYS7mYFAFPINWGUrVmyKpjtstC8j3lXcHb5eJz9y42YZ5FXMEg1jROfuWaK8yOk+yTaBopZKOLsoGHtTbtEyhCTcfmDlbzVpR84sH5RV2xiAtZTj7lPs1ZqpYw6tKq7gEUUotElWOhYPzCljJ/aY32kT2ysWsZ/8mN9pE9srFojVIhLtjZJnyEP7NnsBbhsUMnGrDh/Zw/YCsZ6IvQjZNDKkERUumXbIl1mlsi2XjMKWXjqKBAzKyyUolUR4xfZuYjAojgmPGCaEmiomXquHyipwsq7exzjbdwwzzjXklDGNqosYkAkN9JQebsVA16uoUdZebGtqomOq5QVXUJ10z6AhhljZV5ly3CiENteyWMUx5xcQ2wFt9efpWeMeTKt0gtMT7YYq48uJ5BCom0uuWFFPA0pX0oOZkk3N+K5fEvfX1q/s0ifJhOJtflPXgvHIj/r0rt2PwYo6pIPB1j3ce5BZhwoQacjcHjQoRFoDSlAefvXKCO5MZxHTBs3BnmHpZZlt+YtAcORK86l55zOJHAn1Fev7HbXQHQQHRGt0861DplNN6h4lyjHSsMKZTxn9Js/CrDiMhsNPok+Brdedz+JvjRHPecznGpK9U2lwKFN0OZ3EFtKekXXmE/hBgxiwmvA9iXw8oNdUwzTX7EkpK1RXCIVHD44riUl7BW5CHQ96ebtBgEZwWW5ALiMaq1h8KqyPSNUex72YZ5FX8Db5WJz9yg2Zh+RVvCB5WJz9ySK8yEl0znaBlSEk7VS1IYI1TrtA+hCTtpotYYV56mhce4nnGLTThSqKbJMqSXIRjz7tR/ZaFZXyagJj3IVMbp8qj/axPbctrnGx+0x/tYntlbVY9InLsMyDvJs+oz2Qr2ZD5E+TZ9RnshXXGydiGF67hBUy6hXTZlZZIixhlNFcaUOw99aJrwyRBCeKNCdIEBcxjQJgmpYBCZuCKEJnGgqVijPRusoWzIV6YkauKpw8Pq9VsXs30/YpYL76I9hezec3CZH7HNaytL/FEGCxMjzRDWta0l7zlaARW/rtVUJjZWJXyhymhIp3E37/AEJ8wrC2Q3ufTrjqNqPNBFXEdpqByB4qxiEi2Kw1NDuIsarO5qJojDltnjWJypg2PDX/AKQiLHzagHt3/wB0+Y9hFQQTmIvXfre6Tp2RyuI7we+h7FTHkUkLkxuPXRQZMO0rUcDoQtTDhqB3Ll7SLH+64c9XIGq29XYpZGdMJ+Yd7eI4KuCtVRAetYftUTAaWta4EdV1x4jiClWdc6JELnak+CW8PxaJBPVPV3tPmn8D2o/Jz7YoqO8bx8cVD2ajtIZybDklCsOXuW4I63erOHjqrlrb96k0Vj0bcEWwhqFlFMJCzzWjRBnoWzbPIhd4YPLROfuXWzopAC1hf76Jz9yEVuJN/wDIr7SjRJe0bKQgnTafUJL2of5IKmRedBxvynnGMGr28084DhoEEO7KpDxX943mPWnjCJ8mCG9lFoye6Sx9nn+Nj9qj/axPbcsXGM/+TG+1ie2ViquhH2FJR/UZ9VvshXc9kPlPMZ9VvshXxomYpE5cFt1I4qJ0S6gSYwYUnXDogypKwh1kfl5sgIp0WStBSZ5oXORKLt04VSmH1RlKwxjRWDLmu9cS7Q111vMQoXtrqi3YUqHTAJkF1ynCI8ZF5HITDobq39KPDal1KUKKkkK4hWZc3O41GvhQDwQya2klminStBvY1QPB5j9pe1sQv6VxLgS05XEEmwNQKV1pohWJTjIEQOEMOq6gIZmpTg0kVKwSVzao3RVQTsvzs/DiAhjgT8aJVnpTNWmu4/j2ojHmjMRDmgPaRfMGFnfX+6rR6t1r32PejFcHoZ+ZbFGZaQ4g2+N3YqrkaxSm/u/BByOFORXoQdo8+ap0RLAuxBJ0vvtwC4c1UJmVViRmCx4I5FV1thugzj0zCY2Zo5KUG/ehezr8zRTQgHxAqPFEnMoe9ZWtl49G69ZGcLQO9UZwsrPk6LwPQcGfSEKKTAbviH/UVmANrAC6wR3lIg/1IQW0K+max2VzuCRNroeVlF6BjcxlXnO1kfMqzrmgY0+LZ5zih8q3mE3YOeoEn4v+9bzHrTXgr6NCpl6Bi9RNxkftMb7WJ7ZWLMZP7TG+0ie2VisuiD7CEoeoz6rfZCu7kPlHdRn1W+yFfaUzOI3BQubcKV7ltjKpHEm0HMHFkYAKF4UyiZJaCCkq3RVaRRoV1BA3q5MwhRD4zLGi6SoZOy2+YaNaLgTTOxJuJsdm853iuJOXcT5zvEo8TrHkR29i1EjNpuQEYectcx8VVgwjnpmNOa7idyC85h8OWHTsDWviN1oKsaaiocbgubS24c1PgGHNjw+saivVoSCDatxu08EG2rxwAwQ6E9whgUy6Oy0ykmlAKgKDBflBmBEp0cMtNWh1OGU6UWSf/Zm2GlSHCfwuHKwjQXdvNz4m5XnGOzd02Y7ikRzKOqQNDWo/skmchkgkpMW5Wx52ogqYi1bQ/FNVVloOZ1xWxNBqaCwHap5oWWYfEyxGdpDTWlKONDqRuPEc16K93RgfvbLMnAMCJV9M2TMBWwrbru0sAai/BB3K/jM7niODXVhtJyWpUVsTfWyHFGCfb7Yk2ul0jAF00LqCP7e9dQGVeN99B2JxB02UhkAj/VQVtZzQ71ko+GEmvag2COyCh11qOJ/DRM0u2rAd6zTKxBlMz6BGZKVc0CoQiSjZY54VTXDmW2UJotF0NmBWgBawb97E+sqsKfDYdAt7ORCXvJ3lBLzIHoyfaJy892lcNyf9oX3SBtMQKJpfqoaH6TPPcY/et5hNWEDqBK+LurGZzTZglMoVc3QmESMYH7RG+0ie2Vi7xr/yY/2sT2ytqq6JNbLEoeoz6rfZCvt0Q6UPUZ9VvshEGusqCHBClgWXEK7lceGgIPoVhXDoiYZN6VcOi8EZhRXblK92UW0G4zRRC5h2oWPmX0uqtCSubsKVAeehEvCNYdgoICidIGtaFEIMy5oplKpGS9R3VaCcDAW5D70o4jJmFGFE3S+NnLQiiA4kS9+YgrpONaJJOyBzi6lwN2YtDqA2PVOtt3YsxKXhQszDORoz2iuWWgUaKtflJdQ0FejNK1o6lLrpjbFczL45DQAMh80horY5TU/StrvssU6e2a8d9JgWTg5iD5cHqnyrmgkZOvmht0GapBJvWlN6oz7AA5ME1K9G0lxpm1O+lesfd3pTnsSBzn6TiQOzQJIrk9F21FbBEbeqj1NFiVKiLSdy9BGCRAQrEnLguo9py0uRWre2g1URViDMaVFuNAPBM2To2+VGajCTvqW09A9atSMnldUqWXxEtbTdxNT6K29SwYnvNDQaWFSNb111S8g8Q1KRU1SMXybUmtNORuOW5MUtM0hjkp5ENFkEGL5Y801StwkWSmfKnmfWnOTidUKU0Ui7Lz45Fq2TJss7XmlKIbpn2Udquito6XR1tfFyivYvOsZm8w7k+7bv6ncvOcQh9WvJVlFckxIyai0K0/eOzmnDCGdUJNnB5dvNO2AQi8tb2JcqtD4ml2ImND9pjfaxPbK2re0MtScmBwjRR4RHLSsuiLashgnqs+q32Qr8KpFlQg+Yz6rfZCL4UKm6ZgIHQHA1UcWI4pmiSrS1UosjZBO0dR1g7LBMEFwCC4e2iLCHV3ckq2N6FqI+oUHSBt1G5hDTpr71FNO6qEkcmSxMZaLVCi/x1v0h4oM6TzFZh+HN6YZiGgAuJNgKA0/5EJJ1CLkUiuToNR9qoUMb3EecGCuWhocxNAD2VVZu1EGI4ZS6p80Fpbm+rmNChc5gMKG17WTLInSWILaObSmU1zXNXNHbTstPs5hJM0DGEMw2lud7S4tc4gNGpsBmN+ItZZXnjxbT+38leBUx3HogJbDAhsOj3Gj37qsbqG8Dv1XOD7ZmFB6N9XEOc4OF/PoSDyPrS3iM66LGiPeSXFztdwDqAdgHBQwm3Fa637rrT7Py7EU6eg3iGKRZpxoQBUAkmgvwQzEMIiw35S0u4Obdp7zp3qmI5LwBpmturdehzXWaHcb+KWT9lVFI1kEqHhBFC7XgtT0DKExRJVznVofwQqeYHOsM3Dhw9aWORt7DOCitAOVlsxFahu8j1DiUSjxM1mtDW6DkP+l1FLW0zXcbBouT2AKNzC4hp846QodHP/mcLDkquXLZOKpUinF1ygEk7gKnuAWMlnVu0gb9K032O9F4UHo2mHDAL306Rzb2GjA7eK3J3nsCNYdg4Y2rtTyST8QoItHwzl2wa7KR1NAAAOA3AjUImyJRg5KKa6MkgOq/cG1ce8N3KvEjuAo5pBpuabjjTUIxzKa3olPA4dbKuHxfKHmfWm6SmqAJJkah9+PvTPLOoArSVkFoYOnCaNkX6pIY/ROWxx1UkqYzejNvoRMIkbhWq85mY1W+C9D2/jUhEdi81mIvU8FVrYi6F6avHanTAohblI3JLJrMNTphz6ZQhMMBSx+YJm5g8Y0U+MRyxQY079pj/axPbKxUQhqDE6jfqt9QVyVnMpQ2EwlreQ9QUohFEAe/xey0cUqhMFinyhA6w1JzNUwyM0N6S4MxRW4eJHcUt7DY2zs62lPchExNA6IS5z3aE+KrRYrm2RabOToI/LANVPh8Qvc7K1jqC/SOyNbVwvqKmxFO1BwC5H9lcFa9sV8UVALWtuRfK5ztOALfFZfEzUMbbNOLb0VZuTL8tIUsa1NWxmg9aoFRn0rE4Uo26nweAGOq2DEFa9YRA+GB1SKgA7soBr889gRGNhUoTUwng3B65tWtKVOt/QOChbg0uYlIbYrd9QQQHXIpXdmym/0BwXle3i1W/wA/uNPBnnE1Dyxog4Od6yoY0TKD4DvCL7SymSMXVHXNaUIpQ0PPrZh2ZeFEHhyroz8rRpqTYfFty9yDTin6GGWtEmHyzukY6hoHNPgQn+SBdDBroBmJ0BpUg9uppqhWFYP0bLuzOGh0aPjj6FdE8IcMZnGxIpzvYfHqWTNPm6iXx+RHeJVplB6p1pYup2VsPjjRdjRqkQoIzxHGjQ38dNNT2cFJHn4kxEDIQudBXcN7nHQAXJ0CMSGHw4DDfMSOu+4MT/Sze2FXvdTwm37Jb7+H+ykYPI9fUXpjDWQXDPFNXDyj2tNzmplhH6OoLjbqnXRE4EuQ0CEwCJFsxoAFGfOe8nVx7dBzXcnhbZmZzuHVZQngSBRjach4ABFcQmBBDi273ans3AdiXJmbah2/X4GjHi42/oUujhy7aNrEjfOefNHYxu/mVNI4NEjtD4hJrfIHCt9LV0WYJKVBc+9t+iZ5OMHC1AGXFdRvoCBwr4rLlyuFpd/Eo/KBnSzYTMrGhpNbUAyhurnDssKcSO1AJiNWoYTTfe7u0n49yOY7MkvEMefEBLuyG0kDxJ8SQgbmUPK34+74uq4E65P1M+TI3ogAPerELE8tnDvC3KDNU793Ld6b9w1UcSDYmmnvPx6VrU2jM0mFpTEobjQOoeBt4HT0p92NNKryyRw4xCaVp8X/AO+BWpLbGPKvIlXNDAbtc3O1/GxuBpcUKtCfKVE5RpHp23z+oeS81mn9XwTrjOMiak4UcNy9IwOLdcrgS1wB3gOBoeFEi4hUN8FpfZFdApjv2hqc5dwOVJEL9+1eqYRgLHQg4G9LFJNWNF0eXY0P2mN9rE9sra3jkIiajg6iLEB7nuWKiQgakMNBhMPFjfS0Ky/CwusNjjoof1GewFdDk/EAHOGLh2HFMkKBXcpvknYEOJwrDCyuoWGkJpEsOC38mHBdxOA0vCtRcx5HMQjQlRwXbJWpAAqTYAbyUwAPAwpxNGNq42A96aJPCjKweicQ51S9x7X7u4AJjwvC4cpBMSKQ19KvcaUYBelSgEziwmIYjN819cu7qtc5gNOTa968n+p/pL919zX4bcwPMuuSrWD3ra5t/dUZrUDcrL4ohSsR2YsLgGNIpWryBapF6E33UJ3LxpRuKivU9BukJm1kuC5sZpJDszTWtqOJpQ+bSvih2zwa3M5540Houfcjc1Ntytc8VZnaHNJvliNym5uTlcRU73A7knxoZDi2umu4VBI07l7+JXDgzzpe9YzzOPDQbtANPj4sqkrKxpt9GUoPOc6oYxvEn3CpK1s9gfSvobgecToB/fgnr5OyGwNaMsJutLOeRw/HdoFlzZo4Xxh2aMeNz2wVK4dCloRuS2vXebPmHDRoFerDB3V7yakCJyeL3drjQAdtgB6ApcTxB0V1rAWaNzQLKTZ/D6xDEdcMs3hmO8chU94SJcE55Ozcko6QakZcQYVN9CXHi46n3dyBRnGI4ntsi2KRupl3m55KDBJTMb7jX3qMHxTyS7Cy/FAhQgN5ueK6wthtfrPq531GCze9zh4lVJqN0kW2laN56KLGJ4Qpdzq0LxlZTXLxHdmdze1SUHJKPq/z8/YnknUShLT/AE03MRTcABjd4oNfG33qb1POwxRgI87UjUAVJ51J8ewIRs3XJ2vcSfjv7rncETxWJR1eA/4tFT6fcF6EocZ8V6fYwJ2rIpdnnc/fT4403KxFbRoG7Xmd3d8cFWw41ZfiQa8fneunq1RXCaOdmcQGt6wrpazb8LOdyb2pckuNs6rKu0MwJSUDAfKxq14htOv6KN+8Umyr6Ak6Cp+O6qsY/iZmI7onza0YODRYDnT01XOBy2eYgs1D40MEcQXivoqtuDE4Q329v8+RCUrZ6hFkDClJeE4UcyEwOHBxGZ4+84pTx5tAnnH4tSfjVef7QvKvL3ia6AbBWM1NspiUSHEhhsSI0ZYlQxnSVvC1Zld40t3pRlDWMEexGNla0B72kh3mCv0Wg2c11nObZp33BAQl2FdAbGJgmZjEl5rEiGroeUmrzq3KKHsoFipTo8q/ybW9Z3VDg4N6xsDS4HFYnAPuB4XWBDdT5jD/AMQrbYVDRV9nMbHydjbWY0eDQFKI1XEq7ELjDRTAqo1ymZEoUDiw2C4rZbTVX5YjKqUy/rIWEic5HsKgNlwIkagebMzVo3f4046KxgeDZKRIjHl5uxoLBk4E1NS/gA0039ij+kDbAuc+WlqgnqR3h5dmv+6ZlOWlRQkakU0SydHJFHbPa984/wCTwbww7rOAoHlv/wAj0o1BlxCl4TPow2g8yMx9JKBYVhAgw7+e4dY8OwIrGxGZb5sJlBQXIJoGndmH0fTTtXkf1GLkoq136ujX4d02cGHmeAjDG0bYCouN5rQ6cDu70Ibi85oYDRcitNwz6nN/pF9/favFn47iAYsOGSWgNBBcSdBRtTfTWnoXkvDKTSbX1v8Ag1uehe2uhhj47OPREfytDXH70P0pejSvlAHWdQZh2kA+9Nn6RYBEeJUg1YKkDKK0BIpU0+OKVTVzwXHzshJ33aBbwXt+Gd4k/l9kY2vMPGzEh0cIk/OpblVV8exKpyA8+zsU85O9HCaxmtKDs4nwQ2Rlc1XO0HHevOjG5PLL/wAPTguKohgQqbrmwHE6BMcvLiG0M4Xd2uN3FDsPZWIYh81lm9rjp4C/eFMMdgguzOykGhDmuFx3LsvKbpKxnJR7K+J9aJTkFfheTg9pqVRh0iRAQQQb1BBHiFcmn7tzRU+oD44JZekTilLQaxA0VIoa8aDz6HjQhoPF4S/triQiRsjPNbbw1tzAHJgRuBO9HDdG+l1YfIE0Pe4F3JoSNNxMz68f+h6Fv8NjvI5P0/Ged4id6QzbNs04AV7qe8050XONxxeu7XdobN8b9nepcAszxryA/Gg9SD4vGq+nbXnuHL3KsVyyMm3UQthf7kV31rxv5x9PdWmq4xScdDlS7QxyWsAJtDFq/dAH85VjDZTpA2GLCnWOmVrRWI6u6gt2elLu0OMmZjZhaGwZITdA1g0t26+A3IQjzyV8Nv7fnyOlLjEqbkz/AKPpUOmg8/8A5hzx9YjI32nH+VK7dE67BQ8oe76RAHJuv/JzvBbiA143F9SQ9oY1fFOGNREi44boteYC6B8sfKBHMSh1aw1aKZjRxFfm1IbkdmAbmqKWqCdEAlXeUamGcY5zWBrcwuHUDHEVyi2cinVL+8Ctkr7CuhanIVIjxkc2jnDKSai5sagX7gtrmbdF6R+YGuZ1auJNamtTmN+9YnED+Fy5DWa0LWnxATHL6BU8NgeSh/UZ7ARFjFQBM1ymYVC1qo47ifyeFmHnuOSHvo43zU30Gg40XWcMLscl4NGxY0OG4/NcTUV3kAGnerWD4tKOeXMjQosW+RgILWU1eWuLS8jW2muunmEXZWK0EvHlKZ3ML2h4DhWrmuvm1J5jfVCpxr5aILuZEBDqtdlLSPNIy3aaoNsJ6jtV+kA5DBgPdnfmEaIWtZlaLUhkXGYVq438Sg2zmB5QIsQdY+Y0/NB3kfSPDcEE2OZDjRSYjqvb1hDPzyNXdoGuXt4BPRclSt2wv5EcYUCX5mPLhxzQ41qknOBaut28Gv38ddQfjuslWa2hjQ4hyltGE9UgVeBcnXQCnhXjTL4qLlVfzRbE6ssS/QUHUj1AuMzBe3BthURL8+6/KQ6Ph9DKuc4PZQvJN8w5AH0aKgNrYvWqG3qWdRzaalrdb1b1gexw3KfB8fiCJLPiPFDGa51GADo2RGczcuaBTdTmvOlCfw/yzRyRm3nXixy0/S7btiAH/i0dyW2wP2aHF+icncKuB9Y/lRnFpjM8gXr0hceLsxFPV4II0ESX+lxt/KYYr4k+K0YU4wjH5one7DWbpHNobGhr2aolN0YzKNTSg41sEubPzwDKHUW7tUShzJc4vOjNPrGzfC57goZMbUq9EehCaasJNbQthjRup4n5x8fRRdbRYTnhBzbRAKDg4a5Xe7n2qPCbuV3F49G213d6ytyjlXHseSUlTEOWjdGczS6G4nLmFAA4UqIrTz1AGhNLonKY26Mx0N1ojyBmb9HR5I+bQeJd2KPHMPLW9JD3ijxQHT51PCtBurxUmFw+ilnzD/OfaG2gHVJtoNCankAvTm4Tjyrd6/c8/wA2OXErY3P6QgeqywG4f2AoPvBAAaur2/HJWHvuSbknv7e/8VHJQaxAPH4+NCtUIqEaM8nyY1STckuO2/bT49dNSl2LeNyIrz0A+O0JlnXhrKmwYPUKD019JQPZ7DjHmGsO+r38aaZeZJA8VCEklKbHl2kGMVi/JsOvaLN0a3iILRmcf5qt7nj6KSm6oxtjjPyiacWnycPycPgWt1d3uqeRA3IM0XVvDwcYXLt7f58kSnK2WoJ47r+AqnvAG9G0NO4AHnSp9JKT8Il8z2im/MexrSCa8zQd6ag8jRWQrCWLR6juSXjL7pnjRqtulbGtUX2DpFCW88I7Eiu6gDiOIGapu0WLRWt8v844BAJZ3XCNxHjqZ9BU2EMurS1M9qXv3IMKAc1FJe4mICcxqcupqeN1i7mcwe4ZWWcdNNd1BSnJYiAvS+0EdrWgPFAAB1GaAAD5qmG00x9Mfch/lWLEwp1+tEx/mD/bh/lUkttLH6Rry5pdDzOYXQoLsriAMwBbSvA7tyxYuOCcxt3OOF4kMmmvyeWzW063R1r2pDjx3OcXOJJJqSdSVtYgEyBMuY4OYS1zSCCNQRomp21sz/mD/bhflWliIDh+1cyR+8H+3C/Khcxi0VxcS65B+a0bxwHafFaWJJJPsZNoyPikRwoSKCwGVgFBoKAaDhzUn+LRMzesOqTTqMt5RruGlQFixT4xrofk/iZHxqKSOtoLdVn0ieHFRRsViGAyGXdRosMrfpNOtKm4CxYu4x1oW2VJece02NO4K4MXi5aZrVJ81vZ2dixYjKKfaHjKS6Zdldoo7dHgfyQz62rma2ijuN31/kZ7mrFil7OHK6X0H9pP4v6kUbHoxaRn3H5rBu4gLnFMZivDWucMrRRoDWNAoA0WaBustrEyhG1pCynJ9sGumXceO4cV3KTjmmrTTfoDoLahbWKzSolbLU5i8VzS1zqgkVGVo39g7AucPxWJDL3MdQkUJo0nzToSLanRYsScY8aoa3YLzLYeVixVJl6RxGIxxyupUAGzTobahXRjkb6Y+6z8FixcE07G430v+LPwQ+anXuPWNe4D1BYsQOIoMdwdUG/IK7/i0Wnnbj81v4LaxccUXG+7wC0sWLjj/9k="/>
          <p:cNvSpPr>
            <a:spLocks noChangeAspect="1" noChangeArrowheads="1"/>
          </p:cNvSpPr>
          <p:nvPr/>
        </p:nvSpPr>
        <p:spPr bwMode="auto">
          <a:xfrm>
            <a:off x="63500" y="-904875"/>
            <a:ext cx="2457450" cy="1857375"/>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486" name="AutoShape 6" descr="data:image/jpeg;base64,/9j/4AAQSkZJRgABAQAAAQABAAD/2wCEAAkGBhQSERUUExIUFBUUEBIUDxUUFRQUDxQVFRAVFRUQFRQXHCYeFxkjGRQUHy8gIycpLCwtFR4zNTAqNSYrLSkBCQoKDgwOGg8PGCofHCQpLCwpKSwsLCksKSkpKSkpLCwsLCwsLCkpLCwsKSksKSwsKSkpKSksLCkpKSksLCksKf/AABEIALcBEwMBIgACEQEDEQH/xAAcAAACAgMBAQAAAAAAAAAAAAAFBgMEAAECBwj/xAA8EAABAwMDAgQDBgUCBgMAAAABAAIRAwQhBRIxQVEGImFxEzKBByORobHBFEJictFS8BYkNILh8TNjkv/EABkBAAMBAQEAAAAAAAAAAAAAAAIDBAEABf/EACgRAAICAgIBAwQCAwAAAAAAAAABAhEDIRIxUSJB8BNxgcEEMmGx0f/aAAwDAQACEQMRAD8A8tpuRC1uEOaFMx0LbOGC2ushMdhc4SPQro9p19hc+jUNtOspqZlBre5lE7ZyAMJ0mQFVvq4hWmuwgmrVEjIrHYyhVcCf1VffmAoP4rmVzSvBu/VLiNkE7cK+61lsofb1gSEXe+GrHLZqgCa1tC5o0sqy+puPCyk0AreRnAlqWXllDahAR+uPu4QSvaIYyD+mVKtOQqL6kYKPfAEIfW0ySmRl5Fzx+ChErGAq9QpbDtcPqpH2wPC3kYoGqJwtvodisqUtjdziGt/1OMD2HUn0EqKzrMqO2trMBJAG/dTaSem4iB9YQ2xiijsU3DhE7C5LTPRSVvDl2wea3qx3a3cPeWys07TDUftcCI5BEH8CujJ3sCUI1oZ9PvPiU/fhVr9uEStNLDGADoFFeWEqhMkaKlFnlQnUm+dv94R+hbQIUV1o29zcn5gmxi2A3RTe3yoDVZ9833/dP/8Aw22I3O/JCK/hD70EP47j1Q9PZvaJHN8iTdUb99/2/uvSBohj5vySprugltTdgiPqihHZjdIgpt+7HsgIZ/zH/b+6ZAW7B7Jfp/8AUn2C5r1HJ2hgp0sBYrNKngLaYceKsCkC4YpAkGm2lErKoh7QiVhRlbZyQesqiNWtRBrW3KJU8BC2MSDFOthCNWEyp7eqoNTfhLmMhpizcnK7tbeVUuneZEbSthK6Q1U2TW7CCif8ViCqtpkT6qapT4QtDFpE44lQ06nm+q2ZiEB1fV/huDGfMTn0Rwx8gJ5OI6b5aq9Rkqhp915BJzCsOu8IJJLSGwbatnFV0KCveMpt3PMDgdXEnhrR1Kx75Snq99veSSCxshgkDHBd7k/ksirMnKiXUfEFRzpbNNo+UNMOkf6njn2ED3U9D7R7weRppVXdHPt6T6o9nRn6pXfU3nJIEGAM56DnA9UweE9OivTL9235w35Q5wzBPqJ9eyojHySSn4IKtlfX7zUIq13bwwEDBcZ8rAMRg4GFO/7PL5rN7rd8EYEtL5ByNsz+S9Nu/E9K2oxSaGSNzQ2RBLsE9Z2g/wD6QtviKpVeNxI8gAY08AnAP0zHc+iZSF2wt9mvj2Aywvgaddnkol4I3AcNJOJ6fRekus2uPnDT6bQSPUHn9F5j4k8NjULVnwmhtxQbNNwc01XAAnZuGGjdBTB9nXjA3NM2twdl3RYA/LTvaMCoIJk9wciULVG3f3GO40NseUlvocge6B6lbPp/MIHQ8tP1TVTkHAJzkk/p3+gXVZgIIcAWkHeDn8FwNiELiFapXgMZW/EPhl1PdUpSWD5m8lnqO7f0S22uQmRnRjjY809TZGXAd5K5fesLhDmn6hJJuSVjKsdEEthJUegUq7T1CG6tRa4FKv8AH+623U+5K22ZxK9W1EkZ5wq1log+IXDklXK90FNpt4JXW2zaSRebaQFpWt6xOsA+f2KVqhYpmpRpNSbJTPpVjhBNJt9zwn/TLHAWNhxRxb2WF3Vt0ap2mFBd0ISmx6QIpMhR3zJCtuYuXWrn4aJWXZzVChd0IK5t35T7ZfZ6+qZfgdla1LwIKERwewTI4+Qt5EhWsmSOFZe32XOqk0jtCFm+jkpq/jR92C/5D9kELiuGt9Un1qM1S490YfdblVrUcyunFRjSBTcpbLVvcwIUpuFQAyrFRuFFJFsHqju+vNtPHLvK3v6n8P1SzqFWIAAx3kie8IndvPJxDfL1zOZH0CAVK5Ls9f8AfX0RxQrJIvWNAFsucxvaBk55w0yE0eHdhHzecAbdxMSDIjHBG4DsSJwlm2sX1D5QYH4I7p+nPp5AzmT1/wDH0TLE8WyXXq85yTwB7dx1P+Sg1jqD2uxAySSefwwj9/SD6ckecGD2IHyuGcHMH2S/Wstpk7jDgdo7TLh7xC2zqo9G8Na087dvn4JlsfjHST2V7x/QNvSpajRpsp16NRvxCwFu9jsQ+IkHgz3Sr4P1WnTO1xLXNe00nYgsMBxn1nd6bT1Tj4z1LdSNJwZVZVpSGnFVroyDOCDgg8j1C0Fjvo+tMubancMJLX02ugc55GMkg4hXKdznLdozzE/UDj6rzP7D9Um2q0Mn4VV230DxuGOnX8F6DTpSfM4zg7Yj6hgz9XJSk7a8fPmwnEI+g5jrkELz/wAUaUKNbyiA8bgOgMwQPROrqkOZgclpnBAjIHvj8EN8S6UX0XGZcwl9LknbHmbn8foFils6qETatQs3rRenGHJChIW6lZcNesOMqqewGVXqOV7TaJK1PZrVhqnwFisMtsLE7khfFnzy1StULSp6YSjhm8K20mV6Pp9rgJM8KUIAXoVk3CFjYkraOEMv2oy7hBNQekyHQBr2oto94xnIkoO+ou7flZB7CmtDzR8Qf6W/sEA8a67U2NIjlSWT5Qzxj/8ACPdWQI5IRb6/c90uKo1Ki3cOyqz6ic2LGrQ/CprUTV3Z5a0KlVsHid7C2DEFdeFPFRtnQctPQ8BegV7dt3S3AZIS2uWhkXxdnmTqOVPtwr95prmPIcOFXe0NyeBk+wyoZp3RdDyLmrTuLQBAx64yfzlAxTmoB3I/VFboS4mDmTlwPPp1XGiWu+4H9Ik+/REnViZLk0h20WwDaQEe/qr/AMIRwtWzCGgfgpHBIc2VKKN0tN3kDpKy/wBCZ25n6LbLiIVg38iD0ytU6McLE+9000JIyOgIn3BHb/C1rGt/xG0QGHYGwSR52giAenWJ7pg1Fwd06YSbqdLa+YJxJ5Ge+Pp/4TVNMROFbHH7F6xFW5Y8uAOwzMGS0ic9YheosrujbTbtA+bcSHFrREho8zivLfsZA+LXcJJL6TfNPXEeuSvTjag8k5cYa2MxI27WmXGe5AQ2+b+ey+bBaXFfPdl51cAU+CS8DPMnP+4Q7V9Y+CC5wJY2oMnLiHGNvfmPxU1WrFSlTAGamQ4AuaGwZG0RPT0QXxS5r7O9Lp3UpMsIcfIGua8AwBjke6XJNvTCSSSbXywDe0NtRwHAcY9pwqz2ruxcTSZuMn4bdx6k7RJUj4VhODKgW2MKtfDkqf4OFjdBRjZTp0CSmXR7KFSsbfKZrChAU0smyqMKRO2jhYrIprEfMXR8rsVu1GQqbFds+VSSIffDmAE72tbC8+0W4gBNVre4S2x6Qdq18IFqFwurjUMIJdXclKkx8ETsfJV2ihtqJRWnTgFdHR09hLR3ySqXi5/3Uequ6PTgFB/FrpCrgSTEO4KpuKt1lVqMTWKI6Tsr0zwPq5I29BheYJ18AO87ge4WQ/sa+j0fVdDbWZuAzHK878Rac6mx8jOB6ZcAvUtMrx5ShnjvSA+zqvAy1m71w4E/ksy41J37hYsriqZ4pdgwRI46EfsufD9A+c7tsuAnrAHH5rqvbmZDSBnJJn/CI6Ppm+3IkiS449153SotStlu31t9KGviozhr28+xRy3vG1BLUpWlvAdvqta5ow14ILvQECI90waLcNIwOee0ocqrYzE70XoXJYqmoXJHymCqdj4jcxxkNcREZBJHXBPKXFchknxDg0xxEnjE5/ZL2v0A2RtmRmR5h2hOui+IaFbFVmwiA3gA+uSgHjOqx9R2zgNaPSQjpxYu1JUUPsg1JrLiqwuA37XNx1aZj8l61Wq7S5tOGtlxcclxLiZB9fV34FeE+ChF8B3Dh3Pyle9ucPM95Di2G4MhpgHg8HaY6/RG3639l+xNelflA0ai4V3D5WMaHNluC6Nu0u4mTPpJQu/oV/4e83fBLarXFwbv+JDqYYHDoRifxUF7qZoMcXkD4riGAkuYAOgAwDJOPqr7NRY+k9gJJ/hg4u/lIcRDckn/ANIIyV/kPJHQBYIAHYAfgFy4qaFwWK0jOaIVgrKdNd7UjJIqxQL2mBMdql3T+UeoOUMpbK5R0EQtqJtVYj+oT8T5WYrdAwqtNWaYXqMgiHLC8hHqGp45SlQRmxtyUmToogrCz7wlSW9qXFWtO0meiY7LSo6KWWTwVqNFPTtMhEXW0BEqNtAUVwxYpAtEdnThqT/GN+GmOqc3v2UyewXlXiC5L6pPqvQxsjyIoEyuXMUtKg53AJWnNhUk5Rq0k1eBQd5PsgFRmE6eA7Pyl3ddFbOfQ6W9dEb+ux9tVbUcGtdRe1xJgCWEIJdVm0gXOMNHJK858U+KnXDtrSRSafK3/Uf9RTGCgPXc0NyST1/3yjvhWrNOOxPvzIQenT3sndEDmQCZ+kqz4WrbXuZPUFeNNVa8HqY30MFxYBxyFNp9mAcYXVzUxAVu0tjtJ7DKGHqGy0L+pWbnFxHql6xsNtX73dsnJaJd14HqY/BOFS4AMevK2LVrswtUuPQEocuxcfTcX/cEkdnN2yO3afVWK9u4NJcIMZR9lNreAhOt3IAWOSZqjQC8NmL6n/cf0K9g8YX76VuA0tZ8TYBIjJaJIgcuMfh6Lxrwy/dfU/7vc8HovTftJ1JlKnTpZc8gOzgGRtGPp+S2V8vwv9sFVS+7/QsaxqBqljPmaAMgnaDncZHHJM/qjuh1qjaNTad9F7Ya7PkcHAlku83/ALSfYsLS4vMB+C2DER/5TtohaLJwHPxgBAMEc/MeTjp3WRVSR036WcBy6atBqk2qtuiOKtmw9SByia1dAKHLI9PFAu2T8o5QKXqGCmC1OAoW7ZTNUi+wYWLQWk5URnzBQCIUKMqlatR2xt5XsTdHnY1ZPYWElNmk6ZxhUtMtOE46XacKDJOz0IQpFuw0+BwitO1hSWtFW9iWkZKRScyEPu3IlcmEt6nfgFEuzF5I/EV6G0InJXmVQ76seqbPEgqPaXAeUBI9Cr559V6cFRFklej0rTbGn8GABMJUvNO+8cAjWjX0M56IU/Uor+5TkJKlPR3Oe1scmF6JomlfAYG+iTdT8Y0qTm7G73N5jDQe0qal9qJ3DfSa1sZMuJCKL2CyL7TvEG17KA4Ddz4MZPyz7JEFaRIWtb1H49Z9Qu+dxPsOgUNpXj6ZS5O5GroMaNc/M0gnsM/suKdzsuQY2g4VO21AfFEYBEH/ADhWdVpAEOZ6E4A49lJkXqvyV45en7DnRvJAIOf94V12vNY0iJlsZmQe6TdPrkgFronochFBUcOaZJ67TuH0U/B+xYpWEql2K7WhoI2dwRiSTz6lWm1IGEIZqoBghzfQtP7K02rOQgmn7hQaO7isljWLqZRW/uMJV1G9ExKLHFtgZZqKCfgWnN7TH9Uo99oWpB+oV2udLaZY0AAkuLWgFoI4IzlD/sxofE1CnGYku4iAOsqXXqzzdV2nltxV/Dfz+CbkXq/C/YjG7ivz+iKnZue0Gi75tstncQJy2TnmE8U7Z1G3p03kyfOQYG0QABH4pX0u2dUqMZTmS8OnBwMl0DEf4THXfJ5JAwJyYHCzErlfg3M6jXk6YVKCoWBSsCPLKjMMCUBbaFyu2rzckj1ccSeixGrUYCGWzUWtAkI7I9Fprli62rEwltHzNZDITVplHhLFgMhOekU+F6+V6IcCGDS7fhNen08IJp1LhMNo3hQPsufQWtwpnqCgVJUKNdEr7BmpVYBSDrF195HqnbVTgrzzVKn3o/uTMKuQU3UBkqD/AJV39v7LycnzfVesuE2rv7f2XkxbLo9f3Xpnnhy0vy2mqNVxh7zyB3yJMBQXF+Gja3oMk/sqm/cx5LgCNsAzLpOY9ucrVowhtXAuc54LhDoAMebofUDsql1WkwtsfAJkfMRtnz8Tujt0WqlPdLgR0x/MfUdELejCOlRLuO3tx7rbW7Z7rjcQuvidYB9Dx9UJpxTOUzurfEp+Q+X+oef6hvqEr0uUe0qsWNG4R5uHAxBggx2S5x5RG4nTOtNqAHacdpwj1K2ceH4QfU7OfNua3OIxEj8lSp6tVpHkEeqmpvorUuOmNbbbbyobu/bTbkgICfENR3Yeyp13l2SZQ8G3sP6i9iTUNXLzDcDv1VQ2u6BImYlcBhmVfsqbqkU2gQ3zPeR5vb69AnqorRJNubGLwLpYY4l7i3a9r6sGIZTl5bIzOG8ITX1B1zdVKgw59Rz2Adi6dv4K1d3AoUXNafO8bTGSGky4T1JgT7IZpb/MTPXbHHtBQ97HL00h/wDCFbYTULC5oaWAZbuLvmaT0gfqmOp8B7TtpOY6fKQ6Wj0IKVtGtTTuaTZJabd7iDxuLxmE0OEJ0cajHfYmU+ctdFf4ELNhGCIUlSnKI3jN9Km7+YNh3eBHKhzypl+GNA1lOVao2y7t6KI0LZee9sub4o1RtVeo0oXdGirLaaJRJJ5DgNWKf4axM4k/NHy/p/Ke9DZgJF00ZCf9CbgL0c70LwDbp9NGqDUMsGYReiFEUyLdEqZ/CgpFTPfhMXQh9gbVm4K831hpFZv9y9K1J2CkPW6XnB9U3A6mdkVwDlP/AKV39v7Ly1tUU3ueQHQTDTMZmCY/H6L0HUdTFCze93aGjuTwF5ZVuGucXDcWuqbocQHkYkEjA6r0zz2Q1Kkla34hbu6jS9xY3Y0uJY0uLi0dG7jz7rm3eATuG7yuAzEEjDvocx1QM4r1W5WNKkqNXNarJB2tb5QIaIBgRMdzySsOJLeqGuBLQ8AyWkkNd6EjP4KKoFsFY5ccR0miQJgEwSeB6lH7B29pNRxfteAHEkna0DaBOY7JecIOUd8ONa8PpudEx04HEjugn0Mx/wBgxpLRXJpggVJlgIEvEcNJxuHPqJhS3ejtaIneep595MZ+iHVaTaJ8u6QSZJ80jqI5HCOWGvCtTJdtbUwHPcMTMTU7D+sdeYmVLLyiyO9Cm6wIdAB5wOpVqjpLnYiT1A4HuUeurV3mMEObIcSNsju2eh7/AKoRcagWM8jm55g8HsfVGrYmfpOmaA3b56m15I+HTDZkdXE9Bg+6l/gNm1jRABl7uuR1QS21V1OqyqYqFrg4tfJDvR3Vek6V9ren0ocNPdTqRDizY8fQuMrJRl9zMeSKX+RVv/B9wGOq/ArfDiRUDDs2/wCFc8HeD3SKtfDRmmzqT/qd2T9qnj1l3RYaTjTpOBLwcVHZjZt7Y5QSndOrOhp2MnmPM6OgVGOPuxc5WTWrd1293RlJtMds+Yx+SYbPT3VTAH9zj8rfcqn4S0Y1mufkBzy57iOk4j1xwnWhXazytADWgD1k9fUocuRR7YeOL9gOzw8AINSZdHlGJ7Sq1zaimIBnPWMd4V+vcTuDeATj06cIBXqDfA4nC8nLltHp4YP3YRtKSJ0aapWYwilJqTFG5ZElJil2rGtUkJ6RDJ7OJWLvasR0DZ8taaMhegaF0Xn+m8p90N/Crzh4B4sOEWpcIJp9RFmVMKND5Fj4kLmpc4VO4uIQm61SOqIGi3qF0k7WK8vHurGoa2O6Wnahvqj3VOCDuxeWSUaIPH96XMp0hMN8zu24jA/BKFE4hXNXvzVr1DP82PYYVJnKuZ55IaLtu/adu7aXQdm4iQ2eJjMKNpXfxDG2TtmdsnbPeOJ9VGuZxItUqQLg1zgwFwBeQS1oJy4huSB6KR9xLGt2tG3dkCHu3GfM7rHTsojlYcRuEEgGRJEiYOeRK6Dly8LkVAuONvb1UtldupPD28jn1B5Ch+ItmrPXjAWHJ0N9G0ZWp7qbmtggS6S6SPmJ+pVRjDRdgkESADw8evTPb2QnStUdRMT5XczMf3I/Up1CGufSa4YgjH9sEHzY7qWUWtPothJSV+4Ut7s/C3Uxvp8VKJMVaR/+tx6enHshtXw425fvovhuTXLsPYcQ34Y+ueFDpNZ1KqdpJafnERuAP5QjtxZh5Nag4scJG4RjGWuHUJUcv05VLrz/ANHyx/Vjrv50DHeDKNM+dz3j0hsfrK1/wdRp+Z73vaZ2RDOvyu5yEVvqFc02uDIeZiDNGp0+7d/K+f5SfZLlrr7mucysHFrjFRpne09xPBCvjKLVo8+UJR7QSbfWtNu0GqGzMS0jH0Tf4Ko/x7iKLHMos8r6rjLySJNOmO8cu6SkWy8GVLmu1tJ7XU3mficlreTuaOoC+gfDel0ra3ZQoDaGM8pI87j/ADPPqTKCeSnxOjH3Jae2mwUmta2m3a0Zg85Ef7lDbqpyBAH8vfn/AArDrlryQMEN3cRJHPm5KF3VSJn14B59/ZeRlm5M9HDAr3zwBuEgkkRyOT1Qlr/Murm4PHQcfqq29TPZ6cI0hn06oi9FyXtJqSEcpFFBkeaOwgxdgqCkVMqYs8+SO1i1KxMsE+WbDlOWkVeEn2gTHp1aFZlVhYnQ92FzhEheYSna3sBWH6pjlScSmwteX2EqaxqkA5WX2rjulPVtS3TlOx47YnJkpENzqJc45U+lEl3rB/RCaXEono+XEDqCPyVySRE22xec7zH3/dTNKr12w4zyCQfxXVJ64Emld3dRriCxmwBrQRuLpcB5nyeJOY6KKVNQt9+7zMbtYXed23dH8re7j0CJbMIJUtGsAHAsDi5sNJLgWGQd4jkwIg4yoiFsITTYK5dTVlmwMdIfvluwgt+GB/MHAiSeIghV3uWnHBaI4zPM9O0LkUl21srsuhZRhwWQiejart+7eTskkGJ295/p/RCXVFwhlFSVMOMnF2j0i5os8j2hu2GhzonpyTPMdY6ql/FOpVxElhgv2wWwMF36FLOka4+kQ2fITBnoCc/RM+s2oeymW9sGYHmE9BnPRQ5MdPZ6OLLyWho0bVNry3ylj3CKZG5jmn+cGfIVvxf4HZcNNSnubVaMzkgAYa//AFM/qGQk23r7IcSZYTHUc52j3Xouhay6rRZuj4jnHc4bjsAHLwJkZiSkpTxvlD8ryHJqSpl77LfB7bO3Fas9pq1DMBwLWgcMaZzxMpkq6iHPBb/M846RGT7cJFudTNMuewCC77ylLhkD56RPB/pOEV0bWWul1OXnaNziBLST8pYeo/COChnkc/Uuvfzfzr2MWHj+g5a1nNducARBweWg4ieoQrUtQc8kkccdMdo7KQtk7jJxAzIDRggkfVUtRdjnkfmpm9UinHFcrBzyuJXBqLQegLQ5pRTDbuS1pdRMFs9bElzIK0lPCr0HKcFVR6PLl2bhYslaRgnzDTbCJ2tWAsWL0JAQLovYVK81chYsQpIKUmArzVSVR+KSsWJ6VE0m2ywHYR3wvSl5PQAkrFi6WosKH9kU/E1FrhuY1o2vdudtio6T/MesJcBWLEMHcTcqqRM18hdByxYmIUbWtyxYtZxvctDuVixYcS06ZcHbROxhe7IENBAn1yQqxKxYsOMDVuFixccclEbDWHNaKboLdw2znb6e2VixDJJrYUZOLtDFQowGHGDBx5cRJj6q1T1ksBYzzTguA27RxDeoA/UysWKFbZ6b6JrfWH1GxG5oENEkGZgmfp17K3Z1Sx25jiCI8wwfYjqFixLzLi9DsHqWxq0rxBvGx/lcT5XAeVx9R0P5LNVdAA9craxRyKYqpAc1FgqLFiAoCul1xKZraosWLhGRBShUVlr1tYnxejzZrZvcsWLEdiqP/9k="/>
          <p:cNvSpPr>
            <a:spLocks noChangeAspect="1" noChangeArrowheads="1"/>
          </p:cNvSpPr>
          <p:nvPr/>
        </p:nvSpPr>
        <p:spPr bwMode="auto">
          <a:xfrm>
            <a:off x="63500" y="-8429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488" name="AutoShape 8" descr="data:image/jpeg;base64,/9j/4AAQSkZJRgABAQAAAQABAAD/2wCEAAkGBhQSERUUExIUFBUUEBIUDxUUFRQUDxQVFRAVFRUQFRQXHCYeFxkjGRQUHy8gIycpLCwtFR4zNTAqNSYrLSkBCQoKDgwOGg8PGCofHCQpLCwpKSwsLCksKSkpKSkpLCwsLCwsLCkpLCwsKSksKSwsKSkpKSksLCkpKSksLCksKf/AABEIALcBEwMBIgACEQEDEQH/xAAcAAACAgMBAQAAAAAAAAAAAAAFBgMEAAECBwj/xAA8EAABAwMDAgQDBgUCBgMAAAABAAIRAwQhBRIxQVEGImFxEzKBByORobHBFEJictFS8BYkNILh8TNjkv/EABkBAAMBAQEAAAAAAAAAAAAAAAIDBAEABf/EACgRAAICAgIBAwQCAwAAAAAAAAABAhEDIRIxUSJB8BNxgcEEMmGx0f/aAAwDAQACEQMRAD8A8tpuRC1uEOaFMx0LbOGC2ushMdhc4SPQro9p19hc+jUNtOspqZlBre5lE7ZyAMJ0mQFVvq4hWmuwgmrVEjIrHYyhVcCf1VffmAoP4rmVzSvBu/VLiNkE7cK+61lsofb1gSEXe+GrHLZqgCa1tC5o0sqy+puPCyk0AreRnAlqWXllDahAR+uPu4QSvaIYyD+mVKtOQqL6kYKPfAEIfW0ySmRl5Fzx+ChErGAq9QpbDtcPqpH2wPC3kYoGqJwtvodisqUtjdziGt/1OMD2HUn0EqKzrMqO2trMBJAG/dTaSem4iB9YQ2xiijsU3DhE7C5LTPRSVvDl2wea3qx3a3cPeWys07TDUftcCI5BEH8CujJ3sCUI1oZ9PvPiU/fhVr9uEStNLDGADoFFeWEqhMkaKlFnlQnUm+dv94R+hbQIUV1o29zcn5gmxi2A3RTe3yoDVZ9833/dP/8Aw22I3O/JCK/hD70EP47j1Q9PZvaJHN8iTdUb99/2/uvSBohj5vySprugltTdgiPqihHZjdIgpt+7HsgIZ/zH/b+6ZAW7B7Jfp/8AUn2C5r1HJ2hgp0sBYrNKngLaYceKsCkC4YpAkGm2lErKoh7QiVhRlbZyQesqiNWtRBrW3KJU8BC2MSDFOthCNWEyp7eqoNTfhLmMhpizcnK7tbeVUuneZEbSthK6Q1U2TW7CCif8ViCqtpkT6qapT4QtDFpE44lQ06nm+q2ZiEB1fV/huDGfMTn0Rwx8gJ5OI6b5aq9Rkqhp915BJzCsOu8IJJLSGwbatnFV0KCveMpt3PMDgdXEnhrR1Kx75Snq99veSSCxshgkDHBd7k/ksirMnKiXUfEFRzpbNNo+UNMOkf6njn2ED3U9D7R7weRppVXdHPt6T6o9nRn6pXfU3nJIEGAM56DnA9UweE9OivTL9235w35Q5wzBPqJ9eyojHySSn4IKtlfX7zUIq13bwwEDBcZ8rAMRg4GFO/7PL5rN7rd8EYEtL5ByNsz+S9Nu/E9K2oxSaGSNzQ2RBLsE9Z2g/wD6QtviKpVeNxI8gAY08AnAP0zHc+iZSF2wt9mvj2Aywvgaddnkol4I3AcNJOJ6fRekus2uPnDT6bQSPUHn9F5j4k8NjULVnwmhtxQbNNwc01XAAnZuGGjdBTB9nXjA3NM2twdl3RYA/LTvaMCoIJk9wciULVG3f3GO40NseUlvocge6B6lbPp/MIHQ8tP1TVTkHAJzkk/p3+gXVZgIIcAWkHeDn8FwNiELiFapXgMZW/EPhl1PdUpSWD5m8lnqO7f0S22uQmRnRjjY809TZGXAd5K5fesLhDmn6hJJuSVjKsdEEthJUegUq7T1CG6tRa4FKv8AH+623U+5K22ZxK9W1EkZ5wq1log+IXDklXK90FNpt4JXW2zaSRebaQFpWt6xOsA+f2KVqhYpmpRpNSbJTPpVjhBNJt9zwn/TLHAWNhxRxb2WF3Vt0ap2mFBd0ISmx6QIpMhR3zJCtuYuXWrn4aJWXZzVChd0IK5t35T7ZfZ6+qZfgdla1LwIKERwewTI4+Qt5EhWsmSOFZe32XOqk0jtCFm+jkpq/jR92C/5D9kELiuGt9Un1qM1S490YfdblVrUcyunFRjSBTcpbLVvcwIUpuFQAyrFRuFFJFsHqju+vNtPHLvK3v6n8P1SzqFWIAAx3kie8IndvPJxDfL1zOZH0CAVK5Ls9f8AfX0RxQrJIvWNAFsucxvaBk55w0yE0eHdhHzecAbdxMSDIjHBG4DsSJwlm2sX1D5QYH4I7p+nPp5AzmT1/wDH0TLE8WyXXq85yTwB7dx1P+Sg1jqD2uxAySSefwwj9/SD6ckecGD2IHyuGcHMH2S/Wstpk7jDgdo7TLh7xC2zqo9G8Na087dvn4JlsfjHST2V7x/QNvSpajRpsp16NRvxCwFu9jsQ+IkHgz3Sr4P1WnTO1xLXNe00nYgsMBxn1nd6bT1Tj4z1LdSNJwZVZVpSGnFVroyDOCDgg8j1C0Fjvo+tMubancMJLX02ugc55GMkg4hXKdznLdozzE/UDj6rzP7D9Um2q0Mn4VV230DxuGOnX8F6DTpSfM4zg7Yj6hgz9XJSk7a8fPmwnEI+g5jrkELz/wAUaUKNbyiA8bgOgMwQPROrqkOZgclpnBAjIHvj8EN8S6UX0XGZcwl9LknbHmbn8foFils6qETatQs3rRenGHJChIW6lZcNesOMqqewGVXqOV7TaJK1PZrVhqnwFisMtsLE7khfFnzy1StULSp6YSjhm8K20mV6Pp9rgJM8KUIAXoVk3CFjYkraOEMv2oy7hBNQekyHQBr2oto94xnIkoO+ou7flZB7CmtDzR8Qf6W/sEA8a67U2NIjlSWT5Qzxj/8ACPdWQI5IRb6/c90uKo1Ki3cOyqz6ic2LGrQ/CprUTV3Z5a0KlVsHid7C2DEFdeFPFRtnQctPQ8BegV7dt3S3AZIS2uWhkXxdnmTqOVPtwr95prmPIcOFXe0NyeBk+wyoZp3RdDyLmrTuLQBAx64yfzlAxTmoB3I/VFboS4mDmTlwPPp1XGiWu+4H9Ik+/REnViZLk0h20WwDaQEe/qr/AMIRwtWzCGgfgpHBIc2VKKN0tN3kDpKy/wBCZ25n6LbLiIVg38iD0ytU6McLE+9000JIyOgIn3BHb/C1rGt/xG0QGHYGwSR52giAenWJ7pg1Fwd06YSbqdLa+YJxJ5Ge+Pp/4TVNMROFbHH7F6xFW5Y8uAOwzMGS0ic9YheosrujbTbtA+bcSHFrREho8zivLfsZA+LXcJJL6TfNPXEeuSvTjag8k5cYa2MxI27WmXGe5AQ2+b+ey+bBaXFfPdl51cAU+CS8DPMnP+4Q7V9Y+CC5wJY2oMnLiHGNvfmPxU1WrFSlTAGamQ4AuaGwZG0RPT0QXxS5r7O9Lp3UpMsIcfIGua8AwBjke6XJNvTCSSSbXywDe0NtRwHAcY9pwqz2ruxcTSZuMn4bdx6k7RJUj4VhODKgW2MKtfDkqf4OFjdBRjZTp0CSmXR7KFSsbfKZrChAU0smyqMKRO2jhYrIprEfMXR8rsVu1GQqbFds+VSSIffDmAE72tbC8+0W4gBNVre4S2x6Qdq18IFqFwurjUMIJdXclKkx8ETsfJV2ihtqJRWnTgFdHR09hLR3ySqXi5/3Uequ6PTgFB/FrpCrgSTEO4KpuKt1lVqMTWKI6Tsr0zwPq5I29BheYJ18AO87ge4WQ/sa+j0fVdDbWZuAzHK878Rac6mx8jOB6ZcAvUtMrx5ShnjvSA+zqvAy1m71w4E/ksy41J37hYsriqZ4pdgwRI46EfsufD9A+c7tsuAnrAHH5rqvbmZDSBnJJn/CI6Ppm+3IkiS449153SotStlu31t9KGviozhr28+xRy3vG1BLUpWlvAdvqta5ow14ILvQECI90waLcNIwOee0ocqrYzE70XoXJYqmoXJHymCqdj4jcxxkNcREZBJHXBPKXFchknxDg0xxEnjE5/ZL2v0A2RtmRmR5h2hOui+IaFbFVmwiA3gA+uSgHjOqx9R2zgNaPSQjpxYu1JUUPsg1JrLiqwuA37XNx1aZj8l61Wq7S5tOGtlxcclxLiZB9fV34FeE+ChF8B3Dh3Pyle9ucPM95Di2G4MhpgHg8HaY6/RG3639l+xNelflA0ai4V3D5WMaHNluC6Nu0u4mTPpJQu/oV/4e83fBLarXFwbv+JDqYYHDoRifxUF7qZoMcXkD4riGAkuYAOgAwDJOPqr7NRY+k9gJJ/hg4u/lIcRDckn/ANIIyV/kPJHQBYIAHYAfgFy4qaFwWK0jOaIVgrKdNd7UjJIqxQL2mBMdql3T+UeoOUMpbK5R0EQtqJtVYj+oT8T5WYrdAwqtNWaYXqMgiHLC8hHqGp45SlQRmxtyUmToogrCz7wlSW9qXFWtO0meiY7LSo6KWWTwVqNFPTtMhEXW0BEqNtAUVwxYpAtEdnThqT/GN+GmOqc3v2UyewXlXiC5L6pPqvQxsjyIoEyuXMUtKg53AJWnNhUk5Rq0k1eBQd5PsgFRmE6eA7Pyl3ddFbOfQ6W9dEb+ux9tVbUcGtdRe1xJgCWEIJdVm0gXOMNHJK858U+KnXDtrSRSafK3/Uf9RTGCgPXc0NyST1/3yjvhWrNOOxPvzIQenT3sndEDmQCZ+kqz4WrbXuZPUFeNNVa8HqY30MFxYBxyFNp9mAcYXVzUxAVu0tjtJ7DKGHqGy0L+pWbnFxHql6xsNtX73dsnJaJd14HqY/BOFS4AMevK2LVrswtUuPQEocuxcfTcX/cEkdnN2yO3afVWK9u4NJcIMZR9lNreAhOt3IAWOSZqjQC8NmL6n/cf0K9g8YX76VuA0tZ8TYBIjJaJIgcuMfh6Lxrwy/dfU/7vc8HovTftJ1JlKnTpZc8gOzgGRtGPp+S2V8vwv9sFVS+7/QsaxqBqljPmaAMgnaDncZHHJM/qjuh1qjaNTad9F7Ya7PkcHAlku83/ALSfYsLS4vMB+C2DER/5TtohaLJwHPxgBAMEc/MeTjp3WRVSR036WcBy6atBqk2qtuiOKtmw9SByia1dAKHLI9PFAu2T8o5QKXqGCmC1OAoW7ZTNUi+wYWLQWk5URnzBQCIUKMqlatR2xt5XsTdHnY1ZPYWElNmk6ZxhUtMtOE46XacKDJOz0IQpFuw0+BwitO1hSWtFW9iWkZKRScyEPu3IlcmEt6nfgFEuzF5I/EV6G0InJXmVQ76seqbPEgqPaXAeUBI9Cr559V6cFRFklej0rTbGn8GABMJUvNO+8cAjWjX0M56IU/Uor+5TkJKlPR3Oe1scmF6JomlfAYG+iTdT8Y0qTm7G73N5jDQe0qal9qJ3DfSa1sZMuJCKL2CyL7TvEG17KA4Ddz4MZPyz7JEFaRIWtb1H49Z9Qu+dxPsOgUNpXj6ZS5O5GroMaNc/M0gnsM/suKdzsuQY2g4VO21AfFEYBEH/ADhWdVpAEOZ6E4A49lJkXqvyV45en7DnRvJAIOf94V12vNY0iJlsZmQe6TdPrkgFronochFBUcOaZJ67TuH0U/B+xYpWEql2K7WhoI2dwRiSTz6lWm1IGEIZqoBghzfQtP7K02rOQgmn7hQaO7isljWLqZRW/uMJV1G9ExKLHFtgZZqKCfgWnN7TH9Uo99oWpB+oV2udLaZY0AAkuLWgFoI4IzlD/sxofE1CnGYku4iAOsqXXqzzdV2nltxV/Dfz+CbkXq/C/YjG7ivz+iKnZue0Gi75tstncQJy2TnmE8U7Z1G3p03kyfOQYG0QABH4pX0u2dUqMZTmS8OnBwMl0DEf4THXfJ5JAwJyYHCzErlfg3M6jXk6YVKCoWBSsCPLKjMMCUBbaFyu2rzckj1ccSeixGrUYCGWzUWtAkI7I9Fprli62rEwltHzNZDITVplHhLFgMhOekU+F6+V6IcCGDS7fhNen08IJp1LhMNo3hQPsufQWtwpnqCgVJUKNdEr7BmpVYBSDrF195HqnbVTgrzzVKn3o/uTMKuQU3UBkqD/AJV39v7LycnzfVesuE2rv7f2XkxbLo9f3Xpnnhy0vy2mqNVxh7zyB3yJMBQXF+Gja3oMk/sqm/cx5LgCNsAzLpOY9ucrVowhtXAuc54LhDoAMebofUDsql1WkwtsfAJkfMRtnz8Tujt0WqlPdLgR0x/MfUdELejCOlRLuO3tx7rbW7Z7rjcQuvidYB9Dx9UJpxTOUzurfEp+Q+X+oef6hvqEr0uUe0qsWNG4R5uHAxBggx2S5x5RG4nTOtNqAHacdpwj1K2ceH4QfU7OfNua3OIxEj8lSp6tVpHkEeqmpvorUuOmNbbbbyobu/bTbkgICfENR3Yeyp13l2SZQ8G3sP6i9iTUNXLzDcDv1VQ2u6BImYlcBhmVfsqbqkU2gQ3zPeR5vb69AnqorRJNubGLwLpYY4l7i3a9r6sGIZTl5bIzOG8ITX1B1zdVKgw59Rz2Adi6dv4K1d3AoUXNafO8bTGSGky4T1JgT7IZpb/MTPXbHHtBQ97HL00h/wDCFbYTULC5oaWAZbuLvmaT0gfqmOp8B7TtpOY6fKQ6Wj0IKVtGtTTuaTZJabd7iDxuLxmE0OEJ0cajHfYmU+ctdFf4ELNhGCIUlSnKI3jN9Km7+YNh3eBHKhzypl+GNA1lOVao2y7t6KI0LZee9sub4o1RtVeo0oXdGirLaaJRJJ5DgNWKf4axM4k/NHy/p/Ke9DZgJF00ZCf9CbgL0c70LwDbp9NGqDUMsGYReiFEUyLdEqZ/CgpFTPfhMXQh9gbVm4K831hpFZv9y9K1J2CkPW6XnB9U3A6mdkVwDlP/AKV39v7Ly1tUU3ueQHQTDTMZmCY/H6L0HUdTFCze93aGjuTwF5ZVuGucXDcWuqbocQHkYkEjA6r0zz2Q1Kkla34hbu6jS9xY3Y0uJY0uLi0dG7jz7rm3eATuG7yuAzEEjDvocx1QM4r1W5WNKkqNXNarJB2tb5QIaIBgRMdzySsOJLeqGuBLQ8AyWkkNd6EjP4KKoFsFY5ccR0miQJgEwSeB6lH7B29pNRxfteAHEkna0DaBOY7JecIOUd8ONa8PpudEx04HEjugn0Mx/wBgxpLRXJpggVJlgIEvEcNJxuHPqJhS3ejtaIneep595MZ+iHVaTaJ8u6QSZJ80jqI5HCOWGvCtTJdtbUwHPcMTMTU7D+sdeYmVLLyiyO9Cm6wIdAB5wOpVqjpLnYiT1A4HuUeurV3mMEObIcSNsju2eh7/AKoRcagWM8jm55g8HsfVGrYmfpOmaA3b56m15I+HTDZkdXE9Bg+6l/gNm1jRABl7uuR1QS21V1OqyqYqFrg4tfJDvR3Vek6V9ren0ocNPdTqRDizY8fQuMrJRl9zMeSKX+RVv/B9wGOq/ArfDiRUDDs2/wCFc8HeD3SKtfDRmmzqT/qd2T9qnj1l3RYaTjTpOBLwcVHZjZt7Y5QSndOrOhp2MnmPM6OgVGOPuxc5WTWrd1293RlJtMds+Yx+SYbPT3VTAH9zj8rfcqn4S0Y1mufkBzy57iOk4j1xwnWhXazytADWgD1k9fUocuRR7YeOL9gOzw8AINSZdHlGJ7Sq1zaimIBnPWMd4V+vcTuDeATj06cIBXqDfA4nC8nLltHp4YP3YRtKSJ0aapWYwilJqTFG5ZElJil2rGtUkJ6RDJ7OJWLvasR0DZ8taaMhegaF0Xn+m8p90N/Crzh4B4sOEWpcIJp9RFmVMKND5Fj4kLmpc4VO4uIQm61SOqIGi3qF0k7WK8vHurGoa2O6Wnahvqj3VOCDuxeWSUaIPH96XMp0hMN8zu24jA/BKFE4hXNXvzVr1DP82PYYVJnKuZ55IaLtu/adu7aXQdm4iQ2eJjMKNpXfxDG2TtmdsnbPeOJ9VGuZxItUqQLg1zgwFwBeQS1oJy4huSB6KR9xLGt2tG3dkCHu3GfM7rHTsojlYcRuEEgGRJEiYOeRK6Dly8LkVAuONvb1UtldupPD28jn1B5Ch+ItmrPXjAWHJ0N9G0ZWp7qbmtggS6S6SPmJ+pVRjDRdgkESADw8evTPb2QnStUdRMT5XczMf3I/Up1CGufSa4YgjH9sEHzY7qWUWtPothJSV+4Ut7s/C3Uxvp8VKJMVaR/+tx6enHshtXw425fvovhuTXLsPYcQ34Y+ueFDpNZ1KqdpJafnERuAP5QjtxZh5Nag4scJG4RjGWuHUJUcv05VLrz/ANHyx/Vjrv50DHeDKNM+dz3j0hsfrK1/wdRp+Z73vaZ2RDOvyu5yEVvqFc02uDIeZiDNGp0+7d/K+f5SfZLlrr7mucysHFrjFRpne09xPBCvjKLVo8+UJR7QSbfWtNu0GqGzMS0jH0Tf4Ko/x7iKLHMos8r6rjLySJNOmO8cu6SkWy8GVLmu1tJ7XU3mficlreTuaOoC+gfDel0ra3ZQoDaGM8pI87j/ADPPqTKCeSnxOjH3Jae2mwUmta2m3a0Zg85Ef7lDbqpyBAH8vfn/AArDrlryQMEN3cRJHPm5KF3VSJn14B59/ZeRlm5M9HDAr3zwBuEgkkRyOT1Qlr/Murm4PHQcfqq29TPZ6cI0hn06oi9FyXtJqSEcpFFBkeaOwgxdgqCkVMqYs8+SO1i1KxMsE+WbDlOWkVeEn2gTHp1aFZlVhYnQ92FzhEheYSna3sBWH6pjlScSmwteX2EqaxqkA5WX2rjulPVtS3TlOx47YnJkpENzqJc45U+lEl3rB/RCaXEono+XEDqCPyVySRE22xec7zH3/dTNKr12w4zyCQfxXVJ64Emld3dRriCxmwBrQRuLpcB5nyeJOY6KKVNQt9+7zMbtYXed23dH8re7j0CJbMIJUtGsAHAsDi5sNJLgWGQd4jkwIg4yoiFsITTYK5dTVlmwMdIfvluwgt+GB/MHAiSeIghV3uWnHBaI4zPM9O0LkUl21srsuhZRhwWQiejart+7eTskkGJ295/p/RCXVFwhlFSVMOMnF2j0i5os8j2hu2GhzonpyTPMdY6ql/FOpVxElhgv2wWwMF36FLOka4+kQ2fITBnoCc/RM+s2oeymW9sGYHmE9BnPRQ5MdPZ6OLLyWho0bVNry3ylj3CKZG5jmn+cGfIVvxf4HZcNNSnubVaMzkgAYa//AFM/qGQk23r7IcSZYTHUc52j3Xouhay6rRZuj4jnHc4bjsAHLwJkZiSkpTxvlD8ryHJqSpl77LfB7bO3Fas9pq1DMBwLWgcMaZzxMpkq6iHPBb/M846RGT7cJFudTNMuewCC77ylLhkD56RPB/pOEV0bWWul1OXnaNziBLST8pYeo/COChnkc/Uuvfzfzr2MWHj+g5a1nNducARBweWg4ieoQrUtQc8kkccdMdo7KQtk7jJxAzIDRggkfVUtRdjnkfmpm9UinHFcrBzyuJXBqLQegLQ5pRTDbuS1pdRMFs9bElzIK0lPCr0HKcFVR6PLl2bhYslaRgnzDTbCJ2tWAsWL0JAQLovYVK81chYsQpIKUmArzVSVR+KSsWJ6VE0m2ywHYR3wvSl5PQAkrFi6WosKH9kU/E1FrhuY1o2vdudtio6T/MesJcBWLEMHcTcqqRM18hdByxYmIUbWtyxYtZxvctDuVixYcS06ZcHbROxhe7IENBAn1yQqxKxYsOMDVuFixccclEbDWHNaKboLdw2znb6e2VixDJJrYUZOLtDFQowGHGDBx5cRJj6q1T1ksBYzzTguA27RxDeoA/UysWKFbZ6b6JrfWH1GxG5oENEkGZgmfp17K3Z1Sx25jiCI8wwfYjqFixLzLi9DsHqWxq0rxBvGx/lcT5XAeVx9R0P5LNVdAA9craxRyKYqpAc1FgqLFiAoCul1xKZraosWLhGRBShUVlr1tYnxejzZrZvcsWLEdiqP/9k="/>
          <p:cNvSpPr>
            <a:spLocks noChangeAspect="1" noChangeArrowheads="1"/>
          </p:cNvSpPr>
          <p:nvPr/>
        </p:nvSpPr>
        <p:spPr bwMode="auto">
          <a:xfrm>
            <a:off x="63500" y="-8429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0490" name="Picture 10" descr="http://www.indielondon.co.uk/images/8370.jpg"/>
          <p:cNvPicPr>
            <a:picLocks noChangeAspect="1" noChangeArrowheads="1"/>
          </p:cNvPicPr>
          <p:nvPr/>
        </p:nvPicPr>
        <p:blipFill>
          <a:blip r:embed="rId3" cstate="print"/>
          <a:srcRect/>
          <a:stretch>
            <a:fillRect/>
          </a:stretch>
        </p:blipFill>
        <p:spPr bwMode="auto">
          <a:xfrm>
            <a:off x="251520" y="1628800"/>
            <a:ext cx="3543300" cy="2362200"/>
          </a:xfrm>
          <a:prstGeom prst="rect">
            <a:avLst/>
          </a:prstGeom>
          <a:noFill/>
        </p:spPr>
      </p:pic>
      <p:pic>
        <p:nvPicPr>
          <p:cNvPr id="20492" name="Picture 12" descr="http://t3.gstatic.com/images?q=tbn:ANd9GcR-IdKYa1qUQfBMwWuhPG3dJAnh91WF4XRTYAolehL5erfrQZ4mPdMumAnA"/>
          <p:cNvPicPr>
            <a:picLocks noChangeAspect="1" noChangeArrowheads="1"/>
          </p:cNvPicPr>
          <p:nvPr/>
        </p:nvPicPr>
        <p:blipFill>
          <a:blip r:embed="rId4" cstate="print"/>
          <a:srcRect/>
          <a:stretch>
            <a:fillRect/>
          </a:stretch>
        </p:blipFill>
        <p:spPr bwMode="auto">
          <a:xfrm>
            <a:off x="611560" y="4365104"/>
            <a:ext cx="2143125" cy="2143125"/>
          </a:xfrm>
          <a:prstGeom prst="rect">
            <a:avLst/>
          </a:prstGeom>
          <a:noFill/>
        </p:spPr>
      </p:pic>
      <p:pic>
        <p:nvPicPr>
          <p:cNvPr id="20494" name="Picture 14" descr="http://t1.gstatic.com/images?q=tbn:ANd9GcTTYoZ3vwksYPT2nD4U9FZQoSEvIaUI7D9XdOR2SCJpvGlR0V0BXg"/>
          <p:cNvPicPr>
            <a:picLocks noChangeAspect="1" noChangeArrowheads="1"/>
          </p:cNvPicPr>
          <p:nvPr/>
        </p:nvPicPr>
        <p:blipFill>
          <a:blip r:embed="rId5" cstate="print"/>
          <a:srcRect/>
          <a:stretch>
            <a:fillRect/>
          </a:stretch>
        </p:blipFill>
        <p:spPr bwMode="auto">
          <a:xfrm>
            <a:off x="2915816" y="5438774"/>
            <a:ext cx="3219450" cy="141922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1393</TotalTime>
  <Words>221</Words>
  <Application>Microsoft Macintosh PowerPoint</Application>
  <PresentationFormat>On-screen Show (4:3)</PresentationFormat>
  <Paragraphs>19</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Monica Ali’s Brick Lane</vt:lpstr>
      <vt:lpstr>Ali asserts in 'Where I'm Coming From'</vt:lpstr>
      <vt:lpstr>Hasina’s Letters</vt:lpstr>
      <vt:lpstr>In Brick Lane, Chanu (Nazneen’s husband) is desperate  to preserve his cultural heritage.</vt:lpstr>
      <vt:lpstr>Karim and Nazneen’s relationship</vt:lpstr>
      <vt:lpstr>“[M]ulticultural Bildungsroman"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Marginalized Voices: The search for identity in Monica Ali’s Brick Lane and Gautam Malkani’s Londonstani</dc:title>
  <dc:creator>Roxanne</dc:creator>
  <cp:lastModifiedBy>Roxanne Bibizadeh</cp:lastModifiedBy>
  <cp:revision>54</cp:revision>
  <dcterms:created xsi:type="dcterms:W3CDTF">2012-04-11T10:55:40Z</dcterms:created>
  <dcterms:modified xsi:type="dcterms:W3CDTF">2016-03-06T19:18:17Z</dcterms:modified>
</cp:coreProperties>
</file>