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71" r:id="rId7"/>
    <p:sldId id="262" r:id="rId8"/>
    <p:sldId id="263" r:id="rId9"/>
    <p:sldId id="261" r:id="rId10"/>
    <p:sldId id="264" r:id="rId11"/>
    <p:sldId id="265" r:id="rId12"/>
    <p:sldId id="273" r:id="rId13"/>
    <p:sldId id="274" r:id="rId14"/>
    <p:sldId id="266" r:id="rId15"/>
    <p:sldId id="275" r:id="rId16"/>
    <p:sldId id="276" r:id="rId17"/>
    <p:sldId id="267" r:id="rId18"/>
    <p:sldId id="277" r:id="rId19"/>
    <p:sldId id="268" r:id="rId20"/>
    <p:sldId id="270" r:id="rId21"/>
    <p:sldId id="278" r:id="rId22"/>
    <p:sldId id="269"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7" d="100"/>
          <a:sy n="77" d="100"/>
        </p:scale>
        <p:origin x="-212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AD3CAEB2-AFBC-E84E-834F-8A06AEA91370}" type="datetimeFigureOut">
              <a:rPr lang="en-US" smtClean="0"/>
              <a:t>05/10/15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367678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D3CAEB2-AFBC-E84E-834F-8A06AEA91370}" type="datetimeFigureOut">
              <a:rPr lang="en-US" smtClean="0"/>
              <a:t>05/10/15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3712790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D3CAEB2-AFBC-E84E-834F-8A06AEA91370}" type="datetimeFigureOut">
              <a:rPr lang="en-US" smtClean="0"/>
              <a:t>05/10/15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1950757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D3CAEB2-AFBC-E84E-834F-8A06AEA91370}" type="datetimeFigureOut">
              <a:rPr lang="en-US" smtClean="0"/>
              <a:t>05/10/15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2433932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AD3CAEB2-AFBC-E84E-834F-8A06AEA91370}" type="datetimeFigureOut">
              <a:rPr lang="en-US" smtClean="0"/>
              <a:t>05/10/15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2993492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AD3CAEB2-AFBC-E84E-834F-8A06AEA91370}" type="datetimeFigureOut">
              <a:rPr lang="en-US" smtClean="0"/>
              <a:t>05/10/15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1523384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AD3CAEB2-AFBC-E84E-834F-8A06AEA91370}" type="datetimeFigureOut">
              <a:rPr lang="en-US" smtClean="0"/>
              <a:t>05/10/15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2500639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AD3CAEB2-AFBC-E84E-834F-8A06AEA91370}" type="datetimeFigureOut">
              <a:rPr lang="en-US" smtClean="0"/>
              <a:t>05/10/15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2250606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3CAEB2-AFBC-E84E-834F-8A06AEA91370}" type="datetimeFigureOut">
              <a:rPr lang="en-US" smtClean="0"/>
              <a:t>05/10/15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3811707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D3CAEB2-AFBC-E84E-834F-8A06AEA91370}" type="datetimeFigureOut">
              <a:rPr lang="en-US" smtClean="0"/>
              <a:t>05/10/15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2062204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D3CAEB2-AFBC-E84E-834F-8A06AEA91370}" type="datetimeFigureOut">
              <a:rPr lang="en-US" smtClean="0"/>
              <a:t>05/10/15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A3681-446A-D140-9DD9-236B1E7BBFD4}" type="slidenum">
              <a:rPr lang="en-US" smtClean="0"/>
              <a:t>‹#›</a:t>
            </a:fld>
            <a:endParaRPr lang="en-US"/>
          </a:p>
        </p:txBody>
      </p:sp>
    </p:spTree>
    <p:extLst>
      <p:ext uri="{BB962C8B-B14F-4D97-AF65-F5344CB8AC3E}">
        <p14:creationId xmlns:p14="http://schemas.microsoft.com/office/powerpoint/2010/main" val="26466651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3CAEB2-AFBC-E84E-834F-8A06AEA91370}" type="datetimeFigureOut">
              <a:rPr lang="en-US" smtClean="0"/>
              <a:t>05/10/15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A3681-446A-D140-9DD9-236B1E7BBFD4}" type="slidenum">
              <a:rPr lang="en-US" smtClean="0"/>
              <a:t>‹#›</a:t>
            </a:fld>
            <a:endParaRPr lang="en-US"/>
          </a:p>
        </p:txBody>
      </p:sp>
    </p:spTree>
    <p:extLst>
      <p:ext uri="{BB962C8B-B14F-4D97-AF65-F5344CB8AC3E}">
        <p14:creationId xmlns:p14="http://schemas.microsoft.com/office/powerpoint/2010/main" val="3263546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E.Bibizadeh@warwick.ac.uk" TargetMode="External"/><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hyperlink" Target="http://www2.warwick.ac.uk/fac/arts/english/people/postgraduate/enrda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warwick.ac.uk/rebibizadeh" TargetMode="External"/><Relationship Id="rId3" Type="http://schemas.openxmlformats.org/officeDocument/2006/relationships/hyperlink" Target="http://www2.warwick.ac.uk/fac/arts/english/currentstudents/undergraduate/modules/fulllist/special/transnationa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74261"/>
            <a:ext cx="5578977" cy="2726189"/>
          </a:xfrm>
        </p:spPr>
        <p:txBody>
          <a:bodyPr>
            <a:normAutofit fontScale="90000"/>
          </a:bodyPr>
          <a:lstStyle/>
          <a:p>
            <a:r>
              <a:rPr lang="en-US" dirty="0" smtClean="0"/>
              <a:t>Welcome to </a:t>
            </a:r>
            <a:br>
              <a:rPr lang="en-US" dirty="0" smtClean="0"/>
            </a:br>
            <a:r>
              <a:rPr lang="en-US" dirty="0" smtClean="0"/>
              <a:t>Transnational Feminism: </a:t>
            </a:r>
            <a:br>
              <a:rPr lang="en-US" dirty="0" smtClean="0"/>
            </a:br>
            <a:r>
              <a:rPr lang="en-US" dirty="0" smtClean="0"/>
              <a:t>Literature, Theory and Practice</a:t>
            </a:r>
            <a:endParaRPr lang="en-US" dirty="0"/>
          </a:p>
        </p:txBody>
      </p:sp>
      <p:sp>
        <p:nvSpPr>
          <p:cNvPr id="3" name="Subtitle 2"/>
          <p:cNvSpPr>
            <a:spLocks noGrp="1"/>
          </p:cNvSpPr>
          <p:nvPr>
            <p:ph type="subTitle" idx="1"/>
          </p:nvPr>
        </p:nvSpPr>
        <p:spPr/>
        <p:txBody>
          <a:bodyPr>
            <a:normAutofit fontScale="92500" lnSpcReduction="20000"/>
          </a:bodyPr>
          <a:lstStyle/>
          <a:p>
            <a:r>
              <a:rPr lang="en-US" b="1" u="sng" dirty="0">
                <a:hlinkClick r:id="rId2"/>
              </a:rPr>
              <a:t>Roxanne </a:t>
            </a:r>
            <a:r>
              <a:rPr lang="en-US" b="1" u="sng" dirty="0" smtClean="0">
                <a:hlinkClick r:id="rId2"/>
              </a:rPr>
              <a:t>Bibizadeh </a:t>
            </a:r>
            <a:r>
              <a:rPr lang="en-US" b="1" u="sng" dirty="0">
                <a:hlinkClick r:id="rId3"/>
              </a:rPr>
              <a:t>R.E.Bibizadeh@</a:t>
            </a:r>
            <a:r>
              <a:rPr lang="en-US" b="1" u="sng" dirty="0" smtClean="0">
                <a:hlinkClick r:id="rId3"/>
              </a:rPr>
              <a:t>warwick.ac.uk </a:t>
            </a:r>
          </a:p>
          <a:p>
            <a:r>
              <a:rPr lang="en-US" b="1" u="sng" dirty="0" smtClean="0">
                <a:hlinkClick r:id="rId3"/>
              </a:rPr>
              <a:t>Office </a:t>
            </a:r>
            <a:r>
              <a:rPr lang="en-US" b="1" u="sng" dirty="0">
                <a:hlinkClick r:id="rId3"/>
              </a:rPr>
              <a:t>Hour: Wednesdays 12:00 -13:00 (H538 T1 / H517 T2).</a:t>
            </a:r>
            <a:endParaRPr lang="en-US" dirty="0"/>
          </a:p>
        </p:txBody>
      </p:sp>
      <p:pic>
        <p:nvPicPr>
          <p:cNvPr id="4" name="Picture 3"/>
          <p:cNvPicPr>
            <a:picLocks noChangeAspect="1"/>
          </p:cNvPicPr>
          <p:nvPr/>
        </p:nvPicPr>
        <p:blipFill>
          <a:blip r:embed="rId4"/>
          <a:stretch>
            <a:fillRect/>
          </a:stretch>
        </p:blipFill>
        <p:spPr>
          <a:xfrm>
            <a:off x="6518198" y="-1"/>
            <a:ext cx="2625802" cy="4084339"/>
          </a:xfrm>
          <a:prstGeom prst="rect">
            <a:avLst/>
          </a:prstGeom>
        </p:spPr>
      </p:pic>
    </p:spTree>
    <p:extLst>
      <p:ext uri="{BB962C8B-B14F-4D97-AF65-F5344CB8AC3E}">
        <p14:creationId xmlns:p14="http://schemas.microsoft.com/office/powerpoint/2010/main" val="286645139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483667" cy="1143000"/>
          </a:xfrm>
        </p:spPr>
        <p:txBody>
          <a:bodyPr/>
          <a:lstStyle/>
          <a:p>
            <a:r>
              <a:rPr lang="en-US" dirty="0"/>
              <a:t>‘Second wave’ </a:t>
            </a:r>
          </a:p>
        </p:txBody>
      </p:sp>
      <p:sp>
        <p:nvSpPr>
          <p:cNvPr id="3" name="Content Placeholder 2"/>
          <p:cNvSpPr>
            <a:spLocks noGrp="1"/>
          </p:cNvSpPr>
          <p:nvPr>
            <p:ph idx="1"/>
          </p:nvPr>
        </p:nvSpPr>
        <p:spPr>
          <a:xfrm>
            <a:off x="457200" y="1600200"/>
            <a:ext cx="4210673" cy="4525963"/>
          </a:xfrm>
        </p:spPr>
        <p:txBody>
          <a:bodyPr>
            <a:normAutofit fontScale="92500" lnSpcReduction="10000"/>
          </a:bodyPr>
          <a:lstStyle/>
          <a:p>
            <a:r>
              <a:rPr lang="en-US" dirty="0" smtClean="0"/>
              <a:t>‘Second wave’ feminism focused </a:t>
            </a:r>
            <a:r>
              <a:rPr lang="en-US" dirty="0"/>
              <a:t>on the politics of reproduction</a:t>
            </a:r>
            <a:r>
              <a:rPr lang="en-US" dirty="0" smtClean="0"/>
              <a:t>, </a:t>
            </a:r>
            <a:r>
              <a:rPr lang="en-US" dirty="0"/>
              <a:t>women’s ‘experience’, </a:t>
            </a:r>
            <a:r>
              <a:rPr lang="en-US" dirty="0" smtClean="0"/>
              <a:t>sexual </a:t>
            </a:r>
            <a:r>
              <a:rPr lang="en-US" dirty="0"/>
              <a:t>‘difference’ </a:t>
            </a:r>
            <a:r>
              <a:rPr lang="en-US" dirty="0" smtClean="0"/>
              <a:t>and </a:t>
            </a:r>
            <a:r>
              <a:rPr lang="en-US" dirty="0"/>
              <a:t>‘sexuality’</a:t>
            </a:r>
            <a:r>
              <a:rPr lang="en-US" dirty="0" smtClean="0"/>
              <a:t>, both as a </a:t>
            </a:r>
            <a:r>
              <a:rPr lang="en-US" dirty="0"/>
              <a:t>form of oppression and something to celebrate. </a:t>
            </a:r>
          </a:p>
        </p:txBody>
      </p:sp>
      <p:pic>
        <p:nvPicPr>
          <p:cNvPr id="5" name="Picture 4"/>
          <p:cNvPicPr>
            <a:picLocks noChangeAspect="1"/>
          </p:cNvPicPr>
          <p:nvPr/>
        </p:nvPicPr>
        <p:blipFill>
          <a:blip r:embed="rId2"/>
          <a:stretch>
            <a:fillRect/>
          </a:stretch>
        </p:blipFill>
        <p:spPr>
          <a:xfrm rot="813111">
            <a:off x="5190019" y="374305"/>
            <a:ext cx="3496781" cy="2542024"/>
          </a:xfrm>
          <a:prstGeom prst="rect">
            <a:avLst/>
          </a:prstGeom>
        </p:spPr>
      </p:pic>
      <p:pic>
        <p:nvPicPr>
          <p:cNvPr id="6" name="Picture 5"/>
          <p:cNvPicPr>
            <a:picLocks noChangeAspect="1"/>
          </p:cNvPicPr>
          <p:nvPr/>
        </p:nvPicPr>
        <p:blipFill>
          <a:blip r:embed="rId3"/>
          <a:stretch>
            <a:fillRect/>
          </a:stretch>
        </p:blipFill>
        <p:spPr>
          <a:xfrm rot="20116788">
            <a:off x="5510788" y="3215070"/>
            <a:ext cx="2492064" cy="3271766"/>
          </a:xfrm>
          <a:prstGeom prst="rect">
            <a:avLst/>
          </a:prstGeom>
        </p:spPr>
      </p:pic>
    </p:spTree>
    <p:extLst>
      <p:ext uri="{BB962C8B-B14F-4D97-AF65-F5344CB8AC3E}">
        <p14:creationId xmlns:p14="http://schemas.microsoft.com/office/powerpoint/2010/main" val="25834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07452"/>
            <a:ext cx="8229600" cy="2474186"/>
          </a:xfrm>
        </p:spPr>
        <p:txBody>
          <a:bodyPr>
            <a:normAutofit fontScale="92500" lnSpcReduction="10000"/>
          </a:bodyPr>
          <a:lstStyle/>
          <a:p>
            <a:pPr marL="0" indent="0" algn="ctr">
              <a:buNone/>
            </a:pPr>
            <a:r>
              <a:rPr lang="en-US" dirty="0"/>
              <a:t>What is the difficulty with Anglo-American </a:t>
            </a:r>
            <a:r>
              <a:rPr lang="en-US" dirty="0" smtClean="0"/>
              <a:t>and European </a:t>
            </a:r>
            <a:r>
              <a:rPr lang="en-US" dirty="0"/>
              <a:t>feminist literary theory</a:t>
            </a:r>
            <a:r>
              <a:rPr lang="en-US" dirty="0" smtClean="0"/>
              <a:t>?</a:t>
            </a:r>
          </a:p>
          <a:p>
            <a:pPr marL="0" indent="0" algn="ctr">
              <a:buNone/>
            </a:pPr>
            <a:endParaRPr lang="en-US" dirty="0" smtClean="0"/>
          </a:p>
          <a:p>
            <a:pPr marL="0" indent="0" algn="ctr">
              <a:buNone/>
            </a:pPr>
            <a:r>
              <a:rPr lang="en-US" dirty="0" smtClean="0"/>
              <a:t>How might first and second wave feminism differ from Third </a:t>
            </a:r>
            <a:r>
              <a:rPr lang="en-US" dirty="0"/>
              <a:t>W</a:t>
            </a:r>
            <a:r>
              <a:rPr lang="en-US" dirty="0" smtClean="0"/>
              <a:t>orld feminist criticism?</a:t>
            </a:r>
            <a:endParaRPr lang="en-GB" dirty="0"/>
          </a:p>
          <a:p>
            <a:endParaRPr lang="en-US" dirty="0"/>
          </a:p>
        </p:txBody>
      </p:sp>
    </p:spTree>
    <p:extLst>
      <p:ext uri="{BB962C8B-B14F-4D97-AF65-F5344CB8AC3E}">
        <p14:creationId xmlns:p14="http://schemas.microsoft.com/office/powerpoint/2010/main" val="1091786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Third World feminist criticism focuses on three major issues</a:t>
            </a:r>
            <a:r>
              <a:rPr lang="en-US" dirty="0" smtClean="0"/>
              <a:t>:</a:t>
            </a:r>
            <a:endParaRPr lang="en-US" dirty="0"/>
          </a:p>
        </p:txBody>
      </p:sp>
      <p:sp>
        <p:nvSpPr>
          <p:cNvPr id="3" name="Content Placeholder 2"/>
          <p:cNvSpPr>
            <a:spLocks noGrp="1"/>
          </p:cNvSpPr>
          <p:nvPr>
            <p:ph idx="1"/>
          </p:nvPr>
        </p:nvSpPr>
        <p:spPr/>
        <p:txBody>
          <a:bodyPr/>
          <a:lstStyle/>
          <a:p>
            <a:pPr marL="514350" lvl="0" indent="-514350">
              <a:buFont typeface="+mj-lt"/>
              <a:buAutoNum type="arabicPeriod"/>
            </a:pPr>
            <a:endParaRPr lang="en-US" dirty="0" smtClean="0"/>
          </a:p>
          <a:p>
            <a:pPr marL="514350" lvl="0" indent="-514350">
              <a:buFont typeface="+mj-lt"/>
              <a:buAutoNum type="arabicPeriod"/>
            </a:pPr>
            <a:r>
              <a:rPr lang="en-US" dirty="0" smtClean="0"/>
              <a:t>The </a:t>
            </a:r>
            <a:r>
              <a:rPr lang="en-US" dirty="0"/>
              <a:t>politics of universalism</a:t>
            </a:r>
            <a:endParaRPr lang="en-GB" dirty="0"/>
          </a:p>
          <a:p>
            <a:pPr marL="514350" lvl="0" indent="-514350">
              <a:buFont typeface="+mj-lt"/>
              <a:buAutoNum type="arabicPeriod"/>
            </a:pPr>
            <a:r>
              <a:rPr lang="en-US" dirty="0"/>
              <a:t>On current controls and misrepresentations</a:t>
            </a:r>
            <a:endParaRPr lang="en-GB" dirty="0"/>
          </a:p>
          <a:p>
            <a:pPr marL="514350" lvl="0" indent="-514350">
              <a:buFont typeface="+mj-lt"/>
              <a:buAutoNum type="arabicPeriod"/>
            </a:pPr>
            <a:r>
              <a:rPr lang="en-US" dirty="0"/>
              <a:t>On the homogeneity of the canon</a:t>
            </a:r>
            <a:endParaRPr lang="en-GB" dirty="0"/>
          </a:p>
          <a:p>
            <a:endParaRPr lang="en-US" dirty="0"/>
          </a:p>
        </p:txBody>
      </p:sp>
    </p:spTree>
    <p:extLst>
      <p:ext uri="{BB962C8B-B14F-4D97-AF65-F5344CB8AC3E}">
        <p14:creationId xmlns:p14="http://schemas.microsoft.com/office/powerpoint/2010/main" val="583933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8808"/>
            <a:ext cx="8229600" cy="4087355"/>
          </a:xfrm>
        </p:spPr>
        <p:txBody>
          <a:bodyPr/>
          <a:lstStyle/>
          <a:p>
            <a:pPr marL="0" indent="0" algn="ctr">
              <a:buNone/>
            </a:pPr>
            <a:r>
              <a:rPr lang="en-US" dirty="0" smtClean="0"/>
              <a:t>Why might the term feminist be refused by some women?</a:t>
            </a:r>
            <a:endParaRPr lang="en-US" dirty="0"/>
          </a:p>
        </p:txBody>
      </p:sp>
    </p:spTree>
    <p:extLst>
      <p:ext uri="{BB962C8B-B14F-4D97-AF65-F5344CB8AC3E}">
        <p14:creationId xmlns:p14="http://schemas.microsoft.com/office/powerpoint/2010/main" val="1582899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Features of Third World </a:t>
            </a:r>
            <a:r>
              <a:rPr lang="en-US" dirty="0" smtClean="0"/>
              <a:t/>
            </a:r>
            <a:br>
              <a:rPr lang="en-US" dirty="0" smtClean="0"/>
            </a:br>
            <a:r>
              <a:rPr lang="en-US" dirty="0" smtClean="0"/>
              <a:t>Feminist </a:t>
            </a:r>
            <a:r>
              <a:rPr lang="en-US" dirty="0"/>
              <a:t>Criticism</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marL="514350" lvl="0" indent="-514350">
              <a:buFont typeface="+mj-lt"/>
              <a:buAutoNum type="arabicPeriod"/>
            </a:pPr>
            <a:r>
              <a:rPr lang="en-US" dirty="0"/>
              <a:t>Focus on place and displacement</a:t>
            </a:r>
            <a:endParaRPr lang="en-GB" dirty="0"/>
          </a:p>
          <a:p>
            <a:pPr marL="514350" lvl="0" indent="-514350">
              <a:buFont typeface="+mj-lt"/>
              <a:buAutoNum type="arabicPeriod"/>
            </a:pPr>
            <a:r>
              <a:rPr lang="en-US" dirty="0"/>
              <a:t>The creation of a positive model of ‘Otherness’</a:t>
            </a:r>
            <a:endParaRPr lang="en-GB" dirty="0"/>
          </a:p>
          <a:p>
            <a:pPr marL="514350" lvl="0" indent="-514350">
              <a:buFont typeface="+mj-lt"/>
              <a:buAutoNum type="arabicPeriod"/>
            </a:pPr>
            <a:r>
              <a:rPr lang="en-US" dirty="0" smtClean="0"/>
              <a:t>The </a:t>
            </a:r>
            <a:r>
              <a:rPr lang="en-US" dirty="0"/>
              <a:t>reading of history as if history is a language</a:t>
            </a:r>
            <a:endParaRPr lang="en-GB" dirty="0"/>
          </a:p>
          <a:p>
            <a:pPr marL="514350" lvl="0" indent="-514350">
              <a:buFont typeface="+mj-lt"/>
              <a:buAutoNum type="arabicPeriod"/>
            </a:pPr>
            <a:r>
              <a:rPr lang="en-US" dirty="0"/>
              <a:t>The focus on myth, allegory and the use of </a:t>
            </a:r>
            <a:r>
              <a:rPr lang="en-US" dirty="0" smtClean="0"/>
              <a:t>un-translated </a:t>
            </a:r>
            <a:r>
              <a:rPr lang="en-US" dirty="0"/>
              <a:t>words, footnotes or addresses to a reader</a:t>
            </a:r>
            <a:endParaRPr lang="en-GB" dirty="0"/>
          </a:p>
          <a:p>
            <a:pPr marL="514350" lvl="0" indent="-514350">
              <a:buFont typeface="+mj-lt"/>
              <a:buAutoNum type="arabicPeriod"/>
            </a:pPr>
            <a:r>
              <a:rPr lang="en-US" dirty="0"/>
              <a:t>The refusal to create a hierarchy of texts </a:t>
            </a:r>
            <a:endParaRPr lang="en-GB" dirty="0"/>
          </a:p>
          <a:p>
            <a:endParaRPr lang="en-US" dirty="0"/>
          </a:p>
        </p:txBody>
      </p:sp>
    </p:spTree>
    <p:extLst>
      <p:ext uri="{BB962C8B-B14F-4D97-AF65-F5344CB8AC3E}">
        <p14:creationId xmlns:p14="http://schemas.microsoft.com/office/powerpoint/2010/main" val="2551217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dirty="0" smtClean="0"/>
              <a:t>How can we avoid creating monolithic images of women? Like “veiled women, the powerful mother, the chaste virgin, the obedient wife”?</a:t>
            </a:r>
          </a:p>
        </p:txBody>
      </p:sp>
    </p:spTree>
    <p:extLst>
      <p:ext uri="{BB962C8B-B14F-4D97-AF65-F5344CB8AC3E}">
        <p14:creationId xmlns:p14="http://schemas.microsoft.com/office/powerpoint/2010/main" val="622175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63851"/>
            <a:ext cx="8229600" cy="1143000"/>
          </a:xfrm>
        </p:spPr>
        <p:txBody>
          <a:bodyPr>
            <a:normAutofit fontScale="90000"/>
          </a:bodyPr>
          <a:lstStyle/>
          <a:p>
            <a:r>
              <a:rPr lang="en-US" dirty="0" smtClean="0"/>
              <a:t>What are the dangers of a universal sisterhood?</a:t>
            </a:r>
            <a:endParaRPr lang="en-US" dirty="0"/>
          </a:p>
        </p:txBody>
      </p:sp>
    </p:spTree>
    <p:extLst>
      <p:ext uri="{BB962C8B-B14F-4D97-AF65-F5344CB8AC3E}">
        <p14:creationId xmlns:p14="http://schemas.microsoft.com/office/powerpoint/2010/main" val="2663604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a:t>
            </a:r>
            <a:r>
              <a:rPr lang="en-US" smtClean="0"/>
              <a:t>does Transnational </a:t>
            </a:r>
            <a:r>
              <a:rPr lang="en-US" dirty="0" smtClean="0"/>
              <a:t>Feminism differ from </a:t>
            </a:r>
            <a:r>
              <a:rPr lang="en-US" dirty="0"/>
              <a:t>G</a:t>
            </a:r>
            <a:r>
              <a:rPr lang="en-US" dirty="0" smtClean="0"/>
              <a:t>lobal </a:t>
            </a:r>
            <a:r>
              <a:rPr lang="en-US" dirty="0"/>
              <a:t>F</a:t>
            </a:r>
            <a:r>
              <a:rPr lang="en-US" dirty="0" smtClean="0"/>
              <a:t>eminism?</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term “global feminism” </a:t>
            </a:r>
            <a:r>
              <a:rPr lang="en-US" dirty="0" err="1"/>
              <a:t>favours</a:t>
            </a:r>
            <a:r>
              <a:rPr lang="en-US" dirty="0"/>
              <a:t> a universalized western model of women’s liberation that celebrates individuality and modernity. </a:t>
            </a:r>
            <a:endParaRPr lang="en-GB" dirty="0"/>
          </a:p>
          <a:p>
            <a:r>
              <a:rPr lang="en-US" dirty="0"/>
              <a:t>The term “transnational” implies “across borders</a:t>
            </a:r>
            <a:r>
              <a:rPr lang="en-US" dirty="0" smtClean="0"/>
              <a:t>”, </a:t>
            </a:r>
            <a:r>
              <a:rPr lang="en-US" dirty="0"/>
              <a:t>“transnational” recognizes inequalities arising out of women’s differences that frame these border </a:t>
            </a:r>
            <a:r>
              <a:rPr lang="en-US" dirty="0" smtClean="0"/>
              <a:t>crossings. Transnational feminism </a:t>
            </a:r>
            <a:r>
              <a:rPr lang="en-US" dirty="0"/>
              <a:t>is committed to activism that encourages dialogue for </a:t>
            </a:r>
            <a:r>
              <a:rPr lang="en-US" dirty="0" smtClean="0"/>
              <a:t>change. Transnational </a:t>
            </a:r>
            <a:r>
              <a:rPr lang="en-US" dirty="0"/>
              <a:t>feminism avoids universalizing women in its rejection of a universal sisterhood, this movement also rejects a universal notion of patriarchy that affects all women the same. </a:t>
            </a:r>
            <a:r>
              <a:rPr lang="en-GB" dirty="0" smtClean="0">
                <a:effectLst/>
              </a:rPr>
              <a:t> </a:t>
            </a:r>
            <a:endParaRPr lang="en-GB" dirty="0"/>
          </a:p>
          <a:p>
            <a:endParaRPr lang="en-US" dirty="0"/>
          </a:p>
        </p:txBody>
      </p:sp>
    </p:spTree>
    <p:extLst>
      <p:ext uri="{BB962C8B-B14F-4D97-AF65-F5344CB8AC3E}">
        <p14:creationId xmlns:p14="http://schemas.microsoft.com/office/powerpoint/2010/main" val="4145586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48485"/>
            <a:ext cx="8229600" cy="1143000"/>
          </a:xfrm>
        </p:spPr>
        <p:txBody>
          <a:bodyPr>
            <a:normAutofit fontScale="90000"/>
          </a:bodyPr>
          <a:lstStyle/>
          <a:p>
            <a:r>
              <a:rPr lang="en-US" dirty="0" smtClean="0"/>
              <a:t>How can we avoid rearticulating stereotypes?</a:t>
            </a:r>
            <a:endParaRPr lang="en-US" dirty="0"/>
          </a:p>
        </p:txBody>
      </p:sp>
    </p:spTree>
    <p:extLst>
      <p:ext uri="{BB962C8B-B14F-4D97-AF65-F5344CB8AC3E}">
        <p14:creationId xmlns:p14="http://schemas.microsoft.com/office/powerpoint/2010/main" val="118945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Recasting Women</a:t>
            </a:r>
            <a:endParaRPr lang="en-US" dirty="0"/>
          </a:p>
        </p:txBody>
      </p:sp>
      <p:sp>
        <p:nvSpPr>
          <p:cNvPr id="3" name="Content Placeholder 2"/>
          <p:cNvSpPr>
            <a:spLocks noGrp="1"/>
          </p:cNvSpPr>
          <p:nvPr>
            <p:ph idx="1"/>
          </p:nvPr>
        </p:nvSpPr>
        <p:spPr/>
        <p:txBody>
          <a:bodyPr>
            <a:normAutofit fontScale="92500" lnSpcReduction="20000"/>
          </a:bodyPr>
          <a:lstStyle/>
          <a:p>
            <a:r>
              <a:rPr lang="en-US" dirty="0" err="1"/>
              <a:t>Kumkum</a:t>
            </a:r>
            <a:r>
              <a:rPr lang="en-US" dirty="0"/>
              <a:t> </a:t>
            </a:r>
            <a:r>
              <a:rPr lang="en-US" dirty="0" err="1"/>
              <a:t>Sangari</a:t>
            </a:r>
            <a:r>
              <a:rPr lang="en-US" dirty="0"/>
              <a:t> and </a:t>
            </a:r>
            <a:r>
              <a:rPr lang="en-US" dirty="0" err="1"/>
              <a:t>Sudesh</a:t>
            </a:r>
            <a:r>
              <a:rPr lang="en-US" dirty="0"/>
              <a:t> </a:t>
            </a:r>
            <a:r>
              <a:rPr lang="en-US" dirty="0" err="1"/>
              <a:t>Vaid</a:t>
            </a:r>
            <a:r>
              <a:rPr lang="en-US" dirty="0"/>
              <a:t> “ Recasting Women: An Introduction,” in Recasting Women </a:t>
            </a:r>
            <a:r>
              <a:rPr lang="en-US" dirty="0" smtClean="0"/>
              <a:t>assert </a:t>
            </a:r>
            <a:r>
              <a:rPr lang="en-US" dirty="0"/>
              <a:t>“If Feminism is to be different, it must acknowledge the ideological and problematic significance of its own past. Instead of creating yet another grand tradition or a cumulative history of emancipation, neither of which can deal with our present problems, we need to be attentive to how the past enters differently into the consciousness of other historical periods and is further subdivided by a host of other factors including gender, caste, and class.</a:t>
            </a:r>
            <a:r>
              <a:rPr lang="en-US" dirty="0" smtClean="0"/>
              <a:t>” (18) </a:t>
            </a:r>
            <a:endParaRPr lang="en-GB" dirty="0"/>
          </a:p>
          <a:p>
            <a:endParaRPr lang="en-US" dirty="0"/>
          </a:p>
        </p:txBody>
      </p:sp>
    </p:spTree>
    <p:extLst>
      <p:ext uri="{BB962C8B-B14F-4D97-AF65-F5344CB8AC3E}">
        <p14:creationId xmlns:p14="http://schemas.microsoft.com/office/powerpoint/2010/main" val="2238647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Ice Breaker</a:t>
            </a:r>
            <a:endParaRPr lang="en-GB" dirty="0"/>
          </a:p>
        </p:txBody>
      </p:sp>
      <p:sp>
        <p:nvSpPr>
          <p:cNvPr id="3" name="Content Placeholder 2"/>
          <p:cNvSpPr>
            <a:spLocks noGrp="1"/>
          </p:cNvSpPr>
          <p:nvPr>
            <p:ph idx="1"/>
          </p:nvPr>
        </p:nvSpPr>
        <p:spPr/>
        <p:txBody>
          <a:bodyPr>
            <a:normAutofit lnSpcReduction="10000"/>
          </a:bodyPr>
          <a:lstStyle/>
          <a:p>
            <a:pPr marL="0" indent="0" algn="ctr">
              <a:buNone/>
            </a:pPr>
            <a:r>
              <a:rPr lang="en-GB" dirty="0" smtClean="0"/>
              <a:t>Group Story Telling</a:t>
            </a:r>
          </a:p>
          <a:p>
            <a:endParaRPr lang="en-GB" dirty="0"/>
          </a:p>
          <a:p>
            <a:r>
              <a:rPr lang="en-GB" dirty="0" smtClean="0"/>
              <a:t>Name and degree</a:t>
            </a:r>
          </a:p>
          <a:p>
            <a:r>
              <a:rPr lang="en-GB" dirty="0" smtClean="0"/>
              <a:t>Why did you decide to take the module?</a:t>
            </a:r>
          </a:p>
          <a:p>
            <a:pPr>
              <a:buNone/>
            </a:pPr>
            <a:endParaRPr lang="en-GB" dirty="0" smtClean="0"/>
          </a:p>
          <a:p>
            <a:endParaRPr lang="en-GB" dirty="0" smtClean="0"/>
          </a:p>
          <a:p>
            <a:endParaRPr lang="en-GB" dirty="0" smtClean="0"/>
          </a:p>
          <a:p>
            <a:r>
              <a:rPr lang="en-GB" dirty="0" smtClean="0"/>
              <a:t>Pick a random red question to answer!</a:t>
            </a:r>
            <a:endParaRPr lang="en-GB" dirty="0"/>
          </a:p>
        </p:txBody>
      </p:sp>
    </p:spTree>
    <p:extLst>
      <p:ext uri="{BB962C8B-B14F-4D97-AF65-F5344CB8AC3E}">
        <p14:creationId xmlns:p14="http://schemas.microsoft.com/office/powerpoint/2010/main" val="92162373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Mountain Moving Day </a:t>
            </a:r>
            <a:br>
              <a:rPr lang="en-US" dirty="0" smtClean="0"/>
            </a:br>
            <a:r>
              <a:rPr lang="en-US" dirty="0" smtClean="0"/>
              <a:t>by </a:t>
            </a:r>
            <a:r>
              <a:rPr lang="en-US" dirty="0" err="1" smtClean="0"/>
              <a:t>Yosano</a:t>
            </a:r>
            <a:r>
              <a:rPr lang="en-US" dirty="0" smtClean="0"/>
              <a:t> Akiko </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 </a:t>
            </a:r>
            <a:endParaRPr lang="en-GB" dirty="0"/>
          </a:p>
          <a:p>
            <a:pPr marL="0" indent="0">
              <a:buNone/>
            </a:pPr>
            <a:r>
              <a:rPr lang="en-US" dirty="0"/>
              <a:t>“The mountain moving day is coming</a:t>
            </a:r>
            <a:endParaRPr lang="en-GB" dirty="0"/>
          </a:p>
          <a:p>
            <a:pPr marL="0" indent="0">
              <a:buNone/>
            </a:pPr>
            <a:r>
              <a:rPr lang="en-US" dirty="0"/>
              <a:t>I say so yet others doubt it…</a:t>
            </a:r>
            <a:endParaRPr lang="en-GB" dirty="0"/>
          </a:p>
          <a:p>
            <a:pPr marL="0" indent="0">
              <a:buNone/>
            </a:pPr>
            <a:r>
              <a:rPr lang="en-US" dirty="0"/>
              <a:t>All sleeping women now awake and move</a:t>
            </a:r>
            <a:endParaRPr lang="en-GB" dirty="0"/>
          </a:p>
          <a:p>
            <a:pPr marL="0" indent="0">
              <a:buNone/>
            </a:pPr>
            <a:r>
              <a:rPr lang="en-US" dirty="0"/>
              <a:t>All sleeping women now awake and move.”</a:t>
            </a:r>
            <a:endParaRPr lang="en-GB" dirty="0"/>
          </a:p>
          <a:p>
            <a:pPr marL="0" indent="0">
              <a:buNone/>
            </a:pPr>
            <a:endParaRPr lang="en-US" dirty="0" smtClean="0"/>
          </a:p>
          <a:p>
            <a:pPr marL="0" indent="0">
              <a:buNone/>
            </a:pPr>
            <a:r>
              <a:rPr lang="en-US" dirty="0" smtClean="0"/>
              <a:t>What are the similarities between this poem and Transnational Feminism?</a:t>
            </a:r>
            <a:endParaRPr lang="en-US" dirty="0"/>
          </a:p>
        </p:txBody>
      </p:sp>
    </p:spTree>
    <p:extLst>
      <p:ext uri="{BB962C8B-B14F-4D97-AF65-F5344CB8AC3E}">
        <p14:creationId xmlns:p14="http://schemas.microsoft.com/office/powerpoint/2010/main" val="3356692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31504"/>
            <a:ext cx="8229600" cy="1143000"/>
          </a:xfrm>
        </p:spPr>
        <p:txBody>
          <a:bodyPr>
            <a:normAutofit fontScale="90000"/>
          </a:bodyPr>
          <a:lstStyle/>
          <a:p>
            <a:r>
              <a:rPr lang="en-US" dirty="0" smtClean="0"/>
              <a:t>How would you define Transnational Feminism in your own words?</a:t>
            </a:r>
            <a:endParaRPr lang="en-US" dirty="0"/>
          </a:p>
        </p:txBody>
      </p:sp>
    </p:spTree>
    <p:extLst>
      <p:ext uri="{BB962C8B-B14F-4D97-AF65-F5344CB8AC3E}">
        <p14:creationId xmlns:p14="http://schemas.microsoft.com/office/powerpoint/2010/main" val="3271352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Patriarchy</a:t>
            </a:r>
            <a:endParaRPr lang="en-US" dirty="0"/>
          </a:p>
        </p:txBody>
      </p:sp>
      <p:sp>
        <p:nvSpPr>
          <p:cNvPr id="7" name="Content Placeholder 6"/>
          <p:cNvSpPr>
            <a:spLocks noGrp="1"/>
          </p:cNvSpPr>
          <p:nvPr>
            <p:ph idx="1"/>
          </p:nvPr>
        </p:nvSpPr>
        <p:spPr/>
        <p:txBody>
          <a:bodyPr/>
          <a:lstStyle/>
          <a:p>
            <a:r>
              <a:rPr lang="en-US" dirty="0" smtClean="0"/>
              <a:t>Have you or someone you know </a:t>
            </a:r>
            <a:r>
              <a:rPr lang="en-US" dirty="0"/>
              <a:t>experienced patriarchy</a:t>
            </a:r>
            <a:r>
              <a:rPr lang="en-US" dirty="0" smtClean="0"/>
              <a:t>?</a:t>
            </a:r>
          </a:p>
          <a:p>
            <a:r>
              <a:rPr lang="en-US" dirty="0" smtClean="0"/>
              <a:t>What forms of patriarchy have you experienced? </a:t>
            </a:r>
          </a:p>
          <a:p>
            <a:r>
              <a:rPr lang="en-US" dirty="0" smtClean="0"/>
              <a:t>Do you consider yourself a feminist?</a:t>
            </a:r>
            <a:endParaRPr lang="en-GB" dirty="0"/>
          </a:p>
          <a:p>
            <a:r>
              <a:rPr lang="en-US" dirty="0" smtClean="0"/>
              <a:t>What is your opinion of the differences between global feminism and</a:t>
            </a:r>
            <a:r>
              <a:rPr lang="en-US" dirty="0"/>
              <a:t> </a:t>
            </a:r>
            <a:r>
              <a:rPr lang="en-GB" dirty="0" smtClean="0"/>
              <a:t>transnational feminism?</a:t>
            </a:r>
            <a:endParaRPr lang="en-GB" dirty="0"/>
          </a:p>
          <a:p>
            <a:endParaRPr lang="en-US" dirty="0"/>
          </a:p>
        </p:txBody>
      </p:sp>
    </p:spTree>
    <p:extLst>
      <p:ext uri="{BB962C8B-B14F-4D97-AF65-F5344CB8AC3E}">
        <p14:creationId xmlns:p14="http://schemas.microsoft.com/office/powerpoint/2010/main" val="2296435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Resources: </a:t>
            </a:r>
            <a:r>
              <a:rPr lang="en-US" u="sng" dirty="0" smtClean="0">
                <a:hlinkClick r:id="rId2"/>
              </a:rPr>
              <a:t>www.warwick.ac.uk</a:t>
            </a:r>
            <a:r>
              <a:rPr lang="en-US" u="sng" dirty="0">
                <a:hlinkClick r:id="rId2"/>
              </a:rPr>
              <a:t>/</a:t>
            </a:r>
            <a:r>
              <a:rPr lang="en-US" u="sng" dirty="0" smtClean="0">
                <a:hlinkClick r:id="rId2"/>
              </a:rPr>
              <a:t>rebibizadeh</a:t>
            </a:r>
            <a:endParaRPr lang="en-US" u="sng" dirty="0" smtClean="0"/>
          </a:p>
          <a:p>
            <a:r>
              <a:rPr lang="en-US" dirty="0" smtClean="0"/>
              <a:t>Reading: </a:t>
            </a:r>
            <a:r>
              <a:rPr lang="en-US" dirty="0" smtClean="0"/>
              <a:t>Collect</a:t>
            </a:r>
            <a:r>
              <a:rPr lang="en-US" dirty="0" smtClean="0"/>
              <a:t> </a:t>
            </a:r>
            <a:r>
              <a:rPr lang="en-US" dirty="0" smtClean="0"/>
              <a:t>the essays from the </a:t>
            </a:r>
            <a:r>
              <a:rPr lang="en-US" dirty="0" smtClean="0"/>
              <a:t>office.</a:t>
            </a:r>
            <a:endParaRPr lang="en-US" dirty="0" smtClean="0"/>
          </a:p>
          <a:p>
            <a:r>
              <a:rPr lang="en-US" dirty="0" smtClean="0"/>
              <a:t>Course Structure and Assessments Online: </a:t>
            </a:r>
            <a:r>
              <a:rPr lang="en-US" dirty="0" smtClean="0">
                <a:hlinkClick r:id="rId3"/>
              </a:rPr>
              <a:t>http://www2.warwick.ac.uk/fac/arts/english/currentstudents/undergraduate/modules/fulllist/special/transnational/</a:t>
            </a:r>
            <a:endParaRPr lang="en-US" dirty="0" smtClean="0"/>
          </a:p>
          <a:p>
            <a:r>
              <a:rPr lang="en-US" dirty="0"/>
              <a:t>P</a:t>
            </a:r>
            <a:r>
              <a:rPr lang="en-US" dirty="0" smtClean="0"/>
              <a:t>lease </a:t>
            </a:r>
            <a:r>
              <a:rPr lang="en-US" dirty="0"/>
              <a:t>join the </a:t>
            </a:r>
            <a:r>
              <a:rPr lang="en-US" dirty="0" err="1"/>
              <a:t>facebook</a:t>
            </a:r>
            <a:r>
              <a:rPr lang="en-US" dirty="0"/>
              <a:t> group Warwick Transnational Feminism: </a:t>
            </a:r>
            <a:r>
              <a:rPr lang="en-US" dirty="0" err="1" smtClean="0"/>
              <a:t>www.facebook.com</a:t>
            </a:r>
            <a:r>
              <a:rPr lang="en-US" dirty="0"/>
              <a:t>/groups/564720470211785/?</a:t>
            </a:r>
            <a:r>
              <a:rPr lang="en-US" dirty="0" err="1"/>
              <a:t>fref</a:t>
            </a:r>
            <a:r>
              <a:rPr lang="en-US" dirty="0"/>
              <a:t>=</a:t>
            </a:r>
            <a:r>
              <a:rPr lang="en-US" dirty="0" err="1"/>
              <a:t>ts</a:t>
            </a:r>
            <a:endParaRPr lang="en-US" i="1" dirty="0" smtClean="0"/>
          </a:p>
          <a:p>
            <a:r>
              <a:rPr lang="en-US" i="1" dirty="0" smtClean="0"/>
              <a:t>Class </a:t>
            </a:r>
            <a:r>
              <a:rPr lang="en-US" i="1" dirty="0"/>
              <a:t>Presentation</a:t>
            </a:r>
            <a:r>
              <a:rPr lang="en-US" dirty="0"/>
              <a:t>: Each seminar participant will be required to sign up for at least one class presentation on the week’s readings. </a:t>
            </a:r>
            <a:r>
              <a:rPr lang="en-US" dirty="0" smtClean="0"/>
              <a:t>Please pick a week to present.</a:t>
            </a:r>
          </a:p>
          <a:p>
            <a:endParaRPr lang="en-US" dirty="0" smtClean="0"/>
          </a:p>
          <a:p>
            <a:endParaRPr lang="en-US" dirty="0"/>
          </a:p>
        </p:txBody>
      </p:sp>
    </p:spTree>
    <p:extLst>
      <p:ext uri="{BB962C8B-B14F-4D97-AF65-F5344CB8AC3E}">
        <p14:creationId xmlns:p14="http://schemas.microsoft.com/office/powerpoint/2010/main" val="26613955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Expectations</a:t>
            </a:r>
            <a:endParaRPr lang="en-US" dirty="0"/>
          </a:p>
        </p:txBody>
      </p:sp>
      <p:sp>
        <p:nvSpPr>
          <p:cNvPr id="3" name="Content Placeholder 2"/>
          <p:cNvSpPr>
            <a:spLocks noGrp="1"/>
          </p:cNvSpPr>
          <p:nvPr>
            <p:ph idx="1"/>
          </p:nvPr>
        </p:nvSpPr>
        <p:spPr/>
        <p:txBody>
          <a:bodyPr>
            <a:normAutofit fontScale="92500" lnSpcReduction="10000"/>
          </a:bodyPr>
          <a:lstStyle/>
          <a:p>
            <a:r>
              <a:rPr lang="en-US" i="1" dirty="0"/>
              <a:t>Attendance</a:t>
            </a:r>
            <a:r>
              <a:rPr lang="en-US" dirty="0"/>
              <a:t>: Attendance at each seminar is mandatory. If there is a medical reason or any other urgent situation, a written note should be submitted for record</a:t>
            </a:r>
            <a:r>
              <a:rPr lang="en-US" dirty="0" smtClean="0"/>
              <a:t>. You must arrive on time to seminars.</a:t>
            </a:r>
            <a:endParaRPr lang="en-US" dirty="0"/>
          </a:p>
          <a:p>
            <a:r>
              <a:rPr lang="en-US" i="1" dirty="0"/>
              <a:t>Seminar Participation</a:t>
            </a:r>
            <a:r>
              <a:rPr lang="en-US" dirty="0"/>
              <a:t>: Seminars generally succeed or fail because of the quality of group participation. This means that you must keep on top of the required readings—reading thoroughly, carefully and in a timely manner.</a:t>
            </a:r>
          </a:p>
        </p:txBody>
      </p:sp>
    </p:spTree>
    <p:extLst>
      <p:ext uri="{BB962C8B-B14F-4D97-AF65-F5344CB8AC3E}">
        <p14:creationId xmlns:p14="http://schemas.microsoft.com/office/powerpoint/2010/main" val="104819356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to consider when reading:</a:t>
            </a:r>
            <a:endParaRPr lang="en-US" dirty="0"/>
          </a:p>
        </p:txBody>
      </p:sp>
      <p:sp>
        <p:nvSpPr>
          <p:cNvPr id="3" name="Content Placeholder 2"/>
          <p:cNvSpPr>
            <a:spLocks noGrp="1"/>
          </p:cNvSpPr>
          <p:nvPr>
            <p:ph idx="1"/>
          </p:nvPr>
        </p:nvSpPr>
        <p:spPr/>
        <p:txBody>
          <a:bodyPr>
            <a:normAutofit fontScale="77500" lnSpcReduction="20000"/>
          </a:bodyPr>
          <a:lstStyle/>
          <a:p>
            <a:r>
              <a:rPr lang="en-US" dirty="0"/>
              <a:t>What is the salient argument that the reading/s are making? Is the argument consistent? </a:t>
            </a:r>
            <a:endParaRPr lang="en-US" dirty="0" smtClean="0"/>
          </a:p>
          <a:p>
            <a:r>
              <a:rPr lang="en-US" dirty="0" smtClean="0"/>
              <a:t>If </a:t>
            </a:r>
            <a:r>
              <a:rPr lang="en-US" dirty="0"/>
              <a:t>not, are there productive or useful gaps and contradictions for discussion? </a:t>
            </a:r>
            <a:endParaRPr lang="en-US" dirty="0" smtClean="0"/>
          </a:p>
          <a:p>
            <a:r>
              <a:rPr lang="en-US" dirty="0" smtClean="0"/>
              <a:t>In </a:t>
            </a:r>
            <a:r>
              <a:rPr lang="en-US" dirty="0"/>
              <a:t>the case of a fictional text, what are the key issues that might emerge as the framing ones for the text? </a:t>
            </a:r>
            <a:endParaRPr lang="en-US" dirty="0" smtClean="0"/>
          </a:p>
          <a:p>
            <a:r>
              <a:rPr lang="en-US" dirty="0" smtClean="0"/>
              <a:t>Do </a:t>
            </a:r>
            <a:r>
              <a:rPr lang="en-US" dirty="0"/>
              <a:t>the readings provide an important intervention in our thinking about feminism as a </a:t>
            </a:r>
            <a:r>
              <a:rPr lang="en-US" dirty="0" smtClean="0"/>
              <a:t>trans-national </a:t>
            </a:r>
            <a:r>
              <a:rPr lang="en-US" dirty="0"/>
              <a:t>project? </a:t>
            </a:r>
            <a:endParaRPr lang="en-US" dirty="0" smtClean="0"/>
          </a:p>
          <a:p>
            <a:r>
              <a:rPr lang="en-US" dirty="0" smtClean="0"/>
              <a:t>How </a:t>
            </a:r>
            <a:r>
              <a:rPr lang="en-US" dirty="0"/>
              <a:t>can we evaluate the intervention? </a:t>
            </a:r>
            <a:endParaRPr lang="en-US" dirty="0" smtClean="0"/>
          </a:p>
          <a:p>
            <a:r>
              <a:rPr lang="en-US" dirty="0" smtClean="0"/>
              <a:t>What </a:t>
            </a:r>
            <a:r>
              <a:rPr lang="en-US" dirty="0"/>
              <a:t>assumptions are the readings making in terms of audience/subject matter/discipline, etc.? </a:t>
            </a:r>
            <a:endParaRPr lang="en-US" dirty="0" smtClean="0"/>
          </a:p>
          <a:p>
            <a:r>
              <a:rPr lang="en-US" dirty="0" smtClean="0"/>
              <a:t>Is </a:t>
            </a:r>
            <a:r>
              <a:rPr lang="en-US" dirty="0"/>
              <a:t>there scope for making useful comparisons with other texts that we are reading?</a:t>
            </a:r>
          </a:p>
        </p:txBody>
      </p:sp>
    </p:spTree>
    <p:extLst>
      <p:ext uri="{BB962C8B-B14F-4D97-AF65-F5344CB8AC3E}">
        <p14:creationId xmlns:p14="http://schemas.microsoft.com/office/powerpoint/2010/main" val="172233938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67511"/>
            <a:ext cx="8229600" cy="1143000"/>
          </a:xfrm>
        </p:spPr>
        <p:txBody>
          <a:bodyPr/>
          <a:lstStyle/>
          <a:p>
            <a:r>
              <a:rPr lang="en-US" dirty="0" smtClean="0"/>
              <a:t>Any Questions?</a:t>
            </a:r>
            <a:endParaRPr lang="en-US" dirty="0"/>
          </a:p>
        </p:txBody>
      </p:sp>
    </p:spTree>
    <p:extLst>
      <p:ext uri="{BB962C8B-B14F-4D97-AF65-F5344CB8AC3E}">
        <p14:creationId xmlns:p14="http://schemas.microsoft.com/office/powerpoint/2010/main" val="96499684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70592"/>
            <a:ext cx="8229600" cy="1143000"/>
          </a:xfrm>
        </p:spPr>
        <p:txBody>
          <a:bodyPr>
            <a:normAutofit fontScale="90000"/>
          </a:bodyPr>
          <a:lstStyle/>
          <a:p>
            <a:r>
              <a:rPr lang="en-US" dirty="0" smtClean="0"/>
              <a:t>How would you define feminism?</a:t>
            </a:r>
            <a:br>
              <a:rPr lang="en-US" dirty="0" smtClean="0"/>
            </a:br>
            <a:r>
              <a:rPr lang="en-US" dirty="0" smtClean="0"/>
              <a:t>Note it down on your whiteboard ready to share.</a:t>
            </a:r>
            <a:endParaRPr lang="en-US" dirty="0"/>
          </a:p>
        </p:txBody>
      </p:sp>
    </p:spTree>
    <p:extLst>
      <p:ext uri="{BB962C8B-B14F-4D97-AF65-F5344CB8AC3E}">
        <p14:creationId xmlns:p14="http://schemas.microsoft.com/office/powerpoint/2010/main" val="315566272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649" y="2732466"/>
            <a:ext cx="8229600" cy="1143000"/>
          </a:xfrm>
        </p:spPr>
        <p:txBody>
          <a:bodyPr>
            <a:normAutofit fontScale="90000"/>
          </a:bodyPr>
          <a:lstStyle/>
          <a:p>
            <a:r>
              <a:rPr lang="en-US" dirty="0" smtClean="0"/>
              <a:t>What are the differences between first and second wave feminism?</a:t>
            </a:r>
            <a:endParaRPr lang="en-US" dirty="0"/>
          </a:p>
        </p:txBody>
      </p:sp>
    </p:spTree>
    <p:extLst>
      <p:ext uri="{BB962C8B-B14F-4D97-AF65-F5344CB8AC3E}">
        <p14:creationId xmlns:p14="http://schemas.microsoft.com/office/powerpoint/2010/main" val="2340667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Week 1: Introduction to Transnational Feminisms: key concepts and debates</a:t>
            </a:r>
          </a:p>
        </p:txBody>
      </p:sp>
      <p:sp>
        <p:nvSpPr>
          <p:cNvPr id="3" name="Content Placeholder 2"/>
          <p:cNvSpPr>
            <a:spLocks noGrp="1"/>
          </p:cNvSpPr>
          <p:nvPr>
            <p:ph idx="1"/>
          </p:nvPr>
        </p:nvSpPr>
        <p:spPr>
          <a:xfrm>
            <a:off x="457200" y="2230969"/>
            <a:ext cx="4919926" cy="3212543"/>
          </a:xfrm>
        </p:spPr>
        <p:txBody>
          <a:bodyPr>
            <a:normAutofit fontScale="92500" lnSpcReduction="10000"/>
          </a:bodyPr>
          <a:lstStyle/>
          <a:p>
            <a:r>
              <a:rPr lang="en-US" dirty="0" smtClean="0"/>
              <a:t>‘First wave’ Feminism was </a:t>
            </a:r>
            <a:r>
              <a:rPr lang="en-US" dirty="0"/>
              <a:t>principally concerned with women’s material disadvantages compared to men, they were focused on social, political and economic reform. </a:t>
            </a:r>
          </a:p>
        </p:txBody>
      </p:sp>
      <p:pic>
        <p:nvPicPr>
          <p:cNvPr id="4" name="Picture 3"/>
          <p:cNvPicPr>
            <a:picLocks noChangeAspect="1"/>
          </p:cNvPicPr>
          <p:nvPr/>
        </p:nvPicPr>
        <p:blipFill>
          <a:blip r:embed="rId2"/>
          <a:stretch>
            <a:fillRect/>
          </a:stretch>
        </p:blipFill>
        <p:spPr>
          <a:xfrm>
            <a:off x="5791200" y="2230969"/>
            <a:ext cx="2438400" cy="3340100"/>
          </a:xfrm>
          <a:prstGeom prst="rect">
            <a:avLst/>
          </a:prstGeom>
        </p:spPr>
      </p:pic>
    </p:spTree>
    <p:extLst>
      <p:ext uri="{BB962C8B-B14F-4D97-AF65-F5344CB8AC3E}">
        <p14:creationId xmlns:p14="http://schemas.microsoft.com/office/powerpoint/2010/main" val="3845554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1812</TotalTime>
  <Words>865</Words>
  <Application>Microsoft Macintosh PowerPoint</Application>
  <PresentationFormat>On-screen Show (4:3)</PresentationFormat>
  <Paragraphs>73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Welcome to  Transnational Feminism:  Literature, Theory and Practice</vt:lpstr>
      <vt:lpstr>Ice Breaker</vt:lpstr>
      <vt:lpstr>Admin</vt:lpstr>
      <vt:lpstr>General Expectations</vt:lpstr>
      <vt:lpstr>Questions to consider when reading:</vt:lpstr>
      <vt:lpstr>Any Questions?</vt:lpstr>
      <vt:lpstr>How would you define feminism? Note it down on your whiteboard ready to share.</vt:lpstr>
      <vt:lpstr>What are the differences between first and second wave feminism?</vt:lpstr>
      <vt:lpstr>Week 1: Introduction to Transnational Feminisms: key concepts and debates</vt:lpstr>
      <vt:lpstr>‘Second wave’ </vt:lpstr>
      <vt:lpstr>PowerPoint Presentation</vt:lpstr>
      <vt:lpstr>Third World feminist criticism focuses on three major issues:</vt:lpstr>
      <vt:lpstr>PowerPoint Presentation</vt:lpstr>
      <vt:lpstr>Features of Third World  Feminist Criticism:</vt:lpstr>
      <vt:lpstr>PowerPoint Presentation</vt:lpstr>
      <vt:lpstr>What are the dangers of a universal sisterhood?</vt:lpstr>
      <vt:lpstr>How does Transnational Feminism differ from Global Feminism?</vt:lpstr>
      <vt:lpstr>How can we avoid rearticulating stereotypes?</vt:lpstr>
      <vt:lpstr>Recasting Women</vt:lpstr>
      <vt:lpstr>Mountain Moving Day  by Yosano Akiko </vt:lpstr>
      <vt:lpstr>How would you define Transnational Feminism in your own words?</vt:lpstr>
      <vt:lpstr>Patriarchy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Roxanne Bibizadeh</dc:creator>
  <cp:lastModifiedBy>Roxanne Bibizadeh</cp:lastModifiedBy>
  <cp:revision>47</cp:revision>
  <dcterms:created xsi:type="dcterms:W3CDTF">2015-10-01T10:53:33Z</dcterms:created>
  <dcterms:modified xsi:type="dcterms:W3CDTF">2015-10-05T11:11:52Z</dcterms:modified>
</cp:coreProperties>
</file>