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60" r:id="rId3"/>
    <p:sldId id="259" r:id="rId4"/>
    <p:sldId id="257" r:id="rId5"/>
    <p:sldId id="258" r:id="rId6"/>
    <p:sldId id="264"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7" d="100"/>
          <a:sy n="67" d="100"/>
        </p:scale>
        <p:origin x="-112"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F6C575-4C34-474A-B6CF-C1EFE616C298}" type="datetimeFigureOut">
              <a:rPr lang="en-US" smtClean="0"/>
              <a:t>14/03/16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905EFC-9E41-E842-8B9C-E95FF8E8DFA8}" type="slidenum">
              <a:rPr lang="en-US" smtClean="0"/>
              <a:t>‹#›</a:t>
            </a:fld>
            <a:endParaRPr lang="en-US"/>
          </a:p>
        </p:txBody>
      </p:sp>
    </p:spTree>
    <p:extLst>
      <p:ext uri="{BB962C8B-B14F-4D97-AF65-F5344CB8AC3E}">
        <p14:creationId xmlns:p14="http://schemas.microsoft.com/office/powerpoint/2010/main" val="28040195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905EFC-9E41-E842-8B9C-E95FF8E8DFA8}" type="slidenum">
              <a:rPr lang="en-US" smtClean="0"/>
              <a:t>7</a:t>
            </a:fld>
            <a:endParaRPr lang="en-US"/>
          </a:p>
        </p:txBody>
      </p:sp>
    </p:spTree>
    <p:extLst>
      <p:ext uri="{BB962C8B-B14F-4D97-AF65-F5344CB8AC3E}">
        <p14:creationId xmlns:p14="http://schemas.microsoft.com/office/powerpoint/2010/main" val="3659762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A7FD9628-A9E0-CA43-A9A7-97F3817764DD}" type="datetimeFigureOut">
              <a:rPr lang="en-US" smtClean="0"/>
              <a:t>14/03/16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402596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7FD9628-A9E0-CA43-A9A7-97F3817764DD}" type="datetimeFigureOut">
              <a:rPr lang="en-US" smtClean="0"/>
              <a:t>14/03/16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1120565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7FD9628-A9E0-CA43-A9A7-97F3817764DD}" type="datetimeFigureOut">
              <a:rPr lang="en-US" smtClean="0"/>
              <a:t>14/03/16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822145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7FD9628-A9E0-CA43-A9A7-97F3817764DD}" type="datetimeFigureOut">
              <a:rPr lang="en-US" smtClean="0"/>
              <a:t>14/03/16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1941916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A7FD9628-A9E0-CA43-A9A7-97F3817764DD}" type="datetimeFigureOut">
              <a:rPr lang="en-US" smtClean="0"/>
              <a:t>14/03/16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405491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A7FD9628-A9E0-CA43-A9A7-97F3817764DD}" type="datetimeFigureOut">
              <a:rPr lang="en-US" smtClean="0"/>
              <a:t>14/03/16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2403199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7FD9628-A9E0-CA43-A9A7-97F3817764DD}" type="datetimeFigureOut">
              <a:rPr lang="en-US" smtClean="0"/>
              <a:t>14/03/16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316335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A7FD9628-A9E0-CA43-A9A7-97F3817764DD}" type="datetimeFigureOut">
              <a:rPr lang="en-US" smtClean="0"/>
              <a:t>14/03/16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181892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FD9628-A9E0-CA43-A9A7-97F3817764DD}" type="datetimeFigureOut">
              <a:rPr lang="en-US" smtClean="0"/>
              <a:t>14/03/16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337362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7FD9628-A9E0-CA43-A9A7-97F3817764DD}" type="datetimeFigureOut">
              <a:rPr lang="en-US" smtClean="0"/>
              <a:t>14/03/16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3697269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7FD9628-A9E0-CA43-A9A7-97F3817764DD}" type="datetimeFigureOut">
              <a:rPr lang="en-US" smtClean="0"/>
              <a:t>14/03/16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2D745-FA40-184C-9369-208DD52E21D7}" type="slidenum">
              <a:rPr lang="en-US" smtClean="0"/>
              <a:t>‹#›</a:t>
            </a:fld>
            <a:endParaRPr lang="en-US"/>
          </a:p>
        </p:txBody>
      </p:sp>
    </p:spTree>
    <p:extLst>
      <p:ext uri="{BB962C8B-B14F-4D97-AF65-F5344CB8AC3E}">
        <p14:creationId xmlns:p14="http://schemas.microsoft.com/office/powerpoint/2010/main" val="32454708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D9628-A9E0-CA43-A9A7-97F3817764DD}" type="datetimeFigureOut">
              <a:rPr lang="en-US" smtClean="0"/>
              <a:t>14/03/16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2D745-FA40-184C-9369-208DD52E21D7}" type="slidenum">
              <a:rPr lang="en-US" smtClean="0"/>
              <a:t>‹#›</a:t>
            </a:fld>
            <a:endParaRPr lang="en-US"/>
          </a:p>
        </p:txBody>
      </p:sp>
    </p:spTree>
    <p:extLst>
      <p:ext uri="{BB962C8B-B14F-4D97-AF65-F5344CB8AC3E}">
        <p14:creationId xmlns:p14="http://schemas.microsoft.com/office/powerpoint/2010/main" val="2077126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xBKbBSUq1W4" TargetMode="Externa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18330"/>
            <a:ext cx="7772400" cy="1470025"/>
          </a:xfrm>
        </p:spPr>
        <p:txBody>
          <a:bodyPr>
            <a:normAutofit fontScale="90000"/>
          </a:bodyPr>
          <a:lstStyle/>
          <a:p>
            <a:r>
              <a:rPr lang="en-US" dirty="0"/>
              <a:t>Week 10: Jacqui Alexander, </a:t>
            </a:r>
            <a:r>
              <a:rPr lang="en-US" dirty="0" smtClean="0"/>
              <a:t/>
            </a:r>
            <a:br>
              <a:rPr lang="en-US" dirty="0" smtClean="0"/>
            </a:br>
            <a:r>
              <a:rPr lang="en-US" dirty="0" smtClean="0"/>
              <a:t>“</a:t>
            </a:r>
            <a:r>
              <a:rPr lang="en-US" dirty="0"/>
              <a:t>Whose New World Order? Teaching for Justice</a:t>
            </a:r>
            <a:r>
              <a:rPr lang="en-US" dirty="0" smtClean="0"/>
              <a:t>”</a:t>
            </a:r>
            <a:endParaRPr lang="en-US" dirty="0"/>
          </a:p>
        </p:txBody>
      </p:sp>
      <p:sp>
        <p:nvSpPr>
          <p:cNvPr id="3" name="Subtitle 2"/>
          <p:cNvSpPr>
            <a:spLocks noGrp="1"/>
          </p:cNvSpPr>
          <p:nvPr>
            <p:ph type="subTitle" idx="1"/>
          </p:nvPr>
        </p:nvSpPr>
        <p:spPr>
          <a:xfrm>
            <a:off x="1512718" y="4944669"/>
            <a:ext cx="6400800" cy="1752600"/>
          </a:xfrm>
        </p:spPr>
        <p:txBody>
          <a:bodyPr/>
          <a:lstStyle/>
          <a:p>
            <a:r>
              <a:rPr lang="en-US" dirty="0" smtClean="0">
                <a:hlinkClick r:id="rId2"/>
              </a:rPr>
              <a:t>https://www.youtube.com/watch?v=xBKbBSUq1W4</a:t>
            </a:r>
            <a:endParaRPr lang="en-US" dirty="0"/>
          </a:p>
        </p:txBody>
      </p:sp>
      <p:pic>
        <p:nvPicPr>
          <p:cNvPr id="5" name="Picture 4"/>
          <p:cNvPicPr>
            <a:picLocks noChangeAspect="1"/>
          </p:cNvPicPr>
          <p:nvPr/>
        </p:nvPicPr>
        <p:blipFill>
          <a:blip r:embed="rId3"/>
          <a:stretch>
            <a:fillRect/>
          </a:stretch>
        </p:blipFill>
        <p:spPr>
          <a:xfrm>
            <a:off x="1919179" y="0"/>
            <a:ext cx="5366033" cy="2332308"/>
          </a:xfrm>
          <a:prstGeom prst="rect">
            <a:avLst/>
          </a:prstGeom>
        </p:spPr>
      </p:pic>
    </p:spTree>
    <p:extLst>
      <p:ext uri="{BB962C8B-B14F-4D97-AF65-F5344CB8AC3E}">
        <p14:creationId xmlns:p14="http://schemas.microsoft.com/office/powerpoint/2010/main" val="350831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 in War</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 gendered imperative was also at work in the way in which the state moved to provide a greater rationale for war. It positioned itself as “benign patriarch” by generating what </a:t>
            </a:r>
            <a:r>
              <a:rPr lang="en-US" dirty="0" err="1" smtClean="0"/>
              <a:t>Enloe</a:t>
            </a:r>
            <a:r>
              <a:rPr lang="en-US" dirty="0" smtClean="0"/>
              <a:t> has called the “women-and-children-requiring-protection-by-the-statesman” script. It bypassed combat women soldiers and elite women in military decision-making positions in order to create one of militarism’s major ideological symbols: the feminized victim. Militarism relies on women, but with different intent and with a different settlement.” (98)</a:t>
            </a:r>
          </a:p>
          <a:p>
            <a:r>
              <a:rPr lang="en-US" dirty="0" smtClean="0"/>
              <a:t>Examine the role of women in war.</a:t>
            </a:r>
          </a:p>
          <a:p>
            <a:r>
              <a:rPr lang="en-US" dirty="0" smtClean="0"/>
              <a:t>Is the notion of agency completely </a:t>
            </a:r>
            <a:r>
              <a:rPr lang="en-US" dirty="0" err="1" smtClean="0"/>
              <a:t>colonised</a:t>
            </a:r>
            <a:r>
              <a:rPr lang="en-US" dirty="0" smtClean="0"/>
              <a:t>?</a:t>
            </a:r>
            <a:endParaRPr lang="en-US" dirty="0"/>
          </a:p>
        </p:txBody>
      </p:sp>
    </p:spTree>
    <p:extLst>
      <p:ext uri="{BB962C8B-B14F-4D97-AF65-F5344CB8AC3E}">
        <p14:creationId xmlns:p14="http://schemas.microsoft.com/office/powerpoint/2010/main" val="388332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Feminist Education</a:t>
            </a:r>
            <a:endParaRPr lang="en-US" dirty="0"/>
          </a:p>
        </p:txBody>
      </p:sp>
      <p:sp>
        <p:nvSpPr>
          <p:cNvPr id="3" name="Content Placeholder 2"/>
          <p:cNvSpPr>
            <a:spLocks noGrp="1"/>
          </p:cNvSpPr>
          <p:nvPr>
            <p:ph idx="1"/>
          </p:nvPr>
        </p:nvSpPr>
        <p:spPr/>
        <p:txBody>
          <a:bodyPr>
            <a:normAutofit lnSpcReduction="10000"/>
          </a:bodyPr>
          <a:lstStyle/>
          <a:p>
            <a:r>
              <a:rPr lang="en-US" dirty="0" smtClean="0"/>
              <a:t>“Feminism always needs vigilance around these contradictory state constructions, the cultural opposites that the state constructs as a way of maintaining hegemony.” (100)</a:t>
            </a:r>
          </a:p>
          <a:p>
            <a:r>
              <a:rPr lang="en-US" dirty="0" smtClean="0"/>
              <a:t>Examine whether the educated girl has been characterized as a deadly weapon in the War on Terror?</a:t>
            </a:r>
          </a:p>
          <a:p>
            <a:r>
              <a:rPr lang="en-US" dirty="0" smtClean="0"/>
              <a:t>How can education serve a community? </a:t>
            </a:r>
          </a:p>
          <a:p>
            <a:r>
              <a:rPr lang="en-US" dirty="0" smtClean="0"/>
              <a:t>What might a feminist education be?</a:t>
            </a:r>
          </a:p>
          <a:p>
            <a:endParaRPr lang="en-US" dirty="0" smtClean="0"/>
          </a:p>
          <a:p>
            <a:endParaRPr lang="en-US" dirty="0"/>
          </a:p>
        </p:txBody>
      </p:sp>
    </p:spTree>
    <p:extLst>
      <p:ext uri="{BB962C8B-B14F-4D97-AF65-F5344CB8AC3E}">
        <p14:creationId xmlns:p14="http://schemas.microsoft.com/office/powerpoint/2010/main" val="227569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Women’s Work</a:t>
            </a:r>
            <a:endParaRPr lang="en-US" dirty="0"/>
          </a:p>
        </p:txBody>
      </p:sp>
      <p:sp>
        <p:nvSpPr>
          <p:cNvPr id="3" name="Content Placeholder 2"/>
          <p:cNvSpPr>
            <a:spLocks noGrp="1"/>
          </p:cNvSpPr>
          <p:nvPr>
            <p:ph idx="1"/>
          </p:nvPr>
        </p:nvSpPr>
        <p:spPr/>
        <p:txBody>
          <a:bodyPr/>
          <a:lstStyle/>
          <a:p>
            <a:r>
              <a:rPr lang="en-US" dirty="0" smtClean="0"/>
              <a:t>“the notion of supplementary or incidental wages for women within an assumed heterosexual family both organizes and devalues women’s work.” (104)</a:t>
            </a:r>
          </a:p>
          <a:p>
            <a:r>
              <a:rPr lang="en-US" dirty="0" smtClean="0"/>
              <a:t>Examine the devaluation of women’s work within Ali’s novel. </a:t>
            </a:r>
          </a:p>
          <a:p>
            <a:endParaRPr lang="en-US" dirty="0" smtClean="0"/>
          </a:p>
        </p:txBody>
      </p:sp>
    </p:spTree>
    <p:extLst>
      <p:ext uri="{BB962C8B-B14F-4D97-AF65-F5344CB8AC3E}">
        <p14:creationId xmlns:p14="http://schemas.microsoft.com/office/powerpoint/2010/main" val="4198616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Desire to Know</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“women give voice to a deeper, existential yearning: the desire to make themselves intelligible to themselves and to each another, to make domination transparent, and to </a:t>
            </a:r>
            <a:r>
              <a:rPr lang="en-US" i="1" dirty="0" smtClean="0"/>
              <a:t>practice</a:t>
            </a:r>
            <a:r>
              <a:rPr lang="en-US" dirty="0" smtClean="0"/>
              <a:t> new and different ways of being. In this process there is no opposition between the demands of survival and the needs of time. Rather, the very force of existential necessity propels the desire to know, the desire to make sense of existence. Theorizing, therefore, becomes an existential necessity.” (105-6)</a:t>
            </a:r>
          </a:p>
          <a:p>
            <a:r>
              <a:rPr lang="en-US" dirty="0" smtClean="0"/>
              <a:t>Could we see </a:t>
            </a:r>
            <a:r>
              <a:rPr lang="en-US" dirty="0" err="1" smtClean="0"/>
              <a:t>Nazneen</a:t>
            </a:r>
            <a:r>
              <a:rPr lang="en-US" dirty="0" smtClean="0"/>
              <a:t> as driven by the desire to know and make herself intelligible?</a:t>
            </a:r>
            <a:endParaRPr lang="en-US" dirty="0"/>
          </a:p>
        </p:txBody>
      </p:sp>
    </p:spTree>
    <p:extLst>
      <p:ext uri="{BB962C8B-B14F-4D97-AF65-F5344CB8AC3E}">
        <p14:creationId xmlns:p14="http://schemas.microsoft.com/office/powerpoint/2010/main" val="3271262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Teaching for Justice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“Teaching for justice must interrogate whether feminism has perhaps bought into the script of an unwieldy state in its continued erasure of the political agendas of poor and working-class people’s struggle. Does this practice travel into the classroom and erase those same histories and the histories of immigrant women from our syllabi? Do our analytic practices turn indispensability into victimhood, thereby reproducing the dominant script that rewrites citizenship in the names of members of the corporate class only? Do we shun socialist projects, or merely introduce them as a failure, merely to shore up a need for capitalism? How do class and privileges of different kinds operate within our own classrooms?” (114)</a:t>
            </a:r>
          </a:p>
          <a:p>
            <a:endParaRPr lang="en-US" dirty="0"/>
          </a:p>
        </p:txBody>
      </p:sp>
    </p:spTree>
    <p:extLst>
      <p:ext uri="{BB962C8B-B14F-4D97-AF65-F5344CB8AC3E}">
        <p14:creationId xmlns:p14="http://schemas.microsoft.com/office/powerpoint/2010/main" val="1126957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Political censorship of the curriculum</a:t>
            </a:r>
            <a:r>
              <a:rPr lang="en-GB" smtClean="0"/>
              <a:t>: Michael Gove</a:t>
            </a:r>
            <a:endParaRPr lang="en-GB"/>
          </a:p>
        </p:txBody>
      </p:sp>
      <p:sp>
        <p:nvSpPr>
          <p:cNvPr id="3" name="Content Placeholder 2"/>
          <p:cNvSpPr>
            <a:spLocks noGrp="1"/>
          </p:cNvSpPr>
          <p:nvPr>
            <p:ph idx="1"/>
          </p:nvPr>
        </p:nvSpPr>
        <p:spPr/>
        <p:txBody>
          <a:bodyPr>
            <a:normAutofit fontScale="92500" lnSpcReduction="20000"/>
          </a:bodyPr>
          <a:lstStyle/>
          <a:p>
            <a:r>
              <a:rPr lang="en-GB" dirty="0" smtClean="0"/>
              <a:t>GCSE reforms English Literature = covert censorship</a:t>
            </a:r>
          </a:p>
          <a:p>
            <a:r>
              <a:rPr lang="en-GB" dirty="0" smtClean="0"/>
              <a:t>Of Mice and Men</a:t>
            </a:r>
          </a:p>
          <a:p>
            <a:r>
              <a:rPr lang="en-GB" dirty="0" smtClean="0"/>
              <a:t>To Kill a Mockingbird </a:t>
            </a:r>
          </a:p>
          <a:p>
            <a:endParaRPr lang="en-GB" dirty="0"/>
          </a:p>
          <a:p>
            <a:r>
              <a:rPr lang="en-GB" dirty="0" smtClean="0"/>
              <a:t>The ‘other cultures and traditions’ emphasis from previous National Curriculum requirements has been revoked.</a:t>
            </a:r>
          </a:p>
          <a:p>
            <a:r>
              <a:rPr lang="en-GB" dirty="0" smtClean="0"/>
              <a:t>Gove required a focus on literature in English by British writers</a:t>
            </a:r>
            <a:endParaRPr lang="en-GB" dirty="0"/>
          </a:p>
        </p:txBody>
      </p:sp>
    </p:spTree>
    <p:extLst>
      <p:ext uri="{BB962C8B-B14F-4D97-AF65-F5344CB8AC3E}">
        <p14:creationId xmlns:p14="http://schemas.microsoft.com/office/powerpoint/2010/main" val="172866999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would you respond to Alexander’s questions:</a:t>
            </a:r>
            <a:endParaRPr lang="en-US" dirty="0"/>
          </a:p>
        </p:txBody>
      </p:sp>
      <p:sp>
        <p:nvSpPr>
          <p:cNvPr id="3" name="Content Placeholder 2"/>
          <p:cNvSpPr>
            <a:spLocks noGrp="1"/>
          </p:cNvSpPr>
          <p:nvPr>
            <p:ph idx="1"/>
          </p:nvPr>
        </p:nvSpPr>
        <p:spPr/>
        <p:txBody>
          <a:bodyPr>
            <a:normAutofit fontScale="92500"/>
          </a:bodyPr>
          <a:lstStyle/>
          <a:p>
            <a:r>
              <a:rPr lang="en-US" dirty="0" smtClean="0"/>
              <a:t>Does this practice travel into the classroom and erase those same histories and the histories of immigrant women from our syllabi? </a:t>
            </a:r>
          </a:p>
          <a:p>
            <a:r>
              <a:rPr lang="en-US" dirty="0" smtClean="0"/>
              <a:t>Do our analytic practices turn indispensability into victimhood, thereby reproducing the dominant script that rewrites citizenship in the names of members of the corporate class only? </a:t>
            </a:r>
          </a:p>
          <a:p>
            <a:r>
              <a:rPr lang="en-US" dirty="0" smtClean="0"/>
              <a:t>How do class and privileges of different kinds operate within our own classrooms?</a:t>
            </a:r>
            <a:endParaRPr lang="en-US" dirty="0"/>
          </a:p>
        </p:txBody>
      </p:sp>
    </p:spTree>
    <p:extLst>
      <p:ext uri="{BB962C8B-B14F-4D97-AF65-F5344CB8AC3E}">
        <p14:creationId xmlns:p14="http://schemas.microsoft.com/office/powerpoint/2010/main" val="2290205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Speech and Voice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“Teaching for justice would alert “the enemy” in the Gulf was not neatly cordoned off from sexual violence against U.S. women soldiers. Teaching for justice would have us examine the contradictions of a civilization […] Speech and voice have been intimate partners in our analytic preoccupations as feminists.” (115)</a:t>
            </a:r>
          </a:p>
          <a:p>
            <a:r>
              <a:rPr lang="en-US" dirty="0" smtClean="0"/>
              <a:t>Examine the contradictions within Ali’s novel.</a:t>
            </a:r>
          </a:p>
          <a:p>
            <a:r>
              <a:rPr lang="en-US" dirty="0" smtClean="0"/>
              <a:t>Examine the role of speech and voice within Ali’s novel.</a:t>
            </a:r>
            <a:endParaRPr lang="en-US" dirty="0"/>
          </a:p>
        </p:txBody>
      </p:sp>
    </p:spTree>
    <p:extLst>
      <p:ext uri="{BB962C8B-B14F-4D97-AF65-F5344CB8AC3E}">
        <p14:creationId xmlns:p14="http://schemas.microsoft.com/office/powerpoint/2010/main" val="376262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Colonialism and Feminism</a:t>
            </a:r>
            <a:endParaRPr lang="en-US" dirty="0"/>
          </a:p>
        </p:txBody>
      </p:sp>
      <p:sp>
        <p:nvSpPr>
          <p:cNvPr id="3" name="Content Placeholder 2"/>
          <p:cNvSpPr>
            <a:spLocks noGrp="1"/>
          </p:cNvSpPr>
          <p:nvPr>
            <p:ph idx="1"/>
          </p:nvPr>
        </p:nvSpPr>
        <p:spPr/>
        <p:txBody>
          <a:bodyPr/>
          <a:lstStyle/>
          <a:p>
            <a:r>
              <a:rPr lang="en-US" dirty="0" smtClean="0"/>
              <a:t>“Colonialism is no stranger to feminism’s political project, either elsewhere or here. Most people’s lives, most women’s lives, have been shaped by colonialism.” (115)</a:t>
            </a:r>
          </a:p>
          <a:p>
            <a:r>
              <a:rPr lang="en-US" dirty="0" smtClean="0"/>
              <a:t>How has </a:t>
            </a:r>
            <a:r>
              <a:rPr lang="en-US" dirty="0" err="1" smtClean="0"/>
              <a:t>Nazneen</a:t>
            </a:r>
            <a:r>
              <a:rPr lang="en-US" dirty="0" smtClean="0"/>
              <a:t> been shaped by colonialism?</a:t>
            </a:r>
          </a:p>
        </p:txBody>
      </p:sp>
    </p:spTree>
    <p:extLst>
      <p:ext uri="{BB962C8B-B14F-4D97-AF65-F5344CB8AC3E}">
        <p14:creationId xmlns:p14="http://schemas.microsoft.com/office/powerpoint/2010/main" val="1403748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 3 Revision Session</a:t>
            </a:r>
            <a:endParaRPr lang="en-US" dirty="0"/>
          </a:p>
        </p:txBody>
      </p:sp>
      <p:sp>
        <p:nvSpPr>
          <p:cNvPr id="3" name="Content Placeholder 2"/>
          <p:cNvSpPr>
            <a:spLocks noGrp="1"/>
          </p:cNvSpPr>
          <p:nvPr>
            <p:ph idx="1"/>
          </p:nvPr>
        </p:nvSpPr>
        <p:spPr/>
        <p:txBody>
          <a:bodyPr/>
          <a:lstStyle/>
          <a:p>
            <a:r>
              <a:rPr lang="en-US" dirty="0" smtClean="0"/>
              <a:t>One revision session will be held in term 3 in week 2.</a:t>
            </a:r>
          </a:p>
          <a:p>
            <a:r>
              <a:rPr lang="en-US" dirty="0" smtClean="0"/>
              <a:t>Essay questions for the second assessed essay are now online.</a:t>
            </a:r>
            <a:endParaRPr lang="en-US" dirty="0"/>
          </a:p>
        </p:txBody>
      </p:sp>
    </p:spTree>
    <p:extLst>
      <p:ext uri="{BB962C8B-B14F-4D97-AF65-F5344CB8AC3E}">
        <p14:creationId xmlns:p14="http://schemas.microsoft.com/office/powerpoint/2010/main" val="1574961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World Order</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It has been argued that the New World Order is a neoliberal capitalist project that is not yet complete.</a:t>
            </a:r>
          </a:p>
          <a:p>
            <a:r>
              <a:rPr lang="en-US" dirty="0" smtClean="0"/>
              <a:t>The term was coined by George H Bush in his 11 September 1990 speech, his rhetoric underscored the increasing US hegemony and its unilateral role in determining how the United Nations conducts its affairs.</a:t>
            </a:r>
          </a:p>
          <a:p>
            <a:r>
              <a:rPr lang="en-US" dirty="0" smtClean="0"/>
              <a:t>New World Order discourses attempt to reproduce geopolitical relations of power in bipolar terms “You are either with us or against us” (George W Bush 2001).</a:t>
            </a:r>
            <a:endParaRPr lang="en-US" dirty="0"/>
          </a:p>
        </p:txBody>
      </p:sp>
    </p:spTree>
    <p:extLst>
      <p:ext uri="{BB962C8B-B14F-4D97-AF65-F5344CB8AC3E}">
        <p14:creationId xmlns:p14="http://schemas.microsoft.com/office/powerpoint/2010/main" val="679939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8413"/>
            <a:ext cx="8229600" cy="6509587"/>
          </a:xfrm>
        </p:spPr>
        <p:txBody>
          <a:bodyPr>
            <a:normAutofit fontScale="77500" lnSpcReduction="20000"/>
          </a:bodyPr>
          <a:lstStyle/>
          <a:p>
            <a:r>
              <a:rPr lang="en-US" dirty="0" smtClean="0"/>
              <a:t>“a </a:t>
            </a:r>
            <a:r>
              <a:rPr lang="en-US" dirty="0"/>
              <a:t>new world order—can emerge: a new era—freer from the threat of terror, stronger in the pursuit of justice, and more secure in the quest for peace. An era in which the nations of the world, East and West, North and South, can prosper and live in harmony. A hundred generations have searched for this elusive path to peace, while a thousand wars raged across the span of human endeavor. Today that new world is struggling to be born, a world quite different from the one we've known. A world where the rule of law supplants the rule of the jungle. A world in which nations recognize the shared responsibility for freedom and justice. A world where the strong respect the rights of the weak. </a:t>
            </a:r>
            <a:r>
              <a:rPr lang="en-US" dirty="0" smtClean="0"/>
              <a:t>[…] </a:t>
            </a:r>
            <a:r>
              <a:rPr lang="en-US" dirty="0"/>
              <a:t>America and the world must defend common vital interests—and we will. America and the world must support the rule of law—and we will. America and the world must stand up to aggression—and we will. And one thing more: In the pursuit of these goals America will not be intimidated</a:t>
            </a:r>
            <a:r>
              <a:rPr lang="en-US" dirty="0" smtClean="0"/>
              <a:t>.”</a:t>
            </a:r>
          </a:p>
          <a:p>
            <a:r>
              <a:rPr lang="en-US" b="1" dirty="0"/>
              <a:t>Address Before a Joint Session of Congress (September 11, 1990</a:t>
            </a:r>
            <a:r>
              <a:rPr lang="en-US" b="1" dirty="0" smtClean="0"/>
              <a:t>) George </a:t>
            </a:r>
            <a:r>
              <a:rPr lang="en-US" b="1" dirty="0"/>
              <a:t>H. W. Bush</a:t>
            </a:r>
            <a:endParaRPr lang="en-US" dirty="0"/>
          </a:p>
        </p:txBody>
      </p:sp>
    </p:spTree>
    <p:extLst>
      <p:ext uri="{BB962C8B-B14F-4D97-AF65-F5344CB8AC3E}">
        <p14:creationId xmlns:p14="http://schemas.microsoft.com/office/powerpoint/2010/main" val="4220361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World Order”</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“We </a:t>
            </a:r>
            <a:r>
              <a:rPr lang="en-US" dirty="0"/>
              <a:t>have before us the opportunity to forge for ourselves and for future generations a </a:t>
            </a:r>
            <a:r>
              <a:rPr lang="en-US" b="1" dirty="0">
                <a:solidFill>
                  <a:srgbClr val="FF0000"/>
                </a:solidFill>
              </a:rPr>
              <a:t>new world order</a:t>
            </a:r>
            <a:r>
              <a:rPr lang="en-US" b="1" dirty="0"/>
              <a:t> </a:t>
            </a:r>
            <a:r>
              <a:rPr lang="en-US" dirty="0"/>
              <a:t>-- a world where the rule of law, not the law of the jungle, governs the conduct of nations. When we are successful -- and we will be -- we have a real chance at this new world order, an order in which a credible United Nations can use its peacekeeping role to fulfill the promise and vision of the U.N.'s founders</a:t>
            </a:r>
            <a:r>
              <a:rPr lang="en-US" dirty="0" smtClean="0"/>
              <a:t>.”</a:t>
            </a:r>
          </a:p>
          <a:p>
            <a:r>
              <a:rPr lang="en-US" b="1" dirty="0" smtClean="0"/>
              <a:t>George Bush – President of the United States 1989-1993</a:t>
            </a:r>
          </a:p>
          <a:p>
            <a:r>
              <a:rPr lang="en-US" b="1" dirty="0" smtClean="0"/>
              <a:t>Address </a:t>
            </a:r>
            <a:r>
              <a:rPr lang="en-US" b="1" dirty="0"/>
              <a:t>to the Nation </a:t>
            </a:r>
            <a:r>
              <a:rPr lang="en-US" i="1" dirty="0" smtClean="0"/>
              <a:t>January </a:t>
            </a:r>
            <a:r>
              <a:rPr lang="en-US" i="1" dirty="0"/>
              <a:t>16, 1991	</a:t>
            </a:r>
          </a:p>
          <a:p>
            <a:endParaRPr lang="en-US" dirty="0"/>
          </a:p>
        </p:txBody>
      </p:sp>
    </p:spTree>
    <p:extLst>
      <p:ext uri="{BB962C8B-B14F-4D97-AF65-F5344CB8AC3E}">
        <p14:creationId xmlns:p14="http://schemas.microsoft.com/office/powerpoint/2010/main" val="287867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Four ingredients of the new world order were outlined</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George Bush’s 1991 State of Union message, he called upon the world to fulfil</a:t>
            </a:r>
            <a:r>
              <a:rPr lang="en-US" dirty="0"/>
              <a:t>l</a:t>
            </a:r>
            <a:r>
              <a:rPr lang="en-US" dirty="0" smtClean="0"/>
              <a:t> the long-held promise of a new world order, where brutality will go unrewarded and aggression will meet a collective resistance. The new world order was more narrowly defined in Bush’s speech to the US Congress on 6 March. Here he pleaded for a continuation in peacetime, particularly in the Middle East, of the Allied coalition’s co-operative </a:t>
            </a:r>
            <a:r>
              <a:rPr lang="en-US" dirty="0" err="1" smtClean="0"/>
              <a:t>endeavours</a:t>
            </a:r>
            <a:r>
              <a:rPr lang="en-US" dirty="0" smtClean="0"/>
              <a:t> in the pursuit of war. </a:t>
            </a:r>
          </a:p>
          <a:p>
            <a:r>
              <a:rPr lang="en-US" dirty="0" smtClean="0"/>
              <a:t>Four ingredients of the new world order were outlined: </a:t>
            </a:r>
          </a:p>
          <a:p>
            <a:pPr marL="514350" indent="-514350">
              <a:buFont typeface="+mj-lt"/>
              <a:buAutoNum type="arabicPeriod"/>
            </a:pPr>
            <a:r>
              <a:rPr lang="en-US" dirty="0" smtClean="0"/>
              <a:t>Settlement of the Arab-Israeli conflict</a:t>
            </a:r>
          </a:p>
          <a:p>
            <a:pPr marL="514350" indent="-514350">
              <a:buFont typeface="+mj-lt"/>
              <a:buAutoNum type="arabicPeriod"/>
            </a:pPr>
            <a:r>
              <a:rPr lang="en-US" dirty="0" smtClean="0"/>
              <a:t>Collective security arrangements in the region</a:t>
            </a:r>
          </a:p>
          <a:p>
            <a:pPr marL="514350" indent="-514350">
              <a:buFont typeface="+mj-lt"/>
              <a:buAutoNum type="arabicPeriod"/>
            </a:pPr>
            <a:r>
              <a:rPr lang="en-US" dirty="0" smtClean="0"/>
              <a:t>Arms control</a:t>
            </a:r>
          </a:p>
          <a:p>
            <a:pPr marL="514350" indent="-514350">
              <a:buFont typeface="+mj-lt"/>
              <a:buAutoNum type="arabicPeriod"/>
            </a:pPr>
            <a:r>
              <a:rPr lang="en-US" dirty="0" smtClean="0"/>
              <a:t>Reconstruction and development</a:t>
            </a:r>
          </a:p>
          <a:p>
            <a:endParaRPr lang="en-US" dirty="0"/>
          </a:p>
        </p:txBody>
      </p:sp>
    </p:spTree>
    <p:extLst>
      <p:ext uri="{BB962C8B-B14F-4D97-AF65-F5344CB8AC3E}">
        <p14:creationId xmlns:p14="http://schemas.microsoft.com/office/powerpoint/2010/main" val="63254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Jacqui Alexander</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the context of war, the external enemy provides that coherence; the enemy could only be eliminated through violence; </a:t>
            </a:r>
            <a:r>
              <a:rPr lang="en-US" dirty="0" smtClean="0">
                <a:solidFill>
                  <a:srgbClr val="FF6600"/>
                </a:solidFill>
              </a:rPr>
              <a:t>only violence could provide protection</a:t>
            </a:r>
            <a:r>
              <a:rPr lang="en-US" dirty="0" smtClean="0"/>
              <a:t>; only the state who owns the means of violence could provide that protection. Thus protection from the enemy made the use of violence not only plausible but necessary. Ultimately, functionally, </a:t>
            </a:r>
            <a:r>
              <a:rPr lang="en-US" dirty="0" smtClean="0">
                <a:solidFill>
                  <a:srgbClr val="FF6600"/>
                </a:solidFill>
              </a:rPr>
              <a:t>the U.S. state marked out a position for itself at the helm of this new world order as protector simultaneously of the interests of the world, the interests of U.S. capital</a:t>
            </a:r>
            <a:r>
              <a:rPr lang="en-US" dirty="0" smtClean="0"/>
              <a:t>, and the interests of the American people.” (95-6)</a:t>
            </a:r>
          </a:p>
          <a:p>
            <a:endParaRPr lang="en-US" dirty="0"/>
          </a:p>
        </p:txBody>
      </p:sp>
    </p:spTree>
    <p:extLst>
      <p:ext uri="{BB962C8B-B14F-4D97-AF65-F5344CB8AC3E}">
        <p14:creationId xmlns:p14="http://schemas.microsoft.com/office/powerpoint/2010/main" val="2111942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Jacqui Alexander</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“What is the role of the academy in this era of increased militarization? How can we be persuaded to take up the pedagogic imperative of teaching for justice, a project that is fundamentally at odds with the project of militarization, which always already imagines an enemy and acts accordingly to eliminate it. Teaching for justice is at odds with a hegemonic narrative that would foreground in a one-sided manner an ascendant corporate class as the sole agents of history.” (92)</a:t>
            </a:r>
          </a:p>
          <a:p>
            <a:r>
              <a:rPr lang="en-US" dirty="0" smtClean="0">
                <a:solidFill>
                  <a:srgbClr val="0000FF"/>
                </a:solidFill>
              </a:rPr>
              <a:t>Explain Alexander’s point here in your own words.</a:t>
            </a:r>
          </a:p>
          <a:p>
            <a:r>
              <a:rPr lang="en-US" dirty="0" smtClean="0">
                <a:solidFill>
                  <a:srgbClr val="0000FF"/>
                </a:solidFill>
              </a:rPr>
              <a:t>Can you think of how this might affect education in schools and university?</a:t>
            </a:r>
          </a:p>
          <a:p>
            <a:endParaRPr lang="en-US" dirty="0">
              <a:solidFill>
                <a:srgbClr val="FF0000"/>
              </a:solidFill>
            </a:endParaRPr>
          </a:p>
        </p:txBody>
      </p:sp>
    </p:spTree>
    <p:extLst>
      <p:ext uri="{BB962C8B-B14F-4D97-AF65-F5344CB8AC3E}">
        <p14:creationId xmlns:p14="http://schemas.microsoft.com/office/powerpoint/2010/main" val="1985421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Prevent Agenda</a:t>
            </a:r>
            <a:endParaRPr lang="en-US" dirty="0"/>
          </a:p>
        </p:txBody>
      </p:sp>
      <p:sp>
        <p:nvSpPr>
          <p:cNvPr id="3" name="Content Placeholder 2"/>
          <p:cNvSpPr>
            <a:spLocks noGrp="1"/>
          </p:cNvSpPr>
          <p:nvPr>
            <p:ph idx="1"/>
          </p:nvPr>
        </p:nvSpPr>
        <p:spPr>
          <a:xfrm>
            <a:off x="457200" y="1417638"/>
            <a:ext cx="8229600" cy="5440362"/>
          </a:xfrm>
        </p:spPr>
        <p:txBody>
          <a:bodyPr>
            <a:normAutofit fontScale="62500" lnSpcReduction="20000"/>
          </a:bodyPr>
          <a:lstStyle/>
          <a:p>
            <a:r>
              <a:rPr lang="en-US" dirty="0" smtClean="0"/>
              <a:t>Prevent </a:t>
            </a:r>
            <a:r>
              <a:rPr lang="en-US" dirty="0"/>
              <a:t>is one of four work strands which make up the government‘s counter-terrorism strategy – CONTEST. The aim of CONTEST is to reduce the risk to the UK and its interests overseas from terrorism. </a:t>
            </a:r>
          </a:p>
          <a:p>
            <a:r>
              <a:rPr lang="en-US" dirty="0"/>
              <a:t>Prevent – aims to stop people becoming terrorists or supporting </a:t>
            </a:r>
            <a:r>
              <a:rPr lang="en-US" dirty="0" smtClean="0"/>
              <a:t>terrorism</a:t>
            </a:r>
            <a:endParaRPr lang="en-US" dirty="0"/>
          </a:p>
          <a:p>
            <a:r>
              <a:rPr lang="en-US" dirty="0"/>
              <a:t>As the preventative strand of CONTEST, Prevent will:</a:t>
            </a:r>
            <a:r>
              <a:rPr lang="en-US" dirty="0" smtClean="0"/>
              <a:t>-</a:t>
            </a:r>
            <a:endParaRPr lang="en-US" dirty="0"/>
          </a:p>
          <a:p>
            <a:r>
              <a:rPr lang="en-US" dirty="0"/>
              <a:t>Respond to the ideological challenge of terrorism and the threat faced by the UK from those who promote </a:t>
            </a:r>
            <a:r>
              <a:rPr lang="en-US" dirty="0" smtClean="0"/>
              <a:t>it</a:t>
            </a:r>
            <a:endParaRPr lang="en-US" dirty="0"/>
          </a:p>
          <a:p>
            <a:r>
              <a:rPr lang="en-US" dirty="0"/>
              <a:t>Prevent people from being drawn into terrorism and ensure they are given appropriate advice and </a:t>
            </a:r>
            <a:r>
              <a:rPr lang="en-US" dirty="0" smtClean="0"/>
              <a:t>support</a:t>
            </a:r>
            <a:endParaRPr lang="en-US" dirty="0"/>
          </a:p>
          <a:p>
            <a:r>
              <a:rPr lang="en-US" dirty="0"/>
              <a:t>Work with a wide range of sectors (including education, criminal justice, faith, charities, the internet and health) where there are risks of </a:t>
            </a:r>
            <a:r>
              <a:rPr lang="en-US" dirty="0" err="1"/>
              <a:t>radicalisation</a:t>
            </a:r>
            <a:r>
              <a:rPr lang="en-US" dirty="0"/>
              <a:t> which need to  be </a:t>
            </a:r>
            <a:r>
              <a:rPr lang="en-US" dirty="0" smtClean="0"/>
              <a:t>addressed</a:t>
            </a:r>
          </a:p>
          <a:p>
            <a:r>
              <a:rPr lang="en-US" dirty="0" smtClean="0">
                <a:solidFill>
                  <a:srgbClr val="0000FF"/>
                </a:solidFill>
              </a:rPr>
              <a:t>What impact will this have on educational institutions?</a:t>
            </a:r>
          </a:p>
          <a:p>
            <a:r>
              <a:rPr lang="en-US" dirty="0" smtClean="0">
                <a:solidFill>
                  <a:srgbClr val="0000FF"/>
                </a:solidFill>
              </a:rPr>
              <a:t>Will it succeed in curbing the rise of extremism among the youth or will it further stigmatize young Muslims?</a:t>
            </a:r>
          </a:p>
          <a:p>
            <a:r>
              <a:rPr lang="en-US" dirty="0" smtClean="0">
                <a:solidFill>
                  <a:srgbClr val="0000FF"/>
                </a:solidFill>
              </a:rPr>
              <a:t>Is it discriminatory?</a:t>
            </a:r>
          </a:p>
          <a:p>
            <a:r>
              <a:rPr lang="en-US" dirty="0" smtClean="0">
                <a:solidFill>
                  <a:srgbClr val="0000FF"/>
                </a:solidFill>
              </a:rPr>
              <a:t>Is it furthering “community cohesion” or weakening it?</a:t>
            </a:r>
          </a:p>
          <a:p>
            <a:r>
              <a:rPr lang="en-US" dirty="0" smtClean="0">
                <a:solidFill>
                  <a:srgbClr val="0000FF"/>
                </a:solidFill>
              </a:rPr>
              <a:t>What impact will it have on gender issues within communities of students?</a:t>
            </a:r>
            <a:endParaRPr lang="en-US" dirty="0">
              <a:solidFill>
                <a:srgbClr val="0000FF"/>
              </a:solidFill>
            </a:endParaRPr>
          </a:p>
          <a:p>
            <a:endParaRPr lang="en-US" dirty="0"/>
          </a:p>
        </p:txBody>
      </p:sp>
    </p:spTree>
    <p:extLst>
      <p:ext uri="{BB962C8B-B14F-4D97-AF65-F5344CB8AC3E}">
        <p14:creationId xmlns:p14="http://schemas.microsoft.com/office/powerpoint/2010/main" val="4016340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Masculine New World Order</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“Overall, the strategy tapped this latent reservoir of older symbols of the dark Orient while stirring more contemporary mythologies of a treacherous and cruel Arab/Islam “character”. In other words, it offered up to the American people a population that became culturally legitimate to hate. […] </a:t>
            </a:r>
            <a:r>
              <a:rPr lang="en-US" dirty="0" err="1" smtClean="0"/>
              <a:t>Mervat</a:t>
            </a:r>
            <a:r>
              <a:rPr lang="en-US" dirty="0" smtClean="0"/>
              <a:t> </a:t>
            </a:r>
            <a:r>
              <a:rPr lang="en-US" dirty="0" err="1" smtClean="0"/>
              <a:t>Hatem</a:t>
            </a:r>
            <a:r>
              <a:rPr lang="en-US" dirty="0" smtClean="0"/>
              <a:t> characterized that dilemma in these terms: “Public repudiation for the Arab ‘other’ meant that only crude choices and definitions were available. One could support the war and in this way prove one’s nationalist credentials as an American. Or one could oppose the war and be identified as un-American/traitor/enemy/Iraqi/Arab… There was no place for the many Arab Americans who simultaneously disapproved of the Iraqi invasion of Kuwait and the U.S. military plans for its reversal.”” (96-7)</a:t>
            </a:r>
          </a:p>
          <a:p>
            <a:r>
              <a:rPr lang="en-US" dirty="0" smtClean="0"/>
              <a:t>Examine </a:t>
            </a:r>
            <a:r>
              <a:rPr lang="en-US" dirty="0" smtClean="0"/>
              <a:t>Alexander’s contention “the notion of the superior might of a white Western masculinity that would vanquish traditional orientalist masculinity” (96). How can we relate this to Ali’s presentation of masculinity in the novel?</a:t>
            </a:r>
            <a:endParaRPr lang="en-US" dirty="0"/>
          </a:p>
        </p:txBody>
      </p:sp>
    </p:spTree>
    <p:extLst>
      <p:ext uri="{BB962C8B-B14F-4D97-AF65-F5344CB8AC3E}">
        <p14:creationId xmlns:p14="http://schemas.microsoft.com/office/powerpoint/2010/main" val="754213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859</TotalTime>
  <Words>1885</Words>
  <Application>Microsoft Macintosh PowerPoint</Application>
  <PresentationFormat>On-screen Show (4:3)</PresentationFormat>
  <Paragraphs>79</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Week 10: Jacqui Alexander,  “Whose New World Order? Teaching for Justice”</vt:lpstr>
      <vt:lpstr>The New World Order</vt:lpstr>
      <vt:lpstr>PowerPoint Presentation</vt:lpstr>
      <vt:lpstr>“New World Order”</vt:lpstr>
      <vt:lpstr>Four ingredients of the new world order were outlined</vt:lpstr>
      <vt:lpstr>Jacqui Alexander</vt:lpstr>
      <vt:lpstr>Jacqui Alexander</vt:lpstr>
      <vt:lpstr>The Prevent Agenda</vt:lpstr>
      <vt:lpstr>Masculine New World Order</vt:lpstr>
      <vt:lpstr>Women in War</vt:lpstr>
      <vt:lpstr>Feminist Education</vt:lpstr>
      <vt:lpstr>Women’s Work</vt:lpstr>
      <vt:lpstr>Desire to Know</vt:lpstr>
      <vt:lpstr>Teaching for Justice</vt:lpstr>
      <vt:lpstr>Political censorship of the curriculum: Michael Gove</vt:lpstr>
      <vt:lpstr>How would you respond to Alexander’s questions:</vt:lpstr>
      <vt:lpstr>Speech and Voice</vt:lpstr>
      <vt:lpstr>Colonialism and Feminism</vt:lpstr>
      <vt:lpstr>Term 3 Revision Session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10: Jacqui Alexander,  “Whose New World Order? Teaching for Justice”</dc:title>
  <dc:creator>Roxanne Bibizadeh</dc:creator>
  <cp:lastModifiedBy>Roxanne Bibizadeh</cp:lastModifiedBy>
  <cp:revision>39</cp:revision>
  <dcterms:created xsi:type="dcterms:W3CDTF">2016-03-13T11:10:43Z</dcterms:created>
  <dcterms:modified xsi:type="dcterms:W3CDTF">2016-03-14T11:21:37Z</dcterms:modified>
</cp:coreProperties>
</file>