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75" r:id="rId3"/>
    <p:sldId id="257" r:id="rId4"/>
    <p:sldId id="258" r:id="rId5"/>
    <p:sldId id="259" r:id="rId6"/>
    <p:sldId id="260" r:id="rId7"/>
    <p:sldId id="261" r:id="rId8"/>
    <p:sldId id="262" r:id="rId9"/>
    <p:sldId id="263" r:id="rId10"/>
    <p:sldId id="266" r:id="rId11"/>
    <p:sldId id="265" r:id="rId12"/>
    <p:sldId id="267" r:id="rId13"/>
    <p:sldId id="268" r:id="rId14"/>
    <p:sldId id="270" r:id="rId15"/>
    <p:sldId id="271" r:id="rId16"/>
    <p:sldId id="272" r:id="rId17"/>
    <p:sldId id="273" r:id="rId18"/>
    <p:sldId id="274" r:id="rId19"/>
    <p:sldId id="264" r:id="rId20"/>
    <p:sldId id="269" r:id="rId2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73" d="100"/>
          <a:sy n="73" d="100"/>
        </p:scale>
        <p:origin x="-1752" y="-11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printerSettings" Target="printerSettings/printerSettings1.bin"/><Relationship Id="rId23" Type="http://schemas.openxmlformats.org/officeDocument/2006/relationships/presProps" Target="presProps.xml"/><Relationship Id="rId24" Type="http://schemas.openxmlformats.org/officeDocument/2006/relationships/viewProps" Target="viewProps.xml"/><Relationship Id="rId25" Type="http://schemas.openxmlformats.org/officeDocument/2006/relationships/theme" Target="theme/theme1.xml"/><Relationship Id="rId26"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p>
            <a:fld id="{5A28581B-F9FA-DE43-9B72-A29D1C564B17}" type="datetimeFigureOut">
              <a:rPr lang="en-US" smtClean="0"/>
              <a:t>12/10/15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672DAD-EBF3-614C-96AC-0EB89BA66128}" type="slidenum">
              <a:rPr lang="en-US" smtClean="0"/>
              <a:t>‹#›</a:t>
            </a:fld>
            <a:endParaRPr lang="en-US"/>
          </a:p>
        </p:txBody>
      </p:sp>
    </p:spTree>
    <p:extLst>
      <p:ext uri="{BB962C8B-B14F-4D97-AF65-F5344CB8AC3E}">
        <p14:creationId xmlns:p14="http://schemas.microsoft.com/office/powerpoint/2010/main" val="18348628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5A28581B-F9FA-DE43-9B72-A29D1C564B17}" type="datetimeFigureOut">
              <a:rPr lang="en-US" smtClean="0"/>
              <a:t>12/10/15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672DAD-EBF3-614C-96AC-0EB89BA66128}" type="slidenum">
              <a:rPr lang="en-US" smtClean="0"/>
              <a:t>‹#›</a:t>
            </a:fld>
            <a:endParaRPr lang="en-US"/>
          </a:p>
        </p:txBody>
      </p:sp>
    </p:spTree>
    <p:extLst>
      <p:ext uri="{BB962C8B-B14F-4D97-AF65-F5344CB8AC3E}">
        <p14:creationId xmlns:p14="http://schemas.microsoft.com/office/powerpoint/2010/main" val="14239202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5A28581B-F9FA-DE43-9B72-A29D1C564B17}" type="datetimeFigureOut">
              <a:rPr lang="en-US" smtClean="0"/>
              <a:t>12/10/15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672DAD-EBF3-614C-96AC-0EB89BA66128}" type="slidenum">
              <a:rPr lang="en-US" smtClean="0"/>
              <a:t>‹#›</a:t>
            </a:fld>
            <a:endParaRPr lang="en-US"/>
          </a:p>
        </p:txBody>
      </p:sp>
    </p:spTree>
    <p:extLst>
      <p:ext uri="{BB962C8B-B14F-4D97-AF65-F5344CB8AC3E}">
        <p14:creationId xmlns:p14="http://schemas.microsoft.com/office/powerpoint/2010/main" val="1669131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5A28581B-F9FA-DE43-9B72-A29D1C564B17}" type="datetimeFigureOut">
              <a:rPr lang="en-US" smtClean="0"/>
              <a:t>12/10/15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672DAD-EBF3-614C-96AC-0EB89BA66128}" type="slidenum">
              <a:rPr lang="en-US" smtClean="0"/>
              <a:t>‹#›</a:t>
            </a:fld>
            <a:endParaRPr lang="en-US"/>
          </a:p>
        </p:txBody>
      </p:sp>
    </p:spTree>
    <p:extLst>
      <p:ext uri="{BB962C8B-B14F-4D97-AF65-F5344CB8AC3E}">
        <p14:creationId xmlns:p14="http://schemas.microsoft.com/office/powerpoint/2010/main" val="36153576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p>
            <a:fld id="{5A28581B-F9FA-DE43-9B72-A29D1C564B17}" type="datetimeFigureOut">
              <a:rPr lang="en-US" smtClean="0"/>
              <a:t>12/10/15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672DAD-EBF3-614C-96AC-0EB89BA66128}" type="slidenum">
              <a:rPr lang="en-US" smtClean="0"/>
              <a:t>‹#›</a:t>
            </a:fld>
            <a:endParaRPr lang="en-US"/>
          </a:p>
        </p:txBody>
      </p:sp>
    </p:spTree>
    <p:extLst>
      <p:ext uri="{BB962C8B-B14F-4D97-AF65-F5344CB8AC3E}">
        <p14:creationId xmlns:p14="http://schemas.microsoft.com/office/powerpoint/2010/main" val="1980904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4"/>
          <p:cNvSpPr>
            <a:spLocks noGrp="1"/>
          </p:cNvSpPr>
          <p:nvPr>
            <p:ph type="dt" sz="half" idx="10"/>
          </p:nvPr>
        </p:nvSpPr>
        <p:spPr/>
        <p:txBody>
          <a:bodyPr/>
          <a:lstStyle/>
          <a:p>
            <a:fld id="{5A28581B-F9FA-DE43-9B72-A29D1C564B17}" type="datetimeFigureOut">
              <a:rPr lang="en-US" smtClean="0"/>
              <a:t>12/10/15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672DAD-EBF3-614C-96AC-0EB89BA66128}" type="slidenum">
              <a:rPr lang="en-US" smtClean="0"/>
              <a:t>‹#›</a:t>
            </a:fld>
            <a:endParaRPr lang="en-US"/>
          </a:p>
        </p:txBody>
      </p:sp>
    </p:spTree>
    <p:extLst>
      <p:ext uri="{BB962C8B-B14F-4D97-AF65-F5344CB8AC3E}">
        <p14:creationId xmlns:p14="http://schemas.microsoft.com/office/powerpoint/2010/main" val="35170172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6"/>
          <p:cNvSpPr>
            <a:spLocks noGrp="1"/>
          </p:cNvSpPr>
          <p:nvPr>
            <p:ph type="dt" sz="half" idx="10"/>
          </p:nvPr>
        </p:nvSpPr>
        <p:spPr/>
        <p:txBody>
          <a:bodyPr/>
          <a:lstStyle/>
          <a:p>
            <a:fld id="{5A28581B-F9FA-DE43-9B72-A29D1C564B17}" type="datetimeFigureOut">
              <a:rPr lang="en-US" smtClean="0"/>
              <a:t>12/10/15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4672DAD-EBF3-614C-96AC-0EB89BA66128}" type="slidenum">
              <a:rPr lang="en-US" smtClean="0"/>
              <a:t>‹#›</a:t>
            </a:fld>
            <a:endParaRPr lang="en-US"/>
          </a:p>
        </p:txBody>
      </p:sp>
    </p:spTree>
    <p:extLst>
      <p:ext uri="{BB962C8B-B14F-4D97-AF65-F5344CB8AC3E}">
        <p14:creationId xmlns:p14="http://schemas.microsoft.com/office/powerpoint/2010/main" val="32676349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2"/>
          <p:cNvSpPr>
            <a:spLocks noGrp="1"/>
          </p:cNvSpPr>
          <p:nvPr>
            <p:ph type="dt" sz="half" idx="10"/>
          </p:nvPr>
        </p:nvSpPr>
        <p:spPr/>
        <p:txBody>
          <a:bodyPr/>
          <a:lstStyle/>
          <a:p>
            <a:fld id="{5A28581B-F9FA-DE43-9B72-A29D1C564B17}" type="datetimeFigureOut">
              <a:rPr lang="en-US" smtClean="0"/>
              <a:t>12/10/15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4672DAD-EBF3-614C-96AC-0EB89BA66128}" type="slidenum">
              <a:rPr lang="en-US" smtClean="0"/>
              <a:t>‹#›</a:t>
            </a:fld>
            <a:endParaRPr lang="en-US"/>
          </a:p>
        </p:txBody>
      </p:sp>
    </p:spTree>
    <p:extLst>
      <p:ext uri="{BB962C8B-B14F-4D97-AF65-F5344CB8AC3E}">
        <p14:creationId xmlns:p14="http://schemas.microsoft.com/office/powerpoint/2010/main" val="5037082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A28581B-F9FA-DE43-9B72-A29D1C564B17}" type="datetimeFigureOut">
              <a:rPr lang="en-US" smtClean="0"/>
              <a:t>12/10/15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4672DAD-EBF3-614C-96AC-0EB89BA66128}" type="slidenum">
              <a:rPr lang="en-US" smtClean="0"/>
              <a:t>‹#›</a:t>
            </a:fld>
            <a:endParaRPr lang="en-US"/>
          </a:p>
        </p:txBody>
      </p:sp>
    </p:spTree>
    <p:extLst>
      <p:ext uri="{BB962C8B-B14F-4D97-AF65-F5344CB8AC3E}">
        <p14:creationId xmlns:p14="http://schemas.microsoft.com/office/powerpoint/2010/main" val="1769008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5A28581B-F9FA-DE43-9B72-A29D1C564B17}" type="datetimeFigureOut">
              <a:rPr lang="en-US" smtClean="0"/>
              <a:t>12/10/15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672DAD-EBF3-614C-96AC-0EB89BA66128}" type="slidenum">
              <a:rPr lang="en-US" smtClean="0"/>
              <a:t>‹#›</a:t>
            </a:fld>
            <a:endParaRPr lang="en-US"/>
          </a:p>
        </p:txBody>
      </p:sp>
    </p:spTree>
    <p:extLst>
      <p:ext uri="{BB962C8B-B14F-4D97-AF65-F5344CB8AC3E}">
        <p14:creationId xmlns:p14="http://schemas.microsoft.com/office/powerpoint/2010/main" val="25920094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5A28581B-F9FA-DE43-9B72-A29D1C564B17}" type="datetimeFigureOut">
              <a:rPr lang="en-US" smtClean="0"/>
              <a:t>12/10/15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672DAD-EBF3-614C-96AC-0EB89BA66128}" type="slidenum">
              <a:rPr lang="en-US" smtClean="0"/>
              <a:t>‹#›</a:t>
            </a:fld>
            <a:endParaRPr lang="en-US"/>
          </a:p>
        </p:txBody>
      </p:sp>
    </p:spTree>
    <p:extLst>
      <p:ext uri="{BB962C8B-B14F-4D97-AF65-F5344CB8AC3E}">
        <p14:creationId xmlns:p14="http://schemas.microsoft.com/office/powerpoint/2010/main" val="745406717"/>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A28581B-F9FA-DE43-9B72-A29D1C564B17}" type="datetimeFigureOut">
              <a:rPr lang="en-US" smtClean="0"/>
              <a:t>12/10/15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672DAD-EBF3-614C-96AC-0EB89BA66128}" type="slidenum">
              <a:rPr lang="en-US" smtClean="0"/>
              <a:t>‹#›</a:t>
            </a:fld>
            <a:endParaRPr lang="en-US"/>
          </a:p>
        </p:txBody>
      </p:sp>
    </p:spTree>
    <p:extLst>
      <p:ext uri="{BB962C8B-B14F-4D97-AF65-F5344CB8AC3E}">
        <p14:creationId xmlns:p14="http://schemas.microsoft.com/office/powerpoint/2010/main" val="27645040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png"/><Relationship Id="rId3" Type="http://schemas.openxmlformats.org/officeDocument/2006/relationships/image" Target="../media/image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2.warwick.ac.uk/study/cll/courses/short/certificates/feminism_literature_and_censorship/"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jpeg"/><Relationship Id="rId3"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893771"/>
            <a:ext cx="7772400" cy="1470025"/>
          </a:xfrm>
        </p:spPr>
        <p:txBody>
          <a:bodyPr/>
          <a:lstStyle/>
          <a:p>
            <a:r>
              <a:rPr lang="en-US" dirty="0" smtClean="0"/>
              <a:t>Transnational Feminism Week 2:</a:t>
            </a:r>
            <a:endParaRPr lang="en-US" dirty="0"/>
          </a:p>
        </p:txBody>
      </p:sp>
      <p:sp>
        <p:nvSpPr>
          <p:cNvPr id="3" name="Subtitle 2"/>
          <p:cNvSpPr>
            <a:spLocks noGrp="1"/>
          </p:cNvSpPr>
          <p:nvPr>
            <p:ph type="subTitle" idx="1"/>
          </p:nvPr>
        </p:nvSpPr>
        <p:spPr>
          <a:xfrm>
            <a:off x="685800" y="2690559"/>
            <a:ext cx="4661080" cy="3828774"/>
          </a:xfrm>
        </p:spPr>
        <p:txBody>
          <a:bodyPr>
            <a:normAutofit fontScale="85000" lnSpcReduction="10000"/>
          </a:bodyPr>
          <a:lstStyle/>
          <a:p>
            <a:r>
              <a:rPr lang="en-US" b="1" dirty="0" smtClean="0"/>
              <a:t>Jean Rhys Voyage in the Dark</a:t>
            </a:r>
          </a:p>
          <a:p>
            <a:r>
              <a:rPr lang="en-US" b="1" dirty="0" smtClean="0"/>
              <a:t>A Transnational Feminist Text?</a:t>
            </a:r>
          </a:p>
          <a:p>
            <a:r>
              <a:rPr lang="en-US" dirty="0" smtClean="0">
                <a:solidFill>
                  <a:srgbClr val="3366FF"/>
                </a:solidFill>
              </a:rPr>
              <a:t>Learning Objectives:</a:t>
            </a:r>
          </a:p>
          <a:p>
            <a:r>
              <a:rPr lang="en-US" dirty="0" smtClean="0">
                <a:solidFill>
                  <a:srgbClr val="3366FF"/>
                </a:solidFill>
              </a:rPr>
              <a:t>To examine the role of the country and the city in the novel. </a:t>
            </a:r>
            <a:endParaRPr lang="en-US" dirty="0">
              <a:solidFill>
                <a:srgbClr val="3366FF"/>
              </a:solidFill>
            </a:endParaRPr>
          </a:p>
          <a:p>
            <a:r>
              <a:rPr lang="en-US" dirty="0" smtClean="0">
                <a:solidFill>
                  <a:srgbClr val="3366FF"/>
                </a:solidFill>
              </a:rPr>
              <a:t>To explore Anna’s femininity and sexuality.</a:t>
            </a:r>
          </a:p>
          <a:p>
            <a:endParaRPr lang="en-US" dirty="0" smtClean="0"/>
          </a:p>
          <a:p>
            <a:endParaRPr lang="en-US" dirty="0"/>
          </a:p>
        </p:txBody>
      </p:sp>
      <p:pic>
        <p:nvPicPr>
          <p:cNvPr id="4" name="Picture 3"/>
          <p:cNvPicPr>
            <a:picLocks noChangeAspect="1"/>
          </p:cNvPicPr>
          <p:nvPr/>
        </p:nvPicPr>
        <p:blipFill>
          <a:blip r:embed="rId2"/>
          <a:stretch>
            <a:fillRect/>
          </a:stretch>
        </p:blipFill>
        <p:spPr>
          <a:xfrm>
            <a:off x="5957100" y="2363797"/>
            <a:ext cx="3186900" cy="4494204"/>
          </a:xfrm>
          <a:prstGeom prst="rect">
            <a:avLst/>
          </a:prstGeom>
        </p:spPr>
      </p:pic>
    </p:spTree>
    <p:extLst>
      <p:ext uri="{BB962C8B-B14F-4D97-AF65-F5344CB8AC3E}">
        <p14:creationId xmlns:p14="http://schemas.microsoft.com/office/powerpoint/2010/main" val="36492577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Walking/Mapping/Self-fashioning</a:t>
            </a:r>
            <a:endParaRPr lang="en-US" dirty="0"/>
          </a:p>
        </p:txBody>
      </p:sp>
      <p:sp>
        <p:nvSpPr>
          <p:cNvPr id="3" name="Content Placeholder 2"/>
          <p:cNvSpPr>
            <a:spLocks noGrp="1"/>
          </p:cNvSpPr>
          <p:nvPr>
            <p:ph idx="1"/>
          </p:nvPr>
        </p:nvSpPr>
        <p:spPr>
          <a:xfrm>
            <a:off x="457200" y="1600200"/>
            <a:ext cx="8229600" cy="5050995"/>
          </a:xfrm>
        </p:spPr>
        <p:txBody>
          <a:bodyPr>
            <a:normAutofit fontScale="70000" lnSpcReduction="20000"/>
          </a:bodyPr>
          <a:lstStyle/>
          <a:p>
            <a:r>
              <a:rPr lang="en-US" dirty="0" smtClean="0"/>
              <a:t>Rhys’s </a:t>
            </a:r>
            <a:r>
              <a:rPr lang="en-US" dirty="0"/>
              <a:t>representation of female </a:t>
            </a:r>
            <a:r>
              <a:rPr lang="en-US" dirty="0" err="1" smtClean="0"/>
              <a:t>labour</a:t>
            </a:r>
            <a:r>
              <a:rPr lang="en-US" dirty="0" smtClean="0"/>
              <a:t> </a:t>
            </a:r>
            <a:r>
              <a:rPr lang="en-US" dirty="0"/>
              <a:t>in the city, or women’s work more generally, provides a critical counterpoint to the capitalist arrangements that underpinned the modernist city. While the </a:t>
            </a:r>
            <a:r>
              <a:rPr lang="en-US" i="1" dirty="0" err="1"/>
              <a:t>flaneur</a:t>
            </a:r>
            <a:r>
              <a:rPr lang="en-US" dirty="0"/>
              <a:t>, the man about town, embodied modernist anxieties about intellectual </a:t>
            </a:r>
            <a:r>
              <a:rPr lang="en-US" dirty="0" err="1" smtClean="0"/>
              <a:t>labour</a:t>
            </a:r>
            <a:r>
              <a:rPr lang="en-US" dirty="0" smtClean="0"/>
              <a:t> </a:t>
            </a:r>
            <a:r>
              <a:rPr lang="en-US" dirty="0"/>
              <a:t>(elaborated through a veritable elision of domestic and sexual </a:t>
            </a:r>
            <a:r>
              <a:rPr lang="en-US" dirty="0" err="1" smtClean="0"/>
              <a:t>labour</a:t>
            </a:r>
            <a:r>
              <a:rPr lang="en-US" dirty="0"/>
              <a:t>), the </a:t>
            </a:r>
            <a:r>
              <a:rPr lang="en-US" dirty="0" err="1" smtClean="0"/>
              <a:t>labour</a:t>
            </a:r>
            <a:r>
              <a:rPr lang="en-US" dirty="0" smtClean="0"/>
              <a:t> </a:t>
            </a:r>
            <a:r>
              <a:rPr lang="en-US" dirty="0"/>
              <a:t>of fashioning oneself as a modern subject in the city is gendered</a:t>
            </a:r>
            <a:r>
              <a:rPr lang="en-US" dirty="0" smtClean="0"/>
              <a:t>.</a:t>
            </a:r>
          </a:p>
          <a:p>
            <a:r>
              <a:rPr lang="en-US" dirty="0"/>
              <a:t>W</a:t>
            </a:r>
            <a:r>
              <a:rPr lang="en-US" dirty="0" smtClean="0"/>
              <a:t>orking</a:t>
            </a:r>
            <a:r>
              <a:rPr lang="en-US" dirty="0"/>
              <a:t>-class women involved in increasingly alienated sexual </a:t>
            </a:r>
            <a:r>
              <a:rPr lang="en-US" dirty="0" err="1" smtClean="0"/>
              <a:t>labour</a:t>
            </a:r>
            <a:r>
              <a:rPr lang="en-US" dirty="0" smtClean="0"/>
              <a:t> </a:t>
            </a:r>
            <a:r>
              <a:rPr lang="en-US" dirty="0"/>
              <a:t>in the service of the capitalist urban machine. Oiling this machine are men with new money, engaged in </a:t>
            </a:r>
            <a:r>
              <a:rPr lang="en-US" dirty="0" smtClean="0"/>
              <a:t>city</a:t>
            </a:r>
            <a:r>
              <a:rPr lang="en-US" dirty="0"/>
              <a:t>-based transnational transactions that operate alongside, if not entirely depend on, the traffic in the underclass of women.</a:t>
            </a:r>
            <a:r>
              <a:rPr lang="en-GB" dirty="0"/>
              <a:t> </a:t>
            </a:r>
            <a:endParaRPr lang="en-GB" dirty="0" smtClean="0"/>
          </a:p>
          <a:p>
            <a:r>
              <a:rPr lang="en-GB" dirty="0" smtClean="0">
                <a:solidFill>
                  <a:srgbClr val="1F497D"/>
                </a:solidFill>
              </a:rPr>
              <a:t>How does Rhys present women’s work in the city compared to the men about town?</a:t>
            </a:r>
          </a:p>
          <a:p>
            <a:r>
              <a:rPr lang="en-GB" dirty="0" smtClean="0">
                <a:solidFill>
                  <a:srgbClr val="1F497D"/>
                </a:solidFill>
              </a:rPr>
              <a:t>How would you position </a:t>
            </a:r>
            <a:r>
              <a:rPr lang="en-US" dirty="0" smtClean="0">
                <a:solidFill>
                  <a:srgbClr val="1F497D"/>
                </a:solidFill>
              </a:rPr>
              <a:t>Anna's sexual, economic and ultimately political body within the spaces of London? </a:t>
            </a:r>
            <a:endParaRPr lang="en-US" dirty="0">
              <a:solidFill>
                <a:srgbClr val="1F497D"/>
              </a:solidFill>
            </a:endParaRPr>
          </a:p>
        </p:txBody>
      </p:sp>
    </p:spTree>
    <p:extLst>
      <p:ext uri="{BB962C8B-B14F-4D97-AF65-F5344CB8AC3E}">
        <p14:creationId xmlns:p14="http://schemas.microsoft.com/office/powerpoint/2010/main" val="28434694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Anna’s Mobility</a:t>
            </a:r>
            <a:endParaRPr lang="en-US" dirty="0"/>
          </a:p>
        </p:txBody>
      </p:sp>
      <p:sp>
        <p:nvSpPr>
          <p:cNvPr id="3" name="Content Placeholder 2"/>
          <p:cNvSpPr>
            <a:spLocks noGrp="1"/>
          </p:cNvSpPr>
          <p:nvPr>
            <p:ph idx="1"/>
          </p:nvPr>
        </p:nvSpPr>
        <p:spPr/>
        <p:txBody>
          <a:bodyPr>
            <a:normAutofit lnSpcReduction="10000"/>
          </a:bodyPr>
          <a:lstStyle/>
          <a:p>
            <a:r>
              <a:rPr lang="en-US" dirty="0"/>
              <a:t>Is it </a:t>
            </a:r>
            <a:r>
              <a:rPr lang="en-US" dirty="0" smtClean="0"/>
              <a:t>important </a:t>
            </a:r>
            <a:r>
              <a:rPr lang="en-US" dirty="0"/>
              <a:t>that Anna is repeatedly asked to leave the homes she briefly inhabits? </a:t>
            </a:r>
            <a:endParaRPr lang="en-US" dirty="0" smtClean="0"/>
          </a:p>
          <a:p>
            <a:r>
              <a:rPr lang="en-US" dirty="0" smtClean="0"/>
              <a:t>How </a:t>
            </a:r>
            <a:r>
              <a:rPr lang="en-US" dirty="0"/>
              <a:t>can we read the fact that Anna Morgan keeps moving? </a:t>
            </a:r>
            <a:endParaRPr lang="en-US" dirty="0" smtClean="0"/>
          </a:p>
          <a:p>
            <a:r>
              <a:rPr lang="en-US" dirty="0" smtClean="0"/>
              <a:t>What </a:t>
            </a:r>
            <a:r>
              <a:rPr lang="en-US" dirty="0"/>
              <a:t>does her mobility teach us about the nexus between gender, home and national identity</a:t>
            </a:r>
            <a:r>
              <a:rPr lang="en-US" dirty="0" smtClean="0"/>
              <a:t>?</a:t>
            </a:r>
          </a:p>
          <a:p>
            <a:r>
              <a:rPr lang="en-US" dirty="0" smtClean="0"/>
              <a:t>Find some evidence from the text to support your responses.</a:t>
            </a:r>
          </a:p>
          <a:p>
            <a:endParaRPr lang="en-GB" dirty="0"/>
          </a:p>
          <a:p>
            <a:endParaRPr lang="en-US" dirty="0"/>
          </a:p>
        </p:txBody>
      </p:sp>
    </p:spTree>
    <p:extLst>
      <p:ext uri="{BB962C8B-B14F-4D97-AF65-F5344CB8AC3E}">
        <p14:creationId xmlns:p14="http://schemas.microsoft.com/office/powerpoint/2010/main" val="3750667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Improperly Feminine</a:t>
            </a:r>
            <a:endParaRPr lang="en-US" dirty="0"/>
          </a:p>
        </p:txBody>
      </p:sp>
      <p:sp>
        <p:nvSpPr>
          <p:cNvPr id="3" name="Content Placeholder 2"/>
          <p:cNvSpPr>
            <a:spLocks noGrp="1"/>
          </p:cNvSpPr>
          <p:nvPr>
            <p:ph idx="1"/>
          </p:nvPr>
        </p:nvSpPr>
        <p:spPr/>
        <p:txBody>
          <a:bodyPr/>
          <a:lstStyle/>
          <a:p>
            <a:r>
              <a:rPr lang="en-US" dirty="0" smtClean="0"/>
              <a:t>Anna’s mobility is not the only aspect of her character that marks her as improperly feminine, what else conflicts with the ideological work of home?</a:t>
            </a:r>
          </a:p>
          <a:p>
            <a:r>
              <a:rPr lang="en-US" dirty="0" smtClean="0"/>
              <a:t>Find some examples to support your responses.</a:t>
            </a:r>
            <a:endParaRPr lang="en-GB" dirty="0" smtClean="0"/>
          </a:p>
          <a:p>
            <a:endParaRPr lang="en-US" dirty="0"/>
          </a:p>
        </p:txBody>
      </p:sp>
    </p:spTree>
    <p:extLst>
      <p:ext uri="{BB962C8B-B14F-4D97-AF65-F5344CB8AC3E}">
        <p14:creationId xmlns:p14="http://schemas.microsoft.com/office/powerpoint/2010/main" val="40408116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Anna’s Femininity</a:t>
            </a:r>
            <a:endParaRPr lang="en-US" dirty="0"/>
          </a:p>
        </p:txBody>
      </p:sp>
      <p:sp>
        <p:nvSpPr>
          <p:cNvPr id="3" name="Content Placeholder 2"/>
          <p:cNvSpPr>
            <a:spLocks noGrp="1"/>
          </p:cNvSpPr>
          <p:nvPr>
            <p:ph idx="1"/>
          </p:nvPr>
        </p:nvSpPr>
        <p:spPr/>
        <p:txBody>
          <a:bodyPr>
            <a:normAutofit fontScale="70000" lnSpcReduction="20000"/>
          </a:bodyPr>
          <a:lstStyle/>
          <a:p>
            <a:r>
              <a:rPr lang="en-US" dirty="0"/>
              <a:t>Jane </a:t>
            </a:r>
            <a:r>
              <a:rPr lang="en-US" dirty="0" err="1"/>
              <a:t>Garrity</a:t>
            </a:r>
            <a:r>
              <a:rPr lang="en-US" dirty="0"/>
              <a:t> in Step-Daughters of England: British Women Modernists and the National Imaginary. New York: Manchester UP, 2003 explains the policing of female sexuality has long served the interests of the nation-state in general and the British Empire specifically:</a:t>
            </a:r>
            <a:endParaRPr lang="en-GB" dirty="0"/>
          </a:p>
          <a:p>
            <a:r>
              <a:rPr lang="en-US" dirty="0"/>
              <a:t>“British women were viewed primarily as mothers, not daughters in the eyes of the State. Valued for their role as reproductive conduits, white Englishwomen’s bodies were subjected to a variety of regulatory practices that sought to construct them, physically as well as spiritually, as potential mothers of the British race. Chiefly valued as national assets because they could bear healthy white citizens, these select Englishwomen would both stabilize the imaginary borders of the nation and contribute to the expansion of it empire” (1).</a:t>
            </a:r>
            <a:endParaRPr lang="en-GB" dirty="0"/>
          </a:p>
          <a:p>
            <a:r>
              <a:rPr lang="en-US" dirty="0"/>
              <a:t>How would you interpret/define Anna’s femininity in light of this?</a:t>
            </a:r>
            <a:endParaRPr lang="en-GB" dirty="0"/>
          </a:p>
          <a:p>
            <a:endParaRPr lang="en-US" dirty="0"/>
          </a:p>
        </p:txBody>
      </p:sp>
    </p:spTree>
    <p:extLst>
      <p:ext uri="{BB962C8B-B14F-4D97-AF65-F5344CB8AC3E}">
        <p14:creationId xmlns:p14="http://schemas.microsoft.com/office/powerpoint/2010/main" val="38528408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Jean Rhys, a transnational biography</a:t>
            </a:r>
            <a:endParaRPr lang="en-US" dirty="0"/>
          </a:p>
        </p:txBody>
      </p:sp>
      <p:pic>
        <p:nvPicPr>
          <p:cNvPr id="4" name="Content Placeholder 3" descr="th.jpeg"/>
          <p:cNvPicPr>
            <a:picLocks noGrp="1" noChangeAspect="1"/>
          </p:cNvPicPr>
          <p:nvPr>
            <p:ph idx="1"/>
          </p:nvPr>
        </p:nvPicPr>
        <p:blipFill>
          <a:blip r:embed="rId2">
            <a:extLst>
              <a:ext uri="{28A0092B-C50C-407E-A947-70E740481C1C}">
                <a14:useLocalDpi xmlns:a14="http://schemas.microsoft.com/office/drawing/2010/main" val="0"/>
              </a:ext>
            </a:extLst>
          </a:blip>
          <a:srcRect t="20111" b="20111"/>
          <a:stretch>
            <a:fillRect/>
          </a:stretch>
        </p:blipFill>
        <p:spPr/>
      </p:pic>
    </p:spTree>
    <p:extLst>
      <p:ext uri="{BB962C8B-B14F-4D97-AF65-F5344CB8AC3E}">
        <p14:creationId xmlns:p14="http://schemas.microsoft.com/office/powerpoint/2010/main" val="35102378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Rhys</a:t>
            </a:r>
            <a:endParaRPr lang="en-US" dirty="0"/>
          </a:p>
        </p:txBody>
      </p:sp>
      <p:sp>
        <p:nvSpPr>
          <p:cNvPr id="3" name="Content Placeholder 2"/>
          <p:cNvSpPr>
            <a:spLocks noGrp="1"/>
          </p:cNvSpPr>
          <p:nvPr>
            <p:ph idx="1"/>
          </p:nvPr>
        </p:nvSpPr>
        <p:spPr>
          <a:xfrm>
            <a:off x="457200" y="1169808"/>
            <a:ext cx="8229600" cy="5498098"/>
          </a:xfrm>
        </p:spPr>
        <p:txBody>
          <a:bodyPr>
            <a:normAutofit fontScale="70000" lnSpcReduction="20000"/>
          </a:bodyPr>
          <a:lstStyle/>
          <a:p>
            <a:r>
              <a:rPr lang="en-US" dirty="0"/>
              <a:t>Rhys’s biography (personal and </a:t>
            </a:r>
            <a:r>
              <a:rPr lang="en-US" dirty="0" err="1"/>
              <a:t>writerly</a:t>
            </a:r>
            <a:r>
              <a:rPr lang="en-US" dirty="0" smtClean="0"/>
              <a:t>) </a:t>
            </a:r>
            <a:r>
              <a:rPr lang="en-US" dirty="0"/>
              <a:t>is transnational</a:t>
            </a:r>
            <a:r>
              <a:rPr lang="en-US" dirty="0" smtClean="0"/>
              <a:t>:</a:t>
            </a:r>
          </a:p>
          <a:p>
            <a:r>
              <a:rPr lang="en-US" dirty="0"/>
              <a:t>In 1907, at the age of sixteen, Rhys left her family in the Caribbean and arrived in England. She spent the years leading up to World War I and the subsequent wartime years in London, returning to the city again after spending the decade of the 1920s in Paris. </a:t>
            </a:r>
            <a:endParaRPr lang="en-US" dirty="0" smtClean="0"/>
          </a:p>
          <a:p>
            <a:r>
              <a:rPr lang="en-US" dirty="0" smtClean="0"/>
              <a:t>She was of </a:t>
            </a:r>
            <a:r>
              <a:rPr lang="en-US" dirty="0"/>
              <a:t>mixed national heritage as a white creole from Dominica, itself a hybrid, multi-layered place with its own history of multiple </a:t>
            </a:r>
            <a:r>
              <a:rPr lang="en-US" dirty="0" err="1"/>
              <a:t>colonizations</a:t>
            </a:r>
            <a:r>
              <a:rPr lang="en-US" dirty="0"/>
              <a:t> and </a:t>
            </a:r>
            <a:r>
              <a:rPr lang="en-US" dirty="0" err="1"/>
              <a:t>diasporic</a:t>
            </a:r>
            <a:r>
              <a:rPr lang="en-US" dirty="0"/>
              <a:t> </a:t>
            </a:r>
            <a:r>
              <a:rPr lang="en-US" dirty="0" smtClean="0"/>
              <a:t>movements. </a:t>
            </a:r>
            <a:r>
              <a:rPr lang="en-US" dirty="0"/>
              <a:t>Secured by the British in 1805, the influence of French culture on Dominica remained such that the African-Caribbean majority spoke a French patois. </a:t>
            </a:r>
            <a:endParaRPr lang="en-US" dirty="0" smtClean="0"/>
          </a:p>
          <a:p>
            <a:r>
              <a:rPr lang="en-US" dirty="0" smtClean="0"/>
              <a:t>Here </a:t>
            </a:r>
            <a:r>
              <a:rPr lang="en-US" dirty="0"/>
              <a:t>Rhys was part of a small Protestant elite in a majority Catholic culture. She went to a Catholic school where whites were in a minority</a:t>
            </a:r>
            <a:r>
              <a:rPr lang="en-US" dirty="0" smtClean="0"/>
              <a:t>.</a:t>
            </a:r>
          </a:p>
          <a:p>
            <a:r>
              <a:rPr lang="en-US" dirty="0" smtClean="0"/>
              <a:t> </a:t>
            </a:r>
            <a:r>
              <a:rPr lang="en-US" dirty="0"/>
              <a:t>The daughter of a Welsh father (whose own mother was Irish), Rhys referred to her cultural origins as “pseudo-English” in her memoir </a:t>
            </a:r>
            <a:r>
              <a:rPr lang="en-US" i="1" dirty="0"/>
              <a:t>Smile Please</a:t>
            </a:r>
            <a:r>
              <a:rPr lang="en-US" dirty="0"/>
              <a:t>. </a:t>
            </a:r>
            <a:endParaRPr lang="en-GB" dirty="0"/>
          </a:p>
          <a:p>
            <a:endParaRPr lang="en-US" dirty="0"/>
          </a:p>
        </p:txBody>
      </p:sp>
    </p:spTree>
    <p:extLst>
      <p:ext uri="{BB962C8B-B14F-4D97-AF65-F5344CB8AC3E}">
        <p14:creationId xmlns:p14="http://schemas.microsoft.com/office/powerpoint/2010/main" val="19718478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6399"/>
            <a:ext cx="8229600" cy="665619"/>
          </a:xfrm>
        </p:spPr>
        <p:txBody>
          <a:bodyPr>
            <a:normAutofit fontScale="90000"/>
          </a:bodyPr>
          <a:lstStyle/>
          <a:p>
            <a:r>
              <a:rPr lang="en-US" dirty="0" smtClean="0"/>
              <a:t>Hottentot Venus</a:t>
            </a:r>
            <a:endParaRPr lang="en-US" dirty="0"/>
          </a:p>
        </p:txBody>
      </p:sp>
      <p:sp>
        <p:nvSpPr>
          <p:cNvPr id="3" name="Content Placeholder 2"/>
          <p:cNvSpPr>
            <a:spLocks noGrp="1"/>
          </p:cNvSpPr>
          <p:nvPr>
            <p:ph idx="1"/>
          </p:nvPr>
        </p:nvSpPr>
        <p:spPr>
          <a:xfrm>
            <a:off x="0" y="752018"/>
            <a:ext cx="9144000" cy="3512268"/>
          </a:xfrm>
        </p:spPr>
        <p:txBody>
          <a:bodyPr>
            <a:normAutofit fontScale="70000" lnSpcReduction="20000"/>
          </a:bodyPr>
          <a:lstStyle/>
          <a:p>
            <a:r>
              <a:rPr lang="en-US" dirty="0" smtClean="0"/>
              <a:t>Perhaps as an extension of this, Rhys also occupied an ambiguous place within the racial and sexual demarcations of the imperial metropolis. </a:t>
            </a:r>
          </a:p>
          <a:p>
            <a:r>
              <a:rPr lang="en-US" dirty="0" smtClean="0"/>
              <a:t>Views of the Caribbean in the </a:t>
            </a:r>
            <a:r>
              <a:rPr lang="en-US" dirty="0" err="1" smtClean="0"/>
              <a:t>metropole</a:t>
            </a:r>
            <a:r>
              <a:rPr lang="en-US" dirty="0" smtClean="0"/>
              <a:t> associated it with degeneracy, vulgarity, sexual immorality, illegitimacy, as a resolutely “</a:t>
            </a:r>
            <a:r>
              <a:rPr lang="en-US" dirty="0" err="1" smtClean="0"/>
              <a:t>unEnglish</a:t>
            </a:r>
            <a:r>
              <a:rPr lang="en-US" dirty="0" smtClean="0"/>
              <a:t> kind of place”. In particular, white creole women, the West Indian heiresses, were likened to the figure of the Hottentot Venus, a nineteenth century </a:t>
            </a:r>
            <a:r>
              <a:rPr lang="en-US" dirty="0" err="1" smtClean="0"/>
              <a:t>racialized</a:t>
            </a:r>
            <a:r>
              <a:rPr lang="en-US" dirty="0" smtClean="0"/>
              <a:t> vernacular image for pathologically sexualized women. </a:t>
            </a:r>
          </a:p>
          <a:p>
            <a:r>
              <a:rPr lang="en-US" dirty="0" smtClean="0"/>
              <a:t>The most celebrated literary example of a white creole woman who meets a tragic fate is of course the crazed Bertha of Charlotte Bronte’s </a:t>
            </a:r>
            <a:r>
              <a:rPr lang="en-US" i="1" dirty="0" smtClean="0"/>
              <a:t>Jane Eyre</a:t>
            </a:r>
            <a:r>
              <a:rPr lang="en-US" dirty="0" smtClean="0"/>
              <a:t>—violent, bestial, degenerate and </a:t>
            </a:r>
            <a:r>
              <a:rPr lang="en-US" dirty="0" err="1" smtClean="0"/>
              <a:t>transgressive</a:t>
            </a:r>
            <a:r>
              <a:rPr lang="en-US" dirty="0" smtClean="0"/>
              <a:t> of Victorian codes of femininity and domesticity.</a:t>
            </a:r>
            <a:endParaRPr lang="en-GB" dirty="0" smtClean="0"/>
          </a:p>
          <a:p>
            <a:endParaRPr lang="en-US" dirty="0"/>
          </a:p>
        </p:txBody>
      </p:sp>
      <p:pic>
        <p:nvPicPr>
          <p:cNvPr id="4" name="Picture 3"/>
          <p:cNvPicPr>
            <a:picLocks noChangeAspect="1"/>
          </p:cNvPicPr>
          <p:nvPr/>
        </p:nvPicPr>
        <p:blipFill>
          <a:blip r:embed="rId2"/>
          <a:stretch>
            <a:fillRect/>
          </a:stretch>
        </p:blipFill>
        <p:spPr>
          <a:xfrm>
            <a:off x="5413715" y="3850409"/>
            <a:ext cx="3730285" cy="3007591"/>
          </a:xfrm>
          <a:prstGeom prst="rect">
            <a:avLst/>
          </a:prstGeom>
        </p:spPr>
      </p:pic>
      <p:sp>
        <p:nvSpPr>
          <p:cNvPr id="5" name="TextBox 4"/>
          <p:cNvSpPr txBox="1"/>
          <p:nvPr/>
        </p:nvSpPr>
        <p:spPr>
          <a:xfrm>
            <a:off x="150382" y="4612385"/>
            <a:ext cx="1971662" cy="1754327"/>
          </a:xfrm>
          <a:prstGeom prst="rect">
            <a:avLst/>
          </a:prstGeom>
          <a:noFill/>
        </p:spPr>
        <p:txBody>
          <a:bodyPr wrap="square" rtlCol="0">
            <a:spAutoFit/>
          </a:bodyPr>
          <a:lstStyle/>
          <a:p>
            <a:r>
              <a:rPr lang="en-US" dirty="0" smtClean="0">
                <a:solidFill>
                  <a:srgbClr val="1F497D"/>
                </a:solidFill>
              </a:rPr>
              <a:t>How would you describe Anna’s racial and sexual position within the imperial metropolis?</a:t>
            </a:r>
            <a:endParaRPr lang="en-US" dirty="0">
              <a:solidFill>
                <a:srgbClr val="1F497D"/>
              </a:solidFill>
            </a:endParaRPr>
          </a:p>
        </p:txBody>
      </p:sp>
      <p:pic>
        <p:nvPicPr>
          <p:cNvPr id="6" name="Picture 5"/>
          <p:cNvPicPr>
            <a:picLocks noChangeAspect="1"/>
          </p:cNvPicPr>
          <p:nvPr/>
        </p:nvPicPr>
        <p:blipFill>
          <a:blip r:embed="rId3"/>
          <a:stretch>
            <a:fillRect/>
          </a:stretch>
        </p:blipFill>
        <p:spPr>
          <a:xfrm>
            <a:off x="2286001" y="3994058"/>
            <a:ext cx="3127714" cy="2863941"/>
          </a:xfrm>
          <a:prstGeom prst="rect">
            <a:avLst/>
          </a:prstGeom>
        </p:spPr>
      </p:pic>
    </p:spTree>
    <p:extLst>
      <p:ext uri="{BB962C8B-B14F-4D97-AF65-F5344CB8AC3E}">
        <p14:creationId xmlns:p14="http://schemas.microsoft.com/office/powerpoint/2010/main" val="19454711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Liminal Rhys</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Rhys  </a:t>
            </a:r>
            <a:r>
              <a:rPr lang="en-US" dirty="0"/>
              <a:t>continually </a:t>
            </a:r>
            <a:r>
              <a:rPr lang="en-US" dirty="0" smtClean="0"/>
              <a:t>contests </a:t>
            </a:r>
            <a:r>
              <a:rPr lang="en-US" dirty="0"/>
              <a:t>boundaries of identity, nation and culture.</a:t>
            </a:r>
            <a:r>
              <a:rPr lang="en-GB" dirty="0"/>
              <a:t> </a:t>
            </a:r>
            <a:endParaRPr lang="en-GB" dirty="0" smtClean="0"/>
          </a:p>
          <a:p>
            <a:r>
              <a:rPr lang="en-US" dirty="0" smtClean="0"/>
              <a:t>In </a:t>
            </a:r>
            <a:r>
              <a:rPr lang="en-US" dirty="0"/>
              <a:t>her memoir, </a:t>
            </a:r>
            <a:r>
              <a:rPr lang="en-US" i="1" dirty="0"/>
              <a:t>Smile Please</a:t>
            </a:r>
            <a:r>
              <a:rPr lang="en-US" dirty="0"/>
              <a:t>, Rhys represents herself as an alienated and reviled stranger in the imperial </a:t>
            </a:r>
            <a:r>
              <a:rPr lang="en-US" dirty="0" smtClean="0"/>
              <a:t>heartland; other </a:t>
            </a:r>
            <a:r>
              <a:rPr lang="en-US" dirty="0"/>
              <a:t>fellow writers and critics have echoed those views. </a:t>
            </a:r>
            <a:endParaRPr lang="en-US" dirty="0" smtClean="0"/>
          </a:p>
          <a:p>
            <a:r>
              <a:rPr lang="en-US" dirty="0" smtClean="0"/>
              <a:t>Taking </a:t>
            </a:r>
            <a:r>
              <a:rPr lang="en-US" dirty="0"/>
              <a:t>their cue from Rhys’s own ambivalent pronouncements about her origins, critics like Helen Carr point out that “as a white creole from Dominica she was ‘West Indian’ in a different way…” Kenneth </a:t>
            </a:r>
            <a:r>
              <a:rPr lang="en-US" dirty="0" err="1"/>
              <a:t>Ramchand</a:t>
            </a:r>
            <a:r>
              <a:rPr lang="en-US" dirty="0"/>
              <a:t> </a:t>
            </a:r>
            <a:r>
              <a:rPr lang="en-US" dirty="0" smtClean="0"/>
              <a:t>writes </a:t>
            </a:r>
            <a:r>
              <a:rPr lang="en-US" dirty="0"/>
              <a:t>of the historical predicament of the white creole as consisting of a “terrified consciousness” emanating from a sense of belonging to nowhere.</a:t>
            </a:r>
            <a:r>
              <a:rPr lang="en-US" baseline="30000" dirty="0"/>
              <a:t> </a:t>
            </a:r>
            <a:r>
              <a:rPr lang="en-US" dirty="0"/>
              <a:t> Judith </a:t>
            </a:r>
            <a:r>
              <a:rPr lang="en-US" dirty="0" err="1"/>
              <a:t>Kegan</a:t>
            </a:r>
            <a:r>
              <a:rPr lang="en-US" dirty="0"/>
              <a:t> Gardiner notes that "on both sides of the Atlantic (Rhys) felt in the position of a member of a racial minority living among a resentful majority", a fact that led Rhys to continually contest boundaries of identity, nation and culture.</a:t>
            </a:r>
            <a:endParaRPr lang="en-GB" dirty="0"/>
          </a:p>
          <a:p>
            <a:endParaRPr lang="en-US" dirty="0"/>
          </a:p>
        </p:txBody>
      </p:sp>
    </p:spTree>
    <p:extLst>
      <p:ext uri="{BB962C8B-B14F-4D97-AF65-F5344CB8AC3E}">
        <p14:creationId xmlns:p14="http://schemas.microsoft.com/office/powerpoint/2010/main" val="271587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Black or White</a:t>
            </a:r>
            <a:endParaRPr lang="en-US" dirty="0"/>
          </a:p>
        </p:txBody>
      </p:sp>
      <p:sp>
        <p:nvSpPr>
          <p:cNvPr id="3" name="Content Placeholder 2"/>
          <p:cNvSpPr>
            <a:spLocks noGrp="1"/>
          </p:cNvSpPr>
          <p:nvPr>
            <p:ph idx="1"/>
          </p:nvPr>
        </p:nvSpPr>
        <p:spPr/>
        <p:txBody>
          <a:bodyPr>
            <a:normAutofit fontScale="70000" lnSpcReduction="20000"/>
          </a:bodyPr>
          <a:lstStyle/>
          <a:p>
            <a:r>
              <a:rPr lang="en-US" dirty="0"/>
              <a:t>Critics have picked up on this pervasive mood of estrangement from the colonial </a:t>
            </a:r>
            <a:r>
              <a:rPr lang="en-US" dirty="0" err="1"/>
              <a:t>metropole</a:t>
            </a:r>
            <a:r>
              <a:rPr lang="en-US" dirty="0"/>
              <a:t> and </a:t>
            </a:r>
            <a:r>
              <a:rPr lang="en-US" dirty="0" smtClean="0"/>
              <a:t>have read </a:t>
            </a:r>
            <a:r>
              <a:rPr lang="en-US" dirty="0"/>
              <a:t>Rhys as a black writer, though it is unclear how satisfied she would have been with such a classification</a:t>
            </a:r>
            <a:r>
              <a:rPr lang="en-US" dirty="0" smtClean="0"/>
              <a:t>.</a:t>
            </a:r>
          </a:p>
          <a:p>
            <a:r>
              <a:rPr lang="en-US" dirty="0" smtClean="0"/>
              <a:t> </a:t>
            </a:r>
            <a:r>
              <a:rPr lang="en-US" dirty="0"/>
              <a:t>Such a critical move is complicated by the fact that as a white descendant of slave-owners, the West Indies could never be home, in either a moral or an existential sense, for Rhys</a:t>
            </a:r>
            <a:r>
              <a:rPr lang="en-US" dirty="0" smtClean="0"/>
              <a:t>.</a:t>
            </a:r>
          </a:p>
          <a:p>
            <a:r>
              <a:rPr lang="en-US" dirty="0" smtClean="0"/>
              <a:t> </a:t>
            </a:r>
            <a:r>
              <a:rPr lang="en-US" dirty="0"/>
              <a:t>Nevertheless, Rhys’s readability as a black writer only underscores her troubled relationship to metropolitan modernity. Rhys has thus emerged in Anglophone modernist literary history as the quintessential outsider figure. In particular, her female protagonists embody this sense of being outside class, race and nationality assignations. Thus the </a:t>
            </a:r>
            <a:r>
              <a:rPr lang="en-US" dirty="0" smtClean="0"/>
              <a:t>woman </a:t>
            </a:r>
            <a:r>
              <a:rPr lang="en-US" dirty="0"/>
              <a:t>on the edge of modernist urbanism was to become a defining figure of resistance in Rhys’s fiction</a:t>
            </a:r>
            <a:r>
              <a:rPr lang="en-US" dirty="0" smtClean="0"/>
              <a:t>.</a:t>
            </a:r>
          </a:p>
          <a:p>
            <a:r>
              <a:rPr lang="en-US" dirty="0" smtClean="0">
                <a:solidFill>
                  <a:srgbClr val="3366FF"/>
                </a:solidFill>
              </a:rPr>
              <a:t>Do you consider the novel to be a transnational feminist text?</a:t>
            </a:r>
            <a:endParaRPr lang="en-GB" dirty="0">
              <a:solidFill>
                <a:srgbClr val="3366FF"/>
              </a:solidFill>
            </a:endParaRPr>
          </a:p>
          <a:p>
            <a:endParaRPr lang="en-US" dirty="0"/>
          </a:p>
        </p:txBody>
      </p:sp>
    </p:spTree>
    <p:extLst>
      <p:ext uri="{BB962C8B-B14F-4D97-AF65-F5344CB8AC3E}">
        <p14:creationId xmlns:p14="http://schemas.microsoft.com/office/powerpoint/2010/main" val="28923098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Further Discussion Questions:</a:t>
            </a:r>
            <a:endParaRPr lang="en-US" dirty="0"/>
          </a:p>
        </p:txBody>
      </p:sp>
      <p:sp>
        <p:nvSpPr>
          <p:cNvPr id="3" name="Content Placeholder 2"/>
          <p:cNvSpPr>
            <a:spLocks noGrp="1"/>
          </p:cNvSpPr>
          <p:nvPr>
            <p:ph idx="1"/>
          </p:nvPr>
        </p:nvSpPr>
        <p:spPr/>
        <p:txBody>
          <a:bodyPr>
            <a:normAutofit fontScale="85000" lnSpcReduction="10000"/>
          </a:bodyPr>
          <a:lstStyle/>
          <a:p>
            <a:pPr marL="514350" indent="-514350">
              <a:buFont typeface="+mj-lt"/>
              <a:buAutoNum type="arabicPeriod"/>
            </a:pPr>
            <a:r>
              <a:rPr lang="en-US" dirty="0" smtClean="0"/>
              <a:t>How does Anna view London and England? Find some examples from the text to support your responses.</a:t>
            </a:r>
          </a:p>
          <a:p>
            <a:pPr marL="514350" indent="-514350">
              <a:buFont typeface="+mj-lt"/>
              <a:buAutoNum type="arabicPeriod"/>
            </a:pPr>
            <a:r>
              <a:rPr lang="en-US" dirty="0" smtClean="0"/>
              <a:t>Does Anna self-fashion her own identity over the course of the novel?</a:t>
            </a:r>
          </a:p>
          <a:p>
            <a:pPr marL="514350" indent="-514350">
              <a:buFont typeface="+mj-lt"/>
              <a:buAutoNum type="arabicPeriod"/>
            </a:pPr>
            <a:r>
              <a:rPr lang="en-US" dirty="0" smtClean="0"/>
              <a:t>What </a:t>
            </a:r>
            <a:r>
              <a:rPr lang="en-US" dirty="0" err="1" smtClean="0"/>
              <a:t>colours</a:t>
            </a:r>
            <a:r>
              <a:rPr lang="en-US" dirty="0" smtClean="0"/>
              <a:t> are used in the novel to represent the West Indies and what </a:t>
            </a:r>
            <a:r>
              <a:rPr lang="en-US" dirty="0" err="1" smtClean="0"/>
              <a:t>colours</a:t>
            </a:r>
            <a:r>
              <a:rPr lang="en-US" dirty="0" smtClean="0"/>
              <a:t> represent England? Find some examples. What does this tell us?</a:t>
            </a:r>
          </a:p>
          <a:p>
            <a:pPr marL="514350" indent="-514350">
              <a:buFont typeface="+mj-lt"/>
              <a:buAutoNum type="arabicPeriod"/>
            </a:pPr>
            <a:r>
              <a:rPr lang="en-US" dirty="0" smtClean="0"/>
              <a:t>Voyage in the Dark was </a:t>
            </a:r>
            <a:r>
              <a:rPr lang="en-US" dirty="0"/>
              <a:t>originally called ‘Two Tunes</a:t>
            </a:r>
            <a:r>
              <a:rPr lang="en-US" dirty="0" smtClean="0"/>
              <a:t>’, what does this tell us about the novel and its meaning?</a:t>
            </a:r>
          </a:p>
          <a:p>
            <a:endParaRPr lang="en-US" dirty="0" smtClean="0"/>
          </a:p>
          <a:p>
            <a:endParaRPr lang="en-US" dirty="0"/>
          </a:p>
        </p:txBody>
      </p:sp>
    </p:spTree>
    <p:extLst>
      <p:ext uri="{BB962C8B-B14F-4D97-AF65-F5344CB8AC3E}">
        <p14:creationId xmlns:p14="http://schemas.microsoft.com/office/powerpoint/2010/main" val="37084341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Notices</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The exam is unseen.</a:t>
            </a:r>
          </a:p>
          <a:p>
            <a:r>
              <a:rPr lang="en-US" dirty="0" smtClean="0"/>
              <a:t>Essay questions online will be altered.</a:t>
            </a:r>
          </a:p>
          <a:p>
            <a:r>
              <a:rPr lang="en-US" dirty="0" smtClean="0"/>
              <a:t>Use of Facebook - Ellen </a:t>
            </a:r>
            <a:r>
              <a:rPr lang="en-US" dirty="0" err="1" smtClean="0"/>
              <a:t>Bibi</a:t>
            </a:r>
            <a:r>
              <a:rPr lang="en-US" dirty="0"/>
              <a:t> </a:t>
            </a:r>
          </a:p>
          <a:p>
            <a:pPr lvl="1"/>
            <a:r>
              <a:rPr lang="en-US" dirty="0"/>
              <a:t>Each member of the seminar should sign up for one week in each term where they will be responsible for curating discussion. This means that you are expected to post an article, a film clip, an image or a point of discussion for the week you have signed up for. All others should make sure that you respond to a post on Facebook at least 3 times during the term. </a:t>
            </a:r>
            <a:endParaRPr lang="en-US" dirty="0" smtClean="0"/>
          </a:p>
          <a:p>
            <a:r>
              <a:rPr lang="en-US" dirty="0" smtClean="0"/>
              <a:t>Course of interest – </a:t>
            </a:r>
            <a:r>
              <a:rPr lang="en-US" dirty="0" smtClean="0">
                <a:hlinkClick r:id="rId2"/>
              </a:rPr>
              <a:t>http://www2.warwick.ac.uk/study/cll/courses/short/certificates/feminism_literature_and_censorship/</a:t>
            </a:r>
            <a:endParaRPr lang="en-US" dirty="0" smtClean="0"/>
          </a:p>
          <a:p>
            <a:pPr marL="0" indent="0">
              <a:buNone/>
            </a:pPr>
            <a:r>
              <a:rPr lang="en-US" dirty="0" smtClean="0"/>
              <a:t>	Book </a:t>
            </a:r>
            <a:r>
              <a:rPr lang="en-US" dirty="0" smtClean="0"/>
              <a:t>online soon to join.</a:t>
            </a:r>
          </a:p>
          <a:p>
            <a:endParaRPr lang="en-US" dirty="0" smtClean="0"/>
          </a:p>
          <a:p>
            <a:endParaRPr lang="en-US" dirty="0"/>
          </a:p>
        </p:txBody>
      </p:sp>
    </p:spTree>
    <p:extLst>
      <p:ext uri="{BB962C8B-B14F-4D97-AF65-F5344CB8AC3E}">
        <p14:creationId xmlns:p14="http://schemas.microsoft.com/office/powerpoint/2010/main" val="39197487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Further Discussion Questions</a:t>
            </a:r>
            <a:endParaRPr lang="en-US" dirty="0"/>
          </a:p>
        </p:txBody>
      </p:sp>
      <p:sp>
        <p:nvSpPr>
          <p:cNvPr id="3" name="Content Placeholder 2"/>
          <p:cNvSpPr>
            <a:spLocks noGrp="1"/>
          </p:cNvSpPr>
          <p:nvPr>
            <p:ph idx="1"/>
          </p:nvPr>
        </p:nvSpPr>
        <p:spPr/>
        <p:txBody>
          <a:bodyPr/>
          <a:lstStyle/>
          <a:p>
            <a:pPr marL="514350" indent="-514350">
              <a:buFont typeface="+mj-lt"/>
              <a:buAutoNum type="arabicPeriod"/>
            </a:pPr>
            <a:r>
              <a:rPr lang="en-US" dirty="0" smtClean="0"/>
              <a:t>How does </a:t>
            </a:r>
            <a:r>
              <a:rPr lang="en-US" dirty="0" smtClean="0"/>
              <a:t>Rhys </a:t>
            </a:r>
            <a:r>
              <a:rPr lang="en-US" dirty="0" smtClean="0"/>
              <a:t>portray Anna’s experience of romance and love?</a:t>
            </a:r>
          </a:p>
          <a:p>
            <a:pPr marL="514350" indent="-514350">
              <a:buFont typeface="+mj-lt"/>
              <a:buAutoNum type="arabicPeriod"/>
            </a:pPr>
            <a:r>
              <a:rPr lang="en-US" dirty="0" smtClean="0"/>
              <a:t>In the original Anna dies, how would this ending have changed the novel had the editor not insisted on it being revised?</a:t>
            </a:r>
          </a:p>
          <a:p>
            <a:pPr marL="514350" indent="-514350">
              <a:buFont typeface="+mj-lt"/>
              <a:buAutoNum type="arabicPeriod"/>
            </a:pPr>
            <a:r>
              <a:rPr lang="en-US" dirty="0" smtClean="0"/>
              <a:t>How do you interpret the use of first person narrative in the text?</a:t>
            </a:r>
          </a:p>
          <a:p>
            <a:pPr marL="514350" indent="-514350">
              <a:buFont typeface="+mj-lt"/>
              <a:buAutoNum type="arabicPeriod"/>
            </a:pPr>
            <a:r>
              <a:rPr lang="en-US" dirty="0" smtClean="0"/>
              <a:t>What </a:t>
            </a:r>
            <a:r>
              <a:rPr lang="en-US" dirty="0"/>
              <a:t>does Anna represent?</a:t>
            </a:r>
          </a:p>
          <a:p>
            <a:endParaRPr lang="en-US" dirty="0"/>
          </a:p>
        </p:txBody>
      </p:sp>
    </p:spTree>
    <p:extLst>
      <p:ext uri="{BB962C8B-B14F-4D97-AF65-F5344CB8AC3E}">
        <p14:creationId xmlns:p14="http://schemas.microsoft.com/office/powerpoint/2010/main" val="30557749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Country and the City</a:t>
            </a:r>
            <a:endParaRPr lang="en-US" dirty="0"/>
          </a:p>
        </p:txBody>
      </p:sp>
      <p:sp>
        <p:nvSpPr>
          <p:cNvPr id="3" name="Content Placeholder 2"/>
          <p:cNvSpPr>
            <a:spLocks noGrp="1"/>
          </p:cNvSpPr>
          <p:nvPr>
            <p:ph idx="1"/>
          </p:nvPr>
        </p:nvSpPr>
        <p:spPr>
          <a:xfrm>
            <a:off x="457200" y="1600201"/>
            <a:ext cx="8229600" cy="2515050"/>
          </a:xfrm>
        </p:spPr>
        <p:txBody>
          <a:bodyPr>
            <a:normAutofit fontScale="85000" lnSpcReduction="10000"/>
          </a:bodyPr>
          <a:lstStyle/>
          <a:p>
            <a:r>
              <a:rPr lang="en-US" dirty="0"/>
              <a:t>Raymond Williams famously notes the peculiar slowness with which British literature came to appreciate the urban landscape “even after society was predominantly urban its literature, for a generation, was still predominantly rural” (2). </a:t>
            </a:r>
            <a:endParaRPr lang="en-US" dirty="0" smtClean="0"/>
          </a:p>
          <a:p>
            <a:r>
              <a:rPr lang="en-US" dirty="0">
                <a:solidFill>
                  <a:schemeClr val="tx2"/>
                </a:solidFill>
              </a:rPr>
              <a:t>What role does London play in Jean Rhys’s novel?</a:t>
            </a:r>
            <a:endParaRPr lang="en-GB" dirty="0">
              <a:solidFill>
                <a:schemeClr val="tx2"/>
              </a:solidFill>
            </a:endParaRPr>
          </a:p>
        </p:txBody>
      </p:sp>
      <p:pic>
        <p:nvPicPr>
          <p:cNvPr id="4" name="Content Placeholder 3"/>
          <p:cNvPicPr>
            <a:picLocks noChangeAspect="1"/>
          </p:cNvPicPr>
          <p:nvPr/>
        </p:nvPicPr>
        <p:blipFill rotWithShape="1">
          <a:blip r:embed="rId2"/>
          <a:srcRect r="-12397"/>
          <a:stretch/>
        </p:blipFill>
        <p:spPr>
          <a:xfrm>
            <a:off x="457200" y="4115250"/>
            <a:ext cx="9267438" cy="2742750"/>
          </a:xfrm>
          <a:prstGeom prst="rect">
            <a:avLst/>
          </a:prstGeom>
        </p:spPr>
      </p:pic>
    </p:spTree>
    <p:extLst>
      <p:ext uri="{BB962C8B-B14F-4D97-AF65-F5344CB8AC3E}">
        <p14:creationId xmlns:p14="http://schemas.microsoft.com/office/powerpoint/2010/main" val="9584666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London at the turn of the 20</a:t>
            </a:r>
            <a:r>
              <a:rPr lang="en-US" baseline="30000" dirty="0" smtClean="0"/>
              <a:t>th</a:t>
            </a:r>
            <a:r>
              <a:rPr lang="en-US" dirty="0" smtClean="0"/>
              <a:t> c</a:t>
            </a:r>
            <a:endParaRPr lang="en-US" dirty="0"/>
          </a:p>
        </p:txBody>
      </p:sp>
      <p:sp>
        <p:nvSpPr>
          <p:cNvPr id="3" name="Content Placeholder 2"/>
          <p:cNvSpPr>
            <a:spLocks noGrp="1"/>
          </p:cNvSpPr>
          <p:nvPr>
            <p:ph idx="1"/>
          </p:nvPr>
        </p:nvSpPr>
        <p:spPr/>
        <p:txBody>
          <a:bodyPr/>
          <a:lstStyle/>
          <a:p>
            <a:r>
              <a:rPr lang="en-US" dirty="0" smtClean="0"/>
              <a:t>Capital city/World city</a:t>
            </a:r>
          </a:p>
          <a:p>
            <a:r>
              <a:rPr lang="en-US" dirty="0" smtClean="0"/>
              <a:t>Capital in both senses of the world</a:t>
            </a:r>
            <a:r>
              <a:rPr lang="en-GB" dirty="0" smtClean="0"/>
              <a:t>:</a:t>
            </a:r>
          </a:p>
          <a:p>
            <a:pPr marL="0" indent="0">
              <a:buNone/>
            </a:pPr>
            <a:r>
              <a:rPr lang="en-GB" dirty="0" smtClean="0"/>
              <a:t>Pre-eminent city of England; centre of capital</a:t>
            </a:r>
          </a:p>
          <a:p>
            <a:pPr marL="0" indent="0">
              <a:buNone/>
            </a:pPr>
            <a:r>
              <a:rPr lang="en-US" dirty="0" smtClean="0"/>
              <a:t>its wealth and grandeur created by the </a:t>
            </a:r>
            <a:r>
              <a:rPr lang="en-US" u="sng" dirty="0" smtClean="0"/>
              <a:t>Industrial Revolution</a:t>
            </a:r>
            <a:r>
              <a:rPr lang="en-US" dirty="0" smtClean="0"/>
              <a:t>, but also crucially by its </a:t>
            </a:r>
            <a:r>
              <a:rPr lang="en-US" u="sng" dirty="0" smtClean="0"/>
              <a:t>colonies</a:t>
            </a:r>
            <a:r>
              <a:rPr lang="en-US" dirty="0" smtClean="0"/>
              <a:t> (plantations in the Caribbean, colonization of India and Africa) brought amazing amounts of wealth to the capital city</a:t>
            </a:r>
          </a:p>
          <a:p>
            <a:endParaRPr lang="en-US" dirty="0"/>
          </a:p>
        </p:txBody>
      </p:sp>
    </p:spTree>
    <p:extLst>
      <p:ext uri="{BB962C8B-B14F-4D97-AF65-F5344CB8AC3E}">
        <p14:creationId xmlns:p14="http://schemas.microsoft.com/office/powerpoint/2010/main" val="26971558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city as a concentric circle</a:t>
            </a:r>
            <a:endParaRPr lang="en-US" dirty="0"/>
          </a:p>
        </p:txBody>
      </p:sp>
      <p:sp>
        <p:nvSpPr>
          <p:cNvPr id="3" name="Content Placeholder 2"/>
          <p:cNvSpPr>
            <a:spLocks noGrp="1"/>
          </p:cNvSpPr>
          <p:nvPr>
            <p:ph idx="1"/>
          </p:nvPr>
        </p:nvSpPr>
        <p:spPr>
          <a:xfrm>
            <a:off x="250252" y="1562669"/>
            <a:ext cx="4906389" cy="5105237"/>
          </a:xfrm>
        </p:spPr>
        <p:txBody>
          <a:bodyPr>
            <a:normAutofit fontScale="70000" lnSpcReduction="20000"/>
          </a:bodyPr>
          <a:lstStyle/>
          <a:p>
            <a:r>
              <a:rPr lang="en-US" dirty="0" smtClean="0"/>
              <a:t>Within a geometric imagination, the city is figured as a series of concentric circles. In the inner circle, the masculine sphere constitutes the center of power in the city, with the women at the periphery. </a:t>
            </a:r>
          </a:p>
          <a:p>
            <a:r>
              <a:rPr lang="en-US" dirty="0" smtClean="0"/>
              <a:t>In the global sphere, the European city constitutes the core of the empire, its colonies the periphery. </a:t>
            </a:r>
          </a:p>
          <a:p>
            <a:r>
              <a:rPr lang="en-US" dirty="0" smtClean="0">
                <a:solidFill>
                  <a:srgbClr val="1F497D"/>
                </a:solidFill>
              </a:rPr>
              <a:t>How can we relate this to Anna’s position in the city?</a:t>
            </a:r>
          </a:p>
          <a:p>
            <a:r>
              <a:rPr lang="en-US" dirty="0" smtClean="0">
                <a:solidFill>
                  <a:srgbClr val="1F497D"/>
                </a:solidFill>
              </a:rPr>
              <a:t>How is her position in the city influenced by her family’s colonial estate?</a:t>
            </a:r>
          </a:p>
          <a:p>
            <a:r>
              <a:rPr lang="en-US" dirty="0" smtClean="0">
                <a:solidFill>
                  <a:srgbClr val="1F497D"/>
                </a:solidFill>
              </a:rPr>
              <a:t>Where would you place her within the concentric circle?</a:t>
            </a:r>
            <a:endParaRPr lang="en-US" dirty="0">
              <a:solidFill>
                <a:srgbClr val="1F497D"/>
              </a:solidFill>
            </a:endParaRPr>
          </a:p>
        </p:txBody>
      </p:sp>
      <p:pic>
        <p:nvPicPr>
          <p:cNvPr id="4" name="Picture 3"/>
          <p:cNvPicPr>
            <a:picLocks noChangeAspect="1"/>
          </p:cNvPicPr>
          <p:nvPr/>
        </p:nvPicPr>
        <p:blipFill>
          <a:blip r:embed="rId2"/>
          <a:stretch>
            <a:fillRect/>
          </a:stretch>
        </p:blipFill>
        <p:spPr>
          <a:xfrm>
            <a:off x="5156641" y="1841520"/>
            <a:ext cx="3810000" cy="3810000"/>
          </a:xfrm>
          <a:prstGeom prst="rect">
            <a:avLst/>
          </a:prstGeom>
        </p:spPr>
      </p:pic>
    </p:spTree>
    <p:extLst>
      <p:ext uri="{BB962C8B-B14F-4D97-AF65-F5344CB8AC3E}">
        <p14:creationId xmlns:p14="http://schemas.microsoft.com/office/powerpoint/2010/main" val="30911821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a:t>
            </a:r>
            <a:r>
              <a:rPr lang="en-US" dirty="0"/>
              <a:t>R</a:t>
            </a:r>
            <a:r>
              <a:rPr lang="en-US" dirty="0" smtClean="0"/>
              <a:t>uined Estate</a:t>
            </a:r>
            <a:endParaRPr lang="en-US" dirty="0"/>
          </a:p>
        </p:txBody>
      </p:sp>
      <p:sp>
        <p:nvSpPr>
          <p:cNvPr id="3" name="Content Placeholder 2"/>
          <p:cNvSpPr>
            <a:spLocks noGrp="1"/>
          </p:cNvSpPr>
          <p:nvPr>
            <p:ph idx="1"/>
          </p:nvPr>
        </p:nvSpPr>
        <p:spPr/>
        <p:txBody>
          <a:bodyPr>
            <a:normAutofit lnSpcReduction="10000"/>
          </a:bodyPr>
          <a:lstStyle/>
          <a:p>
            <a:r>
              <a:rPr lang="en-US" dirty="0"/>
              <a:t>Like </a:t>
            </a:r>
            <a:r>
              <a:rPr lang="en-US" dirty="0" smtClean="0"/>
              <a:t>Rhys, </a:t>
            </a:r>
            <a:r>
              <a:rPr lang="en-US" dirty="0"/>
              <a:t>Anna’s estate was already in ruins before she was born, but she refers to the ruins of the estate throughout the novel – can you find some examples</a:t>
            </a:r>
            <a:r>
              <a:rPr lang="en-US" dirty="0" smtClean="0"/>
              <a:t>?</a:t>
            </a:r>
          </a:p>
          <a:p>
            <a:r>
              <a:rPr lang="en-US" dirty="0"/>
              <a:t>“I’m a real West Indian… I’m the fifth generation on my mother’s side” (55). Why does Anna insist on proclaiming her loyalty to a landed family history when she has only ever seen the estate in </a:t>
            </a:r>
            <a:r>
              <a:rPr lang="en-US" dirty="0" smtClean="0"/>
              <a:t>ruins?</a:t>
            </a:r>
            <a:endParaRPr lang="en-GB" dirty="0"/>
          </a:p>
          <a:p>
            <a:endParaRPr lang="en-GB" dirty="0"/>
          </a:p>
          <a:p>
            <a:endParaRPr lang="en-US" dirty="0"/>
          </a:p>
        </p:txBody>
      </p:sp>
    </p:spTree>
    <p:extLst>
      <p:ext uri="{BB962C8B-B14F-4D97-AF65-F5344CB8AC3E}">
        <p14:creationId xmlns:p14="http://schemas.microsoft.com/office/powerpoint/2010/main" val="15812312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Identity Formation</a:t>
            </a:r>
            <a:endParaRPr lang="en-US" dirty="0"/>
          </a:p>
        </p:txBody>
      </p:sp>
      <p:sp>
        <p:nvSpPr>
          <p:cNvPr id="3" name="Content Placeholder 2"/>
          <p:cNvSpPr>
            <a:spLocks noGrp="1"/>
          </p:cNvSpPr>
          <p:nvPr>
            <p:ph idx="1"/>
          </p:nvPr>
        </p:nvSpPr>
        <p:spPr/>
        <p:txBody>
          <a:bodyPr>
            <a:normAutofit/>
          </a:bodyPr>
          <a:lstStyle/>
          <a:p>
            <a:r>
              <a:rPr lang="en-US" dirty="0" smtClean="0"/>
              <a:t>What </a:t>
            </a:r>
            <a:r>
              <a:rPr lang="en-US" dirty="0"/>
              <a:t>impact does the destruction of her family estate have on Anna’s identity formation? </a:t>
            </a:r>
            <a:endParaRPr lang="en-US" dirty="0" smtClean="0"/>
          </a:p>
          <a:p>
            <a:r>
              <a:rPr lang="en-US" dirty="0" smtClean="0"/>
              <a:t>Why </a:t>
            </a:r>
            <a:r>
              <a:rPr lang="en-US" dirty="0"/>
              <a:t>is it so important to her identity and sense of place?</a:t>
            </a:r>
            <a:endParaRPr lang="en-GB" dirty="0"/>
          </a:p>
          <a:p>
            <a:endParaRPr lang="en-US" dirty="0"/>
          </a:p>
        </p:txBody>
      </p:sp>
    </p:spTree>
    <p:extLst>
      <p:ext uri="{BB962C8B-B14F-4D97-AF65-F5344CB8AC3E}">
        <p14:creationId xmlns:p14="http://schemas.microsoft.com/office/powerpoint/2010/main" val="36461636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Does Anna belong in the colonies or Europe?</a:t>
            </a:r>
            <a:endParaRPr lang="en-US" dirty="0"/>
          </a:p>
        </p:txBody>
      </p:sp>
      <p:sp>
        <p:nvSpPr>
          <p:cNvPr id="3" name="Content Placeholder 2"/>
          <p:cNvSpPr>
            <a:spLocks noGrp="1"/>
          </p:cNvSpPr>
          <p:nvPr>
            <p:ph idx="1"/>
          </p:nvPr>
        </p:nvSpPr>
        <p:spPr/>
        <p:txBody>
          <a:bodyPr>
            <a:normAutofit fontScale="92500" lnSpcReduction="10000"/>
          </a:bodyPr>
          <a:lstStyle/>
          <a:p>
            <a:r>
              <a:rPr lang="en-US" dirty="0"/>
              <a:t>Eric Johnson poses the question that most critics would agree is the source of conflict for Rhys’s troubled heroine: “Did the child of European background, born and raised in the colonies, ‘belong’ in the land of her birth – in which case home was lost upon her repatriation to metropolitan Europe? Or did she belong in the unfamiliar reaches of Europe – in which case she could only desire a sense of belonging unavailable to her in the land of her birth?” (17). </a:t>
            </a:r>
            <a:endParaRPr lang="en-GB" dirty="0"/>
          </a:p>
          <a:p>
            <a:endParaRPr lang="en-US" dirty="0"/>
          </a:p>
        </p:txBody>
      </p:sp>
    </p:spTree>
    <p:extLst>
      <p:ext uri="{BB962C8B-B14F-4D97-AF65-F5344CB8AC3E}">
        <p14:creationId xmlns:p14="http://schemas.microsoft.com/office/powerpoint/2010/main" val="24074015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Gendering the City</a:t>
            </a:r>
            <a:endParaRPr lang="en-US" dirty="0"/>
          </a:p>
        </p:txBody>
      </p:sp>
      <p:sp>
        <p:nvSpPr>
          <p:cNvPr id="3" name="Content Placeholder 2"/>
          <p:cNvSpPr>
            <a:spLocks noGrp="1"/>
          </p:cNvSpPr>
          <p:nvPr>
            <p:ph idx="1"/>
          </p:nvPr>
        </p:nvSpPr>
        <p:spPr>
          <a:xfrm>
            <a:off x="457200" y="1600200"/>
            <a:ext cx="4844821" cy="4967437"/>
          </a:xfrm>
        </p:spPr>
        <p:txBody>
          <a:bodyPr>
            <a:normAutofit fontScale="85000" lnSpcReduction="10000"/>
          </a:bodyPr>
          <a:lstStyle/>
          <a:p>
            <a:r>
              <a:rPr lang="en-US" dirty="0" smtClean="0"/>
              <a:t>The </a:t>
            </a:r>
            <a:r>
              <a:rPr lang="en-US" i="1" dirty="0" err="1"/>
              <a:t>Flâneur</a:t>
            </a:r>
            <a:r>
              <a:rPr lang="en-US" dirty="0" smtClean="0"/>
              <a:t>: a stroller, a man of leisure in the city (idler), a dandy, an urban explorer. A literary type in French literature, viz. poetry of Charles Baudelaire (1821-1867). </a:t>
            </a:r>
            <a:r>
              <a:rPr lang="en-US" dirty="0" err="1" smtClean="0"/>
              <a:t>Theorised</a:t>
            </a:r>
            <a:r>
              <a:rPr lang="en-US" dirty="0" smtClean="0"/>
              <a:t> in the work of Walter Benjamin, as the quintessential figure of modern/</a:t>
            </a:r>
            <a:r>
              <a:rPr lang="en-US" dirty="0" err="1" smtClean="0"/>
              <a:t>ist</a:t>
            </a:r>
            <a:r>
              <a:rPr lang="en-US" dirty="0" smtClean="0"/>
              <a:t> capitalism.</a:t>
            </a:r>
          </a:p>
          <a:p>
            <a:r>
              <a:rPr lang="en-US" dirty="0" smtClean="0">
                <a:solidFill>
                  <a:srgbClr val="1F497D"/>
                </a:solidFill>
              </a:rPr>
              <a:t>Can you find some examples of a </a:t>
            </a:r>
            <a:r>
              <a:rPr lang="en-US" i="1" dirty="0" err="1" smtClean="0">
                <a:solidFill>
                  <a:srgbClr val="1F497D"/>
                </a:solidFill>
              </a:rPr>
              <a:t>Flâneur</a:t>
            </a:r>
            <a:r>
              <a:rPr lang="en-US" i="1" dirty="0" smtClean="0">
                <a:solidFill>
                  <a:srgbClr val="1F497D"/>
                </a:solidFill>
              </a:rPr>
              <a:t> </a:t>
            </a:r>
            <a:r>
              <a:rPr lang="en-US" dirty="0" smtClean="0">
                <a:solidFill>
                  <a:srgbClr val="1F497D"/>
                </a:solidFill>
              </a:rPr>
              <a:t>in the novel?</a:t>
            </a:r>
            <a:endParaRPr lang="en-GB" dirty="0" smtClean="0">
              <a:solidFill>
                <a:srgbClr val="1F497D"/>
              </a:solidFill>
            </a:endParaRPr>
          </a:p>
          <a:p>
            <a:pPr marL="0" indent="0">
              <a:buNone/>
            </a:pPr>
            <a:endParaRPr lang="en-US" dirty="0"/>
          </a:p>
        </p:txBody>
      </p:sp>
      <p:pic>
        <p:nvPicPr>
          <p:cNvPr id="4" name="Picture 3" descr="Macintosh HD:Users:rashmivarma:Desktop:Unknown.jpeg"/>
          <p:cNvPicPr/>
          <p:nvPr/>
        </p:nvPicPr>
        <p:blipFill>
          <a:blip r:embed="rId2">
            <a:extLst>
              <a:ext uri="{28A0092B-C50C-407E-A947-70E740481C1C}">
                <a14:useLocalDpi xmlns:a14="http://schemas.microsoft.com/office/drawing/2010/main" val="0"/>
              </a:ext>
            </a:extLst>
          </a:blip>
          <a:srcRect/>
          <a:stretch>
            <a:fillRect/>
          </a:stretch>
        </p:blipFill>
        <p:spPr bwMode="auto">
          <a:xfrm>
            <a:off x="5302021" y="1417639"/>
            <a:ext cx="3384779" cy="1891247"/>
          </a:xfrm>
          <a:prstGeom prst="rect">
            <a:avLst/>
          </a:prstGeom>
          <a:noFill/>
          <a:ln>
            <a:noFill/>
          </a:ln>
        </p:spPr>
      </p:pic>
      <p:pic>
        <p:nvPicPr>
          <p:cNvPr id="5" name="Picture 4"/>
          <p:cNvPicPr>
            <a:picLocks noChangeAspect="1"/>
          </p:cNvPicPr>
          <p:nvPr/>
        </p:nvPicPr>
        <p:blipFill>
          <a:blip r:embed="rId3"/>
          <a:stretch>
            <a:fillRect/>
          </a:stretch>
        </p:blipFill>
        <p:spPr>
          <a:xfrm>
            <a:off x="6350000" y="3308143"/>
            <a:ext cx="2794000" cy="3549857"/>
          </a:xfrm>
          <a:prstGeom prst="rect">
            <a:avLst/>
          </a:prstGeom>
        </p:spPr>
      </p:pic>
    </p:spTree>
    <p:extLst>
      <p:ext uri="{BB962C8B-B14F-4D97-AF65-F5344CB8AC3E}">
        <p14:creationId xmlns:p14="http://schemas.microsoft.com/office/powerpoint/2010/main" val="289659341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788</TotalTime>
  <Words>1800</Words>
  <Application>Microsoft Macintosh PowerPoint</Application>
  <PresentationFormat>On-screen Show (4:3)</PresentationFormat>
  <Paragraphs>86</Paragraphs>
  <Slides>20</Slides>
  <Notes>0</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Office Theme</vt:lpstr>
      <vt:lpstr>Transnational Feminism Week 2:</vt:lpstr>
      <vt:lpstr>Notices</vt:lpstr>
      <vt:lpstr>The Country and the City</vt:lpstr>
      <vt:lpstr>London at the turn of the 20th c</vt:lpstr>
      <vt:lpstr>The city as a concentric circle</vt:lpstr>
      <vt:lpstr>The Ruined Estate</vt:lpstr>
      <vt:lpstr>Identity Formation</vt:lpstr>
      <vt:lpstr>Does Anna belong in the colonies or Europe?</vt:lpstr>
      <vt:lpstr>Gendering the City</vt:lpstr>
      <vt:lpstr>Walking/Mapping/Self-fashioning</vt:lpstr>
      <vt:lpstr>Anna’s Mobility</vt:lpstr>
      <vt:lpstr>Improperly Feminine</vt:lpstr>
      <vt:lpstr>Anna’s Femininity</vt:lpstr>
      <vt:lpstr>Jean Rhys, a transnational biography</vt:lpstr>
      <vt:lpstr>Rhys</vt:lpstr>
      <vt:lpstr>Hottentot Venus</vt:lpstr>
      <vt:lpstr>Liminal Rhys</vt:lpstr>
      <vt:lpstr>Black or White</vt:lpstr>
      <vt:lpstr>Further Discussion Questions:</vt:lpstr>
      <vt:lpstr>Further Discussion Questions</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Roxanne Bibizadeh</dc:creator>
  <cp:lastModifiedBy>Roxanne Bibizadeh</cp:lastModifiedBy>
  <cp:revision>39</cp:revision>
  <dcterms:created xsi:type="dcterms:W3CDTF">2015-10-10T16:17:25Z</dcterms:created>
  <dcterms:modified xsi:type="dcterms:W3CDTF">2015-10-12T11:36:11Z</dcterms:modified>
</cp:coreProperties>
</file>