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70" r:id="rId3"/>
    <p:sldId id="258" r:id="rId4"/>
    <p:sldId id="267" r:id="rId5"/>
    <p:sldId id="268" r:id="rId6"/>
    <p:sldId id="261" r:id="rId7"/>
    <p:sldId id="262" r:id="rId8"/>
    <p:sldId id="263" r:id="rId9"/>
    <p:sldId id="265" r:id="rId10"/>
    <p:sldId id="266" r:id="rId11"/>
    <p:sldId id="269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6" d="100"/>
          <a:sy n="96" d="100"/>
        </p:scale>
        <p:origin x="-141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BCF07-4508-2B43-A808-60DC75E5546C}" type="datetimeFigureOut">
              <a:rPr lang="en-US" smtClean="0"/>
              <a:t>07/12/15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44EA-C1DF-B947-B77C-666543BAC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529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BCF07-4508-2B43-A808-60DC75E5546C}" type="datetimeFigureOut">
              <a:rPr lang="en-US" smtClean="0"/>
              <a:t>07/12/15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44EA-C1DF-B947-B77C-666543BAC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110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BCF07-4508-2B43-A808-60DC75E5546C}" type="datetimeFigureOut">
              <a:rPr lang="en-US" smtClean="0"/>
              <a:t>07/12/15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44EA-C1DF-B947-B77C-666543BAC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825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BCF07-4508-2B43-A808-60DC75E5546C}" type="datetimeFigureOut">
              <a:rPr lang="en-US" smtClean="0"/>
              <a:t>07/12/15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44EA-C1DF-B947-B77C-666543BAC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289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BCF07-4508-2B43-A808-60DC75E5546C}" type="datetimeFigureOut">
              <a:rPr lang="en-US" smtClean="0"/>
              <a:t>07/12/15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44EA-C1DF-B947-B77C-666543BAC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331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BCF07-4508-2B43-A808-60DC75E5546C}" type="datetimeFigureOut">
              <a:rPr lang="en-US" smtClean="0"/>
              <a:t>07/12/15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44EA-C1DF-B947-B77C-666543BAC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417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BCF07-4508-2B43-A808-60DC75E5546C}" type="datetimeFigureOut">
              <a:rPr lang="en-US" smtClean="0"/>
              <a:t>07/12/15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44EA-C1DF-B947-B77C-666543BAC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69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BCF07-4508-2B43-A808-60DC75E5546C}" type="datetimeFigureOut">
              <a:rPr lang="en-US" smtClean="0"/>
              <a:t>07/12/15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44EA-C1DF-B947-B77C-666543BAC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734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BCF07-4508-2B43-A808-60DC75E5546C}" type="datetimeFigureOut">
              <a:rPr lang="en-US" smtClean="0"/>
              <a:t>07/12/15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44EA-C1DF-B947-B77C-666543BAC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726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BCF07-4508-2B43-A808-60DC75E5546C}" type="datetimeFigureOut">
              <a:rPr lang="en-US" smtClean="0"/>
              <a:t>07/12/15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44EA-C1DF-B947-B77C-666543BAC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303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BCF07-4508-2B43-A808-60DC75E5546C}" type="datetimeFigureOut">
              <a:rPr lang="en-US" smtClean="0"/>
              <a:t>07/12/15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44EA-C1DF-B947-B77C-666543BAC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19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BCF07-4508-2B43-A808-60DC75E5546C}" type="datetimeFigureOut">
              <a:rPr lang="en-US" smtClean="0"/>
              <a:t>07/12/15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744EA-C1DF-B947-B77C-666543BAC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285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Gloria </a:t>
            </a:r>
            <a:r>
              <a:rPr lang="en-US" dirty="0" err="1" smtClean="0"/>
              <a:t>Anzaldua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i="1" dirty="0" smtClean="0"/>
              <a:t>Borderlands/La </a:t>
            </a:r>
            <a:r>
              <a:rPr lang="en-US" i="1" dirty="0" err="1" smtClean="0"/>
              <a:t>Frontera</a:t>
            </a:r>
            <a:r>
              <a:rPr lang="en-US" i="1" dirty="0" smtClean="0"/>
              <a:t>: The New </a:t>
            </a:r>
            <a:r>
              <a:rPr lang="en-US" i="1" dirty="0" err="1" smtClean="0"/>
              <a:t>Mestiza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654871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Borders…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Borderlands as margins that have an epistemic privilege, a critical edge</a:t>
            </a:r>
            <a:endParaRPr lang="en-GB" dirty="0"/>
          </a:p>
          <a:p>
            <a:r>
              <a:rPr lang="en-US" dirty="0"/>
              <a:t>Breaking down of </a:t>
            </a:r>
            <a:r>
              <a:rPr lang="en-US" dirty="0" smtClean="0"/>
              <a:t>dualisms—a new hybrid identity (native to America, but non-Western)</a:t>
            </a:r>
            <a:endParaRPr lang="en-GB" dirty="0"/>
          </a:p>
          <a:p>
            <a:r>
              <a:rPr lang="en-US" dirty="0"/>
              <a:t> </a:t>
            </a:r>
            <a:r>
              <a:rPr lang="en-US" dirty="0" smtClean="0"/>
              <a:t>a new hermeneutics</a:t>
            </a:r>
            <a:endParaRPr lang="en-GB" dirty="0"/>
          </a:p>
          <a:p>
            <a:r>
              <a:rPr lang="en-US" dirty="0"/>
              <a:t>The new subjectivity and consciousness of the borderlands</a:t>
            </a:r>
            <a:endParaRPr lang="en-GB" dirty="0"/>
          </a:p>
          <a:p>
            <a:r>
              <a:rPr lang="en-US" dirty="0"/>
              <a:t>A new </a:t>
            </a:r>
            <a:r>
              <a:rPr lang="en-US" dirty="0" smtClean="0"/>
              <a:t>cartography</a:t>
            </a:r>
          </a:p>
          <a:p>
            <a:r>
              <a:rPr lang="en-US" dirty="0" smtClean="0"/>
              <a:t>A new transnational feminist consciousness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2251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Read through the discussion questions in pairs or small groups and get ready to share some ideas.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999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Please collect next </a:t>
            </a:r>
            <a:r>
              <a:rPr lang="en-US" dirty="0" smtClean="0"/>
              <a:t>term’s </a:t>
            </a:r>
            <a:r>
              <a:rPr lang="en-US" dirty="0" smtClean="0"/>
              <a:t>reading pack.</a:t>
            </a:r>
          </a:p>
          <a:p>
            <a:r>
              <a:rPr lang="en-US" dirty="0" smtClean="0"/>
              <a:t>Please sign up for a presentation </a:t>
            </a:r>
            <a:r>
              <a:rPr lang="en-US" dirty="0" smtClean="0"/>
              <a:t>next week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12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Anzaldua</a:t>
            </a:r>
            <a:r>
              <a:rPr lang="en-US" dirty="0" smtClean="0"/>
              <a:t>, scholar of Chicana cultural theory, feminist and queer theory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69" y="3097750"/>
            <a:ext cx="4064000" cy="3556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4300" y="3937000"/>
            <a:ext cx="2222500" cy="2921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6669" y="1739900"/>
            <a:ext cx="2997200" cy="21971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1200" y="3937000"/>
            <a:ext cx="2298700" cy="2921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54669" y="1599444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smtClean="0"/>
              <a:t>“feminist </a:t>
            </a:r>
            <a:r>
              <a:rPr lang="en-US" sz="2800" dirty="0"/>
              <a:t>visionary spiritual activist poet-philosopher fiction writer”</a:t>
            </a:r>
            <a:r>
              <a:rPr lang="en-GB" sz="2800" dirty="0" smtClean="0">
                <a:effectLst/>
              </a:rPr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65620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“new </a:t>
            </a:r>
            <a:r>
              <a:rPr lang="en-US" dirty="0" err="1"/>
              <a:t>mestizas</a:t>
            </a:r>
            <a:r>
              <a:rPr lang="en-US" dirty="0"/>
              <a:t>” </a:t>
            </a:r>
            <a:r>
              <a:rPr lang="en-US" dirty="0" smtClean="0"/>
              <a:t>and a </a:t>
            </a:r>
            <a:br>
              <a:rPr lang="en-US" dirty="0" smtClean="0"/>
            </a:br>
            <a:r>
              <a:rPr lang="en-US" dirty="0" smtClean="0"/>
              <a:t>“</a:t>
            </a:r>
            <a:r>
              <a:rPr lang="en-US" dirty="0" err="1"/>
              <a:t>mestiza</a:t>
            </a:r>
            <a:r>
              <a:rPr lang="en-US" dirty="0"/>
              <a:t> consciousness”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People </a:t>
            </a:r>
            <a:r>
              <a:rPr lang="en-US" dirty="0"/>
              <a:t>who inhabit multiple worlds because of their gender, sexuality, </a:t>
            </a:r>
            <a:r>
              <a:rPr lang="en-US" dirty="0" smtClean="0"/>
              <a:t>ethnicity, </a:t>
            </a:r>
            <a:r>
              <a:rPr lang="en-US" dirty="0"/>
              <a:t>class, body, personality, spiritual beliefs, and/or other life experiences</a:t>
            </a:r>
            <a:r>
              <a:rPr lang="en-US" dirty="0" smtClean="0"/>
              <a:t>.</a:t>
            </a:r>
          </a:p>
          <a:p>
            <a:r>
              <a:rPr lang="en-US" dirty="0"/>
              <a:t>“more whole perspective, one that includes rather than excludes”.</a:t>
            </a:r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6975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Chicana Feminists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31807" b="31807"/>
          <a:stretch>
            <a:fillRect/>
          </a:stretch>
        </p:blipFill>
        <p:spPr>
          <a:xfrm>
            <a:off x="5896373" y="1600200"/>
            <a:ext cx="2790427" cy="4525963"/>
          </a:xfrm>
        </p:spPr>
      </p:pic>
      <p:sp>
        <p:nvSpPr>
          <p:cNvPr id="5" name="Rectangle 4"/>
          <p:cNvSpPr/>
          <p:nvPr/>
        </p:nvSpPr>
        <p:spPr>
          <a:xfrm>
            <a:off x="569742" y="1499796"/>
            <a:ext cx="4572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2400" dirty="0"/>
              <a:t>The Chicana feminist acknowledges the often vast historical, class, racial, and ethnic differences among women living on the </a:t>
            </a:r>
            <a:r>
              <a:rPr lang="en-US" sz="2400" dirty="0" smtClean="0"/>
              <a:t>border.</a:t>
            </a:r>
          </a:p>
          <a:p>
            <a:pPr lvl="0"/>
            <a:r>
              <a:rPr lang="en-US" sz="2400" dirty="0"/>
              <a:t>Gloria </a:t>
            </a:r>
            <a:r>
              <a:rPr lang="en-US" sz="2400" dirty="0" err="1"/>
              <a:t>Anzaldua’s</a:t>
            </a:r>
            <a:r>
              <a:rPr lang="en-US" sz="2400" dirty="0"/>
              <a:t> work was crucial in </a:t>
            </a:r>
            <a:r>
              <a:rPr lang="en-US" sz="2400" dirty="0" smtClean="0"/>
              <a:t>advancing, </a:t>
            </a:r>
            <a:r>
              <a:rPr lang="en-US" sz="2400" dirty="0"/>
              <a:t>and takes a </a:t>
            </a:r>
            <a:r>
              <a:rPr lang="en-US" sz="2400" dirty="0" smtClean="0"/>
              <a:t>prominent place, </a:t>
            </a:r>
            <a:r>
              <a:rPr lang="en-US" sz="2400" dirty="0"/>
              <a:t>in Chicana feminist theory because she argues for multiple subject positions – race, class, gender, sexuality, immigration, language, religion and nationality.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883934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Based on her personal experiences of growing up on the US-Mexican border</a:t>
            </a:r>
          </a:p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part of the book: essays that are variations on the theme of borderlands</a:t>
            </a:r>
          </a:p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part of the book: poetry written in English and Spanish, each with variations</a:t>
            </a:r>
          </a:p>
          <a:p>
            <a:r>
              <a:rPr lang="en-US" dirty="0"/>
              <a:t>Form of the </a:t>
            </a:r>
            <a:r>
              <a:rPr lang="en-US" dirty="0" smtClean="0"/>
              <a:t>text: </a:t>
            </a:r>
            <a:r>
              <a:rPr lang="en-GB" dirty="0" smtClean="0"/>
              <a:t>u</a:t>
            </a:r>
            <a:r>
              <a:rPr lang="en-US" dirty="0" err="1" smtClean="0"/>
              <a:t>neven</a:t>
            </a:r>
            <a:r>
              <a:rPr lang="en-US" dirty="0" smtClean="0"/>
              <a:t> </a:t>
            </a:r>
            <a:r>
              <a:rPr lang="en-US" dirty="0"/>
              <a:t>and multi-genre—poetry, memoir (“</a:t>
            </a:r>
            <a:r>
              <a:rPr lang="en-US" dirty="0" err="1"/>
              <a:t>autohistoria</a:t>
            </a:r>
            <a:r>
              <a:rPr lang="en-US" dirty="0"/>
              <a:t>”), testimony, history, critical commentary</a:t>
            </a:r>
            <a:endParaRPr lang="en-GB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03941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Spatial Borderland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Physical/spatial/geographical—borderlands as a transnational space: a third country</a:t>
            </a:r>
            <a:endParaRPr lang="en-GB" dirty="0"/>
          </a:p>
          <a:p>
            <a:r>
              <a:rPr lang="en-US" dirty="0"/>
              <a:t>Spaces b/w nations: US/Mexico border</a:t>
            </a:r>
            <a:endParaRPr lang="en-GB" dirty="0"/>
          </a:p>
          <a:p>
            <a:r>
              <a:rPr lang="en-US" dirty="0" smtClean="0"/>
              <a:t>Spanish colonization in the 16</a:t>
            </a:r>
            <a:r>
              <a:rPr lang="en-US" baseline="30000" dirty="0" smtClean="0"/>
              <a:t>th</a:t>
            </a:r>
            <a:r>
              <a:rPr lang="en-US" dirty="0" smtClean="0"/>
              <a:t> c; US </a:t>
            </a:r>
            <a:r>
              <a:rPr lang="en-US" dirty="0"/>
              <a:t>colonization of Mexico in the 19</a:t>
            </a:r>
            <a:r>
              <a:rPr lang="en-US" baseline="30000" dirty="0"/>
              <a:t>th</a:t>
            </a:r>
            <a:r>
              <a:rPr lang="en-US" dirty="0"/>
              <a:t> </a:t>
            </a:r>
            <a:r>
              <a:rPr lang="en-US" dirty="0" smtClean="0"/>
              <a:t>c (1848); 1910: Mexican revolution</a:t>
            </a:r>
            <a:endParaRPr lang="en-GB" dirty="0"/>
          </a:p>
          <a:p>
            <a:r>
              <a:rPr lang="en-US" dirty="0"/>
              <a:t>Neoliberal economic regime inaugurated by NAFTA (North American Free Trade Agreement) </a:t>
            </a:r>
            <a:r>
              <a:rPr lang="en-US" dirty="0" smtClean="0"/>
              <a:t>that </a:t>
            </a:r>
            <a:r>
              <a:rPr lang="en-US" dirty="0"/>
              <a:t>gave rights to US corporations to set up factories in the borderlands</a:t>
            </a:r>
            <a:endParaRPr lang="en-GB" dirty="0"/>
          </a:p>
          <a:p>
            <a:r>
              <a:rPr lang="en-US" dirty="0"/>
              <a:t>Correspondingly, an increased surveillance of borders and migrants, undocumented workers impoverished under global capitalism (loss of land)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995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Language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Bilingualism</a:t>
            </a:r>
            <a:r>
              <a:rPr lang="en-US" dirty="0"/>
              <a:t>/</a:t>
            </a:r>
            <a:r>
              <a:rPr lang="en-US" dirty="0" smtClean="0"/>
              <a:t>multilingualism is </a:t>
            </a:r>
            <a:r>
              <a:rPr lang="en-US" dirty="0"/>
              <a:t>an important aspect of transnational feminism</a:t>
            </a:r>
            <a:endParaRPr lang="en-GB" dirty="0"/>
          </a:p>
          <a:p>
            <a:r>
              <a:rPr lang="en-US" dirty="0"/>
              <a:t>“How to tame a wild tongue”—critique of domination through official languages</a:t>
            </a:r>
            <a:endParaRPr lang="en-GB" dirty="0"/>
          </a:p>
          <a:p>
            <a:r>
              <a:rPr lang="en-US" dirty="0"/>
              <a:t>to speak is to transgress, to cross borders; writing as an act of self-creation</a:t>
            </a:r>
            <a:endParaRPr lang="en-GB" dirty="0"/>
          </a:p>
          <a:p>
            <a:r>
              <a:rPr lang="en-US" dirty="0"/>
              <a:t>language and experience; questions of literacy—alphabetic and pictorial languages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557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Borderlands of history and fiction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History, not linear but </a:t>
            </a:r>
            <a:r>
              <a:rPr lang="en-US" dirty="0" smtClean="0"/>
              <a:t>serpentine: using indigenous icons, traditions and rituals, from before European </a:t>
            </a:r>
            <a:r>
              <a:rPr lang="en-US" dirty="0" err="1" smtClean="0"/>
              <a:t>colonisation</a:t>
            </a:r>
            <a:endParaRPr lang="en-GB" dirty="0"/>
          </a:p>
          <a:p>
            <a:r>
              <a:rPr lang="en-US" dirty="0"/>
              <a:t>Material/</a:t>
            </a:r>
            <a:r>
              <a:rPr lang="en-US" dirty="0" err="1"/>
              <a:t>ist</a:t>
            </a:r>
            <a:r>
              <a:rPr lang="en-US" dirty="0"/>
              <a:t> history</a:t>
            </a:r>
            <a:endParaRPr lang="en-GB" dirty="0"/>
          </a:p>
          <a:p>
            <a:r>
              <a:rPr lang="en-US" dirty="0"/>
              <a:t>Histories of subaltern resistance</a:t>
            </a:r>
            <a:endParaRPr lang="en-GB" dirty="0"/>
          </a:p>
          <a:p>
            <a:r>
              <a:rPr lang="en-US" dirty="0"/>
              <a:t>Reinterpreting female figures from history, marked as </a:t>
            </a:r>
            <a:r>
              <a:rPr lang="en-US" dirty="0" smtClean="0"/>
              <a:t>traitors</a:t>
            </a:r>
          </a:p>
          <a:p>
            <a:r>
              <a:rPr lang="en-US" dirty="0" smtClean="0"/>
              <a:t>“</a:t>
            </a:r>
            <a:r>
              <a:rPr lang="en-US" dirty="0" err="1" smtClean="0"/>
              <a:t>Autohistoria</a:t>
            </a:r>
            <a:r>
              <a:rPr lang="en-US" err="1"/>
              <a:t>-</a:t>
            </a:r>
            <a:r>
              <a:rPr lang="en-US" smtClean="0"/>
              <a:t>teoria</a:t>
            </a:r>
            <a:r>
              <a:rPr lang="en-US" smtClean="0"/>
              <a:t>”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8836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720</TotalTime>
  <Words>490</Words>
  <Application>Microsoft Macintosh PowerPoint</Application>
  <PresentationFormat>On-screen Show (4:3)</PresentationFormat>
  <Paragraphs>44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Gloria Anzaldua</vt:lpstr>
      <vt:lpstr>Notices</vt:lpstr>
      <vt:lpstr>Anzaldua, scholar of Chicana cultural theory, feminist and queer theory</vt:lpstr>
      <vt:lpstr>“new mestizas” and a  “mestiza consciousness” </vt:lpstr>
      <vt:lpstr>Chicana Feminists</vt:lpstr>
      <vt:lpstr>Form</vt:lpstr>
      <vt:lpstr>Spatial Borderland</vt:lpstr>
      <vt:lpstr>Language</vt:lpstr>
      <vt:lpstr>Borderlands of history and fiction </vt:lpstr>
      <vt:lpstr>Borders…</vt:lpstr>
      <vt:lpstr>Discussion Questions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Roxanne Bibizadeh</dc:creator>
  <cp:lastModifiedBy>Roxanne Bibizadeh</cp:lastModifiedBy>
  <cp:revision>20</cp:revision>
  <dcterms:created xsi:type="dcterms:W3CDTF">2015-12-06T08:08:06Z</dcterms:created>
  <dcterms:modified xsi:type="dcterms:W3CDTF">2015-12-07T12:55:47Z</dcterms:modified>
</cp:coreProperties>
</file>