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3" r:id="rId7"/>
    <p:sldId id="264" r:id="rId8"/>
    <p:sldId id="265" r:id="rId9"/>
    <p:sldId id="267" r:id="rId10"/>
    <p:sldId id="273" r:id="rId11"/>
    <p:sldId id="284" r:id="rId12"/>
    <p:sldId id="271" r:id="rId13"/>
    <p:sldId id="266" r:id="rId14"/>
    <p:sldId id="268" r:id="rId15"/>
    <p:sldId id="269" r:id="rId16"/>
    <p:sldId id="272" r:id="rId17"/>
    <p:sldId id="262" r:id="rId18"/>
    <p:sldId id="270" r:id="rId19"/>
    <p:sldId id="279" r:id="rId20"/>
    <p:sldId id="275" r:id="rId21"/>
    <p:sldId id="276" r:id="rId22"/>
    <p:sldId id="277" r:id="rId23"/>
    <p:sldId id="278" r:id="rId24"/>
    <p:sldId id="285" r:id="rId25"/>
    <p:sldId id="286" r:id="rId26"/>
    <p:sldId id="287" r:id="rId27"/>
    <p:sldId id="288" r:id="rId28"/>
    <p:sldId id="280" r:id="rId29"/>
    <p:sldId id="282" r:id="rId30"/>
    <p:sldId id="281" r:id="rId31"/>
    <p:sldId id="283"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1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B363C87-F7CB-484E-9651-9D130E2CF99B}" type="datetimeFigureOut">
              <a:rPr lang="en-GB" smtClean="0"/>
              <a:pPr/>
              <a:t>17/01/16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363C87-F7CB-484E-9651-9D130E2CF99B}" type="datetimeFigureOut">
              <a:rPr lang="en-GB" smtClean="0"/>
              <a:pPr/>
              <a:t>17/01/16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363C87-F7CB-484E-9651-9D130E2CF99B}" type="datetimeFigureOut">
              <a:rPr lang="en-GB" smtClean="0"/>
              <a:pPr/>
              <a:t>17/01/16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363C87-F7CB-484E-9651-9D130E2CF99B}" type="datetimeFigureOut">
              <a:rPr lang="en-GB" smtClean="0"/>
              <a:pPr/>
              <a:t>17/01/16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363C87-F7CB-484E-9651-9D130E2CF99B}" type="datetimeFigureOut">
              <a:rPr lang="en-GB" smtClean="0"/>
              <a:pPr/>
              <a:t>17/01/16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B363C87-F7CB-484E-9651-9D130E2CF99B}" type="datetimeFigureOut">
              <a:rPr lang="en-GB" smtClean="0"/>
              <a:pPr/>
              <a:t>17/01/16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B363C87-F7CB-484E-9651-9D130E2CF99B}" type="datetimeFigureOut">
              <a:rPr lang="en-GB" smtClean="0"/>
              <a:pPr/>
              <a:t>17/01/16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B363C87-F7CB-484E-9651-9D130E2CF99B}" type="datetimeFigureOut">
              <a:rPr lang="en-GB" smtClean="0"/>
              <a:pPr/>
              <a:t>17/01/16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363C87-F7CB-484E-9651-9D130E2CF99B}" type="datetimeFigureOut">
              <a:rPr lang="en-GB" smtClean="0"/>
              <a:pPr/>
              <a:t>17/01/16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363C87-F7CB-484E-9651-9D130E2CF99B}" type="datetimeFigureOut">
              <a:rPr lang="en-GB" smtClean="0"/>
              <a:pPr/>
              <a:t>17/01/16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363C87-F7CB-484E-9651-9D130E2CF99B}" type="datetimeFigureOut">
              <a:rPr lang="en-GB" smtClean="0"/>
              <a:pPr/>
              <a:t>17/01/16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F87F20-DE8E-4F3B-8D32-125E0119EE3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363C87-F7CB-484E-9651-9D130E2CF99B}" type="datetimeFigureOut">
              <a:rPr lang="en-GB" smtClean="0"/>
              <a:pPr/>
              <a:t>17/01/16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87F20-DE8E-4F3B-8D32-125E0119EE3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S6HHCxLZftQ"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2ZHH4ALRFHw"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3356992"/>
            <a:ext cx="7846640" cy="2808311"/>
          </a:xfrm>
        </p:spPr>
        <p:txBody>
          <a:bodyPr>
            <a:normAutofit fontScale="90000"/>
          </a:bodyPr>
          <a:lstStyle/>
          <a:p>
            <a:r>
              <a:rPr lang="en-GB" b="1" dirty="0" smtClean="0"/>
              <a:t>Week </a:t>
            </a:r>
            <a:r>
              <a:rPr lang="en-GB" b="1" dirty="0"/>
              <a:t>2</a:t>
            </a:r>
            <a:r>
              <a:rPr lang="en-GB" b="1" dirty="0" smtClean="0"/>
              <a:t>:</a:t>
            </a:r>
            <a:br>
              <a:rPr lang="en-GB" b="1" dirty="0" smtClean="0"/>
            </a:br>
            <a:r>
              <a:rPr lang="en-GB" b="1" dirty="0" smtClean="0"/>
              <a:t> </a:t>
            </a:r>
            <a:r>
              <a:rPr lang="en-GB" b="1" dirty="0" err="1" smtClean="0"/>
              <a:t>Gayatri</a:t>
            </a:r>
            <a:r>
              <a:rPr lang="en-GB" b="1" dirty="0" smtClean="0"/>
              <a:t> </a:t>
            </a:r>
            <a:r>
              <a:rPr lang="en-GB" b="1" dirty="0" err="1" smtClean="0"/>
              <a:t>Chakravorty</a:t>
            </a:r>
            <a:r>
              <a:rPr lang="en-GB" b="1" dirty="0" smtClean="0"/>
              <a:t> </a:t>
            </a:r>
            <a:r>
              <a:rPr lang="en-GB" b="1" dirty="0" err="1" smtClean="0"/>
              <a:t>Spivak</a:t>
            </a:r>
            <a:r>
              <a:rPr lang="en-GB" b="1" dirty="0" smtClean="0"/>
              <a:t> </a:t>
            </a:r>
            <a:br>
              <a:rPr lang="en-GB" b="1" dirty="0" smtClean="0"/>
            </a:br>
            <a:r>
              <a:rPr lang="en-GB" b="1" dirty="0" smtClean="0"/>
              <a:t> “Can the Subaltern Speak?”</a:t>
            </a:r>
            <a:br>
              <a:rPr lang="en-GB" b="1" dirty="0" smtClean="0"/>
            </a:br>
            <a:r>
              <a:rPr lang="en-GB" b="1" dirty="0" smtClean="0"/>
              <a:t>Joan W. Scott </a:t>
            </a:r>
            <a:br>
              <a:rPr lang="en-GB" b="1" dirty="0" smtClean="0"/>
            </a:br>
            <a:r>
              <a:rPr lang="en-GB" b="1" dirty="0" smtClean="0"/>
              <a:t>“The Evidence of Experience”</a:t>
            </a:r>
            <a:endParaRPr lang="en-GB" dirty="0"/>
          </a:p>
        </p:txBody>
      </p:sp>
      <p:pic>
        <p:nvPicPr>
          <p:cNvPr id="5" name="Picture 4"/>
          <p:cNvPicPr>
            <a:picLocks noChangeAspect="1"/>
          </p:cNvPicPr>
          <p:nvPr/>
        </p:nvPicPr>
        <p:blipFill>
          <a:blip r:embed="rId2"/>
          <a:stretch>
            <a:fillRect/>
          </a:stretch>
        </p:blipFill>
        <p:spPr>
          <a:xfrm>
            <a:off x="-7421" y="0"/>
            <a:ext cx="2755665" cy="3789040"/>
          </a:xfrm>
          <a:prstGeom prst="rect">
            <a:avLst/>
          </a:prstGeom>
        </p:spPr>
      </p:pic>
      <p:pic>
        <p:nvPicPr>
          <p:cNvPr id="6" name="Picture 5"/>
          <p:cNvPicPr>
            <a:picLocks noChangeAspect="1"/>
          </p:cNvPicPr>
          <p:nvPr/>
        </p:nvPicPr>
        <p:blipFill>
          <a:blip r:embed="rId3"/>
          <a:stretch>
            <a:fillRect/>
          </a:stretch>
        </p:blipFill>
        <p:spPr>
          <a:xfrm>
            <a:off x="6350000" y="0"/>
            <a:ext cx="2794000" cy="3810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Akrasia</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Essentially is self deception. A disassociation between intent and action, </a:t>
            </a:r>
            <a:r>
              <a:rPr lang="en-GB" dirty="0" err="1" smtClean="0"/>
              <a:t>ie</a:t>
            </a:r>
            <a:r>
              <a:rPr lang="en-GB" dirty="0" smtClean="0"/>
              <a:t>: the intent doesn’t correspond to the action.</a:t>
            </a:r>
          </a:p>
          <a:p>
            <a:r>
              <a:rPr lang="en-GB" dirty="0" smtClean="0"/>
              <a:t>For example: Say I’m a smoker. I intend to stop smoking, but I continue to smoke because my unknown functional intent is actually that I do not want to quit. Therefore I am an </a:t>
            </a:r>
            <a:r>
              <a:rPr lang="en-GB" dirty="0" err="1" smtClean="0"/>
              <a:t>akratic</a:t>
            </a:r>
            <a:r>
              <a:rPr lang="en-GB" dirty="0" smtClean="0"/>
              <a:t> individual.</a:t>
            </a:r>
          </a:p>
          <a:p>
            <a:r>
              <a:rPr lang="en-GB" dirty="0" smtClean="0">
                <a:solidFill>
                  <a:srgbClr val="00B0F0"/>
                </a:solidFill>
              </a:rPr>
              <a:t>Have you ever been an </a:t>
            </a:r>
            <a:r>
              <a:rPr lang="en-GB" dirty="0" err="1" smtClean="0">
                <a:solidFill>
                  <a:srgbClr val="00B0F0"/>
                </a:solidFill>
              </a:rPr>
              <a:t>akratic</a:t>
            </a:r>
            <a:r>
              <a:rPr lang="en-GB" dirty="0" smtClean="0">
                <a:solidFill>
                  <a:srgbClr val="00B0F0"/>
                </a:solidFill>
              </a:rPr>
              <a:t> individual?</a:t>
            </a:r>
          </a:p>
          <a:p>
            <a:r>
              <a:rPr lang="en-GB" dirty="0" smtClean="0">
                <a:solidFill>
                  <a:srgbClr val="FF0000"/>
                </a:solidFill>
              </a:rPr>
              <a:t>How does this relate to Marxist theory?</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Akrasia</a:t>
            </a:r>
            <a:r>
              <a:rPr lang="en-GB" dirty="0" smtClean="0"/>
              <a:t> and Marx</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My intent is to save my money so that I might improve my lifestyle and position in life.</a:t>
            </a:r>
          </a:p>
          <a:p>
            <a:r>
              <a:rPr lang="en-GB" dirty="0" smtClean="0"/>
              <a:t>My action is to go out every Friday and Saturday and relax with friends spending lots of money drinking in clubs.</a:t>
            </a:r>
          </a:p>
          <a:p>
            <a:r>
              <a:rPr lang="en-GB" dirty="0" smtClean="0"/>
              <a:t>My functional intent is to have fun and let off steam at the weekend, making the week more bearable.</a:t>
            </a:r>
          </a:p>
          <a:p>
            <a:r>
              <a:rPr lang="en-GB" dirty="0" smtClean="0"/>
              <a:t>I am deceiving myself because I never manage to obtain my true goal of financial betterment. I seek a short term solution instead of striving for what I </a:t>
            </a:r>
            <a:r>
              <a:rPr lang="en-GB" smtClean="0"/>
              <a:t>really want.</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82554"/>
          </a:xfrm>
        </p:spPr>
        <p:txBody>
          <a:bodyPr>
            <a:normAutofit/>
          </a:bodyPr>
          <a:lstStyle/>
          <a:p>
            <a:r>
              <a:rPr lang="en-GB" dirty="0" smtClean="0">
                <a:solidFill>
                  <a:srgbClr val="FF0000"/>
                </a:solidFill>
              </a:rPr>
              <a:t>How does this relate to </a:t>
            </a:r>
            <a:br>
              <a:rPr lang="en-GB" dirty="0" smtClean="0">
                <a:solidFill>
                  <a:srgbClr val="FF0000"/>
                </a:solidFill>
              </a:rPr>
            </a:br>
            <a:r>
              <a:rPr lang="en-GB" dirty="0" smtClean="0">
                <a:solidFill>
                  <a:srgbClr val="FF0000"/>
                </a:solidFill>
              </a:rPr>
              <a:t>Post structuralism?</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Post </a:t>
            </a:r>
            <a:r>
              <a:rPr lang="en-GB" dirty="0" err="1" smtClean="0"/>
              <a:t>Structuralists</a:t>
            </a:r>
            <a:r>
              <a:rPr lang="en-GB" dirty="0" smtClean="0"/>
              <a:t> Criticise Marxism</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Post </a:t>
            </a:r>
            <a:r>
              <a:rPr lang="en-GB" dirty="0" err="1" smtClean="0"/>
              <a:t>structuralist</a:t>
            </a:r>
            <a:r>
              <a:rPr lang="en-GB" dirty="0" smtClean="0"/>
              <a:t> (PS) reject false consciousness – they argue:</a:t>
            </a:r>
          </a:p>
          <a:p>
            <a:pPr marL="514350" indent="-514350">
              <a:buFont typeface="+mj-lt"/>
              <a:buAutoNum type="arabicPeriod"/>
            </a:pPr>
            <a:r>
              <a:rPr lang="en-GB" dirty="0" smtClean="0"/>
              <a:t>If every member of the proletariat is misinformed it’s unhelpful if there is no consciousness that exists that is not distorted. We cannot make sense of false consciousness if everyone is deceived.</a:t>
            </a:r>
          </a:p>
          <a:p>
            <a:pPr marL="514350" indent="-514350">
              <a:buFont typeface="+mj-lt"/>
              <a:buAutoNum type="arabicPeriod"/>
            </a:pPr>
            <a:r>
              <a:rPr lang="en-GB" dirty="0" smtClean="0"/>
              <a:t>There is no such thing as a group/collective consciousness -  it should be replaced with more useful analysis of culture using discourse or background.</a:t>
            </a:r>
          </a:p>
          <a:p>
            <a:pPr marL="514350" indent="-514350">
              <a:buFont typeface="+mj-lt"/>
              <a:buAutoNum type="arabicPeriod"/>
            </a:pPr>
            <a:r>
              <a:rPr lang="en-GB" dirty="0" smtClean="0"/>
              <a:t>Global consciousness is even more impossible.</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Rejecting False Consciousness</a:t>
            </a:r>
            <a:endParaRPr lang="en-GB" dirty="0"/>
          </a:p>
        </p:txBody>
      </p:sp>
      <p:sp>
        <p:nvSpPr>
          <p:cNvPr id="3" name="Content Placeholder 2"/>
          <p:cNvSpPr>
            <a:spLocks noGrp="1"/>
          </p:cNvSpPr>
          <p:nvPr>
            <p:ph idx="1"/>
          </p:nvPr>
        </p:nvSpPr>
        <p:spPr/>
        <p:txBody>
          <a:bodyPr>
            <a:normAutofit/>
          </a:bodyPr>
          <a:lstStyle/>
          <a:p>
            <a:r>
              <a:rPr lang="en-GB" dirty="0" smtClean="0"/>
              <a:t>PS argue that ideology doesn’t influence or coerce the population. The system is secured by </a:t>
            </a:r>
            <a:r>
              <a:rPr lang="en-GB" b="1" dirty="0" smtClean="0"/>
              <a:t>CONSENT</a:t>
            </a:r>
            <a:r>
              <a:rPr lang="en-GB" dirty="0" smtClean="0"/>
              <a:t>. The proletariat consent to dominance and being governed if their basic needs are being met.</a:t>
            </a:r>
          </a:p>
          <a:p>
            <a:r>
              <a:rPr lang="en-GB" dirty="0" smtClean="0"/>
              <a:t>The oppressed consent to passivity to preserve the structure of power. PS do not believe there is any deception.</a:t>
            </a:r>
          </a:p>
          <a:p>
            <a:endParaRPr lang="en-GB"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DIVERGENT</a:t>
            </a:r>
            <a:endParaRPr lang="en-GB" dirty="0"/>
          </a:p>
        </p:txBody>
      </p:sp>
      <p:sp>
        <p:nvSpPr>
          <p:cNvPr id="3" name="Content Placeholder 2"/>
          <p:cNvSpPr>
            <a:spLocks noGrp="1"/>
          </p:cNvSpPr>
          <p:nvPr>
            <p:ph idx="1"/>
          </p:nvPr>
        </p:nvSpPr>
        <p:spPr>
          <a:xfrm>
            <a:off x="457200" y="1268760"/>
            <a:ext cx="8229600" cy="5400600"/>
          </a:xfrm>
        </p:spPr>
        <p:txBody>
          <a:bodyPr>
            <a:normAutofit fontScale="85000" lnSpcReduction="10000"/>
          </a:bodyPr>
          <a:lstStyle/>
          <a:p>
            <a:r>
              <a:rPr lang="en-GB" dirty="0" smtClean="0"/>
              <a:t>It is inevitable that someone will refuse to consent and become a non-conformist or a trouble maker.</a:t>
            </a:r>
          </a:p>
          <a:p>
            <a:r>
              <a:rPr lang="en-GB" dirty="0" smtClean="0"/>
              <a:t>A non-conformist is a necessary by-product of the system because they will commit actions against the state - “crimes” and will become “criminals”.</a:t>
            </a:r>
          </a:p>
          <a:p>
            <a:r>
              <a:rPr lang="en-GB" dirty="0" smtClean="0"/>
              <a:t>Power needs non-conformists so they have people to punish and demonise.</a:t>
            </a:r>
          </a:p>
          <a:p>
            <a:r>
              <a:rPr lang="en-GB" dirty="0" smtClean="0"/>
              <a:t>HP can remove the non-conformists and this helps to maintain pacification.</a:t>
            </a:r>
          </a:p>
          <a:p>
            <a:r>
              <a:rPr lang="en-GB" dirty="0" smtClean="0"/>
              <a:t>Hence some of the oppressed have been called to play the role of criminals in order to keep the rest of the oppressed in their place.</a:t>
            </a:r>
          </a:p>
          <a:p>
            <a:r>
              <a:rPr lang="en-GB" dirty="0" smtClean="0">
                <a:solidFill>
                  <a:srgbClr val="FF0000"/>
                </a:solidFill>
                <a:hlinkClick r:id="rId2"/>
              </a:rPr>
              <a:t>http://www.youtube.com/watch?v=S6HHCxLZftQ</a:t>
            </a:r>
            <a:endParaRPr lang="en-GB" dirty="0" smtClean="0">
              <a:solidFill>
                <a:srgbClr val="FF0000"/>
              </a:solidFill>
            </a:endParaRP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76872"/>
            <a:ext cx="8229600" cy="2088232"/>
          </a:xfrm>
        </p:spPr>
        <p:txBody>
          <a:bodyPr>
            <a:normAutofit/>
          </a:bodyPr>
          <a:lstStyle/>
          <a:p>
            <a:r>
              <a:rPr lang="en-GB" dirty="0" smtClean="0">
                <a:solidFill>
                  <a:srgbClr val="FF0000"/>
                </a:solidFill>
              </a:rPr>
              <a:t>Why is this relevant to </a:t>
            </a:r>
            <a:r>
              <a:rPr lang="en-GB" dirty="0" err="1" smtClean="0">
                <a:solidFill>
                  <a:srgbClr val="FF0000"/>
                </a:solidFill>
              </a:rPr>
              <a:t>Spivak</a:t>
            </a:r>
            <a:r>
              <a:rPr lang="en-GB" dirty="0" smtClean="0">
                <a:solidFill>
                  <a:srgbClr val="FF0000"/>
                </a:solidFill>
              </a:rPr>
              <a:t>?</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Marxism and </a:t>
            </a:r>
            <a:r>
              <a:rPr lang="en-GB" dirty="0" err="1" smtClean="0"/>
              <a:t>Spivak</a:t>
            </a:r>
            <a:endParaRPr lang="en-GB" dirty="0"/>
          </a:p>
        </p:txBody>
      </p:sp>
      <p:sp>
        <p:nvSpPr>
          <p:cNvPr id="3" name="Content Placeholder 2"/>
          <p:cNvSpPr>
            <a:spLocks noGrp="1"/>
          </p:cNvSpPr>
          <p:nvPr>
            <p:ph idx="1"/>
          </p:nvPr>
        </p:nvSpPr>
        <p:spPr/>
        <p:txBody>
          <a:bodyPr/>
          <a:lstStyle/>
          <a:p>
            <a:r>
              <a:rPr lang="en-GB" dirty="0" err="1" smtClean="0"/>
              <a:t>Spivak</a:t>
            </a:r>
            <a:r>
              <a:rPr lang="en-GB" dirty="0" smtClean="0"/>
              <a:t> sets her argument in opposition to French post </a:t>
            </a:r>
            <a:r>
              <a:rPr lang="en-GB" dirty="0" err="1" smtClean="0"/>
              <a:t>structuralists</a:t>
            </a:r>
            <a:r>
              <a:rPr lang="en-GB" dirty="0" smtClean="0"/>
              <a:t> </a:t>
            </a:r>
            <a:r>
              <a:rPr lang="en-GB" dirty="0" smtClean="0">
                <a:solidFill>
                  <a:srgbClr val="00B0F0"/>
                </a:solidFill>
              </a:rPr>
              <a:t>(she doesn’t believe people consent to oppression)</a:t>
            </a:r>
            <a:r>
              <a:rPr lang="en-GB" dirty="0" smtClean="0"/>
              <a:t>. Instead she identified the subaltern population within a Marxist framework </a:t>
            </a:r>
            <a:r>
              <a:rPr lang="en-GB" dirty="0" smtClean="0">
                <a:solidFill>
                  <a:srgbClr val="00B0F0"/>
                </a:solidFill>
              </a:rPr>
              <a:t>(coerced and deceived into oppression)</a:t>
            </a:r>
            <a:r>
              <a:rPr lang="en-GB" dirty="0" smtClean="0"/>
              <a:t>.</a:t>
            </a:r>
          </a:p>
          <a:p>
            <a:r>
              <a:rPr lang="en-GB" dirty="0" smtClean="0">
                <a:solidFill>
                  <a:srgbClr val="FF0000"/>
                </a:solidFill>
              </a:rPr>
              <a:t>What is a potential problem with </a:t>
            </a:r>
            <a:r>
              <a:rPr lang="en-GB" dirty="0" err="1" smtClean="0">
                <a:solidFill>
                  <a:srgbClr val="FF0000"/>
                </a:solidFill>
              </a:rPr>
              <a:t>Spivak</a:t>
            </a:r>
            <a:r>
              <a:rPr lang="en-GB" dirty="0" smtClean="0">
                <a:solidFill>
                  <a:srgbClr val="FF0000"/>
                </a:solidFill>
              </a:rPr>
              <a:t> and her use of Marxist theory?</a:t>
            </a:r>
            <a:endParaRPr lang="en-GB"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Marxism and </a:t>
            </a:r>
            <a:r>
              <a:rPr lang="en-GB" dirty="0" err="1" smtClean="0"/>
              <a:t>Eurocentrism</a:t>
            </a:r>
            <a:endParaRPr lang="en-GB" dirty="0"/>
          </a:p>
        </p:txBody>
      </p:sp>
      <p:sp>
        <p:nvSpPr>
          <p:cNvPr id="3" name="Content Placeholder 2"/>
          <p:cNvSpPr>
            <a:spLocks noGrp="1"/>
          </p:cNvSpPr>
          <p:nvPr>
            <p:ph idx="1"/>
          </p:nvPr>
        </p:nvSpPr>
        <p:spPr/>
        <p:txBody>
          <a:bodyPr>
            <a:normAutofit fontScale="92500"/>
          </a:bodyPr>
          <a:lstStyle/>
          <a:p>
            <a:r>
              <a:rPr lang="en-GB" dirty="0" smtClean="0"/>
              <a:t>Marxism has been criticised for being exclusively Eurocentric because gender and class cannot be satisfactorily subordinated to class.</a:t>
            </a:r>
          </a:p>
          <a:p>
            <a:r>
              <a:rPr lang="en-GB" dirty="0" smtClean="0"/>
              <a:t>Marxism only addresses the concerns of the working class because they believe they are the most subordinate.</a:t>
            </a:r>
          </a:p>
          <a:p>
            <a:r>
              <a:rPr lang="en-GB" dirty="0" smtClean="0"/>
              <a:t>However, </a:t>
            </a:r>
            <a:r>
              <a:rPr lang="en-GB" dirty="0" err="1" smtClean="0"/>
              <a:t>Spivak</a:t>
            </a:r>
            <a:r>
              <a:rPr lang="en-GB" dirty="0" smtClean="0"/>
              <a:t> uses the Marxist framework to analyse the subaltern. She revises and revives the theory, applying it to the subaltern.</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229600" cy="1143000"/>
          </a:xfrm>
        </p:spPr>
        <p:txBody>
          <a:bodyPr/>
          <a:lstStyle/>
          <a:p>
            <a:r>
              <a:rPr lang="en-GB" dirty="0" smtClean="0"/>
              <a:t>Post Structuralism </a:t>
            </a:r>
            <a:r>
              <a:rPr lang="en-GB" sz="1800" dirty="0" smtClean="0"/>
              <a:t>V.S</a:t>
            </a:r>
            <a:r>
              <a:rPr lang="en-GB" dirty="0" smtClean="0"/>
              <a:t> Marxism</a:t>
            </a:r>
            <a:endParaRPr lang="en-GB" dirty="0"/>
          </a:p>
        </p:txBody>
      </p:sp>
      <p:sp>
        <p:nvSpPr>
          <p:cNvPr id="3" name="Content Placeholder 2"/>
          <p:cNvSpPr>
            <a:spLocks noGrp="1"/>
          </p:cNvSpPr>
          <p:nvPr>
            <p:ph idx="1"/>
          </p:nvPr>
        </p:nvSpPr>
        <p:spPr>
          <a:xfrm>
            <a:off x="251520" y="1600200"/>
            <a:ext cx="8712968" cy="4925144"/>
          </a:xfrm>
        </p:spPr>
        <p:txBody>
          <a:bodyPr>
            <a:normAutofit fontScale="92500" lnSpcReduction="20000"/>
          </a:bodyPr>
          <a:lstStyle/>
          <a:p>
            <a:pPr algn="ctr">
              <a:buNone/>
            </a:pPr>
            <a:r>
              <a:rPr lang="en-GB" dirty="0" smtClean="0">
                <a:solidFill>
                  <a:srgbClr val="FF0000"/>
                </a:solidFill>
              </a:rPr>
              <a:t>Which school of thought is more realistic?</a:t>
            </a:r>
          </a:p>
          <a:p>
            <a:pPr algn="ctr">
              <a:buNone/>
            </a:pPr>
            <a:r>
              <a:rPr lang="en-GB" dirty="0" smtClean="0"/>
              <a:t>Marxism (coercion and deception to oppress) </a:t>
            </a:r>
          </a:p>
          <a:p>
            <a:pPr algn="ctr">
              <a:buNone/>
            </a:pPr>
            <a:r>
              <a:rPr lang="en-GB" dirty="0" smtClean="0"/>
              <a:t>or </a:t>
            </a:r>
          </a:p>
          <a:p>
            <a:pPr algn="ctr">
              <a:buNone/>
            </a:pPr>
            <a:r>
              <a:rPr lang="en-GB" dirty="0" smtClean="0"/>
              <a:t>Post </a:t>
            </a:r>
            <a:r>
              <a:rPr lang="en-GB" dirty="0" err="1" smtClean="0"/>
              <a:t>structuralists</a:t>
            </a:r>
            <a:r>
              <a:rPr lang="en-GB" dirty="0" smtClean="0"/>
              <a:t> (people consent to oppression)</a:t>
            </a:r>
          </a:p>
          <a:p>
            <a:pPr algn="ctr">
              <a:buNone/>
            </a:pPr>
            <a:endParaRPr lang="en-GB" dirty="0" smtClean="0"/>
          </a:p>
          <a:p>
            <a:pPr algn="ctr">
              <a:buNone/>
            </a:pPr>
            <a:r>
              <a:rPr lang="en-GB" dirty="0" smtClean="0">
                <a:solidFill>
                  <a:srgbClr val="FF0000"/>
                </a:solidFill>
              </a:rPr>
              <a:t>Why do you think </a:t>
            </a:r>
            <a:r>
              <a:rPr lang="en-GB" dirty="0" err="1" smtClean="0">
                <a:solidFill>
                  <a:srgbClr val="FF0000"/>
                </a:solidFill>
              </a:rPr>
              <a:t>Spivak</a:t>
            </a:r>
            <a:r>
              <a:rPr lang="en-GB" dirty="0" smtClean="0">
                <a:solidFill>
                  <a:srgbClr val="FF0000"/>
                </a:solidFill>
              </a:rPr>
              <a:t> disagrees with </a:t>
            </a:r>
          </a:p>
          <a:p>
            <a:pPr algn="ctr">
              <a:buNone/>
            </a:pPr>
            <a:r>
              <a:rPr lang="en-GB" dirty="0" smtClean="0">
                <a:solidFill>
                  <a:srgbClr val="FF0000"/>
                </a:solidFill>
              </a:rPr>
              <a:t>Post </a:t>
            </a:r>
            <a:r>
              <a:rPr lang="en-GB" dirty="0" err="1" smtClean="0">
                <a:solidFill>
                  <a:srgbClr val="FF0000"/>
                </a:solidFill>
              </a:rPr>
              <a:t>structuralists</a:t>
            </a:r>
            <a:r>
              <a:rPr lang="en-GB" dirty="0" smtClean="0">
                <a:solidFill>
                  <a:srgbClr val="FF0000"/>
                </a:solidFill>
              </a:rPr>
              <a:t>?</a:t>
            </a:r>
          </a:p>
          <a:p>
            <a:pPr algn="ctr">
              <a:buNone/>
            </a:pPr>
            <a:r>
              <a:rPr lang="en-GB" dirty="0" smtClean="0"/>
              <a:t>Is it because the subaltern do not have access to HP, there is no communication therefore they could not consent because they are not even aware of the power that oppresses them?</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Beyond </a:t>
            </a:r>
            <a:r>
              <a:rPr lang="en-GB" dirty="0" err="1" smtClean="0"/>
              <a:t>Postcolonialism</a:t>
            </a:r>
            <a:endParaRPr lang="en-GB" dirty="0"/>
          </a:p>
        </p:txBody>
      </p:sp>
      <p:sp>
        <p:nvSpPr>
          <p:cNvPr id="3" name="Content Placeholder 2"/>
          <p:cNvSpPr>
            <a:spLocks noGrp="1"/>
          </p:cNvSpPr>
          <p:nvPr>
            <p:ph idx="1"/>
          </p:nvPr>
        </p:nvSpPr>
        <p:spPr/>
        <p:txBody>
          <a:bodyPr>
            <a:normAutofit fontScale="85000" lnSpcReduction="20000"/>
          </a:bodyPr>
          <a:lstStyle/>
          <a:p>
            <a:r>
              <a:rPr lang="en-GB" dirty="0" err="1" smtClean="0"/>
              <a:t>Spivak</a:t>
            </a:r>
            <a:r>
              <a:rPr lang="en-GB" dirty="0"/>
              <a:t> </a:t>
            </a:r>
            <a:r>
              <a:rPr lang="en-GB" dirty="0" smtClean="0"/>
              <a:t>is considered a leading postcolonial critic but her critical work is difficult to define because </a:t>
            </a:r>
            <a:r>
              <a:rPr lang="en-GB" dirty="0" err="1" smtClean="0"/>
              <a:t>Spivak</a:t>
            </a:r>
            <a:r>
              <a:rPr lang="en-GB" dirty="0" smtClean="0"/>
              <a:t> constantly revises her arguments to refuse identification by any single category or label such as ‘postcolonial’, ‘feminist’ or ‘Marxist’.</a:t>
            </a:r>
          </a:p>
          <a:p>
            <a:r>
              <a:rPr lang="en-GB" dirty="0" smtClean="0"/>
              <a:t>She is committed to re-thinking and revising theoretical concepts and approaches in response to social, economic and political changes in the contemporary world order.</a:t>
            </a:r>
          </a:p>
          <a:p>
            <a:r>
              <a:rPr lang="en-GB" dirty="0" smtClean="0"/>
              <a:t>She embodies what it means to be a philosopher, because there’s always new interpretations and new modes of reviving/revising schools of thought.</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Key terms to enable understanding of the essay:</a:t>
            </a:r>
            <a:endParaRPr lang="en-GB" dirty="0"/>
          </a:p>
        </p:txBody>
      </p:sp>
      <p:sp>
        <p:nvSpPr>
          <p:cNvPr id="3" name="Content Placeholder 2"/>
          <p:cNvSpPr>
            <a:spLocks noGrp="1"/>
          </p:cNvSpPr>
          <p:nvPr>
            <p:ph idx="1"/>
          </p:nvPr>
        </p:nvSpPr>
        <p:spPr>
          <a:xfrm>
            <a:off x="323528" y="1340768"/>
            <a:ext cx="8363272" cy="5517232"/>
          </a:xfrm>
        </p:spPr>
        <p:txBody>
          <a:bodyPr>
            <a:normAutofit fontScale="62500" lnSpcReduction="20000"/>
          </a:bodyPr>
          <a:lstStyle/>
          <a:p>
            <a:pPr marL="514350" lvl="0" indent="-514350">
              <a:buFont typeface="+mj-lt"/>
              <a:buAutoNum type="arabicPeriod"/>
            </a:pPr>
            <a:r>
              <a:rPr lang="en-GB" b="1" dirty="0" smtClean="0"/>
              <a:t>Hegemony:</a:t>
            </a:r>
            <a:r>
              <a:rPr lang="en-GB" dirty="0" smtClean="0"/>
              <a:t> hegemonic power or dominant discourse is predominantly that of a white male.</a:t>
            </a:r>
          </a:p>
          <a:p>
            <a:pPr marL="514350" lvl="0" indent="-514350">
              <a:buFont typeface="+mj-lt"/>
              <a:buAutoNum type="arabicPeriod"/>
            </a:pPr>
            <a:r>
              <a:rPr lang="en-GB" b="1" dirty="0" smtClean="0"/>
              <a:t>Equivocation:</a:t>
            </a:r>
            <a:r>
              <a:rPr lang="en-GB" dirty="0" smtClean="0"/>
              <a:t> </a:t>
            </a:r>
            <a:r>
              <a:rPr lang="en-GB" dirty="0" err="1" smtClean="0"/>
              <a:t>Spivak</a:t>
            </a:r>
            <a:r>
              <a:rPr lang="en-GB" dirty="0" smtClean="0"/>
              <a:t> is suggesting that we have to be sure in the theoretical rigour of our use of terms. We need to avoid using terms that have multiple meanings. She wants us to avoid equivocation.</a:t>
            </a:r>
          </a:p>
          <a:p>
            <a:pPr marL="514350" lvl="0" indent="-514350">
              <a:buFont typeface="+mj-lt"/>
              <a:buAutoNum type="arabicPeriod"/>
            </a:pPr>
            <a:r>
              <a:rPr lang="en-GB" b="1" dirty="0" smtClean="0"/>
              <a:t>Subaltern:</a:t>
            </a:r>
            <a:r>
              <a:rPr lang="en-GB" dirty="0" smtClean="0"/>
              <a:t> The individual that is oppressed has limited hegemonic power or accessibility to the notion of hegemony/power. Through historical narrative the oppressed do not have access to orthodoxy (those in control of hegemony). The oppressed can consolidate power to force orthodoxy to ensure the revision of history. Revisionist history is when an oppressed person is given the opportunity to be rewritten into history. The subaltern lack recognition and cannot contribute to revisionist history. </a:t>
            </a:r>
            <a:r>
              <a:rPr lang="en-GB" b="1" dirty="0" smtClean="0"/>
              <a:t>The subaltern and oppressed are not interchangeable terms. All subaltern are oppressed but not all oppressed are subaltern.</a:t>
            </a:r>
            <a:endParaRPr lang="en-GB" dirty="0" smtClean="0"/>
          </a:p>
          <a:p>
            <a:pPr marL="514350" lvl="0" indent="-514350">
              <a:buFont typeface="+mj-lt"/>
              <a:buAutoNum type="arabicPeriod"/>
            </a:pPr>
            <a:r>
              <a:rPr lang="en-GB" b="1" dirty="0" smtClean="0"/>
              <a:t>Subjectivity: </a:t>
            </a:r>
            <a:r>
              <a:rPr lang="en-GB" dirty="0" smtClean="0"/>
              <a:t>Foucault and </a:t>
            </a:r>
            <a:r>
              <a:rPr lang="en-GB" dirty="0" err="1" smtClean="0"/>
              <a:t>Deleuze</a:t>
            </a:r>
            <a:r>
              <a:rPr lang="en-GB" dirty="0" smtClean="0"/>
              <a:t> ascribe to the poststructuralist traditional model that believe desire, interest, and intent are all united and all the same in the formation of the subject. They conflate the terms. However, </a:t>
            </a:r>
            <a:r>
              <a:rPr lang="en-GB" dirty="0" err="1" smtClean="0"/>
              <a:t>Spivak</a:t>
            </a:r>
            <a:r>
              <a:rPr lang="en-GB" dirty="0" smtClean="0"/>
              <a:t> argues for </a:t>
            </a:r>
            <a:r>
              <a:rPr lang="en-GB" dirty="0" err="1" smtClean="0"/>
              <a:t>Akrasia</a:t>
            </a:r>
            <a:r>
              <a:rPr lang="en-GB" dirty="0" smtClean="0"/>
              <a:t> and Marxist subjectivity, which is the antithesis of Foucault and </a:t>
            </a:r>
            <a:r>
              <a:rPr lang="en-GB" dirty="0" err="1" smtClean="0"/>
              <a:t>Deleuze</a:t>
            </a:r>
            <a:r>
              <a:rPr lang="en-GB" dirty="0" smtClean="0"/>
              <a:t>. She believes that desires and interests are not the same. She suggests subjectivity doesn’t come from unity but dislocation.</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b="1" dirty="0" err="1" smtClean="0"/>
              <a:t>Spivak</a:t>
            </a:r>
            <a:r>
              <a:rPr lang="en-GB" b="1" dirty="0" smtClean="0"/>
              <a:t> argues:</a:t>
            </a:r>
            <a:endParaRPr lang="en-GB" dirty="0"/>
          </a:p>
        </p:txBody>
      </p:sp>
      <p:sp>
        <p:nvSpPr>
          <p:cNvPr id="3" name="Content Placeholder 2"/>
          <p:cNvSpPr>
            <a:spLocks noGrp="1"/>
          </p:cNvSpPr>
          <p:nvPr>
            <p:ph idx="1"/>
          </p:nvPr>
        </p:nvSpPr>
        <p:spPr>
          <a:xfrm>
            <a:off x="457200" y="1268760"/>
            <a:ext cx="8229600" cy="5256584"/>
          </a:xfrm>
        </p:spPr>
        <p:txBody>
          <a:bodyPr>
            <a:normAutofit fontScale="85000" lnSpcReduction="20000"/>
          </a:bodyPr>
          <a:lstStyle/>
          <a:p>
            <a:pPr marL="514350" lvl="0" indent="-514350">
              <a:buFont typeface="+mj-lt"/>
              <a:buAutoNum type="arabicPeriod"/>
            </a:pPr>
            <a:r>
              <a:rPr lang="en-GB" dirty="0" smtClean="0"/>
              <a:t>The subaltern is oppressed.</a:t>
            </a:r>
          </a:p>
          <a:p>
            <a:pPr marL="514350" lvl="0" indent="-514350">
              <a:buFont typeface="+mj-lt"/>
              <a:buAutoNum type="arabicPeriod"/>
            </a:pPr>
            <a:r>
              <a:rPr lang="en-GB" dirty="0" smtClean="0"/>
              <a:t>The subject is divided. Subjectivity arises as a consequence of dislocation. Any attempt to make sense of contradiction and dislocation homogenises the subject.</a:t>
            </a:r>
          </a:p>
          <a:p>
            <a:pPr marL="514350" lvl="0" indent="-514350">
              <a:buFont typeface="+mj-lt"/>
              <a:buAutoNum type="arabicPeriod"/>
            </a:pPr>
            <a:r>
              <a:rPr lang="en-GB" dirty="0" smtClean="0"/>
              <a:t>There are two forms of representation.</a:t>
            </a:r>
          </a:p>
          <a:p>
            <a:pPr marL="971550" lvl="1" indent="-514350">
              <a:buFont typeface="+mj-lt"/>
              <a:buAutoNum type="alphaUcPeriod"/>
            </a:pPr>
            <a:r>
              <a:rPr lang="en-GB" dirty="0" smtClean="0"/>
              <a:t>Representation (</a:t>
            </a:r>
            <a:r>
              <a:rPr lang="en-GB" i="1" dirty="0" err="1" smtClean="0"/>
              <a:t>Vertreten</a:t>
            </a:r>
            <a:r>
              <a:rPr lang="en-GB" dirty="0" smtClean="0"/>
              <a:t>) - political representation from within the hegemonic power.</a:t>
            </a:r>
          </a:p>
          <a:p>
            <a:pPr marL="971550" lvl="1" indent="-514350">
              <a:buFont typeface="+mj-lt"/>
              <a:buAutoNum type="alphaUcPeriod"/>
            </a:pPr>
            <a:r>
              <a:rPr lang="en-GB" dirty="0" smtClean="0"/>
              <a:t>Representation (</a:t>
            </a:r>
            <a:r>
              <a:rPr lang="en-GB" i="1" dirty="0" err="1" smtClean="0"/>
              <a:t>Darstellen</a:t>
            </a:r>
            <a:r>
              <a:rPr lang="en-GB" dirty="0" smtClean="0"/>
              <a:t>) - re-presentation - something that has been presented will be re-presented (self-re-presentation). Transforming the nature of representation. (84)</a:t>
            </a:r>
          </a:p>
          <a:p>
            <a:pPr marL="514350" lvl="0" indent="-514350">
              <a:buFont typeface="+mj-lt"/>
              <a:buAutoNum type="arabicPeriod"/>
            </a:pPr>
            <a:r>
              <a:rPr lang="en-GB" dirty="0" smtClean="0"/>
              <a:t>We need try to clarify our use of terms to avoid equivocation and re-present concepts.</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What is guiding </a:t>
            </a:r>
            <a:r>
              <a:rPr lang="en-GB" b="1" dirty="0" err="1" smtClean="0"/>
              <a:t>Spivak</a:t>
            </a:r>
            <a:r>
              <a:rPr lang="en-GB" b="1" dirty="0" smtClean="0"/>
              <a:t> in her attempt to shed light on the subaltern?</a:t>
            </a:r>
            <a:endParaRPr lang="en-GB"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pPr marL="514350" lvl="0" indent="-514350">
              <a:buFont typeface="+mj-lt"/>
              <a:buAutoNum type="arabicPeriod"/>
            </a:pPr>
            <a:r>
              <a:rPr lang="en-GB" dirty="0" smtClean="0"/>
              <a:t>The implementation of the law as a means of “epistemic violence” (control).</a:t>
            </a:r>
          </a:p>
          <a:p>
            <a:pPr marL="514350" lvl="0" indent="-514350">
              <a:buFont typeface="+mj-lt"/>
              <a:buAutoNum type="arabicPeriod"/>
            </a:pPr>
            <a:r>
              <a:rPr lang="en-GB" dirty="0" smtClean="0"/>
              <a:t>The creation of a class of “interpreters” between the colonised and coloniser. “Interpreters” are employed to infuse and indoctrinate the colonised with Western ideologies. They serve as “sub oppressors”, who pacify the colonised by educational indoctrination of the oppressed.</a:t>
            </a:r>
          </a:p>
          <a:p>
            <a:pPr marL="514350" lvl="0" indent="-514350">
              <a:buFont typeface="+mj-lt"/>
              <a:buAutoNum type="arabicPeriod"/>
            </a:pPr>
            <a:r>
              <a:rPr lang="en-GB" dirty="0" smtClean="0"/>
              <a:t>For Foucault and </a:t>
            </a:r>
            <a:r>
              <a:rPr lang="en-GB" dirty="0" err="1" smtClean="0"/>
              <a:t>Deleuze</a:t>
            </a:r>
            <a:r>
              <a:rPr lang="en-GB" dirty="0" smtClean="0"/>
              <a:t> the sub-proletariat can speak for themselves, and the subaltern do have a voice and access to hegemonic voices of power. </a:t>
            </a:r>
            <a:r>
              <a:rPr lang="en-GB" dirty="0" err="1" smtClean="0"/>
              <a:t>Spivak</a:t>
            </a:r>
            <a:r>
              <a:rPr lang="en-GB" dirty="0" smtClean="0"/>
              <a:t> disagrees with this.</a:t>
            </a:r>
          </a:p>
          <a:p>
            <a:pPr marL="514350" lvl="0" indent="-514350">
              <a:buFont typeface="+mj-lt"/>
              <a:buAutoNum type="arabicPeriod"/>
            </a:pPr>
            <a:r>
              <a:rPr lang="en-GB" dirty="0" err="1" smtClean="0"/>
              <a:t>Spivak</a:t>
            </a:r>
            <a:r>
              <a:rPr lang="en-GB" dirty="0" smtClean="0"/>
              <a:t> rejects the possibility of this and provides an example of a subaltern that does not have a voice. She is not suggesting we should abstain from representing the subaltern. She wants to show us that there can be a complete loss of voice. The example she gives examines the practice of “Sati” (when a woman sacrifices herself after her husband’s death by throwing herself on his funeral pyre).</a:t>
            </a:r>
          </a:p>
          <a:p>
            <a:pPr marL="514350" indent="-514350">
              <a:buFont typeface="+mj-lt"/>
              <a:buAutoNum type="arabicPeriod"/>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Questions to discuss:</a:t>
            </a:r>
            <a:endParaRPr lang="en-GB" dirty="0"/>
          </a:p>
        </p:txBody>
      </p:sp>
      <p:sp>
        <p:nvSpPr>
          <p:cNvPr id="3" name="Content Placeholder 2"/>
          <p:cNvSpPr>
            <a:spLocks noGrp="1"/>
          </p:cNvSpPr>
          <p:nvPr>
            <p:ph idx="1"/>
          </p:nvPr>
        </p:nvSpPr>
        <p:spPr/>
        <p:txBody>
          <a:bodyPr>
            <a:normAutofit fontScale="77500" lnSpcReduction="20000"/>
          </a:bodyPr>
          <a:lstStyle/>
          <a:p>
            <a:pPr marL="514350" lvl="0" indent="-514350">
              <a:buFont typeface="+mj-lt"/>
              <a:buAutoNum type="arabicPeriod"/>
            </a:pPr>
            <a:r>
              <a:rPr lang="en-GB" dirty="0" err="1" smtClean="0"/>
              <a:t>Spivak</a:t>
            </a:r>
            <a:r>
              <a:rPr lang="en-GB" dirty="0" smtClean="0"/>
              <a:t> argues “white men are saving brown women from brown men” (92). Why might it be problematic for a woman to be “an object of protection from her own kind” (94)?</a:t>
            </a:r>
          </a:p>
          <a:p>
            <a:pPr marL="514350" lvl="0" indent="-514350">
              <a:buFont typeface="+mj-lt"/>
              <a:buAutoNum type="arabicPeriod"/>
            </a:pPr>
            <a:r>
              <a:rPr lang="en-GB" dirty="0" smtClean="0"/>
              <a:t>What is the significance of </a:t>
            </a:r>
            <a:r>
              <a:rPr lang="en-GB" dirty="0" err="1" smtClean="0"/>
              <a:t>Spivak’s</a:t>
            </a:r>
            <a:r>
              <a:rPr lang="en-GB" dirty="0" smtClean="0"/>
              <a:t> closing assertion: “The subaltern cannot speak” and what does she suggest we should do?</a:t>
            </a:r>
          </a:p>
          <a:p>
            <a:pPr marL="514350" lvl="0" indent="-514350">
              <a:buFont typeface="+mj-lt"/>
              <a:buAutoNum type="arabicPeriod"/>
            </a:pPr>
            <a:r>
              <a:rPr lang="en-GB" dirty="0" smtClean="0"/>
              <a:t>Examine </a:t>
            </a:r>
            <a:r>
              <a:rPr lang="en-GB" dirty="0" err="1" smtClean="0"/>
              <a:t>Spivak’s</a:t>
            </a:r>
            <a:r>
              <a:rPr lang="en-GB" dirty="0" smtClean="0"/>
              <a:t> analysis of the British codification of Hindu Law focusing on her investigation of “Sati”.</a:t>
            </a:r>
          </a:p>
          <a:p>
            <a:pPr marL="514350" lvl="0" indent="-514350">
              <a:buFont typeface="+mj-lt"/>
              <a:buAutoNum type="arabicPeriod"/>
            </a:pPr>
            <a:r>
              <a:rPr lang="en-GB" dirty="0" smtClean="0"/>
              <a:t>What is </a:t>
            </a:r>
            <a:r>
              <a:rPr lang="en-GB" dirty="0" err="1" smtClean="0"/>
              <a:t>Spivak’s</a:t>
            </a:r>
            <a:r>
              <a:rPr lang="en-GB" dirty="0" smtClean="0"/>
              <a:t> opinion of the creation of a class of “interpreters”?</a:t>
            </a:r>
          </a:p>
          <a:p>
            <a:pPr marL="514350" lvl="0" indent="-514350">
              <a:buFont typeface="+mj-lt"/>
              <a:buAutoNum type="arabicPeriod"/>
            </a:pPr>
            <a:r>
              <a:rPr lang="en-GB" dirty="0" smtClean="0"/>
              <a:t>Explain why for </a:t>
            </a:r>
            <a:r>
              <a:rPr lang="en-GB" dirty="0" err="1" smtClean="0"/>
              <a:t>Spivak</a:t>
            </a:r>
            <a:r>
              <a:rPr lang="en-GB" dirty="0" smtClean="0"/>
              <a:t> to be a “‘woman’ seems most problematic” (90)?</a:t>
            </a:r>
          </a:p>
          <a:p>
            <a:endParaRPr lang="en-GB" dirty="0" smtClean="0"/>
          </a:p>
          <a:p>
            <a:pPr>
              <a:buNone/>
            </a:pP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Joan W. Scott </a:t>
            </a:r>
            <a:r>
              <a:rPr lang="en-US" dirty="0" smtClean="0"/>
              <a:t/>
            </a:r>
            <a:br>
              <a:rPr lang="en-US" dirty="0" smtClean="0"/>
            </a:br>
            <a:r>
              <a:rPr lang="en-US" dirty="0" smtClean="0"/>
              <a:t>“The </a:t>
            </a:r>
            <a:r>
              <a:rPr lang="en-US" dirty="0"/>
              <a:t>Evidence of </a:t>
            </a:r>
            <a:r>
              <a:rPr lang="en-US" dirty="0" smtClean="0"/>
              <a:t>Experience”</a:t>
            </a:r>
            <a:endParaRPr lang="en-US" dirty="0"/>
          </a:p>
        </p:txBody>
      </p:sp>
      <p:sp>
        <p:nvSpPr>
          <p:cNvPr id="3" name="Content Placeholder 2"/>
          <p:cNvSpPr>
            <a:spLocks noGrp="1"/>
          </p:cNvSpPr>
          <p:nvPr>
            <p:ph idx="1"/>
          </p:nvPr>
        </p:nvSpPr>
        <p:spPr/>
        <p:txBody>
          <a:bodyPr>
            <a:normAutofit lnSpcReduction="10000"/>
          </a:bodyPr>
          <a:lstStyle/>
          <a:p>
            <a:r>
              <a:rPr lang="en-US" dirty="0"/>
              <a:t>Scott argues that “Seeing </a:t>
            </a:r>
            <a:r>
              <a:rPr lang="en-US" dirty="0" smtClean="0"/>
              <a:t>is </a:t>
            </a:r>
            <a:r>
              <a:rPr lang="en-US" dirty="0"/>
              <a:t>the origin of knowing. Writing is reproduction, transmission – the communication of knowledge gained through (visual, visceral) experience. This kind of communication has long been the mission of historians documenting the lives of those omitted or overlooked in accounts of the past” (776). What is the problem with this production of historical knowledge according to Scott? </a:t>
            </a:r>
            <a:endParaRPr lang="en-GB" dirty="0"/>
          </a:p>
        </p:txBody>
      </p:sp>
    </p:spTree>
    <p:extLst>
      <p:ext uri="{BB962C8B-B14F-4D97-AF65-F5344CB8AC3E}">
        <p14:creationId xmlns:p14="http://schemas.microsoft.com/office/powerpoint/2010/main" val="3623821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 as Evidence</a:t>
            </a:r>
            <a:endParaRPr lang="en-US" dirty="0"/>
          </a:p>
        </p:txBody>
      </p:sp>
      <p:sp>
        <p:nvSpPr>
          <p:cNvPr id="3" name="Content Placeholder 2"/>
          <p:cNvSpPr>
            <a:spLocks noGrp="1"/>
          </p:cNvSpPr>
          <p:nvPr>
            <p:ph idx="1"/>
          </p:nvPr>
        </p:nvSpPr>
        <p:spPr/>
        <p:txBody>
          <a:bodyPr>
            <a:normAutofit fontScale="85000" lnSpcReduction="20000"/>
          </a:bodyPr>
          <a:lstStyle/>
          <a:p>
            <a:r>
              <a:rPr lang="en-US" dirty="0"/>
              <a:t>Scott goes on to explain that “”experience,” whether conceived as internal of external, subjective or objective, establishes the prior existence of individuals. When it is defined as internal, it is an expression of an individual’s being or consciousness; when external, it is the material on which consciousness then acts. […] It operates within an ideological construction that not only makes individuals the starting point of knowledge, but that also naturalizes categories such as man, woman, black , white, heterosexual, and homosexual by treating them as given characteristics of individuals.” (782) What does Scott suggest is the problem with experience as evidence?</a:t>
            </a:r>
            <a:endParaRPr lang="en-GB" dirty="0"/>
          </a:p>
          <a:p>
            <a:endParaRPr lang="en-US" dirty="0"/>
          </a:p>
        </p:txBody>
      </p:sp>
    </p:spTree>
    <p:extLst>
      <p:ext uri="{BB962C8B-B14F-4D97-AF65-F5344CB8AC3E}">
        <p14:creationId xmlns:p14="http://schemas.microsoft.com/office/powerpoint/2010/main" val="2065530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Focus</a:t>
            </a:r>
            <a:endParaRPr lang="en-US" dirty="0"/>
          </a:p>
        </p:txBody>
      </p:sp>
      <p:sp>
        <p:nvSpPr>
          <p:cNvPr id="3" name="Content Placeholder 2"/>
          <p:cNvSpPr>
            <a:spLocks noGrp="1"/>
          </p:cNvSpPr>
          <p:nvPr>
            <p:ph idx="1"/>
          </p:nvPr>
        </p:nvSpPr>
        <p:spPr/>
        <p:txBody>
          <a:bodyPr>
            <a:normAutofit fontScale="77500" lnSpcReduction="20000"/>
          </a:bodyPr>
          <a:lstStyle/>
          <a:p>
            <a:r>
              <a:rPr lang="en-US" dirty="0"/>
              <a:t>In her conclusion Scott contends we need to change “the focus and the philosophy of our history” (796), she poses a series of questions “How have categories of representation and analysis – such as class, race, gender, relations of production, biology, identity, subjectivity, agency, experience, even culture – achieved their foundational status? What have been the effects of their articulations? What does it mean for historians to study the past in terms of these categories and for individuals to think of themselves in these terms? What is the relationship between the salience of such categories in our time and their existences in the past?</a:t>
            </a:r>
            <a:r>
              <a:rPr lang="en-US" dirty="0" smtClean="0"/>
              <a:t>” (796) </a:t>
            </a:r>
            <a:r>
              <a:rPr lang="en-US" dirty="0"/>
              <a:t>How would you respond to these questions? What does Scott want us to do?</a:t>
            </a:r>
            <a:endParaRPr lang="en-GB" dirty="0"/>
          </a:p>
          <a:p>
            <a:endParaRPr lang="en-US" dirty="0"/>
          </a:p>
        </p:txBody>
      </p:sp>
    </p:spTree>
    <p:extLst>
      <p:ext uri="{BB962C8B-B14F-4D97-AF65-F5344CB8AC3E}">
        <p14:creationId xmlns:p14="http://schemas.microsoft.com/office/powerpoint/2010/main" val="38057713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Thesis?</a:t>
            </a:r>
            <a:endParaRPr lang="en-US" dirty="0"/>
          </a:p>
        </p:txBody>
      </p:sp>
      <p:sp>
        <p:nvSpPr>
          <p:cNvPr id="3" name="Content Placeholder 2"/>
          <p:cNvSpPr>
            <a:spLocks noGrp="1"/>
          </p:cNvSpPr>
          <p:nvPr>
            <p:ph idx="1"/>
          </p:nvPr>
        </p:nvSpPr>
        <p:spPr/>
        <p:txBody>
          <a:bodyPr/>
          <a:lstStyle/>
          <a:p>
            <a:r>
              <a:rPr lang="en-US" dirty="0"/>
              <a:t>How would you explain Scott’s central argument/thesis in your own words? Is there a quote from the essay which sums up her argument neatly</a:t>
            </a:r>
            <a:r>
              <a:rPr lang="en-US" dirty="0" smtClean="0"/>
              <a:t>?</a:t>
            </a:r>
          </a:p>
          <a:p>
            <a:r>
              <a:rPr lang="en-US" dirty="0"/>
              <a:t>Can you think of any other reasons that Scott gives to explain the problem of experience?</a:t>
            </a:r>
            <a:endParaRPr lang="en-GB" dirty="0"/>
          </a:p>
          <a:p>
            <a:endParaRPr lang="en-GB" dirty="0"/>
          </a:p>
          <a:p>
            <a:endParaRPr lang="en-US" dirty="0"/>
          </a:p>
        </p:txBody>
      </p:sp>
    </p:spTree>
    <p:extLst>
      <p:ext uri="{BB962C8B-B14F-4D97-AF65-F5344CB8AC3E}">
        <p14:creationId xmlns:p14="http://schemas.microsoft.com/office/powerpoint/2010/main" val="715082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Spivak</a:t>
            </a:r>
            <a:endParaRPr lang="en-GB" dirty="0"/>
          </a:p>
        </p:txBody>
      </p:sp>
      <p:sp>
        <p:nvSpPr>
          <p:cNvPr id="3" name="Content Placeholder 2"/>
          <p:cNvSpPr>
            <a:spLocks noGrp="1"/>
          </p:cNvSpPr>
          <p:nvPr>
            <p:ph idx="1"/>
          </p:nvPr>
        </p:nvSpPr>
        <p:spPr/>
        <p:txBody>
          <a:bodyPr/>
          <a:lstStyle/>
          <a:p>
            <a:r>
              <a:rPr lang="en-GB" dirty="0" smtClean="0">
                <a:hlinkClick r:id="rId2"/>
              </a:rPr>
              <a:t>https://www.youtube.com/watch?v=2ZHH4ALRFHw</a:t>
            </a:r>
            <a:endParaRPr lang="en-GB" dirty="0" smtClean="0"/>
          </a:p>
          <a:p>
            <a:endParaRPr lang="en-GB" dirty="0" smtClean="0"/>
          </a:p>
          <a:p>
            <a:endParaRPr lang="en-GB" dirty="0" smtClean="0"/>
          </a:p>
          <a:p>
            <a:r>
              <a:rPr lang="en-GB" dirty="0" smtClean="0"/>
              <a:t>9.29-20mins</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discussion questions:</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Why is Marx relevant to </a:t>
            </a:r>
            <a:r>
              <a:rPr lang="en-GB" dirty="0" err="1" smtClean="0"/>
              <a:t>Spivak</a:t>
            </a:r>
            <a:r>
              <a:rPr lang="en-GB" dirty="0" smtClean="0"/>
              <a:t>?</a:t>
            </a:r>
          </a:p>
          <a:p>
            <a:pPr marL="514350" indent="-514350">
              <a:buFont typeface="+mj-lt"/>
              <a:buAutoNum type="arabicPeriod"/>
            </a:pPr>
            <a:r>
              <a:rPr lang="en-GB" dirty="0" smtClean="0"/>
              <a:t>What is the tension in her writing – how does she critique representation and subaltern studies?</a:t>
            </a:r>
          </a:p>
          <a:p>
            <a:pPr marL="514350" indent="-514350">
              <a:buFont typeface="+mj-lt"/>
              <a:buAutoNum type="arabicPeriod"/>
            </a:pPr>
            <a:r>
              <a:rPr lang="en-GB" dirty="0" smtClean="0"/>
              <a:t>How does </a:t>
            </a:r>
            <a:r>
              <a:rPr lang="en-GB" dirty="0" err="1" smtClean="0"/>
              <a:t>Spivak</a:t>
            </a:r>
            <a:r>
              <a:rPr lang="en-GB" dirty="0" smtClean="0"/>
              <a:t> counter the problem of speaking for subaltern woman?</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Deconstruction</a:t>
            </a:r>
            <a:endParaRPr lang="en-GB" dirty="0"/>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r>
              <a:rPr lang="en-GB" dirty="0" err="1" smtClean="0"/>
              <a:t>Spivak</a:t>
            </a:r>
            <a:r>
              <a:rPr lang="en-GB" dirty="0" smtClean="0"/>
              <a:t> has often been criticised for drawing on the western post-</a:t>
            </a:r>
            <a:r>
              <a:rPr lang="en-GB" dirty="0" err="1" smtClean="0"/>
              <a:t>structuralist</a:t>
            </a:r>
            <a:r>
              <a:rPr lang="en-GB" dirty="0" smtClean="0"/>
              <a:t> theory of Jacques Derrida, Michel Foucault and Jacques </a:t>
            </a:r>
            <a:r>
              <a:rPr lang="en-GB" dirty="0" err="1" smtClean="0"/>
              <a:t>Lacan</a:t>
            </a:r>
            <a:r>
              <a:rPr lang="en-GB" dirty="0" smtClean="0"/>
              <a:t>.</a:t>
            </a:r>
          </a:p>
          <a:p>
            <a:r>
              <a:rPr lang="en-GB" dirty="0" smtClean="0"/>
              <a:t>This criticism is based on the assumption that poststructuralist theory is a product of European philosophy and culture and is therefore inadequate to criticise the cultural, social and economic legacies of European colonialism.</a:t>
            </a:r>
          </a:p>
          <a:p>
            <a:r>
              <a:rPr lang="en-GB" dirty="0" smtClean="0"/>
              <a:t>For </a:t>
            </a:r>
            <a:r>
              <a:rPr lang="en-GB" dirty="0" err="1" smtClean="0"/>
              <a:t>Spivak</a:t>
            </a:r>
            <a:r>
              <a:rPr lang="en-GB" dirty="0" smtClean="0"/>
              <a:t>, the idea of an indigenous theory uncontaminated by the legacy of nineteenth-century colonialism is unrealistic.</a:t>
            </a:r>
          </a:p>
          <a:p>
            <a:r>
              <a:rPr lang="en-GB" dirty="0" smtClean="0"/>
              <a:t>Derrida, Foucault and </a:t>
            </a:r>
            <a:r>
              <a:rPr lang="en-GB" dirty="0" err="1" smtClean="0"/>
              <a:t>Lacan</a:t>
            </a:r>
            <a:r>
              <a:rPr lang="en-GB" dirty="0" smtClean="0"/>
              <a:t> provide </a:t>
            </a:r>
            <a:r>
              <a:rPr lang="en-GB" dirty="0" err="1" smtClean="0"/>
              <a:t>Spivak</a:t>
            </a:r>
            <a:r>
              <a:rPr lang="en-GB" dirty="0" smtClean="0"/>
              <a:t> with a conceptual apparatus that enables her to question the cultural and philosophical foundations of western imperialism.</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0226"/>
          </a:xfrm>
        </p:spPr>
        <p:txBody>
          <a:bodyPr>
            <a:normAutofit fontScale="90000"/>
          </a:bodyPr>
          <a:lstStyle/>
          <a:p>
            <a:r>
              <a:rPr lang="en-GB" dirty="0" err="1" smtClean="0"/>
              <a:t>Letitia</a:t>
            </a:r>
            <a:r>
              <a:rPr lang="en-GB" dirty="0" smtClean="0"/>
              <a:t> Elizabeth Landon</a:t>
            </a:r>
            <a:br>
              <a:rPr lang="en-GB" dirty="0" smtClean="0"/>
            </a:br>
            <a:r>
              <a:rPr lang="en-GB" dirty="0" smtClean="0"/>
              <a:t>(1802 – 1838) </a:t>
            </a:r>
            <a:br>
              <a:rPr lang="en-GB" dirty="0" smtClean="0"/>
            </a:br>
            <a:r>
              <a:rPr lang="en-GB" b="1" dirty="0" smtClean="0"/>
              <a:t>A Suttee</a:t>
            </a:r>
            <a:endParaRPr lang="en-GB" dirty="0"/>
          </a:p>
        </p:txBody>
      </p:sp>
      <p:sp>
        <p:nvSpPr>
          <p:cNvPr id="3" name="Content Placeholder 2"/>
          <p:cNvSpPr>
            <a:spLocks noGrp="1"/>
          </p:cNvSpPr>
          <p:nvPr>
            <p:ph idx="1"/>
          </p:nvPr>
        </p:nvSpPr>
        <p:spPr>
          <a:xfrm>
            <a:off x="457200" y="2780928"/>
            <a:ext cx="8229600" cy="3345235"/>
          </a:xfrm>
        </p:spPr>
        <p:txBody>
          <a:bodyPr/>
          <a:lstStyle/>
          <a:p>
            <a:r>
              <a:rPr lang="en-GB" dirty="0" smtClean="0"/>
              <a:t>What is your impression of the poem?</a:t>
            </a:r>
          </a:p>
          <a:p>
            <a:r>
              <a:rPr lang="en-GB" dirty="0" smtClean="0"/>
              <a:t>In light of </a:t>
            </a:r>
            <a:r>
              <a:rPr lang="en-GB" dirty="0" err="1" smtClean="0"/>
              <a:t>Spivak</a:t>
            </a:r>
            <a:r>
              <a:rPr lang="en-GB" dirty="0" smtClean="0"/>
              <a:t>, does this influence your reading of the poem?</a:t>
            </a:r>
          </a:p>
          <a:p>
            <a:r>
              <a:rPr lang="en-GB" dirty="0" smtClean="0"/>
              <a:t>How do you think </a:t>
            </a:r>
            <a:r>
              <a:rPr lang="en-GB" dirty="0" err="1" smtClean="0"/>
              <a:t>Spivak</a:t>
            </a:r>
            <a:r>
              <a:rPr lang="en-GB" dirty="0" smtClean="0"/>
              <a:t> might respond to this poem?</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p:txBody>
          <a:bodyPr/>
          <a:lstStyle/>
          <a:p>
            <a:r>
              <a:rPr lang="en-GB" dirty="0" smtClean="0"/>
              <a:t>Can you relate </a:t>
            </a:r>
            <a:r>
              <a:rPr lang="en-GB" dirty="0" err="1" smtClean="0"/>
              <a:t>Spivak</a:t>
            </a:r>
            <a:r>
              <a:rPr lang="en-GB" dirty="0" smtClean="0"/>
              <a:t>/Scott to any of the literature we have read?</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 Structuralism</a:t>
            </a:r>
            <a:endParaRPr lang="en-GB" dirty="0"/>
          </a:p>
        </p:txBody>
      </p:sp>
      <p:sp>
        <p:nvSpPr>
          <p:cNvPr id="3" name="Content Placeholder 2"/>
          <p:cNvSpPr>
            <a:spLocks noGrp="1"/>
          </p:cNvSpPr>
          <p:nvPr>
            <p:ph idx="1"/>
          </p:nvPr>
        </p:nvSpPr>
        <p:spPr/>
        <p:txBody>
          <a:bodyPr/>
          <a:lstStyle/>
          <a:p>
            <a:r>
              <a:rPr lang="en-GB" dirty="0" smtClean="0"/>
              <a:t>The very existence of this body of knowledge is debated.</a:t>
            </a:r>
          </a:p>
          <a:p>
            <a:pPr lvl="1"/>
            <a:r>
              <a:rPr lang="en-GB" dirty="0" smtClean="0"/>
              <a:t>Some define post structuralism as a theory that is concerned with the relationship between human beings and the world and the practice of reproducing meaning.</a:t>
            </a:r>
          </a:p>
          <a:p>
            <a:pPr lvl="1"/>
            <a:r>
              <a:rPr lang="en-GB" dirty="0" smtClean="0"/>
              <a:t>Others argue there is no clear definition.</a:t>
            </a:r>
          </a:p>
          <a:p>
            <a:r>
              <a:rPr lang="en-GB" dirty="0" err="1" smtClean="0"/>
              <a:t>Spivak</a:t>
            </a:r>
            <a:r>
              <a:rPr lang="en-GB" dirty="0" smtClean="0"/>
              <a:t> sets her argument in opposition to French poststructuralists</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Post Structuralism</a:t>
            </a:r>
            <a:endParaRPr lang="en-GB" dirty="0"/>
          </a:p>
        </p:txBody>
      </p:sp>
      <p:sp>
        <p:nvSpPr>
          <p:cNvPr id="3" name="Content Placeholder 2"/>
          <p:cNvSpPr>
            <a:spLocks noGrp="1"/>
          </p:cNvSpPr>
          <p:nvPr>
            <p:ph idx="1"/>
          </p:nvPr>
        </p:nvSpPr>
        <p:spPr/>
        <p:txBody>
          <a:bodyPr/>
          <a:lstStyle/>
          <a:p>
            <a:r>
              <a:rPr lang="en-GB" dirty="0" smtClean="0"/>
              <a:t>Some argue that post structuralism is a product of a single historical moment – the Algerian war of independence (1954-1962).</a:t>
            </a:r>
          </a:p>
          <a:p>
            <a:pPr lvl="1"/>
            <a:r>
              <a:rPr lang="en-GB" dirty="0" smtClean="0"/>
              <a:t>The Algerian war culminated in Algeria gaining independence from France. It is also considered to mark the beginning of decolonisation.</a:t>
            </a:r>
          </a:p>
          <a:p>
            <a:r>
              <a:rPr lang="en-GB" dirty="0" smtClean="0"/>
              <a:t>Post structuralism sought to explain successful decolonisation.</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Marxist Conception</a:t>
            </a:r>
            <a:endParaRPr lang="en-GB" dirty="0"/>
          </a:p>
        </p:txBody>
      </p:sp>
      <p:sp>
        <p:nvSpPr>
          <p:cNvPr id="3" name="Content Placeholder 2"/>
          <p:cNvSpPr>
            <a:spLocks noGrp="1"/>
          </p:cNvSpPr>
          <p:nvPr>
            <p:ph idx="1"/>
          </p:nvPr>
        </p:nvSpPr>
        <p:spPr/>
        <p:txBody>
          <a:bodyPr>
            <a:normAutofit fontScale="92500"/>
          </a:bodyPr>
          <a:lstStyle/>
          <a:p>
            <a:r>
              <a:rPr lang="en-GB" dirty="0" smtClean="0"/>
              <a:t>Hegemonic power (HP) – want to increase their influence and power and decrease resistance.</a:t>
            </a:r>
          </a:p>
          <a:p>
            <a:r>
              <a:rPr lang="en-GB" dirty="0" smtClean="0"/>
              <a:t>HP is challenged by a well informed population/proletariat who realise they are being exploited and so they create an opposition.</a:t>
            </a:r>
          </a:p>
          <a:p>
            <a:r>
              <a:rPr lang="en-GB" dirty="0" smtClean="0"/>
              <a:t>HP want to create a block between themselves and the proletariat so the proletariat remain unaware of the intention to create a system of delusion (otherwise known as ideology).</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GB" dirty="0" smtClean="0"/>
              <a:t>Ideology controls the population by pacifying and making them docile, creating a </a:t>
            </a:r>
            <a:r>
              <a:rPr lang="en-GB" b="1" dirty="0" smtClean="0"/>
              <a:t>false consciousness.</a:t>
            </a:r>
          </a:p>
          <a:p>
            <a:r>
              <a:rPr lang="en-GB" dirty="0" smtClean="0"/>
              <a:t>HP controls the thoughts and behaviour of the proletariat to decrease the likelihood of a revolt and create a false consciousness and a sort of </a:t>
            </a:r>
            <a:r>
              <a:rPr lang="en-GB" dirty="0" err="1" smtClean="0"/>
              <a:t>akrasia</a:t>
            </a:r>
            <a:r>
              <a:rPr lang="en-GB" dirty="0" smtClean="0"/>
              <a:t>.</a:t>
            </a:r>
          </a:p>
          <a:p>
            <a:r>
              <a:rPr lang="en-GB" dirty="0" smtClean="0"/>
              <a:t>Class consciousness is a result of material circumstances.</a:t>
            </a:r>
          </a:p>
          <a:p>
            <a:r>
              <a:rPr lang="en-GB" dirty="0" smtClean="0">
                <a:solidFill>
                  <a:srgbClr val="FF0000"/>
                </a:solidFill>
              </a:rPr>
              <a:t>Can you think of any examples of ideologies that control our thoughts or behaviour?</a:t>
            </a:r>
            <a:r>
              <a:rPr lang="en-GB" dirty="0" smtClean="0"/>
              <a:t> </a:t>
            </a:r>
            <a:endParaRPr lang="en-GB" dirty="0"/>
          </a:p>
        </p:txBody>
      </p:sp>
      <p:sp>
        <p:nvSpPr>
          <p:cNvPr id="4" name="Title 1"/>
          <p:cNvSpPr>
            <a:spLocks noGrp="1"/>
          </p:cNvSpPr>
          <p:nvPr>
            <p:ph type="title"/>
          </p:nvPr>
        </p:nvSpPr>
        <p:spPr/>
        <p:txBody>
          <a:bodyPr/>
          <a:lstStyle/>
          <a:p>
            <a:r>
              <a:rPr lang="en-GB" dirty="0" smtClean="0"/>
              <a:t>Marxist Conception</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Ideology for Marx</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Capitalism must construct a system of indoctrination to defend property.</a:t>
            </a:r>
          </a:p>
          <a:p>
            <a:r>
              <a:rPr lang="en-GB" dirty="0" smtClean="0"/>
              <a:t>For example: Marx would argue that we are deluded into believing that the more we work the more value we will accumulate.</a:t>
            </a:r>
          </a:p>
          <a:p>
            <a:r>
              <a:rPr lang="en-GB" dirty="0" smtClean="0"/>
              <a:t>HP don’t have to work as hard, they rely on investment – and the more the proletariat work the more money HP makes.</a:t>
            </a:r>
          </a:p>
          <a:p>
            <a:r>
              <a:rPr lang="en-GB" dirty="0" smtClean="0"/>
              <a:t>HP constructs capital as inevitable and a force of nature.</a:t>
            </a:r>
          </a:p>
          <a:p>
            <a:r>
              <a:rPr lang="en-GB" dirty="0" smtClean="0"/>
              <a:t>Any alternative to capital is degraded.</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Akrasia</a:t>
            </a:r>
            <a:endParaRPr lang="en-GB" dirty="0"/>
          </a:p>
        </p:txBody>
      </p:sp>
      <p:sp>
        <p:nvSpPr>
          <p:cNvPr id="3" name="Content Placeholder 2"/>
          <p:cNvSpPr>
            <a:spLocks noGrp="1"/>
          </p:cNvSpPr>
          <p:nvPr>
            <p:ph idx="1"/>
          </p:nvPr>
        </p:nvSpPr>
        <p:spPr/>
        <p:txBody>
          <a:bodyPr>
            <a:normAutofit fontScale="85000" lnSpcReduction="10000"/>
          </a:bodyPr>
          <a:lstStyle/>
          <a:p>
            <a:r>
              <a:rPr lang="en-GB" dirty="0" err="1" smtClean="0"/>
              <a:t>Akrasia</a:t>
            </a:r>
            <a:r>
              <a:rPr lang="en-GB" dirty="0" smtClean="0"/>
              <a:t> put simply is a weakness of will.</a:t>
            </a:r>
          </a:p>
          <a:p>
            <a:r>
              <a:rPr lang="en-GB" dirty="0" smtClean="0"/>
              <a:t>An </a:t>
            </a:r>
            <a:r>
              <a:rPr lang="en-GB" dirty="0" err="1" smtClean="0"/>
              <a:t>akratic</a:t>
            </a:r>
            <a:r>
              <a:rPr lang="en-GB" dirty="0" smtClean="0"/>
              <a:t> individual has a desire but this never manifests in action.</a:t>
            </a:r>
          </a:p>
          <a:p>
            <a:r>
              <a:rPr lang="en-GB" dirty="0" smtClean="0"/>
              <a:t>For example: Behaviour = Intent + Action</a:t>
            </a:r>
          </a:p>
          <a:p>
            <a:r>
              <a:rPr lang="en-GB" dirty="0" smtClean="0"/>
              <a:t>To understand behaviour we need to analyse intent and action. The problem is we can observe action but intent is subjective and private.</a:t>
            </a:r>
          </a:p>
          <a:p>
            <a:r>
              <a:rPr lang="en-GB" dirty="0" smtClean="0"/>
              <a:t>An </a:t>
            </a:r>
            <a:r>
              <a:rPr lang="en-GB" dirty="0" err="1" smtClean="0"/>
              <a:t>akratic</a:t>
            </a:r>
            <a:r>
              <a:rPr lang="en-GB" dirty="0" smtClean="0"/>
              <a:t> individual can be misled by their true intent.</a:t>
            </a:r>
          </a:p>
          <a:p>
            <a:r>
              <a:rPr lang="en-GB" dirty="0" smtClean="0"/>
              <a:t>They might have an unknown true intent, their functional intent becomes unrecognisable.</a:t>
            </a:r>
            <a:endParaRPr lang="en-GB"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2101</TotalTime>
  <Words>2437</Words>
  <Application>Microsoft Macintosh PowerPoint</Application>
  <PresentationFormat>On-screen Show (4:3)</PresentationFormat>
  <Paragraphs>131</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Week 2:  Gayatri Chakravorty Spivak   “Can the Subaltern Speak?” Joan W. Scott  “The Evidence of Experience”</vt:lpstr>
      <vt:lpstr>Beyond Postcolonialism</vt:lpstr>
      <vt:lpstr>Deconstruction</vt:lpstr>
      <vt:lpstr>Post Structuralism</vt:lpstr>
      <vt:lpstr>Post Structuralism</vt:lpstr>
      <vt:lpstr>Marxist Conception</vt:lpstr>
      <vt:lpstr>Marxist Conception</vt:lpstr>
      <vt:lpstr>Ideology for Marx</vt:lpstr>
      <vt:lpstr>Akrasia</vt:lpstr>
      <vt:lpstr>Akrasia</vt:lpstr>
      <vt:lpstr>Akrasia and Marx</vt:lpstr>
      <vt:lpstr>How does this relate to  Post structuralism?</vt:lpstr>
      <vt:lpstr>Post Structuralists Criticise Marxism</vt:lpstr>
      <vt:lpstr>Rejecting False Consciousness</vt:lpstr>
      <vt:lpstr>DIVERGENT</vt:lpstr>
      <vt:lpstr>Why is this relevant to Spivak?</vt:lpstr>
      <vt:lpstr>Marxism and Spivak</vt:lpstr>
      <vt:lpstr>Marxism and Eurocentrism</vt:lpstr>
      <vt:lpstr>Post Structuralism V.S Marxism</vt:lpstr>
      <vt:lpstr>Key terms to enable understanding of the essay:</vt:lpstr>
      <vt:lpstr>Spivak argues:</vt:lpstr>
      <vt:lpstr>What is guiding Spivak in her attempt to shed light on the subaltern?</vt:lpstr>
      <vt:lpstr>Questions to discuss:</vt:lpstr>
      <vt:lpstr>Joan W. Scott  “The Evidence of Experience”</vt:lpstr>
      <vt:lpstr>Experience as Evidence</vt:lpstr>
      <vt:lpstr>Changing Focus</vt:lpstr>
      <vt:lpstr>Thesis?</vt:lpstr>
      <vt:lpstr>Spivak</vt:lpstr>
      <vt:lpstr>Extra discussion questions:</vt:lpstr>
      <vt:lpstr>Letitia Elizabeth Landon (1802 – 1838)  A Suttee</vt:lpstr>
      <vt:lpstr>Plenary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Roxanne</dc:creator>
  <cp:lastModifiedBy>Roxanne Bibizadeh</cp:lastModifiedBy>
  <cp:revision>120</cp:revision>
  <dcterms:created xsi:type="dcterms:W3CDTF">2014-04-26T17:11:31Z</dcterms:created>
  <dcterms:modified xsi:type="dcterms:W3CDTF">2016-01-17T23:15:07Z</dcterms:modified>
</cp:coreProperties>
</file>