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6" r:id="rId2"/>
    <p:sldId id="265" r:id="rId3"/>
    <p:sldId id="257" r:id="rId4"/>
    <p:sldId id="259" r:id="rId5"/>
    <p:sldId id="262" r:id="rId6"/>
    <p:sldId id="263" r:id="rId7"/>
    <p:sldId id="264" r:id="rId8"/>
    <p:sldId id="267" r:id="rId9"/>
    <p:sldId id="268" r:id="rId10"/>
    <p:sldId id="269" r:id="rId11"/>
    <p:sldId id="258" r:id="rId12"/>
    <p:sldId id="260" r:id="rId13"/>
    <p:sldId id="261" r:id="rId14"/>
    <p:sldId id="266"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710" autoAdjust="0"/>
  </p:normalViewPr>
  <p:slideViewPr>
    <p:cSldViewPr snapToGrid="0" snapToObjects="1">
      <p:cViewPr varScale="1">
        <p:scale>
          <a:sx n="71" d="100"/>
          <a:sy n="71" d="100"/>
        </p:scale>
        <p:origin x="-225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38D94B8-D933-E449-BF9B-478DF8437407}" type="datetimeFigureOut">
              <a:rPr lang="en-US" smtClean="0"/>
              <a:t>08/02/16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833C620-5858-B54B-BE12-D0358FFC1D69}" type="slidenum">
              <a:rPr lang="en-US" smtClean="0"/>
              <a:t>‹#›</a:t>
            </a:fld>
            <a:endParaRPr lang="en-US"/>
          </a:p>
        </p:txBody>
      </p:sp>
    </p:spTree>
    <p:extLst>
      <p:ext uri="{BB962C8B-B14F-4D97-AF65-F5344CB8AC3E}">
        <p14:creationId xmlns:p14="http://schemas.microsoft.com/office/powerpoint/2010/main" val="1562084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09CA4E-2124-9947-901C-EB941AB32E52}" type="datetimeFigureOut">
              <a:rPr lang="en-US" smtClean="0"/>
              <a:t>08/02/16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037641-B43A-2645-8178-C98D7F056B71}" type="slidenum">
              <a:rPr lang="en-US" smtClean="0"/>
              <a:t>‹#›</a:t>
            </a:fld>
            <a:endParaRPr lang="en-US"/>
          </a:p>
        </p:txBody>
      </p:sp>
    </p:spTree>
    <p:extLst>
      <p:ext uri="{BB962C8B-B14F-4D97-AF65-F5344CB8AC3E}">
        <p14:creationId xmlns:p14="http://schemas.microsoft.com/office/powerpoint/2010/main" val="26920391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i="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1</a:t>
            </a:fld>
            <a:endParaRPr lang="en-US"/>
          </a:p>
        </p:txBody>
      </p:sp>
    </p:spTree>
    <p:extLst>
      <p:ext uri="{BB962C8B-B14F-4D97-AF65-F5344CB8AC3E}">
        <p14:creationId xmlns:p14="http://schemas.microsoft.com/office/powerpoint/2010/main" val="1892381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2</a:t>
            </a:fld>
            <a:endParaRPr lang="en-US"/>
          </a:p>
        </p:txBody>
      </p:sp>
    </p:spTree>
    <p:extLst>
      <p:ext uri="{BB962C8B-B14F-4D97-AF65-F5344CB8AC3E}">
        <p14:creationId xmlns:p14="http://schemas.microsoft.com/office/powerpoint/2010/main" val="467893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3</a:t>
            </a:fld>
            <a:endParaRPr lang="en-US"/>
          </a:p>
        </p:txBody>
      </p:sp>
    </p:spTree>
    <p:extLst>
      <p:ext uri="{BB962C8B-B14F-4D97-AF65-F5344CB8AC3E}">
        <p14:creationId xmlns:p14="http://schemas.microsoft.com/office/powerpoint/2010/main" val="144180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4</a:t>
            </a:fld>
            <a:endParaRPr lang="en-US"/>
          </a:p>
        </p:txBody>
      </p:sp>
    </p:spTree>
    <p:extLst>
      <p:ext uri="{BB962C8B-B14F-4D97-AF65-F5344CB8AC3E}">
        <p14:creationId xmlns:p14="http://schemas.microsoft.com/office/powerpoint/2010/main" val="388758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5</a:t>
            </a:fld>
            <a:endParaRPr lang="en-US"/>
          </a:p>
        </p:txBody>
      </p:sp>
    </p:spTree>
    <p:extLst>
      <p:ext uri="{BB962C8B-B14F-4D97-AF65-F5344CB8AC3E}">
        <p14:creationId xmlns:p14="http://schemas.microsoft.com/office/powerpoint/2010/main" val="219012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6</a:t>
            </a:fld>
            <a:endParaRPr lang="en-US"/>
          </a:p>
        </p:txBody>
      </p:sp>
    </p:spTree>
    <p:extLst>
      <p:ext uri="{BB962C8B-B14F-4D97-AF65-F5344CB8AC3E}">
        <p14:creationId xmlns:p14="http://schemas.microsoft.com/office/powerpoint/2010/main" val="2714546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7</a:t>
            </a:fld>
            <a:endParaRPr lang="en-US"/>
          </a:p>
        </p:txBody>
      </p:sp>
    </p:spTree>
    <p:extLst>
      <p:ext uri="{BB962C8B-B14F-4D97-AF65-F5344CB8AC3E}">
        <p14:creationId xmlns:p14="http://schemas.microsoft.com/office/powerpoint/2010/main" val="3933400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12</a:t>
            </a:fld>
            <a:endParaRPr lang="en-US"/>
          </a:p>
        </p:txBody>
      </p:sp>
    </p:spTree>
    <p:extLst>
      <p:ext uri="{BB962C8B-B14F-4D97-AF65-F5344CB8AC3E}">
        <p14:creationId xmlns:p14="http://schemas.microsoft.com/office/powerpoint/2010/main" val="2858538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037641-B43A-2645-8178-C98D7F056B71}" type="slidenum">
              <a:rPr lang="en-US" smtClean="0"/>
              <a:t>13</a:t>
            </a:fld>
            <a:endParaRPr lang="en-US"/>
          </a:p>
        </p:txBody>
      </p:sp>
    </p:spTree>
    <p:extLst>
      <p:ext uri="{BB962C8B-B14F-4D97-AF65-F5344CB8AC3E}">
        <p14:creationId xmlns:p14="http://schemas.microsoft.com/office/powerpoint/2010/main" val="3711160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37331782-0A62-064C-AD02-ECAF9F2341FE}" type="datetimeFigureOut">
              <a:rPr lang="en-US" smtClean="0"/>
              <a:t>08/02/16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3090605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7331782-0A62-064C-AD02-ECAF9F2341FE}" type="datetimeFigureOut">
              <a:rPr lang="en-US" smtClean="0"/>
              <a:t>08/02/16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1735256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7331782-0A62-064C-AD02-ECAF9F2341FE}" type="datetimeFigureOut">
              <a:rPr lang="en-US" smtClean="0"/>
              <a:t>08/02/16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1584770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37331782-0A62-064C-AD02-ECAF9F2341FE}" type="datetimeFigureOut">
              <a:rPr lang="en-US" smtClean="0"/>
              <a:t>08/02/16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1355496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37331782-0A62-064C-AD02-ECAF9F2341FE}" type="datetimeFigureOut">
              <a:rPr lang="en-US" smtClean="0"/>
              <a:t>08/02/16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3648292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37331782-0A62-064C-AD02-ECAF9F2341FE}" type="datetimeFigureOut">
              <a:rPr lang="en-US" smtClean="0"/>
              <a:t>08/02/16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3132923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37331782-0A62-064C-AD02-ECAF9F2341FE}" type="datetimeFigureOut">
              <a:rPr lang="en-US" smtClean="0"/>
              <a:t>08/02/16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1327028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37331782-0A62-064C-AD02-ECAF9F2341FE}" type="datetimeFigureOut">
              <a:rPr lang="en-US" smtClean="0"/>
              <a:t>08/02/16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2999043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331782-0A62-064C-AD02-ECAF9F2341FE}" type="datetimeFigureOut">
              <a:rPr lang="en-US" smtClean="0"/>
              <a:t>08/02/16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57249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7331782-0A62-064C-AD02-ECAF9F2341FE}" type="datetimeFigureOut">
              <a:rPr lang="en-US" smtClean="0"/>
              <a:t>08/02/16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3567694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37331782-0A62-064C-AD02-ECAF9F2341FE}" type="datetimeFigureOut">
              <a:rPr lang="en-US" smtClean="0"/>
              <a:t>08/02/16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7D1469-6001-3442-B214-2F119301F3BF}" type="slidenum">
              <a:rPr lang="en-US" smtClean="0"/>
              <a:t>‹#›</a:t>
            </a:fld>
            <a:endParaRPr lang="en-US"/>
          </a:p>
        </p:txBody>
      </p:sp>
    </p:spTree>
    <p:extLst>
      <p:ext uri="{BB962C8B-B14F-4D97-AF65-F5344CB8AC3E}">
        <p14:creationId xmlns:p14="http://schemas.microsoft.com/office/powerpoint/2010/main" val="500763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331782-0A62-064C-AD02-ECAF9F2341FE}" type="datetimeFigureOut">
              <a:rPr lang="en-US" smtClean="0"/>
              <a:t>08/02/16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7D1469-6001-3442-B214-2F119301F3BF}" type="slidenum">
              <a:rPr lang="en-US" smtClean="0"/>
              <a:t>‹#›</a:t>
            </a:fld>
            <a:endParaRPr lang="en-US"/>
          </a:p>
        </p:txBody>
      </p:sp>
    </p:spTree>
    <p:extLst>
      <p:ext uri="{BB962C8B-B14F-4D97-AF65-F5344CB8AC3E}">
        <p14:creationId xmlns:p14="http://schemas.microsoft.com/office/powerpoint/2010/main" val="20790586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1147076">
            <a:off x="1919371" y="2908301"/>
            <a:ext cx="5719357" cy="1470025"/>
          </a:xfrm>
        </p:spPr>
        <p:txBody>
          <a:bodyPr>
            <a:normAutofit fontScale="90000"/>
          </a:bodyPr>
          <a:lstStyle/>
          <a:p>
            <a:r>
              <a:rPr lang="en-US" dirty="0" smtClean="0"/>
              <a:t>Week 5: </a:t>
            </a:r>
            <a:r>
              <a:rPr lang="en-US" dirty="0" err="1" smtClean="0"/>
              <a:t>Assia</a:t>
            </a:r>
            <a:r>
              <a:rPr lang="en-US" dirty="0" smtClean="0"/>
              <a:t> </a:t>
            </a:r>
            <a:r>
              <a:rPr lang="en-US" dirty="0" err="1" smtClean="0"/>
              <a:t>Djebar’s</a:t>
            </a:r>
            <a:r>
              <a:rPr lang="en-US" dirty="0" smtClean="0"/>
              <a:t> Fantasia: An Algerian Cavalcade</a:t>
            </a:r>
            <a:endParaRPr lang="en-US" dirty="0"/>
          </a:p>
        </p:txBody>
      </p:sp>
      <p:pic>
        <p:nvPicPr>
          <p:cNvPr id="4" name="Picture 3"/>
          <p:cNvPicPr>
            <a:picLocks noChangeAspect="1"/>
          </p:cNvPicPr>
          <p:nvPr/>
        </p:nvPicPr>
        <p:blipFill>
          <a:blip r:embed="rId3"/>
          <a:stretch>
            <a:fillRect/>
          </a:stretch>
        </p:blipFill>
        <p:spPr>
          <a:xfrm>
            <a:off x="-31728" y="0"/>
            <a:ext cx="3193846" cy="2908300"/>
          </a:xfrm>
          <a:prstGeom prst="rect">
            <a:avLst/>
          </a:prstGeom>
        </p:spPr>
      </p:pic>
      <p:pic>
        <p:nvPicPr>
          <p:cNvPr id="5" name="Picture 4"/>
          <p:cNvPicPr>
            <a:picLocks noChangeAspect="1"/>
          </p:cNvPicPr>
          <p:nvPr/>
        </p:nvPicPr>
        <p:blipFill>
          <a:blip r:embed="rId4"/>
          <a:stretch>
            <a:fillRect/>
          </a:stretch>
        </p:blipFill>
        <p:spPr>
          <a:xfrm>
            <a:off x="-31728" y="2908301"/>
            <a:ext cx="2277700" cy="4119872"/>
          </a:xfrm>
          <a:prstGeom prst="rect">
            <a:avLst/>
          </a:prstGeom>
        </p:spPr>
      </p:pic>
      <p:pic>
        <p:nvPicPr>
          <p:cNvPr id="6" name="Picture 5"/>
          <p:cNvPicPr>
            <a:picLocks noChangeAspect="1"/>
          </p:cNvPicPr>
          <p:nvPr/>
        </p:nvPicPr>
        <p:blipFill>
          <a:blip r:embed="rId5"/>
          <a:stretch>
            <a:fillRect/>
          </a:stretch>
        </p:blipFill>
        <p:spPr>
          <a:xfrm>
            <a:off x="6050352" y="0"/>
            <a:ext cx="3087111" cy="2411553"/>
          </a:xfrm>
          <a:prstGeom prst="rect">
            <a:avLst/>
          </a:prstGeom>
        </p:spPr>
      </p:pic>
      <p:pic>
        <p:nvPicPr>
          <p:cNvPr id="7" name="Picture 6"/>
          <p:cNvPicPr>
            <a:picLocks noChangeAspect="1"/>
          </p:cNvPicPr>
          <p:nvPr/>
        </p:nvPicPr>
        <p:blipFill>
          <a:blip r:embed="rId6"/>
          <a:stretch>
            <a:fillRect/>
          </a:stretch>
        </p:blipFill>
        <p:spPr>
          <a:xfrm>
            <a:off x="7096093" y="2411553"/>
            <a:ext cx="2047907" cy="4446447"/>
          </a:xfrm>
          <a:prstGeom prst="rect">
            <a:avLst/>
          </a:prstGeom>
        </p:spPr>
      </p:pic>
    </p:spTree>
    <p:extLst>
      <p:ext uri="{BB962C8B-B14F-4D97-AF65-F5344CB8AC3E}">
        <p14:creationId xmlns:p14="http://schemas.microsoft.com/office/powerpoint/2010/main" val="3146012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Murdoch believes </a:t>
            </a:r>
            <a:r>
              <a:rPr lang="en-US" dirty="0" err="1" smtClean="0"/>
              <a:t>Djebar</a:t>
            </a:r>
            <a:r>
              <a:rPr lang="en-US" dirty="0" smtClean="0"/>
              <a:t> makes her novel problematic</a:t>
            </a:r>
            <a:endParaRPr lang="en-US" dirty="0"/>
          </a:p>
        </p:txBody>
      </p:sp>
      <p:sp>
        <p:nvSpPr>
          <p:cNvPr id="3" name="Content Placeholder 2"/>
          <p:cNvSpPr>
            <a:spLocks noGrp="1"/>
          </p:cNvSpPr>
          <p:nvPr>
            <p:ph idx="1"/>
          </p:nvPr>
        </p:nvSpPr>
        <p:spPr/>
        <p:txBody>
          <a:bodyPr/>
          <a:lstStyle/>
          <a:p>
            <a:r>
              <a:rPr lang="en-US" dirty="0" smtClean="0"/>
              <a:t>“For, in situating herself as a writer who must come to terms with the history of Algeria and with herself as a postcolonial, Arab, female subject writing in French about women who do not speak French and cannot speak for themselves, </a:t>
            </a:r>
            <a:r>
              <a:rPr lang="en-US" dirty="0" err="1" smtClean="0"/>
              <a:t>Djebar’s</a:t>
            </a:r>
            <a:r>
              <a:rPr lang="en-US" dirty="0" smtClean="0"/>
              <a:t> narrative will inevitably problematize its own discourse to the point where its own tenuous coherence threatens to dissolve.”</a:t>
            </a:r>
            <a:endParaRPr lang="en-US" dirty="0"/>
          </a:p>
        </p:txBody>
      </p:sp>
    </p:spTree>
    <p:extLst>
      <p:ext uri="{BB962C8B-B14F-4D97-AF65-F5344CB8AC3E}">
        <p14:creationId xmlns:p14="http://schemas.microsoft.com/office/powerpoint/2010/main" val="1692019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Feminine Language</a:t>
            </a:r>
            <a:endParaRPr lang="en-US" dirty="0"/>
          </a:p>
        </p:txBody>
      </p:sp>
      <p:sp>
        <p:nvSpPr>
          <p:cNvPr id="3" name="Content Placeholder 2"/>
          <p:cNvSpPr>
            <a:spLocks noGrp="1"/>
          </p:cNvSpPr>
          <p:nvPr>
            <p:ph idx="1"/>
          </p:nvPr>
        </p:nvSpPr>
        <p:spPr/>
        <p:txBody>
          <a:bodyPr/>
          <a:lstStyle/>
          <a:p>
            <a:r>
              <a:rPr lang="en-US" dirty="0" smtClean="0"/>
              <a:t>How would you define “feminine language” or what French feminists define as “</a:t>
            </a:r>
            <a:r>
              <a:rPr lang="en-US" dirty="0" err="1" smtClean="0"/>
              <a:t>ecriture</a:t>
            </a:r>
            <a:r>
              <a:rPr lang="en-US" dirty="0" smtClean="0"/>
              <a:t> feminine”?</a:t>
            </a:r>
          </a:p>
          <a:p>
            <a:r>
              <a:rPr lang="en-US" dirty="0" smtClean="0"/>
              <a:t>How is “feminine language” used in Fantasia? Is it used as a feminist strategy?</a:t>
            </a:r>
          </a:p>
          <a:p>
            <a:r>
              <a:rPr lang="en-US" dirty="0" smtClean="0"/>
              <a:t>What are the difficulties and limitations of positing a “feminine language”?</a:t>
            </a:r>
            <a:endParaRPr lang="en-US" dirty="0"/>
          </a:p>
        </p:txBody>
      </p:sp>
    </p:spTree>
    <p:extLst>
      <p:ext uri="{BB962C8B-B14F-4D97-AF65-F5344CB8AC3E}">
        <p14:creationId xmlns:p14="http://schemas.microsoft.com/office/powerpoint/2010/main" val="3346189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Polarities</a:t>
            </a:r>
            <a:endParaRPr lang="en-US" dirty="0"/>
          </a:p>
        </p:txBody>
      </p:sp>
      <p:sp>
        <p:nvSpPr>
          <p:cNvPr id="3" name="Content Placeholder 2"/>
          <p:cNvSpPr>
            <a:spLocks noGrp="1"/>
          </p:cNvSpPr>
          <p:nvPr>
            <p:ph idx="1"/>
          </p:nvPr>
        </p:nvSpPr>
        <p:spPr/>
        <p:txBody>
          <a:bodyPr>
            <a:normAutofit lnSpcReduction="10000"/>
          </a:bodyPr>
          <a:lstStyle/>
          <a:p>
            <a:r>
              <a:rPr lang="en-US" dirty="0" smtClean="0"/>
              <a:t>Explore the theme of subjugation and resistance.</a:t>
            </a:r>
          </a:p>
          <a:p>
            <a:r>
              <a:rPr lang="en-US" dirty="0" smtClean="0"/>
              <a:t>Explore the theme of sound and silence in the novel.</a:t>
            </a:r>
          </a:p>
          <a:p>
            <a:r>
              <a:rPr lang="en-US" dirty="0" smtClean="0"/>
              <a:t>How does </a:t>
            </a:r>
            <a:r>
              <a:rPr lang="en-US" dirty="0" err="1" smtClean="0"/>
              <a:t>Djebar</a:t>
            </a:r>
            <a:r>
              <a:rPr lang="en-US" dirty="0" smtClean="0"/>
              <a:t> fuse his-story with her-story?</a:t>
            </a:r>
          </a:p>
          <a:p>
            <a:r>
              <a:rPr lang="en-US" dirty="0" smtClean="0"/>
              <a:t>What effect does it have to mix the written narratives by men and the oral accounts by women?</a:t>
            </a:r>
            <a:endParaRPr lang="en-US" dirty="0"/>
          </a:p>
        </p:txBody>
      </p:sp>
    </p:spTree>
    <p:extLst>
      <p:ext uri="{BB962C8B-B14F-4D97-AF65-F5344CB8AC3E}">
        <p14:creationId xmlns:p14="http://schemas.microsoft.com/office/powerpoint/2010/main" val="946623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Djebar</a:t>
            </a:r>
            <a:r>
              <a:rPr lang="en-US" dirty="0" smtClean="0"/>
              <a:t> asks:</a:t>
            </a:r>
            <a:endParaRPr lang="en-US" dirty="0"/>
          </a:p>
        </p:txBody>
      </p:sp>
      <p:sp>
        <p:nvSpPr>
          <p:cNvPr id="3" name="Content Placeholder 2"/>
          <p:cNvSpPr>
            <a:spLocks noGrp="1"/>
          </p:cNvSpPr>
          <p:nvPr>
            <p:ph idx="1"/>
          </p:nvPr>
        </p:nvSpPr>
        <p:spPr/>
        <p:txBody>
          <a:bodyPr/>
          <a:lstStyle/>
          <a:p>
            <a:r>
              <a:rPr lang="en-US" dirty="0" smtClean="0"/>
              <a:t>If Woman is defined as Other, can she then speak?</a:t>
            </a:r>
          </a:p>
          <a:p>
            <a:r>
              <a:rPr lang="en-US" dirty="0" smtClean="0"/>
              <a:t>Can she express herself and her specifically female experiences?</a:t>
            </a:r>
          </a:p>
          <a:p>
            <a:r>
              <a:rPr lang="en-US" dirty="0" smtClean="0"/>
              <a:t>And if so, whose language, whose voice is she using in doing so?</a:t>
            </a:r>
          </a:p>
          <a:p>
            <a:r>
              <a:rPr lang="en-US" dirty="0" smtClean="0"/>
              <a:t>How does Otherness and appropriation affect Algerian women in light of </a:t>
            </a:r>
            <a:r>
              <a:rPr lang="en-US" dirty="0" err="1" smtClean="0"/>
              <a:t>colonisation</a:t>
            </a:r>
            <a:r>
              <a:rPr lang="en-US" dirty="0" smtClean="0"/>
              <a:t>?</a:t>
            </a:r>
            <a:endParaRPr lang="en-US" dirty="0"/>
          </a:p>
        </p:txBody>
      </p:sp>
    </p:spTree>
    <p:extLst>
      <p:ext uri="{BB962C8B-B14F-4D97-AF65-F5344CB8AC3E}">
        <p14:creationId xmlns:p14="http://schemas.microsoft.com/office/powerpoint/2010/main" val="852080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a:t>
            </a:r>
            <a:endParaRPr lang="en-US" dirty="0"/>
          </a:p>
        </p:txBody>
      </p:sp>
      <p:sp>
        <p:nvSpPr>
          <p:cNvPr id="3" name="Content Placeholder 2"/>
          <p:cNvSpPr>
            <a:spLocks noGrp="1"/>
          </p:cNvSpPr>
          <p:nvPr>
            <p:ph idx="1"/>
          </p:nvPr>
        </p:nvSpPr>
        <p:spPr/>
        <p:txBody>
          <a:bodyPr>
            <a:normAutofit lnSpcReduction="10000"/>
          </a:bodyPr>
          <a:lstStyle/>
          <a:p>
            <a:r>
              <a:rPr lang="en-US" dirty="0" smtClean="0"/>
              <a:t>Why does </a:t>
            </a:r>
            <a:r>
              <a:rPr lang="en-US" dirty="0" err="1" smtClean="0"/>
              <a:t>Djebar</a:t>
            </a:r>
            <a:r>
              <a:rPr lang="en-US" dirty="0" smtClean="0"/>
              <a:t> shift between the distant past, recent past, and autobiographical accounts of coming of age? What effect does this shift have on the reader?</a:t>
            </a:r>
          </a:p>
          <a:p>
            <a:r>
              <a:rPr lang="en-US" dirty="0" smtClean="0"/>
              <a:t>Fantasia blurs genres by incorporating travel narratives, historical colonial documents, interviews and autobiography. What is the purpose of crossing genres? How can we interpret this?</a:t>
            </a:r>
            <a:endParaRPr lang="en-US" dirty="0"/>
          </a:p>
        </p:txBody>
      </p:sp>
    </p:spTree>
    <p:extLst>
      <p:ext uri="{BB962C8B-B14F-4D97-AF65-F5344CB8AC3E}">
        <p14:creationId xmlns:p14="http://schemas.microsoft.com/office/powerpoint/2010/main" val="4289024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Silenced and Absent</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smtClean="0"/>
              <a:t>Djebar</a:t>
            </a:r>
            <a:r>
              <a:rPr lang="en-US" dirty="0" smtClean="0"/>
              <a:t> successfully represents what was formerly silenced and absent from representation, the participation of Algerian women in resistance struggles against French colonization of Algeria, and politicizes the everyday experiences of Algerian women in their global and historical contexts.</a:t>
            </a:r>
          </a:p>
          <a:p>
            <a:r>
              <a:rPr lang="en-US" dirty="0" err="1" smtClean="0"/>
              <a:t>Djebar</a:t>
            </a:r>
            <a:r>
              <a:rPr lang="en-US" dirty="0" smtClean="0"/>
              <a:t> does not position herself as a vehicle for silenced women, instead she illustrates the process whereby their stories inform her own search for voice and self. </a:t>
            </a:r>
            <a:endParaRPr lang="en-US" dirty="0"/>
          </a:p>
          <a:p>
            <a:r>
              <a:rPr lang="en-US" dirty="0" smtClean="0"/>
              <a:t>Representation becomes a deliberately political act for </a:t>
            </a:r>
            <a:r>
              <a:rPr lang="en-US" dirty="0" err="1" smtClean="0"/>
              <a:t>Djebar</a:t>
            </a:r>
            <a:endParaRPr lang="en-US" dirty="0"/>
          </a:p>
        </p:txBody>
      </p:sp>
    </p:spTree>
    <p:extLst>
      <p:ext uri="{BB962C8B-B14F-4D97-AF65-F5344CB8AC3E}">
        <p14:creationId xmlns:p14="http://schemas.microsoft.com/office/powerpoint/2010/main" val="915702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Self-Identification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Djebar</a:t>
            </a:r>
            <a:r>
              <a:rPr lang="en-US" dirty="0" smtClean="0"/>
              <a:t> identified herself as a Western-educated, Algerian, feminist, Muslim intellectual.</a:t>
            </a:r>
          </a:p>
          <a:p>
            <a:r>
              <a:rPr lang="en-US" dirty="0" smtClean="0"/>
              <a:t>She </a:t>
            </a:r>
            <a:r>
              <a:rPr lang="en-US" dirty="0"/>
              <a:t>i</a:t>
            </a:r>
            <a:r>
              <a:rPr lang="en-US" dirty="0" smtClean="0"/>
              <a:t>s considered a spokesperson for Algerian women, and women in general.</a:t>
            </a:r>
          </a:p>
          <a:p>
            <a:r>
              <a:rPr lang="en-US" dirty="0" smtClean="0"/>
              <a:t>She uses aphasia and silence as a form of expression and resistance against male societal structures which paradoxically are said to promote this.</a:t>
            </a:r>
          </a:p>
          <a:p>
            <a:r>
              <a:rPr lang="en-US" dirty="0" err="1" smtClean="0"/>
              <a:t>Djebar</a:t>
            </a:r>
            <a:r>
              <a:rPr lang="en-US" dirty="0" smtClean="0"/>
              <a:t> also connects language to a woman’s body.</a:t>
            </a:r>
            <a:endParaRPr lang="en-US" dirty="0"/>
          </a:p>
        </p:txBody>
      </p:sp>
    </p:spTree>
    <p:extLst>
      <p:ext uri="{BB962C8B-B14F-4D97-AF65-F5344CB8AC3E}">
        <p14:creationId xmlns:p14="http://schemas.microsoft.com/office/powerpoint/2010/main" val="4223805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Carrier of Fire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Mildred Mortimer contends “</a:t>
            </a:r>
            <a:r>
              <a:rPr lang="en-US" dirty="0" err="1" smtClean="0"/>
              <a:t>Djebar</a:t>
            </a:r>
            <a:r>
              <a:rPr lang="en-US" dirty="0" smtClean="0"/>
              <a:t> uses oral history to give voice to surviving heroines, the </a:t>
            </a:r>
            <a:r>
              <a:rPr lang="en-US" i="1" dirty="0" smtClean="0"/>
              <a:t>porteuses de </a:t>
            </a:r>
            <a:r>
              <a:rPr lang="en-US" i="1" dirty="0" err="1" smtClean="0"/>
              <a:t>feu</a:t>
            </a:r>
            <a:r>
              <a:rPr lang="en-US" dirty="0" smtClean="0"/>
              <a:t> of the Algerian revolution, and allows them to tell their own stories”.</a:t>
            </a:r>
          </a:p>
          <a:p>
            <a:r>
              <a:rPr lang="en-US" dirty="0" err="1" smtClean="0"/>
              <a:t>Soheila</a:t>
            </a:r>
            <a:r>
              <a:rPr lang="en-US" dirty="0" smtClean="0"/>
              <a:t> </a:t>
            </a:r>
            <a:r>
              <a:rPr lang="en-US" dirty="0" err="1" smtClean="0"/>
              <a:t>Ghaussy</a:t>
            </a:r>
            <a:r>
              <a:rPr lang="en-US" dirty="0" smtClean="0"/>
              <a:t> concludes “By deliberately blending fiction and experience, </a:t>
            </a:r>
            <a:r>
              <a:rPr lang="en-US" dirty="0" err="1" smtClean="0"/>
              <a:t>fictionality</a:t>
            </a:r>
            <a:r>
              <a:rPr lang="en-US" dirty="0" smtClean="0"/>
              <a:t> and language, and especially by gendering writing (</a:t>
            </a:r>
            <a:r>
              <a:rPr lang="en-US" dirty="0" err="1" smtClean="0"/>
              <a:t>ecriture</a:t>
            </a:r>
            <a:r>
              <a:rPr lang="en-US" dirty="0" smtClean="0"/>
              <a:t>) as male and </a:t>
            </a:r>
            <a:r>
              <a:rPr lang="en-US" dirty="0" err="1" smtClean="0"/>
              <a:t>orality</a:t>
            </a:r>
            <a:r>
              <a:rPr lang="en-US" dirty="0" smtClean="0"/>
              <a:t> (</a:t>
            </a:r>
            <a:r>
              <a:rPr lang="en-US" dirty="0" err="1" smtClean="0"/>
              <a:t>Kaalam</a:t>
            </a:r>
            <a:r>
              <a:rPr lang="en-US" dirty="0" smtClean="0"/>
              <a:t>) as female, moreover associating the former with French and the latter with Arabic, </a:t>
            </a:r>
            <a:r>
              <a:rPr lang="en-US" dirty="0" err="1" smtClean="0"/>
              <a:t>Djebar</a:t>
            </a:r>
            <a:r>
              <a:rPr lang="en-US" dirty="0" smtClean="0"/>
              <a:t> creates subtle and complicated links between the “feminine” spheres of oral languages and the “male” domain of writing.”</a:t>
            </a:r>
            <a:endParaRPr lang="en-US" dirty="0"/>
          </a:p>
        </p:txBody>
      </p:sp>
    </p:spTree>
    <p:extLst>
      <p:ext uri="{BB962C8B-B14F-4D97-AF65-F5344CB8AC3E}">
        <p14:creationId xmlns:p14="http://schemas.microsoft.com/office/powerpoint/2010/main" val="180634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Doubly Subjugated</a:t>
            </a:r>
            <a:endParaRPr lang="en-US" dirty="0"/>
          </a:p>
        </p:txBody>
      </p:sp>
      <p:sp>
        <p:nvSpPr>
          <p:cNvPr id="3" name="Content Placeholder 2"/>
          <p:cNvSpPr>
            <a:spLocks noGrp="1"/>
          </p:cNvSpPr>
          <p:nvPr>
            <p:ph idx="1"/>
          </p:nvPr>
        </p:nvSpPr>
        <p:spPr/>
        <p:txBody>
          <a:bodyPr>
            <a:normAutofit lnSpcReduction="10000"/>
          </a:bodyPr>
          <a:lstStyle/>
          <a:p>
            <a:r>
              <a:rPr lang="en-US" dirty="0" smtClean="0"/>
              <a:t>Within her own culture, an Arab woman is already the Other. By the French, she is subjugated because she is a woman and an object of </a:t>
            </a:r>
            <a:r>
              <a:rPr lang="en-US" dirty="0" err="1" smtClean="0"/>
              <a:t>colonisation</a:t>
            </a:r>
            <a:r>
              <a:rPr lang="en-US" dirty="0" smtClean="0"/>
              <a:t>.</a:t>
            </a:r>
          </a:p>
          <a:p>
            <a:r>
              <a:rPr lang="en-US" dirty="0" smtClean="0"/>
              <a:t>If writing is embedded in, or is dominated by, discourses of the hegemonic Other, how can one not belonging to the dominant group find modes of expression that reflects the specificity of one’s own experiences?</a:t>
            </a:r>
            <a:endParaRPr lang="en-US" dirty="0"/>
          </a:p>
        </p:txBody>
      </p:sp>
    </p:spTree>
    <p:extLst>
      <p:ext uri="{BB962C8B-B14F-4D97-AF65-F5344CB8AC3E}">
        <p14:creationId xmlns:p14="http://schemas.microsoft.com/office/powerpoint/2010/main" val="2927398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Djebar’s</a:t>
            </a:r>
            <a:r>
              <a:rPr lang="en-US" dirty="0" smtClean="0"/>
              <a:t> Concerns: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“Can I, twenty years later, claim to revive these stifled voices? And speak for them? Shall I not at best find dried-up streams? What ghosts will be conjured up when in this absence of expression of love (love received, ‘love’ imposed), I see the reflection of my own barrenness, my own aphasia”.</a:t>
            </a:r>
          </a:p>
          <a:p>
            <a:r>
              <a:rPr lang="en-US" dirty="0" smtClean="0"/>
              <a:t>“To attempt an autobiography using French words alone is to lend oneself to the vivisector’s scalpel, revealing what lies beneath the skin”.</a:t>
            </a:r>
          </a:p>
          <a:p>
            <a:r>
              <a:rPr lang="en-US" dirty="0" smtClean="0"/>
              <a:t>“Autobiography practiced in the enemy’s language has the texture of fiction”.</a:t>
            </a:r>
          </a:p>
          <a:p>
            <a:r>
              <a:rPr lang="en-US" dirty="0" smtClean="0"/>
              <a:t>How would you respond to these concerns?</a:t>
            </a:r>
            <a:endParaRPr lang="en-US" dirty="0"/>
          </a:p>
        </p:txBody>
      </p:sp>
    </p:spTree>
    <p:extLst>
      <p:ext uri="{BB962C8B-B14F-4D97-AF65-F5344CB8AC3E}">
        <p14:creationId xmlns:p14="http://schemas.microsoft.com/office/powerpoint/2010/main" val="1920549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act of translating Arabic into French, translating </a:t>
            </a:r>
            <a:r>
              <a:rPr lang="en-US" dirty="0" err="1" smtClean="0"/>
              <a:t>Kaalam</a:t>
            </a:r>
            <a:r>
              <a:rPr lang="en-US" dirty="0" smtClean="0"/>
              <a:t> (the female) into </a:t>
            </a:r>
            <a:r>
              <a:rPr lang="en-US" dirty="0" err="1" smtClean="0"/>
              <a:t>ecriture</a:t>
            </a:r>
            <a:r>
              <a:rPr lang="en-US" dirty="0" smtClean="0"/>
              <a:t> (the male), puts </a:t>
            </a:r>
            <a:r>
              <a:rPr lang="en-US" dirty="0" err="1" smtClean="0"/>
              <a:t>Djebar</a:t>
            </a:r>
            <a:r>
              <a:rPr lang="en-US" dirty="0" smtClean="0"/>
              <a:t> in the position of an interpreter who has the power of eradicating clear-cut boundaries.</a:t>
            </a:r>
          </a:p>
          <a:p>
            <a:r>
              <a:rPr lang="en-US" dirty="0" smtClean="0"/>
              <a:t>Nicole Ward </a:t>
            </a:r>
            <a:r>
              <a:rPr lang="en-US" dirty="0" err="1" smtClean="0"/>
              <a:t>Jouve</a:t>
            </a:r>
            <a:r>
              <a:rPr lang="en-US" dirty="0" smtClean="0"/>
              <a:t> explains “For many bilingual women… translation is an activity by means of which the “natural” bond “meaning-language” can be transgressed. It is a state of continued suspension, allowing, in Walter Benjamin’s words, the “post-maturation of the foreign speech, the birth throes of one’s own speech.” The process is therefore eminently “feminine”. When you translate, the absolute status of nouns, the “Name-of-the-Father” is shaken. Exchanges between words are no longer “full”, that is guaranteed by the law which rules and partitions women, which prevents femininity from coming into being.”</a:t>
            </a:r>
          </a:p>
          <a:p>
            <a:r>
              <a:rPr lang="en-US" dirty="0" smtClean="0"/>
              <a:t>Explore the theme of translation in the novel.</a:t>
            </a:r>
            <a:endParaRPr lang="en-US" dirty="0"/>
          </a:p>
        </p:txBody>
      </p:sp>
    </p:spTree>
    <p:extLst>
      <p:ext uri="{BB962C8B-B14F-4D97-AF65-F5344CB8AC3E}">
        <p14:creationId xmlns:p14="http://schemas.microsoft.com/office/powerpoint/2010/main" val="19258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Memory</a:t>
            </a:r>
            <a:endParaRPr lang="en-US" dirty="0"/>
          </a:p>
        </p:txBody>
      </p:sp>
      <p:sp>
        <p:nvSpPr>
          <p:cNvPr id="3" name="Content Placeholder 2"/>
          <p:cNvSpPr>
            <a:spLocks noGrp="1"/>
          </p:cNvSpPr>
          <p:nvPr>
            <p:ph idx="1"/>
          </p:nvPr>
        </p:nvSpPr>
        <p:spPr>
          <a:xfrm>
            <a:off x="457200" y="1417638"/>
            <a:ext cx="8229600" cy="5132172"/>
          </a:xfrm>
        </p:spPr>
        <p:txBody>
          <a:bodyPr>
            <a:normAutofit fontScale="77500" lnSpcReduction="20000"/>
          </a:bodyPr>
          <a:lstStyle/>
          <a:p>
            <a:r>
              <a:rPr lang="en-US" dirty="0" smtClean="0"/>
              <a:t>Cultural memory has been defined as the way a group of people with shared experiences, history and cultural identity construct ways of perceiving themselves.</a:t>
            </a:r>
          </a:p>
          <a:p>
            <a:r>
              <a:rPr lang="en-US" dirty="0" smtClean="0"/>
              <a:t>Cultural memory can also be described as the way the past is understood in a society at certain times and places.</a:t>
            </a:r>
          </a:p>
          <a:p>
            <a:r>
              <a:rPr lang="en-US" dirty="0" smtClean="0"/>
              <a:t>It is not restricted to presenting accurate and truthful testimonies of the past, but makes meaningful statements about the past in a given context of the future.</a:t>
            </a:r>
          </a:p>
          <a:p>
            <a:r>
              <a:rPr lang="en-US" dirty="0" smtClean="0"/>
              <a:t>Cultural memory is not exclusively concerned with valid facts, or even coherent methodology, but rather with the consensus of assumptions and prejudices shared by a culture or society.</a:t>
            </a:r>
          </a:p>
          <a:p>
            <a:r>
              <a:rPr lang="en-US" dirty="0" smtClean="0"/>
              <a:t>Thus, as interpretations of the past change, so do cultural memories.</a:t>
            </a:r>
          </a:p>
          <a:p>
            <a:r>
              <a:rPr lang="en-US" dirty="0" smtClean="0"/>
              <a:t>How does </a:t>
            </a:r>
            <a:r>
              <a:rPr lang="en-US" dirty="0" err="1" smtClean="0"/>
              <a:t>Djebar</a:t>
            </a:r>
            <a:r>
              <a:rPr lang="en-US" dirty="0" smtClean="0"/>
              <a:t> construct a new cultural memory?</a:t>
            </a:r>
            <a:endParaRPr lang="en-US" dirty="0"/>
          </a:p>
        </p:txBody>
      </p:sp>
    </p:spTree>
    <p:extLst>
      <p:ext uri="{BB962C8B-B14F-4D97-AF65-F5344CB8AC3E}">
        <p14:creationId xmlns:p14="http://schemas.microsoft.com/office/powerpoint/2010/main" val="321079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Adlai Murdoch explains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a:t>
            </a:r>
            <a:r>
              <a:rPr lang="en-US" dirty="0" err="1" smtClean="0"/>
              <a:t>colonisers</a:t>
            </a:r>
            <a:r>
              <a:rPr lang="en-US" dirty="0" smtClean="0"/>
              <a:t> discourse “becomes so pervasive that it is systematically accepted as the final and authoritative definition of the culture in whose name it purports to speak and which in effect it circumscribes. It is the subversion and reversal of this practice, the putting in place of a new form of writing that will speak to the anguish of alienation and the desire for recognition and identity on the part of the dispossessed, that </a:t>
            </a:r>
            <a:r>
              <a:rPr lang="en-US" dirty="0" err="1" smtClean="0"/>
              <a:t>Djebar</a:t>
            </a:r>
            <a:r>
              <a:rPr lang="en-US" dirty="0" smtClean="0"/>
              <a:t> attempts to effect here.”</a:t>
            </a:r>
          </a:p>
          <a:p>
            <a:r>
              <a:rPr lang="en-US" dirty="0" smtClean="0"/>
              <a:t>A question that stems from this is, who is entitled to speak for past events in the present?</a:t>
            </a:r>
            <a:endParaRPr lang="en-US" dirty="0"/>
          </a:p>
        </p:txBody>
      </p:sp>
    </p:spTree>
    <p:extLst>
      <p:ext uri="{BB962C8B-B14F-4D97-AF65-F5344CB8AC3E}">
        <p14:creationId xmlns:p14="http://schemas.microsoft.com/office/powerpoint/2010/main" val="1956834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529</TotalTime>
  <Words>1178</Words>
  <Application>Microsoft Macintosh PowerPoint</Application>
  <PresentationFormat>On-screen Show (4:3)</PresentationFormat>
  <Paragraphs>63</Paragraphs>
  <Slides>14</Slides>
  <Notes>9</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Week 5: Assia Djebar’s Fantasia: An Algerian Cavalcade</vt:lpstr>
      <vt:lpstr>Silenced and Absent</vt:lpstr>
      <vt:lpstr>Self-Identification</vt:lpstr>
      <vt:lpstr>Carrier of Fire</vt:lpstr>
      <vt:lpstr>Doubly Subjugated</vt:lpstr>
      <vt:lpstr>Djebar’s Concerns:</vt:lpstr>
      <vt:lpstr>Translating</vt:lpstr>
      <vt:lpstr>Cultural Memory</vt:lpstr>
      <vt:lpstr>Adlai Murdoch explains</vt:lpstr>
      <vt:lpstr>Murdoch believes Djebar makes her novel problematic</vt:lpstr>
      <vt:lpstr>Feminine Language</vt:lpstr>
      <vt:lpstr>Polarities</vt:lpstr>
      <vt:lpstr>Djebar asks:</vt:lpstr>
      <vt:lpstr>Structure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5: Assia Djebar’s Fantasia: An Algerian Cavalcade</dc:title>
  <dc:creator>Roxanne Bibizadeh</dc:creator>
  <cp:lastModifiedBy>Roxanne Bibizadeh</cp:lastModifiedBy>
  <cp:revision>45</cp:revision>
  <dcterms:created xsi:type="dcterms:W3CDTF">2016-02-07T17:29:06Z</dcterms:created>
  <dcterms:modified xsi:type="dcterms:W3CDTF">2016-02-08T12:16:06Z</dcterms:modified>
</cp:coreProperties>
</file>