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2" r:id="rId7"/>
    <p:sldId id="263" r:id="rId8"/>
    <p:sldId id="264" r:id="rId9"/>
    <p:sldId id="265" r:id="rId10"/>
    <p:sldId id="261" r:id="rId11"/>
    <p:sldId id="266"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7" d="100"/>
          <a:sy n="67" d="100"/>
        </p:scale>
        <p:origin x="-120" y="-28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72AC7C-B2FF-E042-B869-261C4A2657E7}" type="datetimeFigureOut">
              <a:rPr lang="en-US" smtClean="0"/>
              <a:t>22/02/16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AB935F-1B4E-0E4B-97A6-FB848742760A}" type="slidenum">
              <a:rPr lang="en-US" smtClean="0"/>
              <a:t>‹#›</a:t>
            </a:fld>
            <a:endParaRPr lang="en-US"/>
          </a:p>
        </p:txBody>
      </p:sp>
    </p:spTree>
    <p:extLst>
      <p:ext uri="{BB962C8B-B14F-4D97-AF65-F5344CB8AC3E}">
        <p14:creationId xmlns:p14="http://schemas.microsoft.com/office/powerpoint/2010/main" val="185905070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AB935F-1B4E-0E4B-97A6-FB848742760A}" type="slidenum">
              <a:rPr lang="en-US" smtClean="0"/>
              <a:t>3</a:t>
            </a:fld>
            <a:endParaRPr lang="en-US"/>
          </a:p>
        </p:txBody>
      </p:sp>
    </p:spTree>
    <p:extLst>
      <p:ext uri="{BB962C8B-B14F-4D97-AF65-F5344CB8AC3E}">
        <p14:creationId xmlns:p14="http://schemas.microsoft.com/office/powerpoint/2010/main" val="1165580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AB935F-1B4E-0E4B-97A6-FB848742760A}" type="slidenum">
              <a:rPr lang="en-US" smtClean="0"/>
              <a:t>4</a:t>
            </a:fld>
            <a:endParaRPr lang="en-US"/>
          </a:p>
        </p:txBody>
      </p:sp>
    </p:spTree>
    <p:extLst>
      <p:ext uri="{BB962C8B-B14F-4D97-AF65-F5344CB8AC3E}">
        <p14:creationId xmlns:p14="http://schemas.microsoft.com/office/powerpoint/2010/main" val="4050900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AB935F-1B4E-0E4B-97A6-FB848742760A}" type="slidenum">
              <a:rPr lang="en-US" smtClean="0"/>
              <a:t>5</a:t>
            </a:fld>
            <a:endParaRPr lang="en-US"/>
          </a:p>
        </p:txBody>
      </p:sp>
    </p:spTree>
    <p:extLst>
      <p:ext uri="{BB962C8B-B14F-4D97-AF65-F5344CB8AC3E}">
        <p14:creationId xmlns:p14="http://schemas.microsoft.com/office/powerpoint/2010/main" val="937076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AB935F-1B4E-0E4B-97A6-FB848742760A}" type="slidenum">
              <a:rPr lang="en-US" smtClean="0"/>
              <a:t>6</a:t>
            </a:fld>
            <a:endParaRPr lang="en-US"/>
          </a:p>
        </p:txBody>
      </p:sp>
    </p:spTree>
    <p:extLst>
      <p:ext uri="{BB962C8B-B14F-4D97-AF65-F5344CB8AC3E}">
        <p14:creationId xmlns:p14="http://schemas.microsoft.com/office/powerpoint/2010/main" val="4133851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AB935F-1B4E-0E4B-97A6-FB848742760A}" type="slidenum">
              <a:rPr lang="en-US" smtClean="0"/>
              <a:t>7</a:t>
            </a:fld>
            <a:endParaRPr lang="en-US"/>
          </a:p>
        </p:txBody>
      </p:sp>
    </p:spTree>
    <p:extLst>
      <p:ext uri="{BB962C8B-B14F-4D97-AF65-F5344CB8AC3E}">
        <p14:creationId xmlns:p14="http://schemas.microsoft.com/office/powerpoint/2010/main" val="2285539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AB935F-1B4E-0E4B-97A6-FB848742760A}" type="slidenum">
              <a:rPr lang="en-US" smtClean="0"/>
              <a:t>9</a:t>
            </a:fld>
            <a:endParaRPr lang="en-US"/>
          </a:p>
        </p:txBody>
      </p:sp>
    </p:spTree>
    <p:extLst>
      <p:ext uri="{BB962C8B-B14F-4D97-AF65-F5344CB8AC3E}">
        <p14:creationId xmlns:p14="http://schemas.microsoft.com/office/powerpoint/2010/main" val="19428338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AB935F-1B4E-0E4B-97A6-FB848742760A}" type="slidenum">
              <a:rPr lang="en-US" smtClean="0"/>
              <a:t>10</a:t>
            </a:fld>
            <a:endParaRPr lang="en-US"/>
          </a:p>
        </p:txBody>
      </p:sp>
    </p:spTree>
    <p:extLst>
      <p:ext uri="{BB962C8B-B14F-4D97-AF65-F5344CB8AC3E}">
        <p14:creationId xmlns:p14="http://schemas.microsoft.com/office/powerpoint/2010/main" val="7636672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4C0EBFA1-343F-AA4E-B2C4-2FF49B74FDF6}" type="datetimeFigureOut">
              <a:rPr lang="en-US" smtClean="0"/>
              <a:t>22/02/16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54E821-E348-A84A-AB74-B74C5D39EBAF}" type="slidenum">
              <a:rPr lang="en-US" smtClean="0"/>
              <a:t>‹#›</a:t>
            </a:fld>
            <a:endParaRPr lang="en-US"/>
          </a:p>
        </p:txBody>
      </p:sp>
    </p:spTree>
    <p:extLst>
      <p:ext uri="{BB962C8B-B14F-4D97-AF65-F5344CB8AC3E}">
        <p14:creationId xmlns:p14="http://schemas.microsoft.com/office/powerpoint/2010/main" val="2942160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4C0EBFA1-343F-AA4E-B2C4-2FF49B74FDF6}" type="datetimeFigureOut">
              <a:rPr lang="en-US" smtClean="0"/>
              <a:t>22/02/16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54E821-E348-A84A-AB74-B74C5D39EBAF}" type="slidenum">
              <a:rPr lang="en-US" smtClean="0"/>
              <a:t>‹#›</a:t>
            </a:fld>
            <a:endParaRPr lang="en-US"/>
          </a:p>
        </p:txBody>
      </p:sp>
    </p:spTree>
    <p:extLst>
      <p:ext uri="{BB962C8B-B14F-4D97-AF65-F5344CB8AC3E}">
        <p14:creationId xmlns:p14="http://schemas.microsoft.com/office/powerpoint/2010/main" val="3527723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4C0EBFA1-343F-AA4E-B2C4-2FF49B74FDF6}" type="datetimeFigureOut">
              <a:rPr lang="en-US" smtClean="0"/>
              <a:t>22/02/16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54E821-E348-A84A-AB74-B74C5D39EBAF}" type="slidenum">
              <a:rPr lang="en-US" smtClean="0"/>
              <a:t>‹#›</a:t>
            </a:fld>
            <a:endParaRPr lang="en-US"/>
          </a:p>
        </p:txBody>
      </p:sp>
    </p:spTree>
    <p:extLst>
      <p:ext uri="{BB962C8B-B14F-4D97-AF65-F5344CB8AC3E}">
        <p14:creationId xmlns:p14="http://schemas.microsoft.com/office/powerpoint/2010/main" val="3957607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4C0EBFA1-343F-AA4E-B2C4-2FF49B74FDF6}" type="datetimeFigureOut">
              <a:rPr lang="en-US" smtClean="0"/>
              <a:t>22/02/16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54E821-E348-A84A-AB74-B74C5D39EBAF}" type="slidenum">
              <a:rPr lang="en-US" smtClean="0"/>
              <a:t>‹#›</a:t>
            </a:fld>
            <a:endParaRPr lang="en-US"/>
          </a:p>
        </p:txBody>
      </p:sp>
    </p:spTree>
    <p:extLst>
      <p:ext uri="{BB962C8B-B14F-4D97-AF65-F5344CB8AC3E}">
        <p14:creationId xmlns:p14="http://schemas.microsoft.com/office/powerpoint/2010/main" val="1734192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4C0EBFA1-343F-AA4E-B2C4-2FF49B74FDF6}" type="datetimeFigureOut">
              <a:rPr lang="en-US" smtClean="0"/>
              <a:t>22/02/16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54E821-E348-A84A-AB74-B74C5D39EBAF}" type="slidenum">
              <a:rPr lang="en-US" smtClean="0"/>
              <a:t>‹#›</a:t>
            </a:fld>
            <a:endParaRPr lang="en-US"/>
          </a:p>
        </p:txBody>
      </p:sp>
    </p:spTree>
    <p:extLst>
      <p:ext uri="{BB962C8B-B14F-4D97-AF65-F5344CB8AC3E}">
        <p14:creationId xmlns:p14="http://schemas.microsoft.com/office/powerpoint/2010/main" val="2880127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4C0EBFA1-343F-AA4E-B2C4-2FF49B74FDF6}" type="datetimeFigureOut">
              <a:rPr lang="en-US" smtClean="0"/>
              <a:t>22/02/16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54E821-E348-A84A-AB74-B74C5D39EBAF}" type="slidenum">
              <a:rPr lang="en-US" smtClean="0"/>
              <a:t>‹#›</a:t>
            </a:fld>
            <a:endParaRPr lang="en-US"/>
          </a:p>
        </p:txBody>
      </p:sp>
    </p:spTree>
    <p:extLst>
      <p:ext uri="{BB962C8B-B14F-4D97-AF65-F5344CB8AC3E}">
        <p14:creationId xmlns:p14="http://schemas.microsoft.com/office/powerpoint/2010/main" val="4025711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4C0EBFA1-343F-AA4E-B2C4-2FF49B74FDF6}" type="datetimeFigureOut">
              <a:rPr lang="en-US" smtClean="0"/>
              <a:t>22/02/16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54E821-E348-A84A-AB74-B74C5D39EBAF}" type="slidenum">
              <a:rPr lang="en-US" smtClean="0"/>
              <a:t>‹#›</a:t>
            </a:fld>
            <a:endParaRPr lang="en-US"/>
          </a:p>
        </p:txBody>
      </p:sp>
    </p:spTree>
    <p:extLst>
      <p:ext uri="{BB962C8B-B14F-4D97-AF65-F5344CB8AC3E}">
        <p14:creationId xmlns:p14="http://schemas.microsoft.com/office/powerpoint/2010/main" val="1840746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4C0EBFA1-343F-AA4E-B2C4-2FF49B74FDF6}" type="datetimeFigureOut">
              <a:rPr lang="en-US" smtClean="0"/>
              <a:t>22/02/16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54E821-E348-A84A-AB74-B74C5D39EBAF}" type="slidenum">
              <a:rPr lang="en-US" smtClean="0"/>
              <a:t>‹#›</a:t>
            </a:fld>
            <a:endParaRPr lang="en-US"/>
          </a:p>
        </p:txBody>
      </p:sp>
    </p:spTree>
    <p:extLst>
      <p:ext uri="{BB962C8B-B14F-4D97-AF65-F5344CB8AC3E}">
        <p14:creationId xmlns:p14="http://schemas.microsoft.com/office/powerpoint/2010/main" val="3527553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0EBFA1-343F-AA4E-B2C4-2FF49B74FDF6}" type="datetimeFigureOut">
              <a:rPr lang="en-US" smtClean="0"/>
              <a:t>22/02/16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54E821-E348-A84A-AB74-B74C5D39EBAF}" type="slidenum">
              <a:rPr lang="en-US" smtClean="0"/>
              <a:t>‹#›</a:t>
            </a:fld>
            <a:endParaRPr lang="en-US"/>
          </a:p>
        </p:txBody>
      </p:sp>
    </p:spTree>
    <p:extLst>
      <p:ext uri="{BB962C8B-B14F-4D97-AF65-F5344CB8AC3E}">
        <p14:creationId xmlns:p14="http://schemas.microsoft.com/office/powerpoint/2010/main" val="3721465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4C0EBFA1-343F-AA4E-B2C4-2FF49B74FDF6}" type="datetimeFigureOut">
              <a:rPr lang="en-US" smtClean="0"/>
              <a:t>22/02/16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54E821-E348-A84A-AB74-B74C5D39EBAF}" type="slidenum">
              <a:rPr lang="en-US" smtClean="0"/>
              <a:t>‹#›</a:t>
            </a:fld>
            <a:endParaRPr lang="en-US"/>
          </a:p>
        </p:txBody>
      </p:sp>
    </p:spTree>
    <p:extLst>
      <p:ext uri="{BB962C8B-B14F-4D97-AF65-F5344CB8AC3E}">
        <p14:creationId xmlns:p14="http://schemas.microsoft.com/office/powerpoint/2010/main" val="1758177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4C0EBFA1-343F-AA4E-B2C4-2FF49B74FDF6}" type="datetimeFigureOut">
              <a:rPr lang="en-US" smtClean="0"/>
              <a:t>22/02/16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54E821-E348-A84A-AB74-B74C5D39EBAF}" type="slidenum">
              <a:rPr lang="en-US" smtClean="0"/>
              <a:t>‹#›</a:t>
            </a:fld>
            <a:endParaRPr lang="en-US"/>
          </a:p>
        </p:txBody>
      </p:sp>
    </p:spTree>
    <p:extLst>
      <p:ext uri="{BB962C8B-B14F-4D97-AF65-F5344CB8AC3E}">
        <p14:creationId xmlns:p14="http://schemas.microsoft.com/office/powerpoint/2010/main" val="53980568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0EBFA1-343F-AA4E-B2C4-2FF49B74FDF6}" type="datetimeFigureOut">
              <a:rPr lang="en-US" smtClean="0"/>
              <a:t>22/02/16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54E821-E348-A84A-AB74-B74C5D39EBAF}" type="slidenum">
              <a:rPr lang="en-US" smtClean="0"/>
              <a:t>‹#›</a:t>
            </a:fld>
            <a:endParaRPr lang="en-US"/>
          </a:p>
        </p:txBody>
      </p:sp>
    </p:spTree>
    <p:extLst>
      <p:ext uri="{BB962C8B-B14F-4D97-AF65-F5344CB8AC3E}">
        <p14:creationId xmlns:p14="http://schemas.microsoft.com/office/powerpoint/2010/main" val="2512912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Week 7 – </a:t>
            </a:r>
            <a:r>
              <a:rPr lang="en-US" dirty="0" err="1" smtClean="0"/>
              <a:t>Tsitsi</a:t>
            </a:r>
            <a:r>
              <a:rPr lang="en-US" dirty="0" smtClean="0"/>
              <a:t> </a:t>
            </a:r>
            <a:r>
              <a:rPr lang="en-US" dirty="0" err="1" smtClean="0"/>
              <a:t>Dangarembga’s</a:t>
            </a:r>
            <a:r>
              <a:rPr lang="en-US" dirty="0" smtClean="0"/>
              <a:t> Nervous Conditions</a:t>
            </a:r>
            <a:endParaRPr lang="en-US" dirty="0"/>
          </a:p>
        </p:txBody>
      </p:sp>
    </p:spTree>
    <p:extLst>
      <p:ext uri="{BB962C8B-B14F-4D97-AF65-F5344CB8AC3E}">
        <p14:creationId xmlns:p14="http://schemas.microsoft.com/office/powerpoint/2010/main" val="3437128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Questions</a:t>
            </a:r>
            <a:endParaRPr lang="en-US" dirty="0"/>
          </a:p>
        </p:txBody>
      </p:sp>
      <p:sp>
        <p:nvSpPr>
          <p:cNvPr id="3" name="Content Placeholder 2"/>
          <p:cNvSpPr>
            <a:spLocks noGrp="1"/>
          </p:cNvSpPr>
          <p:nvPr>
            <p:ph idx="1"/>
          </p:nvPr>
        </p:nvSpPr>
        <p:spPr/>
        <p:txBody>
          <a:bodyPr>
            <a:normAutofit fontScale="70000" lnSpcReduction="20000"/>
          </a:bodyPr>
          <a:lstStyle/>
          <a:p>
            <a:pPr lvl="0"/>
            <a:r>
              <a:rPr lang="en-US" dirty="0"/>
              <a:t>Is </a:t>
            </a:r>
            <a:r>
              <a:rPr lang="en-US" dirty="0" err="1"/>
              <a:t>Tambudzai</a:t>
            </a:r>
            <a:r>
              <a:rPr lang="en-US" dirty="0"/>
              <a:t> the most tragic figure of the novel because of how she conforms to the role of the grateful, poor female relative, or is there a sense that she is storing up her rebellion in an act of self-destruction that is also a means of self-preservation?</a:t>
            </a:r>
            <a:endParaRPr lang="en-GB" dirty="0"/>
          </a:p>
          <a:p>
            <a:pPr lvl="0"/>
            <a:r>
              <a:rPr lang="en-US" dirty="0"/>
              <a:t>Compare </a:t>
            </a:r>
            <a:r>
              <a:rPr lang="en-US" dirty="0" err="1"/>
              <a:t>Nyasha</a:t>
            </a:r>
            <a:r>
              <a:rPr lang="en-US" dirty="0"/>
              <a:t> with </a:t>
            </a:r>
            <a:r>
              <a:rPr lang="en-US" dirty="0" err="1"/>
              <a:t>Tambudzai</a:t>
            </a:r>
            <a:r>
              <a:rPr lang="en-US" dirty="0"/>
              <a:t> and what happens to them.</a:t>
            </a:r>
            <a:endParaRPr lang="en-GB" dirty="0"/>
          </a:p>
          <a:p>
            <a:pPr lvl="0"/>
            <a:r>
              <a:rPr lang="en-US" dirty="0"/>
              <a:t>Explore </a:t>
            </a:r>
            <a:r>
              <a:rPr lang="en-US" dirty="0" err="1"/>
              <a:t>Nyasha’s</a:t>
            </a:r>
            <a:r>
              <a:rPr lang="en-US" dirty="0"/>
              <a:t> alienation, and whether other women characters in the novel are “strangers in their own country”. For example, </a:t>
            </a:r>
            <a:r>
              <a:rPr lang="en-US" dirty="0" err="1"/>
              <a:t>Maiguru</a:t>
            </a:r>
            <a:r>
              <a:rPr lang="en-US" dirty="0"/>
              <a:t>, (</a:t>
            </a:r>
            <a:r>
              <a:rPr lang="en-US" dirty="0" err="1"/>
              <a:t>Nyasha’s</a:t>
            </a:r>
            <a:r>
              <a:rPr lang="en-US" dirty="0"/>
              <a:t> mother), does she ever seem at “home”?</a:t>
            </a:r>
            <a:endParaRPr lang="en-GB" dirty="0"/>
          </a:p>
          <a:p>
            <a:pPr lvl="0"/>
            <a:r>
              <a:rPr lang="en-US" dirty="0"/>
              <a:t>What is home for the characters in the novel?</a:t>
            </a:r>
            <a:endParaRPr lang="en-GB" dirty="0"/>
          </a:p>
          <a:p>
            <a:pPr lvl="0"/>
            <a:r>
              <a:rPr lang="en-US" dirty="0"/>
              <a:t>Explore women’s sexuality within the novel.</a:t>
            </a:r>
            <a:endParaRPr lang="en-GB" dirty="0"/>
          </a:p>
          <a:p>
            <a:pPr lvl="0"/>
            <a:r>
              <a:rPr lang="en-US" dirty="0"/>
              <a:t>What are the nervous conditions that women suffer from in the novel?</a:t>
            </a:r>
            <a:endParaRPr lang="en-GB" dirty="0"/>
          </a:p>
          <a:p>
            <a:pPr lvl="0"/>
            <a:r>
              <a:rPr lang="en-US" dirty="0"/>
              <a:t>What is the role of language in the novel?</a:t>
            </a:r>
            <a:endParaRPr lang="en-GB" dirty="0"/>
          </a:p>
          <a:p>
            <a:pPr lvl="0"/>
            <a:r>
              <a:rPr lang="en-US" dirty="0"/>
              <a:t>What is the significance of </a:t>
            </a:r>
            <a:r>
              <a:rPr lang="en-US" dirty="0" err="1"/>
              <a:t>Tambu’s</a:t>
            </a:r>
            <a:r>
              <a:rPr lang="en-US" dirty="0"/>
              <a:t> refusal to go to the wedding?</a:t>
            </a:r>
            <a:endParaRPr lang="en-GB" dirty="0"/>
          </a:p>
          <a:p>
            <a:endParaRPr lang="en-GB" dirty="0"/>
          </a:p>
        </p:txBody>
      </p:sp>
    </p:spTree>
    <p:extLst>
      <p:ext uri="{BB962C8B-B14F-4D97-AF65-F5344CB8AC3E}">
        <p14:creationId xmlns:p14="http://schemas.microsoft.com/office/powerpoint/2010/main" val="21538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Reading Mentioned</a:t>
            </a:r>
            <a:endParaRPr lang="en-US"/>
          </a:p>
        </p:txBody>
      </p:sp>
      <p:sp>
        <p:nvSpPr>
          <p:cNvPr id="3" name="Content Placeholder 2"/>
          <p:cNvSpPr>
            <a:spLocks noGrp="1"/>
          </p:cNvSpPr>
          <p:nvPr>
            <p:ph idx="1"/>
          </p:nvPr>
        </p:nvSpPr>
        <p:spPr/>
        <p:txBody>
          <a:bodyPr>
            <a:normAutofit fontScale="92500" lnSpcReduction="10000"/>
          </a:bodyPr>
          <a:lstStyle/>
          <a:p>
            <a:r>
              <a:rPr lang="en-US" dirty="0" err="1" smtClean="0"/>
              <a:t>Elleke</a:t>
            </a:r>
            <a:r>
              <a:rPr lang="en-US" dirty="0" smtClean="0"/>
              <a:t> </a:t>
            </a:r>
            <a:r>
              <a:rPr lang="en-US" dirty="0" err="1" smtClean="0"/>
              <a:t>Boehmer</a:t>
            </a:r>
            <a:r>
              <a:rPr lang="en-US" dirty="0" smtClean="0"/>
              <a:t> “Tropes of Yearning and Dissent: The </a:t>
            </a:r>
            <a:r>
              <a:rPr lang="en-US" dirty="0" err="1" smtClean="0"/>
              <a:t>Troping</a:t>
            </a:r>
            <a:r>
              <a:rPr lang="en-US" dirty="0" smtClean="0"/>
              <a:t> of Desire in Yvonne Vera and </a:t>
            </a:r>
            <a:r>
              <a:rPr lang="en-US" dirty="0" err="1" smtClean="0"/>
              <a:t>Tsitsi</a:t>
            </a:r>
            <a:r>
              <a:rPr lang="en-US" dirty="0" smtClean="0"/>
              <a:t> </a:t>
            </a:r>
            <a:r>
              <a:rPr lang="en-US" dirty="0" err="1" smtClean="0"/>
              <a:t>Dangarembga</a:t>
            </a:r>
            <a:r>
              <a:rPr lang="en-US" dirty="0" smtClean="0"/>
              <a:t>”</a:t>
            </a:r>
          </a:p>
          <a:p>
            <a:r>
              <a:rPr lang="en-US" dirty="0" err="1" smtClean="0"/>
              <a:t>Audre</a:t>
            </a:r>
            <a:r>
              <a:rPr lang="en-US" dirty="0" smtClean="0"/>
              <a:t> </a:t>
            </a:r>
            <a:r>
              <a:rPr lang="en-US" dirty="0" err="1" smtClean="0"/>
              <a:t>Lorde</a:t>
            </a:r>
            <a:r>
              <a:rPr lang="en-US" dirty="0" smtClean="0"/>
              <a:t> – Sister Outsider: Essays and Speeches by </a:t>
            </a:r>
            <a:r>
              <a:rPr lang="en-US" dirty="0" err="1" smtClean="0"/>
              <a:t>Audre</a:t>
            </a:r>
            <a:r>
              <a:rPr lang="en-US" dirty="0" smtClean="0"/>
              <a:t> </a:t>
            </a:r>
            <a:r>
              <a:rPr lang="en-US" dirty="0" err="1" smtClean="0"/>
              <a:t>Lorde</a:t>
            </a:r>
            <a:endParaRPr lang="en-US" dirty="0" smtClean="0"/>
          </a:p>
          <a:p>
            <a:r>
              <a:rPr lang="en-US" dirty="0" smtClean="0"/>
              <a:t>Brendon Nichols “Indexing her Digests: Working through Nervous Conditions”</a:t>
            </a:r>
          </a:p>
          <a:p>
            <a:r>
              <a:rPr lang="en-US" dirty="0" smtClean="0"/>
              <a:t>Derek Wright “Regurgitating Colonialism: The Feminist Voice in </a:t>
            </a:r>
            <a:r>
              <a:rPr lang="en-US" dirty="0" err="1" smtClean="0"/>
              <a:t>Tsitsi</a:t>
            </a:r>
            <a:r>
              <a:rPr lang="en-US" dirty="0" smtClean="0"/>
              <a:t> </a:t>
            </a:r>
            <a:r>
              <a:rPr lang="en-US" dirty="0" err="1" smtClean="0"/>
              <a:t>Dangarembga’s</a:t>
            </a:r>
            <a:r>
              <a:rPr lang="en-US" dirty="0" smtClean="0"/>
              <a:t> Nervous Conditions”</a:t>
            </a:r>
            <a:endParaRPr lang="en-US" dirty="0"/>
          </a:p>
        </p:txBody>
      </p:sp>
    </p:spTree>
    <p:extLst>
      <p:ext uri="{BB962C8B-B14F-4D97-AF65-F5344CB8AC3E}">
        <p14:creationId xmlns:p14="http://schemas.microsoft.com/office/powerpoint/2010/main" val="2382500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Voice</a:t>
            </a:r>
            <a:endParaRPr lang="en-US" dirty="0"/>
          </a:p>
        </p:txBody>
      </p:sp>
      <p:sp>
        <p:nvSpPr>
          <p:cNvPr id="3" name="Content Placeholder 2"/>
          <p:cNvSpPr>
            <a:spLocks noGrp="1"/>
          </p:cNvSpPr>
          <p:nvPr>
            <p:ph idx="1"/>
          </p:nvPr>
        </p:nvSpPr>
        <p:spPr/>
        <p:txBody>
          <a:bodyPr>
            <a:normAutofit lnSpcReduction="10000"/>
          </a:bodyPr>
          <a:lstStyle/>
          <a:p>
            <a:r>
              <a:rPr lang="en-US" dirty="0" smtClean="0"/>
              <a:t>Alice Walker has said of the novel that it “introduces quite a new voice that in its self-assurance, sounds, at times, very old. As if the African sisters, mothers and cousins of antiquity were, at last beginning to reassert themselves in these perilous times and to speak. It is an expression of liberation not to be missed.”</a:t>
            </a:r>
          </a:p>
          <a:p>
            <a:r>
              <a:rPr lang="en-US" dirty="0" smtClean="0"/>
              <a:t>What were your thoughts on the novel?</a:t>
            </a:r>
          </a:p>
        </p:txBody>
      </p:sp>
    </p:spTree>
    <p:extLst>
      <p:ext uri="{BB962C8B-B14F-4D97-AF65-F5344CB8AC3E}">
        <p14:creationId xmlns:p14="http://schemas.microsoft.com/office/powerpoint/2010/main" val="51179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Tambudzai</a:t>
            </a:r>
            <a:r>
              <a:rPr lang="en-US" dirty="0" smtClean="0"/>
              <a:t> and </a:t>
            </a:r>
            <a:r>
              <a:rPr lang="en-US" dirty="0" err="1" smtClean="0"/>
              <a:t>Nyasha</a:t>
            </a:r>
            <a:endParaRPr lang="en-US" dirty="0"/>
          </a:p>
        </p:txBody>
      </p:sp>
      <p:sp>
        <p:nvSpPr>
          <p:cNvPr id="3" name="Content Placeholder 2"/>
          <p:cNvSpPr>
            <a:spLocks noGrp="1"/>
          </p:cNvSpPr>
          <p:nvPr>
            <p:ph idx="1"/>
          </p:nvPr>
        </p:nvSpPr>
        <p:spPr/>
        <p:txBody>
          <a:bodyPr>
            <a:normAutofit lnSpcReduction="10000"/>
          </a:bodyPr>
          <a:lstStyle/>
          <a:p>
            <a:r>
              <a:rPr lang="en-US" dirty="0" smtClean="0"/>
              <a:t>Nervous Conditions highlights what is often effaced from postcolonial African literature in English – the representation of young African girls and women as worthy subjects of literature. </a:t>
            </a:r>
            <a:endParaRPr lang="en-US" dirty="0"/>
          </a:p>
          <a:p>
            <a:r>
              <a:rPr lang="en-US" dirty="0" smtClean="0"/>
              <a:t>The novel describes two Zimbabwean girls, </a:t>
            </a:r>
            <a:r>
              <a:rPr lang="en-US" dirty="0" err="1" smtClean="0"/>
              <a:t>Tambudzai</a:t>
            </a:r>
            <a:r>
              <a:rPr lang="en-US" dirty="0" smtClean="0"/>
              <a:t> and </a:t>
            </a:r>
            <a:r>
              <a:rPr lang="en-US" dirty="0" err="1" smtClean="0"/>
              <a:t>Nyasha</a:t>
            </a:r>
            <a:r>
              <a:rPr lang="en-US" dirty="0" smtClean="0"/>
              <a:t> and the lives of their mothers and aunts from the mid-1960s to the mid-1970s.</a:t>
            </a:r>
          </a:p>
        </p:txBody>
      </p:sp>
    </p:spTree>
    <p:extLst>
      <p:ext uri="{BB962C8B-B14F-4D97-AF65-F5344CB8AC3E}">
        <p14:creationId xmlns:p14="http://schemas.microsoft.com/office/powerpoint/2010/main" val="818483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Dangarembga</a:t>
            </a:r>
            <a:r>
              <a:rPr lang="en-US" dirty="0" smtClean="0"/>
              <a:t> explains:</a:t>
            </a:r>
            <a:endParaRPr lang="en-US" dirty="0"/>
          </a:p>
        </p:txBody>
      </p:sp>
      <p:sp>
        <p:nvSpPr>
          <p:cNvPr id="3" name="Content Placeholder 2"/>
          <p:cNvSpPr>
            <a:spLocks noGrp="1"/>
          </p:cNvSpPr>
          <p:nvPr>
            <p:ph idx="1"/>
          </p:nvPr>
        </p:nvSpPr>
        <p:spPr/>
        <p:txBody>
          <a:bodyPr/>
          <a:lstStyle/>
          <a:p>
            <a:r>
              <a:rPr lang="en-US" dirty="0" smtClean="0"/>
              <a:t>In the 1980’s when she was writing “the writers in Zimbabwe were also [like the characters in the literature they produced] basically men at the time. And so I really didn’t see that the situation would be remedied unless some women sat down and wrote something”.</a:t>
            </a:r>
            <a:endParaRPr lang="en-US" dirty="0"/>
          </a:p>
        </p:txBody>
      </p:sp>
    </p:spTree>
    <p:extLst>
      <p:ext uri="{BB962C8B-B14F-4D97-AF65-F5344CB8AC3E}">
        <p14:creationId xmlns:p14="http://schemas.microsoft.com/office/powerpoint/2010/main" val="3676322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Her Life</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Born in 1959 in Zimbabwe.</a:t>
            </a:r>
          </a:p>
          <a:p>
            <a:r>
              <a:rPr lang="en-US" dirty="0" smtClean="0"/>
              <a:t>Her parents travelled to England for their education, they returned in 1965.</a:t>
            </a:r>
          </a:p>
          <a:p>
            <a:r>
              <a:rPr lang="en-US" dirty="0" err="1" smtClean="0"/>
              <a:t>Tsitsi</a:t>
            </a:r>
            <a:r>
              <a:rPr lang="en-US" dirty="0" smtClean="0"/>
              <a:t> finished school and then went to England in 1977 to study medicine in Cambridge. However, she returned unable to cope with the racism and isolation of England.</a:t>
            </a:r>
          </a:p>
          <a:p>
            <a:r>
              <a:rPr lang="en-US" dirty="0" smtClean="0"/>
              <a:t>She returned in 1980 and began studying psychology at the University of Zimbabwe.</a:t>
            </a:r>
          </a:p>
          <a:p>
            <a:r>
              <a:rPr lang="en-US" dirty="0" smtClean="0"/>
              <a:t>In 1988 Nervous Conditions was accepted for publication by the Women’s Press in London and it went on to win the Commonwealth Writers Prize in 1989.</a:t>
            </a:r>
            <a:endParaRPr lang="en-US" dirty="0"/>
          </a:p>
        </p:txBody>
      </p:sp>
    </p:spTree>
    <p:extLst>
      <p:ext uri="{BB962C8B-B14F-4D97-AF65-F5344CB8AC3E}">
        <p14:creationId xmlns:p14="http://schemas.microsoft.com/office/powerpoint/2010/main" val="2937818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Critical Responses</a:t>
            </a:r>
            <a:endParaRPr lang="en-US" dirty="0"/>
          </a:p>
        </p:txBody>
      </p:sp>
      <p:sp>
        <p:nvSpPr>
          <p:cNvPr id="3" name="Content Placeholder 2"/>
          <p:cNvSpPr>
            <a:spLocks noGrp="1"/>
          </p:cNvSpPr>
          <p:nvPr>
            <p:ph idx="1"/>
          </p:nvPr>
        </p:nvSpPr>
        <p:spPr/>
        <p:txBody>
          <a:bodyPr>
            <a:normAutofit fontScale="70000" lnSpcReduction="20000"/>
          </a:bodyPr>
          <a:lstStyle/>
          <a:p>
            <a:r>
              <a:rPr lang="en-US" dirty="0" err="1" smtClean="0"/>
              <a:t>Elleke</a:t>
            </a:r>
            <a:r>
              <a:rPr lang="en-US" dirty="0" smtClean="0"/>
              <a:t> </a:t>
            </a:r>
            <a:r>
              <a:rPr lang="en-US" dirty="0" err="1" smtClean="0"/>
              <a:t>Boehmer</a:t>
            </a:r>
            <a:r>
              <a:rPr lang="en-US" dirty="0" smtClean="0"/>
              <a:t> explored the sexual yearnings and desire in the space of </a:t>
            </a:r>
            <a:r>
              <a:rPr lang="en-US" dirty="0" err="1" smtClean="0"/>
              <a:t>Nyasha’s</a:t>
            </a:r>
            <a:r>
              <a:rPr lang="en-US" dirty="0" smtClean="0"/>
              <a:t> quest for “alternatives and possibilities”, she also probes the representation of same-sex desire.</a:t>
            </a:r>
          </a:p>
          <a:p>
            <a:r>
              <a:rPr lang="en-US" dirty="0" smtClean="0"/>
              <a:t>Brendon Nichols contends that one consequence of anorexia/bulimia is to arrest her development into an adult woman and to remove her from the marriage market. Her nervous condition significantly concludes that </a:t>
            </a:r>
            <a:r>
              <a:rPr lang="en-US" dirty="0" err="1" smtClean="0"/>
              <a:t>Nyasha’s</a:t>
            </a:r>
            <a:r>
              <a:rPr lang="en-US" dirty="0" smtClean="0"/>
              <a:t> destruction of her own body is a breakdown of the economy of reproduction in which a daughter is an object of exchange in exogamy.</a:t>
            </a:r>
          </a:p>
          <a:p>
            <a:r>
              <a:rPr lang="en-US" dirty="0" smtClean="0"/>
              <a:t>Derek Wright explores the connection between food and “playing with boys”. Why is a connection drawn between food and sexuality?</a:t>
            </a:r>
          </a:p>
          <a:p>
            <a:r>
              <a:rPr lang="en-US" dirty="0" smtClean="0"/>
              <a:t>How do you perceive </a:t>
            </a:r>
            <a:r>
              <a:rPr lang="en-US" dirty="0" err="1" smtClean="0"/>
              <a:t>Nyasha’s</a:t>
            </a:r>
            <a:r>
              <a:rPr lang="en-US" dirty="0" smtClean="0"/>
              <a:t> father’s active surveillance and discipline of his daughter’s sexuality?</a:t>
            </a:r>
            <a:endParaRPr lang="en-US" dirty="0"/>
          </a:p>
        </p:txBody>
      </p:sp>
    </p:spTree>
    <p:extLst>
      <p:ext uri="{BB962C8B-B14F-4D97-AF65-F5344CB8AC3E}">
        <p14:creationId xmlns:p14="http://schemas.microsoft.com/office/powerpoint/2010/main" val="1610127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Nyasha’s</a:t>
            </a:r>
            <a:r>
              <a:rPr lang="en-US" dirty="0" smtClean="0"/>
              <a:t> Sexuality</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Her father’s, </a:t>
            </a:r>
            <a:r>
              <a:rPr lang="en-US" dirty="0" err="1" smtClean="0"/>
              <a:t>Babamukuru’s</a:t>
            </a:r>
            <a:r>
              <a:rPr lang="en-US" dirty="0" smtClean="0"/>
              <a:t> surveillance of </a:t>
            </a:r>
            <a:r>
              <a:rPr lang="en-US" dirty="0" err="1" smtClean="0"/>
              <a:t>Nyasha’s</a:t>
            </a:r>
            <a:r>
              <a:rPr lang="en-US" dirty="0" smtClean="0"/>
              <a:t> sexuality is motivated by his need to protect and promote his position within the colonial system. Explore </a:t>
            </a:r>
            <a:r>
              <a:rPr lang="en-US" dirty="0" err="1" smtClean="0"/>
              <a:t>Babamukuru’s</a:t>
            </a:r>
            <a:r>
              <a:rPr lang="en-US" dirty="0" smtClean="0"/>
              <a:t> role in </a:t>
            </a:r>
            <a:r>
              <a:rPr lang="en-US" dirty="0" err="1" smtClean="0"/>
              <a:t>Nyasha’s</a:t>
            </a:r>
            <a:r>
              <a:rPr lang="en-US" dirty="0" smtClean="0"/>
              <a:t> breakdown and his obsession with her sexuality.</a:t>
            </a:r>
          </a:p>
          <a:p>
            <a:r>
              <a:rPr lang="en-US" dirty="0" smtClean="0"/>
              <a:t>It has been suggested that it is a result of “prurient sexual jealousy”. How do you respond to this?</a:t>
            </a:r>
          </a:p>
          <a:p>
            <a:r>
              <a:rPr lang="en-US" smtClean="0"/>
              <a:t>It </a:t>
            </a:r>
            <a:r>
              <a:rPr lang="en-US" smtClean="0"/>
              <a:t>has been </a:t>
            </a:r>
            <a:r>
              <a:rPr lang="en-US" dirty="0" smtClean="0"/>
              <a:t>contended that </a:t>
            </a:r>
            <a:r>
              <a:rPr lang="en-US" dirty="0" err="1" smtClean="0"/>
              <a:t>Dangaremnga’s</a:t>
            </a:r>
            <a:r>
              <a:rPr lang="en-US" dirty="0" smtClean="0"/>
              <a:t> attitude towards sexuality is ambivalent – sex promises freedom and delivers punishment. Discuss</a:t>
            </a:r>
            <a:endParaRPr lang="en-US" dirty="0"/>
          </a:p>
        </p:txBody>
      </p:sp>
    </p:spTree>
    <p:extLst>
      <p:ext uri="{BB962C8B-B14F-4D97-AF65-F5344CB8AC3E}">
        <p14:creationId xmlns:p14="http://schemas.microsoft.com/office/powerpoint/2010/main" val="1607238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Audre</a:t>
            </a:r>
            <a:r>
              <a:rPr lang="en-US" dirty="0" smtClean="0"/>
              <a:t> </a:t>
            </a:r>
            <a:r>
              <a:rPr lang="en-US" dirty="0" err="1" smtClean="0"/>
              <a:t>Lorde</a:t>
            </a:r>
            <a:endParaRPr lang="en-US" dirty="0"/>
          </a:p>
        </p:txBody>
      </p:sp>
      <p:sp>
        <p:nvSpPr>
          <p:cNvPr id="3" name="Content Placeholder 2"/>
          <p:cNvSpPr>
            <a:spLocks noGrp="1"/>
          </p:cNvSpPr>
          <p:nvPr>
            <p:ph idx="1"/>
          </p:nvPr>
        </p:nvSpPr>
        <p:spPr/>
        <p:txBody>
          <a:bodyPr>
            <a:normAutofit fontScale="70000" lnSpcReduction="20000"/>
          </a:bodyPr>
          <a:lstStyle/>
          <a:p>
            <a:r>
              <a:rPr lang="en-US" dirty="0" err="1" smtClean="0"/>
              <a:t>Audre</a:t>
            </a:r>
            <a:r>
              <a:rPr lang="en-US" dirty="0" smtClean="0"/>
              <a:t> </a:t>
            </a:r>
            <a:r>
              <a:rPr lang="en-US" dirty="0" err="1" smtClean="0"/>
              <a:t>Lorde</a:t>
            </a:r>
            <a:r>
              <a:rPr lang="en-US" dirty="0" smtClean="0"/>
              <a:t> “The Transformation of Silence into Language and Action” famously wrote “Your silence will not protect you”.</a:t>
            </a:r>
          </a:p>
          <a:p>
            <a:r>
              <a:rPr lang="en-US" dirty="0" smtClean="0"/>
              <a:t>Poet, black, mother, lesbian, feminist, warrior, activist whose writing helped to shape black feminism in the late 1970s and 1980s.</a:t>
            </a:r>
          </a:p>
          <a:p>
            <a:r>
              <a:rPr lang="en-US" dirty="0" err="1" smtClean="0"/>
              <a:t>Lorde’s</a:t>
            </a:r>
            <a:r>
              <a:rPr lang="en-US" dirty="0" smtClean="0"/>
              <a:t> brand of feminism </a:t>
            </a:r>
            <a:r>
              <a:rPr lang="en-US" dirty="0" err="1" smtClean="0"/>
              <a:t>emphasised</a:t>
            </a:r>
            <a:r>
              <a:rPr lang="en-US" dirty="0" smtClean="0"/>
              <a:t> the need to speak up and avoid the master’s tools.</a:t>
            </a:r>
          </a:p>
          <a:p>
            <a:r>
              <a:rPr lang="en-US" dirty="0" err="1" smtClean="0"/>
              <a:t>Tambu</a:t>
            </a:r>
            <a:r>
              <a:rPr lang="en-US" dirty="0" smtClean="0"/>
              <a:t> discovers that it is femaleness and not poverty, education, or tradition that is responsible for women’s position in society. As she states “[female </a:t>
            </a:r>
            <a:r>
              <a:rPr lang="en-US" dirty="0" err="1" smtClean="0"/>
              <a:t>victimisation</a:t>
            </a:r>
            <a:r>
              <a:rPr lang="en-US" dirty="0" smtClean="0"/>
              <a:t>] did not depend on any things I thought it depended on. Men took it everywhere with them”.</a:t>
            </a:r>
          </a:p>
          <a:p>
            <a:r>
              <a:rPr lang="en-US" dirty="0" smtClean="0"/>
              <a:t>The revelation is hinted at in the opening line of the novel “I was not sorry when my brother died”. This unapologetic statement stands out against traditions of male preference and family loyalty because </a:t>
            </a:r>
            <a:r>
              <a:rPr lang="en-US" dirty="0" err="1" smtClean="0"/>
              <a:t>Dangarembga</a:t>
            </a:r>
            <a:r>
              <a:rPr lang="en-US" dirty="0" smtClean="0"/>
              <a:t> weighs the lives of women and girls against the death of one boy.</a:t>
            </a:r>
          </a:p>
          <a:p>
            <a:endParaRPr lang="en-US" dirty="0"/>
          </a:p>
        </p:txBody>
      </p:sp>
    </p:spTree>
    <p:extLst>
      <p:ext uri="{BB962C8B-B14F-4D97-AF65-F5344CB8AC3E}">
        <p14:creationId xmlns:p14="http://schemas.microsoft.com/office/powerpoint/2010/main" val="539551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Gender Inequality</a:t>
            </a:r>
            <a:endParaRPr lang="en-US" dirty="0"/>
          </a:p>
        </p:txBody>
      </p:sp>
      <p:sp>
        <p:nvSpPr>
          <p:cNvPr id="3" name="Content Placeholder 2"/>
          <p:cNvSpPr>
            <a:spLocks noGrp="1"/>
          </p:cNvSpPr>
          <p:nvPr>
            <p:ph idx="1"/>
          </p:nvPr>
        </p:nvSpPr>
        <p:spPr/>
        <p:txBody>
          <a:bodyPr>
            <a:normAutofit fontScale="92500"/>
          </a:bodyPr>
          <a:lstStyle/>
          <a:p>
            <a:r>
              <a:rPr lang="en-US" dirty="0" smtClean="0"/>
              <a:t>Gender inequality is not a result of class. Both the poor girl striving for achievement and liberation through education, and the privileged girl who wants to acknowledge her sexuality in the face of patriarchal control are oppressed.</a:t>
            </a:r>
          </a:p>
          <a:p>
            <a:r>
              <a:rPr lang="en-US" dirty="0" err="1" smtClean="0"/>
              <a:t>Dangarembga</a:t>
            </a:r>
            <a:r>
              <a:rPr lang="en-US" dirty="0" smtClean="0"/>
              <a:t> builds a feminist consciousness through the narrator’s growing self-awareness of hypocrisy and sexism.</a:t>
            </a:r>
          </a:p>
          <a:p>
            <a:r>
              <a:rPr lang="en-US" dirty="0" smtClean="0"/>
              <a:t>How do the characters resist?</a:t>
            </a:r>
            <a:endParaRPr lang="en-US" dirty="0"/>
          </a:p>
        </p:txBody>
      </p:sp>
    </p:spTree>
    <p:extLst>
      <p:ext uri="{BB962C8B-B14F-4D97-AF65-F5344CB8AC3E}">
        <p14:creationId xmlns:p14="http://schemas.microsoft.com/office/powerpoint/2010/main" val="36944110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231</TotalTime>
  <Words>975</Words>
  <Application>Microsoft Macintosh PowerPoint</Application>
  <PresentationFormat>On-screen Show (4:3)</PresentationFormat>
  <Paragraphs>55</Paragraphs>
  <Slides>11</Slides>
  <Notes>7</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Week 7 – Tsitsi Dangarembga’s Nervous Conditions</vt:lpstr>
      <vt:lpstr>New Voice</vt:lpstr>
      <vt:lpstr>Tambudzai and Nyasha</vt:lpstr>
      <vt:lpstr>Dangarembga explains:</vt:lpstr>
      <vt:lpstr>Her Life</vt:lpstr>
      <vt:lpstr>Critical Responses</vt:lpstr>
      <vt:lpstr>Nyasha’s Sexuality</vt:lpstr>
      <vt:lpstr>Audre Lorde</vt:lpstr>
      <vt:lpstr>Gender Inequality</vt:lpstr>
      <vt:lpstr>Discussion Questions</vt:lpstr>
      <vt:lpstr>Reading Mentioned</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7 – Tsitsi Dangarembga’s Nervous Conditions</dc:title>
  <dc:creator>Roxanne Bibizadeh</dc:creator>
  <cp:lastModifiedBy>Roxanne Bibizadeh</cp:lastModifiedBy>
  <cp:revision>18</cp:revision>
  <dcterms:created xsi:type="dcterms:W3CDTF">2016-02-21T23:35:07Z</dcterms:created>
  <dcterms:modified xsi:type="dcterms:W3CDTF">2016-02-22T17:21:22Z</dcterms:modified>
</cp:coreProperties>
</file>