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sldIdLst>
    <p:sldId id="256" r:id="rId2"/>
    <p:sldId id="260" r:id="rId3"/>
    <p:sldId id="259" r:id="rId4"/>
    <p:sldId id="257" r:id="rId5"/>
    <p:sldId id="263" r:id="rId6"/>
    <p:sldId id="258"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262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GB" smtClean="0"/>
              <a:t>Click to edit Master title style</a:t>
            </a:r>
            <a:endParaRPr lang="en-US" dirty="0"/>
          </a:p>
        </p:txBody>
      </p:sp>
      <p:sp>
        <p:nvSpPr>
          <p:cNvPr id="11" name="Date Placeholder 10"/>
          <p:cNvSpPr>
            <a:spLocks noGrp="1"/>
          </p:cNvSpPr>
          <p:nvPr>
            <p:ph type="dt" sz="half" idx="10"/>
          </p:nvPr>
        </p:nvSpPr>
        <p:spPr bwMode="black"/>
        <p:txBody>
          <a:bodyPr/>
          <a:lstStyle/>
          <a:p>
            <a:fld id="{25AE17C7-B787-4E50-994D-5E804113A1E9}" type="datetime4">
              <a:rPr lang="en-US" smtClean="0"/>
              <a:pPr/>
              <a:t>January 25, 2016</a:t>
            </a:fld>
            <a:endParaRPr lang="en-US" dirty="0"/>
          </a:p>
        </p:txBody>
      </p:sp>
      <p:sp>
        <p:nvSpPr>
          <p:cNvPr id="17" name="Slide Number Placeholder 16"/>
          <p:cNvSpPr>
            <a:spLocks noGrp="1"/>
          </p:cNvSpPr>
          <p:nvPr>
            <p:ph type="sldNum" sz="quarter" idx="11"/>
          </p:nvPr>
        </p:nvSpPr>
        <p:spPr/>
        <p:txBody>
          <a:bodyPr/>
          <a:lstStyle/>
          <a:p>
            <a:fld id="{5744759D-0EFF-4FB2-9CCE-04E00944F0FE}" type="slidenum">
              <a:rPr lang="en-US" smtClean="0"/>
              <a:pPr/>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25/01/16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25/01/16</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GB"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9" name="Title 8"/>
          <p:cNvSpPr>
            <a:spLocks noGrp="1"/>
          </p:cNvSpPr>
          <p:nvPr>
            <p:ph type="title"/>
          </p:nvPr>
        </p:nvSpPr>
        <p:spPr/>
        <p:txBody>
          <a:bodyPr/>
          <a:lstStyle/>
          <a:p>
            <a:r>
              <a:rPr lang="en-GB" smtClean="0"/>
              <a:t>Click to edit Master title style</a:t>
            </a:r>
            <a:endParaRPr lang="en-US"/>
          </a:p>
        </p:txBody>
      </p:sp>
      <p:sp>
        <p:nvSpPr>
          <p:cNvPr id="11" name="Date Placeholder 10"/>
          <p:cNvSpPr>
            <a:spLocks noGrp="1"/>
          </p:cNvSpPr>
          <p:nvPr>
            <p:ph type="dt" sz="half" idx="14"/>
          </p:nvPr>
        </p:nvSpPr>
        <p:spPr/>
        <p:txBody>
          <a:bodyPr/>
          <a:lstStyle/>
          <a:p>
            <a:fld id="{8995D68B-21AC-438B-BECE-4F17DA129F19}" type="datetime4">
              <a:rPr lang="en-US" smtClean="0"/>
              <a:pPr/>
              <a:t>January 25, 2016</a:t>
            </a:fld>
            <a:endParaRPr lang="en-US" dirty="0"/>
          </a:p>
        </p:txBody>
      </p:sp>
      <p:sp>
        <p:nvSpPr>
          <p:cNvPr id="12" name="Slide Number Placeholder 11"/>
          <p:cNvSpPr>
            <a:spLocks noGrp="1"/>
          </p:cNvSpPr>
          <p:nvPr>
            <p:ph type="sldNum" sz="quarter" idx="15"/>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GB"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13" name="Date Placeholder 12"/>
          <p:cNvSpPr>
            <a:spLocks noGrp="1"/>
          </p:cNvSpPr>
          <p:nvPr>
            <p:ph type="dt" sz="half" idx="10"/>
          </p:nvPr>
        </p:nvSpPr>
        <p:spPr/>
        <p:txBody>
          <a:bodyPr/>
          <a:lstStyle/>
          <a:p>
            <a:fld id="{679F0FCF-2EA5-4FF5-AF14-1CA9C8854AAB}" type="datetime4">
              <a:rPr lang="en-US" smtClean="0"/>
              <a:pPr/>
              <a:t>January 25, 2016</a:t>
            </a:fld>
            <a:endParaRPr lang="en-US" dirty="0"/>
          </a:p>
        </p:txBody>
      </p:sp>
      <p:sp>
        <p:nvSpPr>
          <p:cNvPr id="14" name="Slide Number Placeholder 13"/>
          <p:cNvSpPr>
            <a:spLocks noGrp="1"/>
          </p:cNvSpPr>
          <p:nvPr>
            <p:ph type="sldNum" sz="quarter" idx="11"/>
          </p:nvPr>
        </p:nvSpPr>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9" name="Date Placeholder 8"/>
          <p:cNvSpPr>
            <a:spLocks noGrp="1"/>
          </p:cNvSpPr>
          <p:nvPr>
            <p:ph type="dt" sz="half" idx="15"/>
          </p:nvPr>
        </p:nvSpPr>
        <p:spPr/>
        <p:txBody>
          <a:bodyPr/>
          <a:lstStyle/>
          <a:p>
            <a:fld id="{F9E781C6-1634-4A56-B2BE-62150BE83935}" type="datetime4">
              <a:rPr lang="en-US" smtClean="0"/>
              <a:pPr/>
              <a:t>January 25, 2016</a:t>
            </a:fld>
            <a:endParaRPr lang="en-US" dirty="0"/>
          </a:p>
        </p:txBody>
      </p:sp>
      <p:sp>
        <p:nvSpPr>
          <p:cNvPr id="12" name="Slide Number Placeholder 11"/>
          <p:cNvSpPr>
            <a:spLocks noGrp="1"/>
          </p:cNvSpPr>
          <p:nvPr>
            <p:ph type="sldNum" sz="quarter" idx="16"/>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GB"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GB" smtClean="0"/>
              <a:t>Click to edit Master text styles</a:t>
            </a:r>
          </a:p>
        </p:txBody>
      </p:sp>
      <p:sp>
        <p:nvSpPr>
          <p:cNvPr id="11" name="Date Placeholder 10"/>
          <p:cNvSpPr>
            <a:spLocks noGrp="1"/>
          </p:cNvSpPr>
          <p:nvPr>
            <p:ph type="dt" sz="half" idx="16"/>
          </p:nvPr>
        </p:nvSpPr>
        <p:spPr/>
        <p:txBody>
          <a:bodyPr/>
          <a:lstStyle/>
          <a:p>
            <a:fld id="{A9372AC2-3C75-4F5F-A929-48958086FE36}" type="datetime4">
              <a:rPr lang="en-US" smtClean="0"/>
              <a:pPr/>
              <a:t>January 25, 2016</a:t>
            </a:fld>
            <a:endParaRPr lang="en-US" dirty="0"/>
          </a:p>
        </p:txBody>
      </p:sp>
      <p:sp>
        <p:nvSpPr>
          <p:cNvPr id="12" name="Slide Number Placeholder 11"/>
          <p:cNvSpPr>
            <a:spLocks noGrp="1"/>
          </p:cNvSpPr>
          <p:nvPr>
            <p:ph type="sldNum" sz="quarter" idx="17"/>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GB"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smtClean="0"/>
              <a:t>Click to edit Master title style</a:t>
            </a:r>
            <a:endParaRPr lang="en-US"/>
          </a:p>
        </p:txBody>
      </p:sp>
      <p:sp>
        <p:nvSpPr>
          <p:cNvPr id="15" name="Date Placeholder 14"/>
          <p:cNvSpPr>
            <a:spLocks noGrp="1"/>
          </p:cNvSpPr>
          <p:nvPr>
            <p:ph type="dt" sz="half" idx="10"/>
          </p:nvPr>
        </p:nvSpPr>
        <p:spPr/>
        <p:txBody>
          <a:bodyPr/>
          <a:lstStyle/>
          <a:p>
            <a:fld id="{17509CF4-4C1A-45DC-BADA-6EFF91CB9ABB}" type="datetime4">
              <a:rPr lang="en-US" smtClean="0"/>
              <a:pPr/>
              <a:t>January 25, 2016</a:t>
            </a:fld>
            <a:endParaRPr lang="en-US" dirty="0"/>
          </a:p>
        </p:txBody>
      </p:sp>
      <p:sp>
        <p:nvSpPr>
          <p:cNvPr id="16" name="Slide Number Placeholder 15"/>
          <p:cNvSpPr>
            <a:spLocks noGrp="1"/>
          </p:cNvSpPr>
          <p:nvPr>
            <p:ph type="sldNum" sz="quarter" idx="11"/>
          </p:nvPr>
        </p:nvSpPr>
        <p:spPr/>
        <p:txBody>
          <a:bodyPr/>
          <a:lstStyle/>
          <a:p>
            <a:fld id="{5744759D-0EFF-4FB2-9CCE-04E00944F0FE}"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53951C0-B478-4858-ABC7-96406A1C0480}" type="datetime4">
              <a:rPr lang="en-US" smtClean="0"/>
              <a:pPr/>
              <a:t>January 25, 2016</a:t>
            </a:fld>
            <a:endParaRPr lang="en-US" dirty="0"/>
          </a:p>
        </p:txBody>
      </p:sp>
      <p:sp>
        <p:nvSpPr>
          <p:cNvPr id="8" name="Slide Number Placeholder 7"/>
          <p:cNvSpPr>
            <a:spLocks noGrp="1"/>
          </p:cNvSpPr>
          <p:nvPr>
            <p:ph type="sldNum" sz="quarter" idx="11"/>
          </p:nvPr>
        </p:nvSpPr>
        <p:spPr/>
        <p:txBody>
          <a:bodyPr/>
          <a:lstStyle/>
          <a:p>
            <a:fld id="{5744759D-0EFF-4FB2-9CCE-04E00944F0FE}"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13" name="Title 12"/>
          <p:cNvSpPr>
            <a:spLocks noGrp="1"/>
          </p:cNvSpPr>
          <p:nvPr>
            <p:ph type="title"/>
          </p:nvPr>
        </p:nvSpPr>
        <p:spPr/>
        <p:txBody>
          <a:bodyPr/>
          <a:lstStyle/>
          <a:p>
            <a:r>
              <a:rPr lang="en-GB" smtClean="0"/>
              <a:t>Click to edit Master title style</a:t>
            </a:r>
            <a:endParaRPr lang="en-US"/>
          </a:p>
        </p:txBody>
      </p:sp>
      <p:sp>
        <p:nvSpPr>
          <p:cNvPr id="16" name="Date Placeholder 15"/>
          <p:cNvSpPr>
            <a:spLocks noGrp="1"/>
          </p:cNvSpPr>
          <p:nvPr>
            <p:ph type="dt" sz="half" idx="15"/>
          </p:nvPr>
        </p:nvSpPr>
        <p:spPr/>
        <p:txBody>
          <a:bodyPr/>
          <a:lstStyle/>
          <a:p>
            <a:fld id="{B867641A-9D94-4BD6-862F-F651067079BC}" type="datetime4">
              <a:rPr lang="en-US" smtClean="0"/>
              <a:pPr/>
              <a:t>January 25, 2016</a:t>
            </a:fld>
            <a:endParaRPr lang="en-US" dirty="0"/>
          </a:p>
        </p:txBody>
      </p:sp>
      <p:sp>
        <p:nvSpPr>
          <p:cNvPr id="19" name="Slide Number Placeholder 18"/>
          <p:cNvSpPr>
            <a:spLocks noGrp="1"/>
          </p:cNvSpPr>
          <p:nvPr>
            <p:ph type="sldNum" sz="quarter" idx="16"/>
          </p:nvPr>
        </p:nvSpPr>
        <p:spPr/>
        <p:txBody>
          <a:bodyPr/>
          <a:lstStyle/>
          <a:p>
            <a:fld id="{5744759D-0EFF-4FB2-9CCE-04E00944F0FE}" type="slidenum">
              <a:rPr lang="en-US" smtClean="0"/>
              <a:pPr/>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GB"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GB"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D74F0C02-0EF4-4745-9D82-E8D3F59464E3}" type="datetime4">
              <a:rPr lang="en-US" smtClean="0"/>
              <a:pPr/>
              <a:t>January 25, 2016</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7367800-479D-41B0-B3F2-2DCE95BA1381}" type="datetime4">
              <a:rPr lang="en-US" smtClean="0"/>
              <a:pPr/>
              <a:t>January 25, 2016</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744759D-0EFF-4FB2-9CCE-04E00944F0FE}" type="slidenum">
              <a:rPr lang="en-US" smtClean="0"/>
              <a:pPr/>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GB"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hf sldNum="0" hdr="0" ft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Aw8Do64bEtU" TargetMode="External"/><Relationship Id="rId3" Type="http://schemas.openxmlformats.org/officeDocument/2006/relationships/hyperlink" Target="https://www.youtube.com/watch?v=U-aVkMClvB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title"/>
          </p:nvPr>
        </p:nvSpPr>
        <p:spPr/>
        <p:txBody>
          <a:bodyPr/>
          <a:lstStyle/>
          <a:p>
            <a:r>
              <a:rPr lang="en-US" dirty="0" smtClean="0"/>
              <a:t>A Thousand and One Nights/The Arabian Nights</a:t>
            </a:r>
            <a:endParaRPr lang="en-US" dirty="0"/>
          </a:p>
        </p:txBody>
      </p:sp>
    </p:spTree>
    <p:extLst>
      <p:ext uri="{BB962C8B-B14F-4D97-AF65-F5344CB8AC3E}">
        <p14:creationId xmlns:p14="http://schemas.microsoft.com/office/powerpoint/2010/main" val="1301242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GB" sz="2400" i="1" dirty="0"/>
              <a:t>The kind of political questions raised by Orientalism, then, are as follows: What other sorts of intellectual, aesthetic, scholarly, and cultural energies went into the making of an imperialist tradition like the Orientalist one? How did philology, lexicography, history, biology, political and economical theory, novel-writing, and lyric poetry come to the service of Orientalism’s broadly imperialist view of the world? </a:t>
            </a:r>
            <a:r>
              <a:rPr lang="en-GB" sz="2400" dirty="0"/>
              <a:t>(15</a:t>
            </a:r>
            <a:r>
              <a:rPr lang="en-GB" sz="2400" dirty="0" smtClean="0"/>
              <a:t>)</a:t>
            </a:r>
          </a:p>
          <a:p>
            <a:endParaRPr lang="en-GB" sz="2400" dirty="0"/>
          </a:p>
          <a:p>
            <a:r>
              <a:rPr lang="en-GB" sz="2400" b="1" dirty="0" smtClean="0"/>
              <a:t>--- Said, Edward. </a:t>
            </a:r>
            <a:r>
              <a:rPr lang="en-GB" sz="2400" b="1" i="1" dirty="0" smtClean="0"/>
              <a:t>Orientalism</a:t>
            </a:r>
            <a:r>
              <a:rPr lang="en-GB" sz="2400" b="1" i="1" dirty="0"/>
              <a:t>. </a:t>
            </a:r>
            <a:r>
              <a:rPr lang="en-GB" sz="2400" b="1" dirty="0"/>
              <a:t>London: Penguin, 2003. Print. </a:t>
            </a:r>
          </a:p>
          <a:p>
            <a:endParaRPr lang="en-US" dirty="0"/>
          </a:p>
        </p:txBody>
      </p:sp>
      <p:sp>
        <p:nvSpPr>
          <p:cNvPr id="3" name="Title 2"/>
          <p:cNvSpPr>
            <a:spLocks noGrp="1"/>
          </p:cNvSpPr>
          <p:nvPr>
            <p:ph type="title"/>
          </p:nvPr>
        </p:nvSpPr>
        <p:spPr/>
        <p:txBody>
          <a:bodyPr/>
          <a:lstStyle/>
          <a:p>
            <a:r>
              <a:rPr lang="en-US" dirty="0" smtClean="0"/>
              <a:t>orientalism and imaginative imperialism</a:t>
            </a:r>
            <a:endParaRPr lang="en-US" dirty="0"/>
          </a:p>
        </p:txBody>
      </p:sp>
    </p:spTree>
    <p:extLst>
      <p:ext uri="{BB962C8B-B14F-4D97-AF65-F5344CB8AC3E}">
        <p14:creationId xmlns:p14="http://schemas.microsoft.com/office/powerpoint/2010/main" val="2701167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GB" i="1" dirty="0"/>
              <a:t>Despite his claims for scholarship and semantic equivalence, Burton's translation is a creative production that discloses more about English sexual preoccupations than it does about Arab sexuality. His translation demonstrates how his transformation of the Arab text elicited a debate about pornography agitated by English nationalism, by anxiety about English sexual prudery, and by prurient interest in Arab sexuality. Most importantly, it shows how the literary and cultural concept of pornography emerged with the expansion of travel, empire, and globalisation. </a:t>
            </a:r>
            <a:endParaRPr lang="en-GB" dirty="0"/>
          </a:p>
          <a:p>
            <a:r>
              <a:rPr lang="en-GB" b="1" dirty="0"/>
              <a:t> </a:t>
            </a:r>
            <a:endParaRPr lang="en-GB" dirty="0"/>
          </a:p>
          <a:p>
            <a:r>
              <a:rPr lang="en-GB" b="1" dirty="0"/>
              <a:t>--- </a:t>
            </a:r>
            <a:r>
              <a:rPr lang="en-GB" b="1" dirty="0" err="1"/>
              <a:t>Colligan</a:t>
            </a:r>
            <a:r>
              <a:rPr lang="en-GB" b="1" dirty="0"/>
              <a:t>, Colette. ““Esoteric Pornography”: Sir Richard Burton’s </a:t>
            </a:r>
            <a:r>
              <a:rPr lang="en-GB" b="1" i="1" dirty="0"/>
              <a:t>Arabian Nights </a:t>
            </a:r>
            <a:r>
              <a:rPr lang="en-GB" b="1" dirty="0"/>
              <a:t>and the Origins of Pornography” </a:t>
            </a:r>
            <a:r>
              <a:rPr lang="en-GB" b="1" i="1" dirty="0"/>
              <a:t>Victorian Review. </a:t>
            </a:r>
            <a:r>
              <a:rPr lang="en-GB" b="1" dirty="0"/>
              <a:t>28.2(2002): 31-64. (34)</a:t>
            </a:r>
            <a:endParaRPr lang="en-GB" dirty="0"/>
          </a:p>
          <a:p>
            <a:endParaRPr lang="en-US" dirty="0"/>
          </a:p>
        </p:txBody>
      </p:sp>
      <p:sp>
        <p:nvSpPr>
          <p:cNvPr id="3" name="Title 2"/>
          <p:cNvSpPr>
            <a:spLocks noGrp="1"/>
          </p:cNvSpPr>
          <p:nvPr>
            <p:ph type="title"/>
          </p:nvPr>
        </p:nvSpPr>
        <p:spPr/>
        <p:txBody>
          <a:bodyPr/>
          <a:lstStyle/>
          <a:p>
            <a:r>
              <a:rPr lang="en-US" dirty="0" smtClean="0"/>
              <a:t>orientalism and imaginative imperialism</a:t>
            </a:r>
            <a:endParaRPr lang="en-US" dirty="0"/>
          </a:p>
        </p:txBody>
      </p:sp>
    </p:spTree>
    <p:extLst>
      <p:ext uri="{BB962C8B-B14F-4D97-AF65-F5344CB8AC3E}">
        <p14:creationId xmlns:p14="http://schemas.microsoft.com/office/powerpoint/2010/main" val="1587783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r>
              <a:rPr lang="en-GB" dirty="0"/>
              <a:t>“[Burton] gives it his opinion that ‘the student who adds the notes of Lane (“Arabian Society”) to mine will know as much of the Moslem East and more than many Europeans who have spent half their lives in Orient lands.’ When we examine the notes we can readily believe this curiously expressed statement. Probably no European, even if he have live half a century ‘in Orient lands’, has ever gathered together such an appalling collection of degrading customs and statistics of vice as is contained in the notes to Captain Burton’s translation of the ‘Arabian Nights’. It is bad enough in the text of the tales to find that Captain Burton is not content with plainly calling a spade a spade, but will have it styled a dirty shovel; but in his notes he goes beyond this, and the varied collection of abominations which he brings forward with such gusto is a disgrace and a shame to print literature.” </a:t>
            </a:r>
            <a:r>
              <a:rPr lang="en-GB" dirty="0" smtClean="0"/>
              <a:t>(183</a:t>
            </a:r>
            <a:r>
              <a:rPr lang="en-GB" dirty="0"/>
              <a:t>) </a:t>
            </a:r>
            <a:endParaRPr lang="en-GB" dirty="0" smtClean="0"/>
          </a:p>
          <a:p>
            <a:endParaRPr lang="en-GB" dirty="0"/>
          </a:p>
          <a:p>
            <a:r>
              <a:rPr lang="en-GB" b="1" dirty="0" smtClean="0"/>
              <a:t>--- Lane-Poole, Stanley. </a:t>
            </a:r>
            <a:r>
              <a:rPr lang="en-GB" b="1" dirty="0"/>
              <a:t>“The Arabian Nights” </a:t>
            </a:r>
            <a:r>
              <a:rPr lang="en-GB" b="1" i="1" dirty="0"/>
              <a:t>The Edinburgh Review </a:t>
            </a:r>
            <a:r>
              <a:rPr lang="en-GB" b="1" dirty="0"/>
              <a:t>164.135(1886): 166-199.</a:t>
            </a:r>
            <a:r>
              <a:rPr lang="en-GB" dirty="0"/>
              <a:t> </a:t>
            </a:r>
            <a:endParaRPr lang="en-GB" b="1" dirty="0"/>
          </a:p>
          <a:p>
            <a:r>
              <a:rPr lang="en-GB" dirty="0"/>
              <a:t> </a:t>
            </a:r>
          </a:p>
          <a:p>
            <a:endParaRPr lang="en-US" dirty="0"/>
          </a:p>
        </p:txBody>
      </p:sp>
      <p:sp>
        <p:nvSpPr>
          <p:cNvPr id="3" name="Title 2"/>
          <p:cNvSpPr>
            <a:spLocks noGrp="1"/>
          </p:cNvSpPr>
          <p:nvPr>
            <p:ph type="title"/>
          </p:nvPr>
        </p:nvSpPr>
        <p:spPr/>
        <p:txBody>
          <a:bodyPr/>
          <a:lstStyle/>
          <a:p>
            <a:r>
              <a:rPr lang="en-US" dirty="0" smtClean="0"/>
              <a:t>Orientalism and Imaginative imperialism</a:t>
            </a:r>
            <a:endParaRPr lang="en-US" dirty="0"/>
          </a:p>
        </p:txBody>
      </p:sp>
    </p:spTree>
    <p:extLst>
      <p:ext uri="{BB962C8B-B14F-4D97-AF65-F5344CB8AC3E}">
        <p14:creationId xmlns:p14="http://schemas.microsoft.com/office/powerpoint/2010/main" val="582159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r>
              <a:rPr lang="en-GB" i="1" dirty="0"/>
              <a:t>[The </a:t>
            </a:r>
            <a:r>
              <a:rPr lang="en-GB" dirty="0"/>
              <a:t>Nights </a:t>
            </a:r>
            <a:r>
              <a:rPr lang="en-GB" i="1" dirty="0"/>
              <a:t>is] a compound text; on the one hand a medieval popular literature built upon a self-image now alien in European culture, and on the other an integral element and source for Romanticism and European imperial politics. The </a:t>
            </a:r>
            <a:r>
              <a:rPr lang="en-GB" dirty="0"/>
              <a:t>Nights </a:t>
            </a:r>
            <a:r>
              <a:rPr lang="en-GB" i="1" dirty="0"/>
              <a:t>is not a compound text only because of the uneasy links between the Arabic and English versions. The European texts were accommodating to a confused and compound reception and flexible enough to be convincing in almost contradictory interpretations. The </a:t>
            </a:r>
            <a:r>
              <a:rPr lang="en-GB" dirty="0"/>
              <a:t>Nights </a:t>
            </a:r>
            <a:r>
              <a:rPr lang="en-GB" i="1" dirty="0"/>
              <a:t>[were] the indulgence of lawless imagination and </a:t>
            </a:r>
            <a:r>
              <a:rPr lang="en-GB" i="1" dirty="0" err="1"/>
              <a:t>immorate</a:t>
            </a:r>
            <a:r>
              <a:rPr lang="en-GB" i="1" dirty="0"/>
              <a:t> improbability, the ultimate in flights of fantastic unreality [but were also used] as an accurate picture of the manners and customs of the Other. The two readers , the armchair traveller and the reader in search of exotic and enchanting unreality, existed side by side, even at times as one person. </a:t>
            </a:r>
            <a:r>
              <a:rPr lang="en-GB" dirty="0"/>
              <a:t>(6)</a:t>
            </a:r>
          </a:p>
          <a:p>
            <a:r>
              <a:rPr lang="en-GB" dirty="0"/>
              <a:t> </a:t>
            </a:r>
          </a:p>
          <a:p>
            <a:r>
              <a:rPr lang="en-US" dirty="0" smtClean="0"/>
              <a:t>--- </a:t>
            </a:r>
            <a:r>
              <a:rPr lang="en-GB" b="1" dirty="0" err="1"/>
              <a:t>Sallis</a:t>
            </a:r>
            <a:r>
              <a:rPr lang="en-GB" b="1" dirty="0"/>
              <a:t>, Eva. </a:t>
            </a:r>
            <a:r>
              <a:rPr lang="en-GB" b="1" i="1" dirty="0" err="1"/>
              <a:t>Sheherazade</a:t>
            </a:r>
            <a:r>
              <a:rPr lang="en-GB" b="1" i="1" dirty="0"/>
              <a:t> Through the Looking Glass: The Metamorphosis of the ‘Thousand and One Nights’. </a:t>
            </a:r>
            <a:r>
              <a:rPr lang="en-GB" b="1" dirty="0"/>
              <a:t>London: </a:t>
            </a:r>
            <a:r>
              <a:rPr lang="en-GB" b="1" dirty="0" err="1"/>
              <a:t>Routledge</a:t>
            </a:r>
            <a:r>
              <a:rPr lang="en-GB" b="1" dirty="0"/>
              <a:t>, 1999. Print. </a:t>
            </a:r>
            <a:endParaRPr lang="en-US" dirty="0"/>
          </a:p>
        </p:txBody>
      </p:sp>
      <p:sp>
        <p:nvSpPr>
          <p:cNvPr id="3" name="Title 2"/>
          <p:cNvSpPr>
            <a:spLocks noGrp="1"/>
          </p:cNvSpPr>
          <p:nvPr>
            <p:ph type="title"/>
          </p:nvPr>
        </p:nvSpPr>
        <p:spPr/>
        <p:txBody>
          <a:bodyPr/>
          <a:lstStyle/>
          <a:p>
            <a:r>
              <a:rPr lang="en-US" dirty="0" smtClean="0"/>
              <a:t>Orientalism and imaginative imperialism</a:t>
            </a:r>
            <a:endParaRPr lang="en-US" dirty="0"/>
          </a:p>
        </p:txBody>
      </p:sp>
    </p:spTree>
    <p:extLst>
      <p:ext uri="{BB962C8B-B14F-4D97-AF65-F5344CB8AC3E}">
        <p14:creationId xmlns:p14="http://schemas.microsoft.com/office/powerpoint/2010/main" val="715328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dirty="0" smtClean="0">
              <a:hlinkClick r:id="rId2"/>
            </a:endParaRPr>
          </a:p>
          <a:p>
            <a:r>
              <a:rPr lang="en-US" dirty="0" smtClean="0">
                <a:hlinkClick r:id="rId2"/>
              </a:rPr>
              <a:t>https</a:t>
            </a:r>
            <a:r>
              <a:rPr lang="en-US" dirty="0">
                <a:hlinkClick r:id="rId2"/>
              </a:rPr>
              <a:t>://www.youtube.com/watch?v=</a:t>
            </a:r>
            <a:r>
              <a:rPr lang="en-US" dirty="0" smtClean="0">
                <a:hlinkClick r:id="rId2"/>
              </a:rPr>
              <a:t>Aw8Do64bEtU</a:t>
            </a:r>
            <a:r>
              <a:rPr lang="en-US" dirty="0" smtClean="0"/>
              <a:t> </a:t>
            </a:r>
          </a:p>
          <a:p>
            <a:r>
              <a:rPr lang="en-US" dirty="0" smtClean="0"/>
              <a:t>(Aladdin Disney Intro)</a:t>
            </a:r>
          </a:p>
          <a:p>
            <a:endParaRPr lang="en-US" dirty="0"/>
          </a:p>
          <a:p>
            <a:r>
              <a:rPr lang="en-US" dirty="0">
                <a:hlinkClick r:id="rId3"/>
              </a:rPr>
              <a:t>https://www.youtube.com/watch?v=U-</a:t>
            </a:r>
            <a:r>
              <a:rPr lang="en-US" dirty="0" smtClean="0">
                <a:hlinkClick r:id="rId3"/>
              </a:rPr>
              <a:t>aVkMClvBs</a:t>
            </a:r>
            <a:endParaRPr lang="en-US" dirty="0" smtClean="0"/>
          </a:p>
          <a:p>
            <a:r>
              <a:rPr lang="en-US" dirty="0" smtClean="0"/>
              <a:t>(Honest Trailer) </a:t>
            </a:r>
            <a:endParaRPr lang="en-US" dirty="0"/>
          </a:p>
        </p:txBody>
      </p:sp>
      <p:sp>
        <p:nvSpPr>
          <p:cNvPr id="3" name="Title 2"/>
          <p:cNvSpPr>
            <a:spLocks noGrp="1"/>
          </p:cNvSpPr>
          <p:nvPr>
            <p:ph type="title"/>
          </p:nvPr>
        </p:nvSpPr>
        <p:spPr/>
        <p:txBody>
          <a:bodyPr/>
          <a:lstStyle/>
          <a:p>
            <a:r>
              <a:rPr lang="en-US" dirty="0" err="1" smtClean="0"/>
              <a:t>AlaDdin</a:t>
            </a:r>
            <a:r>
              <a:rPr lang="en-US" dirty="0" smtClean="0"/>
              <a:t> and The middle east</a:t>
            </a:r>
            <a:endParaRPr lang="en-US" dirty="0"/>
          </a:p>
        </p:txBody>
      </p:sp>
    </p:spTree>
    <p:extLst>
      <p:ext uri="{BB962C8B-B14F-4D97-AF65-F5344CB8AC3E}">
        <p14:creationId xmlns:p14="http://schemas.microsoft.com/office/powerpoint/2010/main" val="1215155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 </a:t>
            </a:r>
            <a:endParaRPr lang="en-US" dirty="0"/>
          </a:p>
        </p:txBody>
      </p:sp>
      <p:sp>
        <p:nvSpPr>
          <p:cNvPr id="3" name="Title 2"/>
          <p:cNvSpPr>
            <a:spLocks noGrp="1"/>
          </p:cNvSpPr>
          <p:nvPr>
            <p:ph type="title"/>
          </p:nvPr>
        </p:nvSpPr>
        <p:spPr>
          <a:xfrm>
            <a:off x="2514600" y="837642"/>
            <a:ext cx="4114800" cy="701040"/>
          </a:xfrm>
        </p:spPr>
        <p:txBody>
          <a:bodyPr/>
          <a:lstStyle/>
          <a:p>
            <a:r>
              <a:rPr lang="en-US" dirty="0" smtClean="0"/>
              <a:t>Ripper street, s1, e1 “I need light” </a:t>
            </a:r>
            <a:endParaRPr lang="en-US" dirty="0"/>
          </a:p>
        </p:txBody>
      </p:sp>
      <p:pic>
        <p:nvPicPr>
          <p:cNvPr id="4" name="Picture 3" descr="Screen Shot 2016-01-25 at 09.56.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435" y="1670646"/>
            <a:ext cx="8268365" cy="4961019"/>
          </a:xfrm>
          <a:prstGeom prst="rect">
            <a:avLst/>
          </a:prstGeom>
        </p:spPr>
      </p:pic>
    </p:spTree>
    <p:extLst>
      <p:ext uri="{BB962C8B-B14F-4D97-AF65-F5344CB8AC3E}">
        <p14:creationId xmlns:p14="http://schemas.microsoft.com/office/powerpoint/2010/main" val="3175632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6-01-25 at 10.01.21.png"/>
          <p:cNvPicPr>
            <a:picLocks noGrp="1" noChangeAspect="1"/>
          </p:cNvPicPr>
          <p:nvPr>
            <p:ph sz="quarter" idx="13"/>
          </p:nvPr>
        </p:nvPicPr>
        <p:blipFill>
          <a:blip r:embed="rId2">
            <a:extLst>
              <a:ext uri="{28A0092B-C50C-407E-A947-70E740481C1C}">
                <a14:useLocalDpi xmlns:a14="http://schemas.microsoft.com/office/drawing/2010/main" val="0"/>
              </a:ext>
            </a:extLst>
          </a:blip>
          <a:srcRect t="4727" b="4727"/>
          <a:stretch>
            <a:fillRect/>
          </a:stretch>
        </p:blipFill>
        <p:spPr>
          <a:xfrm>
            <a:off x="3208721" y="3741523"/>
            <a:ext cx="5569028" cy="2757700"/>
          </a:xfrm>
        </p:spPr>
      </p:pic>
      <p:sp>
        <p:nvSpPr>
          <p:cNvPr id="3" name="Title 2"/>
          <p:cNvSpPr>
            <a:spLocks noGrp="1"/>
          </p:cNvSpPr>
          <p:nvPr>
            <p:ph type="title"/>
          </p:nvPr>
        </p:nvSpPr>
        <p:spPr>
          <a:xfrm>
            <a:off x="2514600" y="643462"/>
            <a:ext cx="4114800" cy="701040"/>
          </a:xfrm>
        </p:spPr>
        <p:txBody>
          <a:bodyPr/>
          <a:lstStyle/>
          <a:p>
            <a:r>
              <a:rPr lang="en-US" dirty="0"/>
              <a:t>Ripper street, s1, e1 “I need light” </a:t>
            </a:r>
          </a:p>
        </p:txBody>
      </p:sp>
      <p:pic>
        <p:nvPicPr>
          <p:cNvPr id="4" name="Picture 3" descr="Screen Shot 2016-01-25 at 10.08.2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212" y="1690907"/>
            <a:ext cx="4818614" cy="2578471"/>
          </a:xfrm>
          <a:prstGeom prst="rect">
            <a:avLst/>
          </a:prstGeom>
        </p:spPr>
      </p:pic>
    </p:spTree>
    <p:extLst>
      <p:ext uri="{BB962C8B-B14F-4D97-AF65-F5344CB8AC3E}">
        <p14:creationId xmlns:p14="http://schemas.microsoft.com/office/powerpoint/2010/main" val="17850941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 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1034</TotalTime>
  <Words>642</Words>
  <Application>Microsoft Macintosh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Black Tie</vt:lpstr>
      <vt:lpstr>A Thousand and One Nights/The Arabian Nights</vt:lpstr>
      <vt:lpstr>orientalism and imaginative imperialism</vt:lpstr>
      <vt:lpstr>orientalism and imaginative imperialism</vt:lpstr>
      <vt:lpstr>Orientalism and Imaginative imperialism</vt:lpstr>
      <vt:lpstr>Orientalism and imaginative imperialism</vt:lpstr>
      <vt:lpstr>AlaDdin and The middle east</vt:lpstr>
      <vt:lpstr>Ripper street, s1, e1 “I need light” </vt:lpstr>
      <vt:lpstr>Ripper street, s1, e1 “I need light” </vt:lpstr>
    </vt:vector>
  </TitlesOfParts>
  <Company>Keele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Thousand and One Nights/The Arabian Nights</dc:title>
  <dc:creator>Emilie Taylor-Brown</dc:creator>
  <cp:lastModifiedBy>Emilie Taylor-Brown</cp:lastModifiedBy>
  <cp:revision>10</cp:revision>
  <dcterms:created xsi:type="dcterms:W3CDTF">2016-01-24T16:54:43Z</dcterms:created>
  <dcterms:modified xsi:type="dcterms:W3CDTF">2016-01-25T12:18:52Z</dcterms:modified>
</cp:coreProperties>
</file>