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9" r:id="rId3"/>
    <p:sldId id="258" r:id="rId4"/>
    <p:sldId id="260" r:id="rId5"/>
    <p:sldId id="257" r:id="rId6"/>
    <p:sldId id="263" r:id="rId7"/>
    <p:sldId id="261" r:id="rId8"/>
    <p:sldId id="264" r:id="rId9"/>
    <p:sldId id="262"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8" d="100"/>
          <a:sy n="78" d="100"/>
        </p:scale>
        <p:origin x="-2032"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GB"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dirty="0"/>
          </a:p>
        </p:txBody>
      </p:sp>
      <p:sp>
        <p:nvSpPr>
          <p:cNvPr id="4" name="Date Placeholder 3"/>
          <p:cNvSpPr>
            <a:spLocks noGrp="1"/>
          </p:cNvSpPr>
          <p:nvPr>
            <p:ph type="dt" sz="half" idx="10"/>
          </p:nvPr>
        </p:nvSpPr>
        <p:spPr bwMode="white"/>
        <p:txBody>
          <a:bodyPr/>
          <a:lstStyle/>
          <a:p>
            <a:fld id="{DB32461A-250E-4A29-9E9B-599CA3838FA1}" type="datetime1">
              <a:rPr lang="en-US" smtClean="0"/>
              <a:pPr/>
              <a:t>26/10/2015</a:t>
            </a:fld>
            <a:endParaRPr lang="en-US" dirty="0"/>
          </a:p>
        </p:txBody>
      </p:sp>
      <p:sp>
        <p:nvSpPr>
          <p:cNvPr id="5" name="Footer Placeholder 4"/>
          <p:cNvSpPr>
            <a:spLocks noGrp="1"/>
          </p:cNvSpPr>
          <p:nvPr>
            <p:ph type="ftr" sz="quarter" idx="11"/>
          </p:nvPr>
        </p:nvSpPr>
        <p:spPr bwMode="white"/>
        <p:txBody>
          <a:bodyPr/>
          <a:lstStyle/>
          <a:p>
            <a:endParaRPr lang="en-US" dirty="0"/>
          </a:p>
        </p:txBody>
      </p:sp>
      <p:sp>
        <p:nvSpPr>
          <p:cNvPr id="6" name="Slide Number Placeholder 5"/>
          <p:cNvSpPr>
            <a:spLocks noGrp="1"/>
          </p:cNvSpPr>
          <p:nvPr>
            <p:ph type="sldNum" sz="quarter" idx="12"/>
          </p:nvPr>
        </p:nvSpPr>
        <p:spPr/>
        <p:txBody>
          <a:bodyPr/>
          <a:lstStyle/>
          <a:p>
            <a:fld id="{CF40B41D-FD10-4A38-B39B-626510BD49B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8C81099-48EC-46A3-9530-F58EB96AF77C}" type="datetime1">
              <a:rPr lang="en-US" smtClean="0"/>
              <a:pPr/>
              <a:t>26/10/2015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40B41D-FD10-4A38-B39B-626510BD49B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en-GB" smtClean="0"/>
              <a:t>Click to edit Master title style</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p>
            <a:fld id="{FF697E24-FFB9-4C73-8C6D-E02A7AD33DB8}" type="datetime1">
              <a:rPr lang="en-US" smtClean="0"/>
              <a:pPr/>
              <a:t>26/10/2015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40B41D-FD10-4A38-B39B-626510BD49B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p>
            <a:fld id="{DF1AD66C-382E-48AD-8F4C-E87C4D4A8B28}" type="datetime1">
              <a:rPr lang="en-US" smtClean="0"/>
              <a:pPr/>
              <a:t>26/10/2015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40B41D-FD10-4A38-B39B-626510BD49B7}" type="slidenum">
              <a:rPr lang="en-US" smtClean="0"/>
              <a:pPr/>
              <a:t>‹#›</a:t>
            </a:fld>
            <a:endParaRPr lang="en-US"/>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6F4ADA4-35DF-4BD1-8C53-4246F035229A}" type="datetime1">
              <a:rPr lang="en-US" smtClean="0"/>
              <a:pPr/>
              <a:t>26/10/2015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40B41D-FD10-4A38-B39B-626510BD49B7}" type="slidenum">
              <a:rPr lang="en-US" smtClean="0"/>
              <a:pPr/>
              <a:t>‹#›</a:t>
            </a:fld>
            <a:endParaRPr lang="en-US"/>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en-GB" smtClean="0"/>
              <a:t>Click to edit Master title style</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2" name="Title 1"/>
          <p:cNvSpPr>
            <a:spLocks noGrp="1"/>
          </p:cNvSpPr>
          <p:nvPr>
            <p:ph type="title"/>
          </p:nvPr>
        </p:nvSpPr>
        <p:spPr/>
        <p:txBody>
          <a:bodyPr/>
          <a:lstStyle/>
          <a:p>
            <a:r>
              <a:rPr lang="en-GB" smtClean="0"/>
              <a:t>Click to edit Master title style</a:t>
            </a:r>
            <a:endParaRPr lang="en-US"/>
          </a:p>
        </p:txBody>
      </p:sp>
      <p:sp>
        <p:nvSpPr>
          <p:cNvPr id="5" name="Date Placeholder 4"/>
          <p:cNvSpPr>
            <a:spLocks noGrp="1"/>
          </p:cNvSpPr>
          <p:nvPr>
            <p:ph type="dt" sz="half" idx="10"/>
          </p:nvPr>
        </p:nvSpPr>
        <p:spPr/>
        <p:txBody>
          <a:bodyPr/>
          <a:lstStyle/>
          <a:p>
            <a:fld id="{659F63ED-02B1-490A-8EAD-E0CB136D5388}" type="datetime1">
              <a:rPr lang="en-US" smtClean="0"/>
              <a:pPr/>
              <a:t>26/10/2015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40B41D-FD10-4A38-B39B-626510BD49B7}" type="slidenum">
              <a:rPr lang="en-US" smtClean="0"/>
              <a:pPr/>
              <a:t>‹#›</a:t>
            </a:fld>
            <a:endParaRPr lang="en-US"/>
          </a:p>
        </p:txBody>
      </p:sp>
      <p:sp>
        <p:nvSpPr>
          <p:cNvPr id="12" name="Content Placeholder 11"/>
          <p:cNvSpPr>
            <a:spLocks noGrp="1"/>
          </p:cNvSpPr>
          <p:nvPr>
            <p:ph sz="quarter" idx="14"/>
          </p:nvPr>
        </p:nvSpPr>
        <p:spPr>
          <a:xfrm>
            <a:off x="4648200" y="2438400"/>
            <a:ext cx="3124200" cy="31242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7" name="Date Placeholder 6"/>
          <p:cNvSpPr>
            <a:spLocks noGrp="1"/>
          </p:cNvSpPr>
          <p:nvPr>
            <p:ph type="dt" sz="half" idx="10"/>
          </p:nvPr>
        </p:nvSpPr>
        <p:spPr/>
        <p:txBody>
          <a:bodyPr/>
          <a:lstStyle/>
          <a:p>
            <a:fld id="{6F771BB6-685D-4518-8FAD-1882B9671546}" type="datetime1">
              <a:rPr lang="en-US" smtClean="0"/>
              <a:pPr/>
              <a:t>26/10/2015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40B41D-FD10-4A38-B39B-626510BD49B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465FFBFE-5C08-4E0E-AF38-FB925F0B4D71}" type="datetime1">
              <a:rPr lang="en-US" smtClean="0"/>
              <a:pPr/>
              <a:t>26/10/2015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40B41D-FD10-4A38-B39B-626510BD49B7}" type="slidenum">
              <a:rPr lang="en-US" smtClean="0"/>
              <a:pPr/>
              <a:t>‹#›</a:t>
            </a:fld>
            <a:endParaRPr lang="en-US"/>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823242C-D747-4ADD-80D8-99421268E3A8}" type="datetime1">
              <a:rPr lang="en-US" smtClean="0"/>
              <a:pPr/>
              <a:t>26/10/2015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40B41D-FD10-4A38-B39B-626510BD49B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en-GB" smtClean="0"/>
              <a:t>Click to edit Master title style</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6E82007-CDD1-4BCF-B9F4-9D458EFEEFE1}" type="datetime1">
              <a:rPr lang="en-US" smtClean="0"/>
              <a:pPr/>
              <a:t>26/10/2015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40B41D-FD10-4A38-B39B-626510BD49B7}" type="slidenum">
              <a:rPr lang="en-US" smtClean="0"/>
              <a:pPr/>
              <a:t>‹#›</a:t>
            </a:fld>
            <a:endParaRPr lang="en-US"/>
          </a:p>
        </p:txBody>
      </p:sp>
      <p:sp>
        <p:nvSpPr>
          <p:cNvPr id="9" name="Content Placeholder 8"/>
          <p:cNvSpPr>
            <a:spLocks noGrp="1"/>
          </p:cNvSpPr>
          <p:nvPr>
            <p:ph sz="quarter" idx="13"/>
          </p:nvPr>
        </p:nvSpPr>
        <p:spPr>
          <a:xfrm>
            <a:off x="1371600" y="1676400"/>
            <a:ext cx="3276600" cy="35052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GB"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34A4F265-CA88-4C30-A9AD-02E6A5184734}" type="datetime1">
              <a:rPr lang="en-US" smtClean="0"/>
              <a:pPr/>
              <a:t>26/10/2015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40B41D-FD10-4A38-B39B-626510BD49B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3823242C-D747-4ADD-80D8-99421268E3A8}" type="datetime1">
              <a:rPr lang="en-US" smtClean="0"/>
              <a:pPr/>
              <a:t>26/10/2015</a:t>
            </a:fld>
            <a:endParaRPr lang="en-US" dirty="0"/>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en-US" dirty="0"/>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CF40B41D-FD10-4A38-B39B-626510BD49B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i="1" dirty="0" smtClean="0"/>
              <a:t>In Darkest London</a:t>
            </a:r>
            <a:endParaRPr lang="en-US" i="1" dirty="0"/>
          </a:p>
        </p:txBody>
      </p:sp>
      <p:sp>
        <p:nvSpPr>
          <p:cNvPr id="3" name="Subtitle 2"/>
          <p:cNvSpPr>
            <a:spLocks noGrp="1"/>
          </p:cNvSpPr>
          <p:nvPr>
            <p:ph type="subTitle" idx="1"/>
          </p:nvPr>
        </p:nvSpPr>
        <p:spPr/>
        <p:txBody>
          <a:bodyPr/>
          <a:lstStyle/>
          <a:p>
            <a:r>
              <a:rPr lang="en-US" i="0" dirty="0" smtClean="0"/>
              <a:t>Margaret </a:t>
            </a:r>
            <a:r>
              <a:rPr lang="en-US" i="0" dirty="0" err="1" smtClean="0"/>
              <a:t>Harkness</a:t>
            </a:r>
            <a:r>
              <a:rPr lang="en-US" i="0" dirty="0" smtClean="0"/>
              <a:t> (1889) </a:t>
            </a:r>
            <a:endParaRPr lang="en-US" i="0" dirty="0"/>
          </a:p>
        </p:txBody>
      </p:sp>
    </p:spTree>
    <p:extLst>
      <p:ext uri="{BB962C8B-B14F-4D97-AF65-F5344CB8AC3E}">
        <p14:creationId xmlns:p14="http://schemas.microsoft.com/office/powerpoint/2010/main" val="229878269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Margaret </a:t>
            </a:r>
            <a:r>
              <a:rPr lang="en-US" dirty="0" err="1" smtClean="0"/>
              <a:t>Harkness</a:t>
            </a:r>
            <a:endParaRPr lang="en-US" dirty="0"/>
          </a:p>
        </p:txBody>
      </p:sp>
      <p:sp>
        <p:nvSpPr>
          <p:cNvPr id="3" name="Content Placeholder 2"/>
          <p:cNvSpPr>
            <a:spLocks noGrp="1"/>
          </p:cNvSpPr>
          <p:nvPr>
            <p:ph idx="1"/>
          </p:nvPr>
        </p:nvSpPr>
        <p:spPr>
          <a:xfrm>
            <a:off x="1371600" y="2271059"/>
            <a:ext cx="6400800" cy="3167529"/>
          </a:xfrm>
        </p:spPr>
        <p:txBody>
          <a:bodyPr>
            <a:normAutofit fontScale="92500" lnSpcReduction="10000"/>
          </a:bodyPr>
          <a:lstStyle/>
          <a:p>
            <a:r>
              <a:rPr lang="en-US" dirty="0" smtClean="0"/>
              <a:t>Born 28 February 1854</a:t>
            </a:r>
          </a:p>
          <a:p>
            <a:r>
              <a:rPr lang="en-US" dirty="0" smtClean="0"/>
              <a:t>Carried out first hand research in the East End in preparation for her career as a journalist reporting on the conditions of the poor</a:t>
            </a:r>
          </a:p>
          <a:p>
            <a:r>
              <a:rPr lang="en-US" dirty="0" smtClean="0"/>
              <a:t>Published five novels under the pseudonym “John Law”, </a:t>
            </a:r>
            <a:r>
              <a:rPr lang="en-US" i="1" dirty="0" smtClean="0"/>
              <a:t>In Darkest London </a:t>
            </a:r>
            <a:r>
              <a:rPr lang="en-US" dirty="0" smtClean="0"/>
              <a:t>was the third (originally </a:t>
            </a:r>
            <a:r>
              <a:rPr lang="en-US" i="1" dirty="0" smtClean="0"/>
              <a:t>Captain Lobe: </a:t>
            </a:r>
            <a:r>
              <a:rPr lang="en-US" i="1" dirty="0"/>
              <a:t>A</a:t>
            </a:r>
            <a:r>
              <a:rPr lang="en-US" i="1" dirty="0" smtClean="0"/>
              <a:t> Story of the Salvation Army</a:t>
            </a:r>
            <a:r>
              <a:rPr lang="en-US" dirty="0" smtClean="0"/>
              <a:t>)</a:t>
            </a:r>
          </a:p>
          <a:p>
            <a:r>
              <a:rPr lang="en-US" dirty="0" smtClean="0"/>
              <a:t>Identified as a socialist; novel reflects Engels advice about her first novel </a:t>
            </a:r>
            <a:r>
              <a:rPr lang="en-US" i="1" dirty="0" smtClean="0"/>
              <a:t>A City Girl </a:t>
            </a:r>
            <a:r>
              <a:rPr lang="en-US" dirty="0" smtClean="0"/>
              <a:t>(1887) that a good realist novel should demonstrate </a:t>
            </a:r>
            <a:r>
              <a:rPr lang="en-US" dirty="0"/>
              <a:t>‘the truthful reproduction of typical characters under typical circumstances’</a:t>
            </a:r>
          </a:p>
        </p:txBody>
      </p:sp>
    </p:spTree>
    <p:extLst>
      <p:ext uri="{BB962C8B-B14F-4D97-AF65-F5344CB8AC3E}">
        <p14:creationId xmlns:p14="http://schemas.microsoft.com/office/powerpoint/2010/main" val="195551180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295401"/>
            <a:ext cx="6400800" cy="378012"/>
          </a:xfrm>
        </p:spPr>
        <p:txBody>
          <a:bodyPr>
            <a:normAutofit fontScale="90000"/>
          </a:bodyPr>
          <a:lstStyle/>
          <a:p>
            <a:r>
              <a:rPr lang="en-US" dirty="0" smtClean="0"/>
              <a:t>The Salvation Army</a:t>
            </a:r>
            <a:endParaRPr lang="en-US" dirty="0"/>
          </a:p>
        </p:txBody>
      </p:sp>
      <p:sp>
        <p:nvSpPr>
          <p:cNvPr id="3" name="Content Placeholder 2"/>
          <p:cNvSpPr>
            <a:spLocks noGrp="1"/>
          </p:cNvSpPr>
          <p:nvPr>
            <p:ph idx="1"/>
          </p:nvPr>
        </p:nvSpPr>
        <p:spPr>
          <a:xfrm>
            <a:off x="1479176" y="1568825"/>
            <a:ext cx="5976471" cy="609600"/>
          </a:xfrm>
        </p:spPr>
        <p:txBody>
          <a:bodyPr>
            <a:normAutofit/>
          </a:bodyPr>
          <a:lstStyle/>
          <a:p>
            <a:pPr indent="0">
              <a:buNone/>
            </a:pPr>
            <a:r>
              <a:rPr lang="en-US" dirty="0"/>
              <a:t> </a:t>
            </a:r>
            <a:r>
              <a:rPr lang="en-US" dirty="0" smtClean="0"/>
              <a:t>   Founded by William Booth and his wife Catherine in 1865. </a:t>
            </a:r>
          </a:p>
        </p:txBody>
      </p:sp>
      <p:pic>
        <p:nvPicPr>
          <p:cNvPr id="4" name="Picture 3" descr="Salvation_Army_World_War_I_poster_02_croppe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0469" y="2348754"/>
            <a:ext cx="3541059" cy="3527333"/>
          </a:xfrm>
          <a:prstGeom prst="rect">
            <a:avLst/>
          </a:prstGeom>
        </p:spPr>
      </p:pic>
      <p:pic>
        <p:nvPicPr>
          <p:cNvPr id="5" name="Picture 4" descr="The War Cr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2306" y="2348754"/>
            <a:ext cx="2770094" cy="3809803"/>
          </a:xfrm>
          <a:prstGeom prst="rect">
            <a:avLst/>
          </a:prstGeom>
        </p:spPr>
      </p:pic>
    </p:spTree>
    <p:extLst>
      <p:ext uri="{BB962C8B-B14F-4D97-AF65-F5344CB8AC3E}">
        <p14:creationId xmlns:p14="http://schemas.microsoft.com/office/powerpoint/2010/main" val="307985455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alarmyfoldout.jpg"/>
          <p:cNvPicPr>
            <a:picLocks noGrp="1" noChangeAspect="1"/>
          </p:cNvPicPr>
          <p:nvPr>
            <p:ph idx="1"/>
          </p:nvPr>
        </p:nvPicPr>
        <p:blipFill>
          <a:blip r:embed="rId2">
            <a:extLst>
              <a:ext uri="{28A0092B-C50C-407E-A947-70E740481C1C}">
                <a14:useLocalDpi xmlns:a14="http://schemas.microsoft.com/office/drawing/2010/main" val="0"/>
              </a:ext>
            </a:extLst>
          </a:blip>
          <a:srcRect l="-113513" r="-113513"/>
          <a:stretch>
            <a:fillRect/>
          </a:stretch>
        </p:blipFill>
        <p:spPr>
          <a:xfrm>
            <a:off x="-4391262" y="0"/>
            <a:ext cx="17901661" cy="6858000"/>
          </a:xfrm>
        </p:spPr>
      </p:pic>
    </p:spTree>
    <p:extLst>
      <p:ext uri="{BB962C8B-B14F-4D97-AF65-F5344CB8AC3E}">
        <p14:creationId xmlns:p14="http://schemas.microsoft.com/office/powerpoint/2010/main" val="264158406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Settlement Movement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Settlement Houses e.g. Oxford House (</a:t>
            </a:r>
            <a:r>
              <a:rPr lang="en-US" dirty="0" err="1" smtClean="0"/>
              <a:t>Bethnal</a:t>
            </a:r>
            <a:r>
              <a:rPr lang="en-US" dirty="0" smtClean="0"/>
              <a:t> Green) </a:t>
            </a:r>
          </a:p>
          <a:p>
            <a:pPr indent="0">
              <a:buNone/>
            </a:pPr>
            <a:r>
              <a:rPr lang="en-US" dirty="0" smtClean="0"/>
              <a:t>                                          Toynbee Hall (Whitechapel) </a:t>
            </a:r>
          </a:p>
          <a:p>
            <a:r>
              <a:rPr lang="en-US" dirty="0" smtClean="0"/>
              <a:t>Sent university students to live among the poor </a:t>
            </a:r>
          </a:p>
          <a:p>
            <a:endParaRPr lang="en-US" dirty="0"/>
          </a:p>
          <a:p>
            <a:pPr indent="0">
              <a:buNone/>
            </a:pPr>
            <a:r>
              <a:rPr lang="en-US" dirty="0" smtClean="0"/>
              <a:t>“A </a:t>
            </a:r>
            <a:r>
              <a:rPr lang="en-US" dirty="0"/>
              <a:t>settlement is simply a means by which men or women may share themselves with their </a:t>
            </a:r>
            <a:r>
              <a:rPr lang="en-US" dirty="0" err="1"/>
              <a:t>neighbours</a:t>
            </a:r>
            <a:r>
              <a:rPr lang="en-US" dirty="0"/>
              <a:t> ; a club-house in an individual district, where the condition of membership is the performance of a citizen’s duty; a house among the poor, where the residents may make friends with the poor</a:t>
            </a:r>
            <a:r>
              <a:rPr lang="en-US" dirty="0" smtClean="0"/>
              <a:t>.” --- Samuel Barnett, </a:t>
            </a:r>
            <a:r>
              <a:rPr lang="en-US" i="1" dirty="0" smtClean="0"/>
              <a:t>University and Social Settlements, </a:t>
            </a:r>
            <a:r>
              <a:rPr lang="en-US" dirty="0" smtClean="0"/>
              <a:t>1898. </a:t>
            </a:r>
            <a:endParaRPr lang="en-US" dirty="0"/>
          </a:p>
          <a:p>
            <a:pPr indent="0">
              <a:buNone/>
            </a:pPr>
            <a:endParaRPr lang="en-US" dirty="0"/>
          </a:p>
        </p:txBody>
      </p:sp>
    </p:spTree>
    <p:extLst>
      <p:ext uri="{BB962C8B-B14F-4D97-AF65-F5344CB8AC3E}">
        <p14:creationId xmlns:p14="http://schemas.microsoft.com/office/powerpoint/2010/main" val="381171677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How does </a:t>
            </a:r>
            <a:r>
              <a:rPr lang="en-US" sz="2400" dirty="0" err="1" smtClean="0"/>
              <a:t>harkness</a:t>
            </a:r>
            <a:r>
              <a:rPr lang="en-US" sz="2400" dirty="0" smtClean="0"/>
              <a:t> portray </a:t>
            </a:r>
            <a:r>
              <a:rPr lang="en-US" sz="2400" dirty="0" smtClean="0"/>
              <a:t>attempts to bridge the gap</a:t>
            </a:r>
            <a:r>
              <a:rPr lang="en-US" sz="2400" dirty="0" smtClean="0"/>
              <a:t>?</a:t>
            </a:r>
            <a:endParaRPr lang="en-US" sz="2400" dirty="0"/>
          </a:p>
        </p:txBody>
      </p:sp>
      <p:sp>
        <p:nvSpPr>
          <p:cNvPr id="3" name="Content Placeholder 2"/>
          <p:cNvSpPr>
            <a:spLocks noGrp="1"/>
          </p:cNvSpPr>
          <p:nvPr>
            <p:ph idx="1"/>
          </p:nvPr>
        </p:nvSpPr>
        <p:spPr/>
        <p:txBody>
          <a:bodyPr/>
          <a:lstStyle/>
          <a:p>
            <a:pPr indent="0">
              <a:buNone/>
            </a:pPr>
            <a:r>
              <a:rPr lang="en-US" dirty="0" smtClean="0"/>
              <a:t>“Christians have grown callous. Just look what London is at present. It is divided into two nations, East and West; one nation is starving, the other nation is rolling in luxury.” (56) </a:t>
            </a:r>
          </a:p>
          <a:p>
            <a:pPr marL="285750" indent="-285750">
              <a:buFontTx/>
              <a:buChar char="-"/>
            </a:pPr>
            <a:r>
              <a:rPr lang="en-US" dirty="0" smtClean="0"/>
              <a:t>Consider her characterization of </a:t>
            </a:r>
            <a:r>
              <a:rPr lang="en-US" b="1" dirty="0" smtClean="0"/>
              <a:t>Captain Lobe</a:t>
            </a:r>
            <a:r>
              <a:rPr lang="en-US" dirty="0" smtClean="0"/>
              <a:t>; her treatment of </a:t>
            </a:r>
            <a:r>
              <a:rPr lang="en-US" b="1" dirty="0" smtClean="0"/>
              <a:t>religion and its oppositions </a:t>
            </a:r>
            <a:r>
              <a:rPr lang="en-US" dirty="0" smtClean="0"/>
              <a:t>(socialism, intelligence); her portrayal of </a:t>
            </a:r>
            <a:r>
              <a:rPr lang="en-US" b="1" dirty="0" smtClean="0"/>
              <a:t>St </a:t>
            </a:r>
            <a:r>
              <a:rPr lang="en-US" b="1" dirty="0" err="1" smtClean="0"/>
              <a:t>Judes</a:t>
            </a:r>
            <a:r>
              <a:rPr lang="en-US" dirty="0" smtClean="0"/>
              <a:t>, of the </a:t>
            </a:r>
            <a:r>
              <a:rPr lang="en-US" b="1" dirty="0" smtClean="0"/>
              <a:t>Salvation army, </a:t>
            </a:r>
            <a:r>
              <a:rPr lang="en-US" dirty="0" smtClean="0"/>
              <a:t>the hypocrisy of </a:t>
            </a:r>
            <a:r>
              <a:rPr lang="en-US" b="1" dirty="0" smtClean="0"/>
              <a:t>Clergymen. </a:t>
            </a:r>
          </a:p>
        </p:txBody>
      </p:sp>
    </p:spTree>
    <p:extLst>
      <p:ext uri="{BB962C8B-B14F-4D97-AF65-F5344CB8AC3E}">
        <p14:creationId xmlns:p14="http://schemas.microsoft.com/office/powerpoint/2010/main" val="313010312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 Darkest Africa (1890)</a:t>
            </a:r>
            <a:endParaRPr lang="en-US" dirty="0"/>
          </a:p>
        </p:txBody>
      </p:sp>
      <p:sp>
        <p:nvSpPr>
          <p:cNvPr id="3" name="Content Placeholder 2"/>
          <p:cNvSpPr>
            <a:spLocks noGrp="1"/>
          </p:cNvSpPr>
          <p:nvPr>
            <p:ph idx="1"/>
          </p:nvPr>
        </p:nvSpPr>
        <p:spPr>
          <a:xfrm>
            <a:off x="1075765" y="2438400"/>
            <a:ext cx="6962588" cy="3269129"/>
          </a:xfrm>
        </p:spPr>
        <p:txBody>
          <a:bodyPr>
            <a:normAutofit fontScale="92500" lnSpcReduction="10000"/>
          </a:bodyPr>
          <a:lstStyle/>
          <a:p>
            <a:r>
              <a:rPr lang="en-US" dirty="0" smtClean="0"/>
              <a:t>London’s East End as </a:t>
            </a:r>
            <a:r>
              <a:rPr lang="en-US" dirty="0" err="1" smtClean="0"/>
              <a:t>Othered</a:t>
            </a:r>
            <a:r>
              <a:rPr lang="en-US" dirty="0" smtClean="0"/>
              <a:t> space </a:t>
            </a:r>
          </a:p>
          <a:p>
            <a:r>
              <a:rPr lang="en-US" dirty="0" smtClean="0"/>
              <a:t>Becomes synonymous with African wilderness, invoking an imperial relationship, which makes the slums both British and Non-British</a:t>
            </a:r>
            <a:endParaRPr lang="en-US" dirty="0"/>
          </a:p>
          <a:p>
            <a:r>
              <a:rPr lang="en-US" dirty="0" smtClean="0"/>
              <a:t>Immigration, overcrowding, crime, poverty </a:t>
            </a:r>
          </a:p>
          <a:p>
            <a:r>
              <a:rPr lang="en-US" dirty="0" smtClean="0"/>
              <a:t>“the stony streets of London if they could speak, would tell of tragedies as awful, of ruin as complete, of ravishments as horrible, as if we were in Central Africa; only the ghastly devastation is covered, corpse-like, with the artificialities and hypocrisies of modern </a:t>
            </a:r>
            <a:r>
              <a:rPr lang="en-US" dirty="0" err="1" smtClean="0"/>
              <a:t>civilisation</a:t>
            </a:r>
            <a:r>
              <a:rPr lang="en-US" dirty="0" smtClean="0"/>
              <a:t>” (13)</a:t>
            </a:r>
            <a:endParaRPr lang="en-US" dirty="0"/>
          </a:p>
        </p:txBody>
      </p:sp>
    </p:spTree>
    <p:extLst>
      <p:ext uri="{BB962C8B-B14F-4D97-AF65-F5344CB8AC3E}">
        <p14:creationId xmlns:p14="http://schemas.microsoft.com/office/powerpoint/2010/main" val="420890861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397000"/>
            <a:ext cx="6400800" cy="685800"/>
          </a:xfrm>
        </p:spPr>
        <p:txBody>
          <a:bodyPr>
            <a:noAutofit/>
          </a:bodyPr>
          <a:lstStyle/>
          <a:p>
            <a:r>
              <a:rPr lang="en-US" sz="1500" dirty="0" smtClean="0"/>
              <a:t>Consider Seth </a:t>
            </a:r>
            <a:r>
              <a:rPr lang="en-US" sz="1500" dirty="0" err="1" smtClean="0"/>
              <a:t>kovan’s</a:t>
            </a:r>
            <a:r>
              <a:rPr lang="en-US" sz="1500" dirty="0" smtClean="0"/>
              <a:t> contention that the </a:t>
            </a:r>
            <a:r>
              <a:rPr lang="en-US" sz="1500" dirty="0" err="1" smtClean="0"/>
              <a:t>jewish</a:t>
            </a:r>
            <a:r>
              <a:rPr lang="en-US" sz="1500" dirty="0" smtClean="0"/>
              <a:t> question and the social question have a reciprocal impact on representations of London. </a:t>
            </a:r>
            <a:endParaRPr lang="en-US" sz="1500" dirty="0"/>
          </a:p>
        </p:txBody>
      </p:sp>
      <p:sp>
        <p:nvSpPr>
          <p:cNvPr id="3" name="Content Placeholder 2"/>
          <p:cNvSpPr>
            <a:spLocks noGrp="1"/>
          </p:cNvSpPr>
          <p:nvPr>
            <p:ph idx="1"/>
          </p:nvPr>
        </p:nvSpPr>
        <p:spPr/>
        <p:txBody>
          <a:bodyPr>
            <a:normAutofit fontScale="77500" lnSpcReduction="20000"/>
          </a:bodyPr>
          <a:lstStyle/>
          <a:p>
            <a:pPr indent="0">
              <a:buNone/>
            </a:pPr>
            <a:r>
              <a:rPr lang="en-US" dirty="0" smtClean="0"/>
              <a:t>“Among the foreigners lounges the East End loafer, monarch of all he surveys, lord of the premises. It is amusing to see his British air of superiority […] He is looked upon as the scum of his own nation, but he feel himself to be an Englishman, and able to kick the foreigner back to “his own dear native land” if only the Government would believe in “England for the English” and give all foreigners “notice” (12-13)</a:t>
            </a:r>
          </a:p>
          <a:p>
            <a:pPr indent="0">
              <a:buNone/>
            </a:pPr>
            <a:r>
              <a:rPr lang="en-US" dirty="0" smtClean="0"/>
              <a:t>“The </a:t>
            </a:r>
            <a:r>
              <a:rPr lang="en-US" dirty="0" err="1" smtClean="0"/>
              <a:t>labour</a:t>
            </a:r>
            <a:r>
              <a:rPr lang="en-US" dirty="0"/>
              <a:t>-</a:t>
            </a:r>
            <a:r>
              <a:rPr lang="en-US" dirty="0" smtClean="0"/>
              <a:t>mistress pressed her thumb against her finger, and seemed to see the girl babies vanishing by a heathen </a:t>
            </a:r>
            <a:r>
              <a:rPr lang="en-US" dirty="0" err="1" smtClean="0"/>
              <a:t>Chinee</a:t>
            </a:r>
            <a:r>
              <a:rPr lang="en-US" dirty="0" smtClean="0"/>
              <a:t> process, which we are taught to think barbaric. But who can say if the heathen behave so very badly? Day by day girls starve in the London streets, and live lives worse than death, while money is sent to teach the heathen not to murder their innocents” (82)</a:t>
            </a:r>
            <a:endParaRPr lang="en-US" dirty="0"/>
          </a:p>
        </p:txBody>
      </p:sp>
    </p:spTree>
    <p:extLst>
      <p:ext uri="{BB962C8B-B14F-4D97-AF65-F5344CB8AC3E}">
        <p14:creationId xmlns:p14="http://schemas.microsoft.com/office/powerpoint/2010/main" val="230398815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295400"/>
            <a:ext cx="6400800" cy="392953"/>
          </a:xfrm>
        </p:spPr>
        <p:txBody>
          <a:bodyPr>
            <a:noAutofit/>
          </a:bodyPr>
          <a:lstStyle/>
          <a:p>
            <a:r>
              <a:rPr lang="en-US" sz="1800" dirty="0" smtClean="0"/>
              <a:t>Animal imagery and the lower classes</a:t>
            </a:r>
            <a:endParaRPr lang="en-US" sz="1800" dirty="0"/>
          </a:p>
        </p:txBody>
      </p:sp>
      <p:sp>
        <p:nvSpPr>
          <p:cNvPr id="3" name="Content Placeholder 2"/>
          <p:cNvSpPr>
            <a:spLocks noGrp="1"/>
          </p:cNvSpPr>
          <p:nvPr>
            <p:ph idx="1"/>
          </p:nvPr>
        </p:nvSpPr>
        <p:spPr>
          <a:xfrm>
            <a:off x="1371600" y="2333812"/>
            <a:ext cx="6400800" cy="3299012"/>
          </a:xfrm>
        </p:spPr>
        <p:txBody>
          <a:bodyPr>
            <a:normAutofit fontScale="92500" lnSpcReduction="20000"/>
          </a:bodyPr>
          <a:lstStyle/>
          <a:p>
            <a:r>
              <a:rPr lang="en-US" dirty="0" smtClean="0"/>
              <a:t>“…with the curses of men lower than the beasts, but for the gift of speech” (22) </a:t>
            </a:r>
          </a:p>
          <a:p>
            <a:r>
              <a:rPr lang="en-US" dirty="0" smtClean="0"/>
              <a:t>“They reached a large human bee-hive, where five or six hundred people have cells to live in […] they stopped to enter a place about which buzzed an angry crowd of human insects” (61)</a:t>
            </a:r>
          </a:p>
          <a:p>
            <a:r>
              <a:rPr lang="en-US" dirty="0" smtClean="0"/>
              <a:t>“…where she might graze amongst a herd of like-minded ladies (89)</a:t>
            </a:r>
          </a:p>
          <a:p>
            <a:r>
              <a:rPr lang="en-US" dirty="0" smtClean="0"/>
              <a:t>“…for all social and political purposes they are like a herd of sheep; only, of course, they are of less value than sheep in the money market.” (154)</a:t>
            </a:r>
            <a:endParaRPr lang="en-US" dirty="0"/>
          </a:p>
        </p:txBody>
      </p:sp>
    </p:spTree>
    <p:extLst>
      <p:ext uri="{BB962C8B-B14F-4D97-AF65-F5344CB8AC3E}">
        <p14:creationId xmlns:p14="http://schemas.microsoft.com/office/powerpoint/2010/main" val="329283037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uture">
  <a:themeElements>
    <a:clrScheme name="Couture">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Couture.thmx</Template>
  <TotalTime>3262</TotalTime>
  <Words>724</Words>
  <Application>Microsoft Macintosh PowerPoint</Application>
  <PresentationFormat>On-screen Show (4:3)</PresentationFormat>
  <Paragraphs>31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Couture</vt:lpstr>
      <vt:lpstr>In Darkest London</vt:lpstr>
      <vt:lpstr>Margaret Harkness</vt:lpstr>
      <vt:lpstr>The Salvation Army</vt:lpstr>
      <vt:lpstr>PowerPoint Presentation</vt:lpstr>
      <vt:lpstr>Settlement Movement</vt:lpstr>
      <vt:lpstr>How does harkness portray attempts to bridge the gap?</vt:lpstr>
      <vt:lpstr>In Darkest Africa (1890)</vt:lpstr>
      <vt:lpstr>Consider Seth kovan’s contention that the jewish question and the social question have a reciprocal impact on representations of London. </vt:lpstr>
      <vt:lpstr>Animal imagery and the lower classes</vt:lpstr>
    </vt:vector>
  </TitlesOfParts>
  <Company>University of Warwick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Darkest London</dc:title>
  <dc:creator>Emilie Taylor-Brown</dc:creator>
  <cp:lastModifiedBy>Emilie Taylor-Brown</cp:lastModifiedBy>
  <cp:revision>20</cp:revision>
  <dcterms:created xsi:type="dcterms:W3CDTF">2015-10-23T15:51:54Z</dcterms:created>
  <dcterms:modified xsi:type="dcterms:W3CDTF">2015-10-26T12:03:44Z</dcterms:modified>
</cp:coreProperties>
</file>