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6" r:id="rId1"/>
  </p:sldMasterIdLst>
  <p:notesMasterIdLst>
    <p:notesMasterId r:id="rId18"/>
  </p:notesMasterIdLst>
  <p:sldIdLst>
    <p:sldId id="256" r:id="rId2"/>
    <p:sldId id="263" r:id="rId3"/>
    <p:sldId id="264" r:id="rId4"/>
    <p:sldId id="266" r:id="rId5"/>
    <p:sldId id="257" r:id="rId6"/>
    <p:sldId id="265" r:id="rId7"/>
    <p:sldId id="268" r:id="rId8"/>
    <p:sldId id="260" r:id="rId9"/>
    <p:sldId id="269" r:id="rId10"/>
    <p:sldId id="267" r:id="rId11"/>
    <p:sldId id="258" r:id="rId12"/>
    <p:sldId id="271" r:id="rId13"/>
    <p:sldId id="273" r:id="rId14"/>
    <p:sldId id="262" r:id="rId15"/>
    <p:sldId id="270" r:id="rId16"/>
    <p:sldId id="27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1472"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50F171-B70F-894F-9B5B-6827976F2169}" type="datetimeFigureOut">
              <a:rPr lang="en-US" smtClean="0"/>
              <a:t>31/10/2015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5CFCA4-B821-C741-9F78-4BA55330F39E}" type="slidenum">
              <a:rPr lang="en-US" smtClean="0"/>
              <a:t>‹#›</a:t>
            </a:fld>
            <a:endParaRPr lang="en-US"/>
          </a:p>
        </p:txBody>
      </p:sp>
    </p:spTree>
    <p:extLst>
      <p:ext uri="{BB962C8B-B14F-4D97-AF65-F5344CB8AC3E}">
        <p14:creationId xmlns:p14="http://schemas.microsoft.com/office/powerpoint/2010/main" val="34461866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5CFCA4-B821-C741-9F78-4BA55330F39E}" type="slidenum">
              <a:rPr lang="en-US" smtClean="0"/>
              <a:t>5</a:t>
            </a:fld>
            <a:endParaRPr lang="en-US"/>
          </a:p>
        </p:txBody>
      </p:sp>
    </p:spTree>
    <p:extLst>
      <p:ext uri="{BB962C8B-B14F-4D97-AF65-F5344CB8AC3E}">
        <p14:creationId xmlns:p14="http://schemas.microsoft.com/office/powerpoint/2010/main" val="2621273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GB"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4" name="Date Placeholder 3"/>
          <p:cNvSpPr>
            <a:spLocks noGrp="1"/>
          </p:cNvSpPr>
          <p:nvPr>
            <p:ph type="dt" sz="half" idx="10"/>
          </p:nvPr>
        </p:nvSpPr>
        <p:spPr bwMode="white"/>
        <p:txBody>
          <a:bodyPr/>
          <a:lstStyle/>
          <a:p>
            <a:fld id="{FFE12F3C-5D0A-CA43-8542-27E02BC7C436}" type="datetimeFigureOut">
              <a:rPr lang="en-US" smtClean="0"/>
              <a:t>31/10/2015</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95027D3F-1CD3-2D4D-A019-DFED0863C40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FE12F3C-5D0A-CA43-8542-27E02BC7C436}" type="datetimeFigureOut">
              <a:rPr lang="en-US" smtClean="0"/>
              <a:t>31/10/2015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027D3F-1CD3-2D4D-A019-DFED0863C40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FFE12F3C-5D0A-CA43-8542-27E02BC7C436}" type="datetimeFigureOut">
              <a:rPr lang="en-US" smtClean="0"/>
              <a:t>31/10/2015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027D3F-1CD3-2D4D-A019-DFED0863C40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FFE12F3C-5D0A-CA43-8542-27E02BC7C436}" type="datetimeFigureOut">
              <a:rPr lang="en-US" smtClean="0"/>
              <a:t>31/10/2015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027D3F-1CD3-2D4D-A019-DFED0863C40E}"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FE12F3C-5D0A-CA43-8542-27E02BC7C436}" type="datetimeFigureOut">
              <a:rPr lang="en-US" smtClean="0"/>
              <a:t>31/10/2015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027D3F-1CD3-2D4D-A019-DFED0863C40E}"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GB"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2" name="Title 1"/>
          <p:cNvSpPr>
            <a:spLocks noGrp="1"/>
          </p:cNvSpPr>
          <p:nvPr>
            <p:ph type="title"/>
          </p:nvPr>
        </p:nvSpPr>
        <p:spPr/>
        <p:txBody>
          <a:bodyPr/>
          <a:lstStyle/>
          <a:p>
            <a:r>
              <a:rPr lang="en-GB" smtClean="0"/>
              <a:t>Click to edit Master title style</a:t>
            </a:r>
            <a:endParaRPr lang="en-US"/>
          </a:p>
        </p:txBody>
      </p:sp>
      <p:sp>
        <p:nvSpPr>
          <p:cNvPr id="5" name="Date Placeholder 4"/>
          <p:cNvSpPr>
            <a:spLocks noGrp="1"/>
          </p:cNvSpPr>
          <p:nvPr>
            <p:ph type="dt" sz="half" idx="10"/>
          </p:nvPr>
        </p:nvSpPr>
        <p:spPr/>
        <p:txBody>
          <a:bodyPr/>
          <a:lstStyle/>
          <a:p>
            <a:fld id="{FFE12F3C-5D0A-CA43-8542-27E02BC7C436}" type="datetimeFigureOut">
              <a:rPr lang="en-US" smtClean="0"/>
              <a:t>31/10/2015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027D3F-1CD3-2D4D-A019-DFED0863C40E}"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7" name="Date Placeholder 6"/>
          <p:cNvSpPr>
            <a:spLocks noGrp="1"/>
          </p:cNvSpPr>
          <p:nvPr>
            <p:ph type="dt" sz="half" idx="10"/>
          </p:nvPr>
        </p:nvSpPr>
        <p:spPr/>
        <p:txBody>
          <a:bodyPr/>
          <a:lstStyle/>
          <a:p>
            <a:fld id="{FFE12F3C-5D0A-CA43-8542-27E02BC7C436}" type="datetimeFigureOut">
              <a:rPr lang="en-US" smtClean="0"/>
              <a:t>31/10/2015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027D3F-1CD3-2D4D-A019-DFED0863C40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FE12F3C-5D0A-CA43-8542-27E02BC7C436}" type="datetimeFigureOut">
              <a:rPr lang="en-US" smtClean="0"/>
              <a:t>31/10/2015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027D3F-1CD3-2D4D-A019-DFED0863C40E}"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FE12F3C-5D0A-CA43-8542-27E02BC7C436}" type="datetimeFigureOut">
              <a:rPr lang="en-US" smtClean="0"/>
              <a:t>31/10/2015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027D3F-1CD3-2D4D-A019-DFED0863C40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GB"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FE12F3C-5D0A-CA43-8542-27E02BC7C436}" type="datetimeFigureOut">
              <a:rPr lang="en-US" smtClean="0"/>
              <a:t>31/10/2015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027D3F-1CD3-2D4D-A019-DFED0863C40E}"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GB"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FE12F3C-5D0A-CA43-8542-27E02BC7C436}" type="datetimeFigureOut">
              <a:rPr lang="en-US" smtClean="0"/>
              <a:t>31/10/2015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027D3F-1CD3-2D4D-A019-DFED0863C40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GB"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FFE12F3C-5D0A-CA43-8542-27E02BC7C436}" type="datetimeFigureOut">
              <a:rPr lang="en-US" smtClean="0"/>
              <a:t>31/10/2015</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5027D3F-1CD3-2D4D-A019-DFED0863C40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Child of the </a:t>
            </a:r>
            <a:r>
              <a:rPr lang="en-US" dirty="0" err="1" smtClean="0"/>
              <a:t>jago</a:t>
            </a:r>
            <a:endParaRPr lang="en-US" dirty="0"/>
          </a:p>
        </p:txBody>
      </p:sp>
      <p:sp>
        <p:nvSpPr>
          <p:cNvPr id="3" name="Subtitle 2"/>
          <p:cNvSpPr>
            <a:spLocks noGrp="1"/>
          </p:cNvSpPr>
          <p:nvPr>
            <p:ph type="subTitle" idx="1"/>
          </p:nvPr>
        </p:nvSpPr>
        <p:spPr/>
        <p:txBody>
          <a:bodyPr>
            <a:normAutofit/>
          </a:bodyPr>
          <a:lstStyle/>
          <a:p>
            <a:r>
              <a:rPr lang="en-US" sz="2600" dirty="0" smtClean="0"/>
              <a:t>Arthur Morrison</a:t>
            </a:r>
            <a:endParaRPr lang="en-US" sz="2600" dirty="0"/>
          </a:p>
        </p:txBody>
      </p:sp>
    </p:spTree>
    <p:extLst>
      <p:ext uri="{BB962C8B-B14F-4D97-AF65-F5344CB8AC3E}">
        <p14:creationId xmlns:p14="http://schemas.microsoft.com/office/powerpoint/2010/main" val="1732955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100" dirty="0" smtClean="0"/>
              <a:t>Nature versus Nurture or Heredity versus environment</a:t>
            </a:r>
            <a:endParaRPr lang="en-US" sz="2100" dirty="0"/>
          </a:p>
        </p:txBody>
      </p:sp>
      <p:sp>
        <p:nvSpPr>
          <p:cNvPr id="3" name="Content Placeholder 2"/>
          <p:cNvSpPr>
            <a:spLocks noGrp="1"/>
          </p:cNvSpPr>
          <p:nvPr>
            <p:ph idx="1"/>
          </p:nvPr>
        </p:nvSpPr>
        <p:spPr/>
        <p:txBody>
          <a:bodyPr>
            <a:normAutofit fontScale="70000" lnSpcReduction="20000"/>
          </a:bodyPr>
          <a:lstStyle/>
          <a:p>
            <a:pPr indent="0">
              <a:buNone/>
            </a:pPr>
            <a:r>
              <a:rPr lang="en-US" dirty="0"/>
              <a:t>“The fact is that neither ignorance, wrong moral suggestions, nor parasites are inherited; the baby that survives in the </a:t>
            </a:r>
            <a:r>
              <a:rPr lang="en-US" dirty="0" err="1"/>
              <a:t>Jago</a:t>
            </a:r>
            <a:r>
              <a:rPr lang="en-US" dirty="0"/>
              <a:t> must needs have a good physique, the </a:t>
            </a:r>
            <a:r>
              <a:rPr lang="en-US" dirty="0" err="1"/>
              <a:t>Jago</a:t>
            </a:r>
            <a:r>
              <a:rPr lang="en-US" dirty="0"/>
              <a:t> people are racially indistinguishable from the people who send their children to Oxford […] the </a:t>
            </a:r>
            <a:r>
              <a:rPr lang="en-US" dirty="0" err="1"/>
              <a:t>Jago</a:t>
            </a:r>
            <a:r>
              <a:rPr lang="en-US" dirty="0"/>
              <a:t> is not a ‘black inheritance’, it is a black contagion.” (H. G. Wells, ‘A Slum Novel’ </a:t>
            </a:r>
            <a:r>
              <a:rPr lang="en-US" i="1" dirty="0"/>
              <a:t>Saturday Review</a:t>
            </a:r>
            <a:r>
              <a:rPr lang="en-US" dirty="0" smtClean="0"/>
              <a:t>)</a:t>
            </a:r>
          </a:p>
          <a:p>
            <a:pPr indent="0">
              <a:buNone/>
            </a:pPr>
            <a:endParaRPr lang="en-US" dirty="0" smtClean="0"/>
          </a:p>
          <a:p>
            <a:pPr indent="0">
              <a:buNone/>
            </a:pPr>
            <a:r>
              <a:rPr lang="en-US" dirty="0" smtClean="0"/>
              <a:t>“…he is wrong. Just look at this book of Charles Booth’s “Pictures of Pauperism”, and see the influence of heredity. Look at these long lists of families going back to the third and fourth generation, and all criminals or lunatics. Now and again turns up a respectable artisan, but he is a freak […] and he is so rare and startling an exception that he only goes to prove the point…” (Arthur Morrison, ‘The Children of the </a:t>
            </a:r>
            <a:r>
              <a:rPr lang="en-US" dirty="0" err="1" smtClean="0"/>
              <a:t>Jago</a:t>
            </a:r>
            <a:r>
              <a:rPr lang="en-US" dirty="0" smtClean="0"/>
              <a:t>: Slum life at Close Quarters’ </a:t>
            </a:r>
            <a:r>
              <a:rPr lang="en-US" i="1" dirty="0" smtClean="0"/>
              <a:t>Daily News</a:t>
            </a:r>
            <a:r>
              <a:rPr lang="en-US" dirty="0" smtClean="0"/>
              <a:t>)</a:t>
            </a:r>
            <a:endParaRPr lang="en-US" dirty="0"/>
          </a:p>
          <a:p>
            <a:pPr indent="0">
              <a:buNone/>
            </a:pPr>
            <a:endParaRPr lang="en-US" dirty="0"/>
          </a:p>
          <a:p>
            <a:endParaRPr lang="en-US" dirty="0"/>
          </a:p>
        </p:txBody>
      </p:sp>
    </p:spTree>
    <p:extLst>
      <p:ext uri="{BB962C8B-B14F-4D97-AF65-F5344CB8AC3E}">
        <p14:creationId xmlns:p14="http://schemas.microsoft.com/office/powerpoint/2010/main" val="2282083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375387"/>
            <a:ext cx="6400800" cy="685800"/>
          </a:xfrm>
        </p:spPr>
        <p:txBody>
          <a:bodyPr>
            <a:normAutofit fontScale="90000"/>
          </a:bodyPr>
          <a:lstStyle/>
          <a:p>
            <a:r>
              <a:rPr lang="en-US" sz="2100" dirty="0">
                <a:solidFill>
                  <a:prstClr val="black"/>
                </a:solidFill>
              </a:rPr>
              <a:t>Nature versus Nurture or Heredity versus environment</a:t>
            </a:r>
            <a:endParaRPr lang="en-US" dirty="0"/>
          </a:p>
        </p:txBody>
      </p:sp>
      <p:sp>
        <p:nvSpPr>
          <p:cNvPr id="3" name="Content Placeholder 2"/>
          <p:cNvSpPr>
            <a:spLocks noGrp="1"/>
          </p:cNvSpPr>
          <p:nvPr>
            <p:ph idx="1"/>
          </p:nvPr>
        </p:nvSpPr>
        <p:spPr>
          <a:xfrm>
            <a:off x="914400" y="2260600"/>
            <a:ext cx="7010400" cy="3314700"/>
          </a:xfrm>
        </p:spPr>
        <p:txBody>
          <a:bodyPr>
            <a:normAutofit/>
          </a:bodyPr>
          <a:lstStyle/>
          <a:p>
            <a:pPr indent="0">
              <a:buNone/>
            </a:pPr>
            <a:r>
              <a:rPr lang="en-US" sz="1600" dirty="0" smtClean="0"/>
              <a:t>“Were the lump once </a:t>
            </a:r>
            <a:r>
              <a:rPr lang="en-US" sz="1600" dirty="0" err="1" smtClean="0"/>
              <a:t>levened</a:t>
            </a:r>
            <a:r>
              <a:rPr lang="en-US" sz="1600" dirty="0" smtClean="0"/>
              <a:t> by the </a:t>
            </a:r>
            <a:r>
              <a:rPr lang="en-US" sz="1600" dirty="0"/>
              <a:t>advent of any denizen a little less base than the rest, were a native once ridiculed and persuaded </a:t>
            </a:r>
            <a:r>
              <a:rPr lang="en-US" sz="1600" dirty="0" smtClean="0"/>
              <a:t>into </a:t>
            </a:r>
            <a:r>
              <a:rPr lang="en-US" sz="1600" dirty="0"/>
              <a:t>a spell of work and clean living, then must Father </a:t>
            </a:r>
            <a:r>
              <a:rPr lang="en-US" sz="1600" dirty="0" err="1"/>
              <a:t>Sturt</a:t>
            </a:r>
            <a:r>
              <a:rPr lang="en-US" sz="1600" dirty="0"/>
              <a:t> hasten to drive him from the </a:t>
            </a:r>
            <a:r>
              <a:rPr lang="en-US" sz="1600" dirty="0" err="1"/>
              <a:t>Jago</a:t>
            </a:r>
            <a:r>
              <a:rPr lang="en-US" sz="1600" dirty="0"/>
              <a:t> ere its influence suck him under for ever; leaving for his own community none but the entirely vicious</a:t>
            </a:r>
            <a:r>
              <a:rPr lang="en-US" sz="1600" dirty="0" smtClean="0"/>
              <a:t>.” (77)</a:t>
            </a:r>
          </a:p>
          <a:p>
            <a:pPr indent="0">
              <a:buNone/>
            </a:pPr>
            <a:endParaRPr lang="en-US" sz="1600" dirty="0" smtClean="0"/>
          </a:p>
          <a:p>
            <a:pPr indent="0">
              <a:buNone/>
            </a:pPr>
            <a:r>
              <a:rPr lang="en-US" sz="1600" dirty="0"/>
              <a:t>“[He was] repressed by the remembrance that albeit the </a:t>
            </a:r>
            <a:r>
              <a:rPr lang="en-US" sz="1600" dirty="0" err="1"/>
              <a:t>Jago</a:t>
            </a:r>
            <a:r>
              <a:rPr lang="en-US" sz="1600" dirty="0"/>
              <a:t> death-rate ruled full four times that of all London beyond, still the </a:t>
            </a:r>
            <a:r>
              <a:rPr lang="en-US" sz="1600" dirty="0" err="1"/>
              <a:t>Jago</a:t>
            </a:r>
            <a:r>
              <a:rPr lang="en-US" sz="1600" dirty="0"/>
              <a:t> rats bred and bred their kind unhindered multiplying apace and infecting the world” (77) </a:t>
            </a:r>
            <a:r>
              <a:rPr lang="en-US" sz="1600" dirty="0" smtClean="0"/>
              <a:t> </a:t>
            </a:r>
          </a:p>
          <a:p>
            <a:pPr indent="0">
              <a:buNone/>
            </a:pPr>
            <a:endParaRPr lang="en-US" sz="1200" dirty="0" smtClean="0"/>
          </a:p>
        </p:txBody>
      </p:sp>
    </p:spTree>
    <p:extLst>
      <p:ext uri="{BB962C8B-B14F-4D97-AF65-F5344CB8AC3E}">
        <p14:creationId xmlns:p14="http://schemas.microsoft.com/office/powerpoint/2010/main" val="3965439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397000"/>
            <a:ext cx="6400800" cy="685800"/>
          </a:xfrm>
        </p:spPr>
        <p:txBody>
          <a:bodyPr>
            <a:normAutofit fontScale="90000"/>
          </a:bodyPr>
          <a:lstStyle/>
          <a:p>
            <a:r>
              <a:rPr lang="en-US" dirty="0" smtClean="0"/>
              <a:t>Eugenics and Degeneration</a:t>
            </a:r>
            <a:endParaRPr lang="en-US" dirty="0"/>
          </a:p>
        </p:txBody>
      </p:sp>
      <p:sp>
        <p:nvSpPr>
          <p:cNvPr id="3" name="Content Placeholder 2"/>
          <p:cNvSpPr>
            <a:spLocks noGrp="1"/>
          </p:cNvSpPr>
          <p:nvPr>
            <p:ph idx="1"/>
          </p:nvPr>
        </p:nvSpPr>
        <p:spPr/>
        <p:txBody>
          <a:bodyPr>
            <a:normAutofit fontScale="70000" lnSpcReduction="20000"/>
          </a:bodyPr>
          <a:lstStyle/>
          <a:p>
            <a:pPr indent="0">
              <a:buNone/>
            </a:pPr>
            <a:r>
              <a:rPr lang="en-US" dirty="0" smtClean="0"/>
              <a:t>“A </a:t>
            </a:r>
            <a:r>
              <a:rPr lang="en-US" dirty="0"/>
              <a:t>definite accusation is the that I have taken bad types from divers districts, and concentrated them in my picture of the </a:t>
            </a:r>
            <a:r>
              <a:rPr lang="en-US" dirty="0" err="1"/>
              <a:t>Jago</a:t>
            </a:r>
            <a:r>
              <a:rPr lang="en-US" dirty="0"/>
              <a:t>. But again </a:t>
            </a:r>
            <a:r>
              <a:rPr lang="en-US" dirty="0" err="1"/>
              <a:t>Mr</a:t>
            </a:r>
            <a:r>
              <a:rPr lang="en-US" dirty="0"/>
              <a:t> </a:t>
            </a:r>
            <a:r>
              <a:rPr lang="en-US" dirty="0" err="1"/>
              <a:t>Traill</a:t>
            </a:r>
            <a:r>
              <a:rPr lang="en-US" dirty="0"/>
              <a:t> mistakes. The original of my </a:t>
            </a:r>
            <a:r>
              <a:rPr lang="en-US" dirty="0" err="1"/>
              <a:t>Jago</a:t>
            </a:r>
            <a:r>
              <a:rPr lang="en-US" dirty="0"/>
              <a:t> was a place  to which those types gravitated as by natural law from other parts. Not I, but their own propensity, brought these people </a:t>
            </a:r>
            <a:r>
              <a:rPr lang="en-US" dirty="0" smtClean="0"/>
              <a:t>together” (Arthur </a:t>
            </a:r>
            <a:r>
              <a:rPr lang="en-US" dirty="0"/>
              <a:t>Morrison, “What is a Realist?” </a:t>
            </a:r>
            <a:r>
              <a:rPr lang="en-US" i="1" dirty="0"/>
              <a:t>New </a:t>
            </a:r>
            <a:r>
              <a:rPr lang="en-US" i="1" dirty="0" smtClean="0"/>
              <a:t>Review</a:t>
            </a:r>
            <a:r>
              <a:rPr lang="en-US" dirty="0" smtClean="0"/>
              <a:t>)</a:t>
            </a:r>
          </a:p>
          <a:p>
            <a:pPr indent="0">
              <a:buNone/>
            </a:pPr>
            <a:endParaRPr lang="en-US" dirty="0" smtClean="0"/>
          </a:p>
          <a:p>
            <a:pPr indent="0">
              <a:buNone/>
            </a:pPr>
            <a:r>
              <a:rPr lang="en-US" dirty="0"/>
              <a:t>“It is monstrous that the weak should be destroyed by the strong, but still more so that the strong should be destroyed by the weak.  For my own part, I believe, as Father Jay does, in penal settlements;  it would be far cheaper than our present prison system. Why not confine them as lunatics are confined? Let the weed die out, and then proceed to raise the </a:t>
            </a:r>
            <a:r>
              <a:rPr lang="en-US" dirty="0" err="1"/>
              <a:t>raisable</a:t>
            </a:r>
            <a:r>
              <a:rPr lang="en-US" dirty="0"/>
              <a:t>. That is why I killed </a:t>
            </a:r>
            <a:r>
              <a:rPr lang="en-US" dirty="0" err="1"/>
              <a:t>Dicky</a:t>
            </a:r>
            <a:r>
              <a:rPr lang="en-US" dirty="0"/>
              <a:t> </a:t>
            </a:r>
            <a:r>
              <a:rPr lang="en-US" dirty="0" err="1"/>
              <a:t>Perrott</a:t>
            </a:r>
            <a:r>
              <a:rPr lang="en-US" dirty="0"/>
              <a:t>. He could not escape from his environment, and had he lived, would have become perforce, as bad as his surroundings.”</a:t>
            </a:r>
          </a:p>
          <a:p>
            <a:pPr indent="0">
              <a:buNone/>
            </a:pPr>
            <a:endParaRPr lang="en-US" dirty="0"/>
          </a:p>
          <a:p>
            <a:endParaRPr lang="en-US" dirty="0"/>
          </a:p>
        </p:txBody>
      </p:sp>
    </p:spTree>
    <p:extLst>
      <p:ext uri="{BB962C8B-B14F-4D97-AF65-F5344CB8AC3E}">
        <p14:creationId xmlns:p14="http://schemas.microsoft.com/office/powerpoint/2010/main" val="31133718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397000"/>
            <a:ext cx="6400800" cy="685800"/>
          </a:xfrm>
        </p:spPr>
        <p:txBody>
          <a:bodyPr>
            <a:normAutofit fontScale="90000"/>
          </a:bodyPr>
          <a:lstStyle/>
          <a:p>
            <a:r>
              <a:rPr lang="en-US" dirty="0" smtClean="0"/>
              <a:t>Eugenics and degeneration</a:t>
            </a:r>
            <a:endParaRPr lang="en-US" dirty="0"/>
          </a:p>
        </p:txBody>
      </p:sp>
      <p:sp>
        <p:nvSpPr>
          <p:cNvPr id="3" name="Content Placeholder 2"/>
          <p:cNvSpPr>
            <a:spLocks noGrp="1"/>
          </p:cNvSpPr>
          <p:nvPr>
            <p:ph idx="1"/>
          </p:nvPr>
        </p:nvSpPr>
        <p:spPr>
          <a:xfrm>
            <a:off x="939800" y="2438400"/>
            <a:ext cx="7264400" cy="3467100"/>
          </a:xfrm>
        </p:spPr>
        <p:txBody>
          <a:bodyPr>
            <a:normAutofit fontScale="47500" lnSpcReduction="20000"/>
          </a:bodyPr>
          <a:lstStyle/>
          <a:p>
            <a:pPr indent="0">
              <a:buNone/>
            </a:pPr>
            <a:r>
              <a:rPr lang="en-US" sz="2700" dirty="0" smtClean="0"/>
              <a:t>“</a:t>
            </a:r>
            <a:r>
              <a:rPr lang="en-US" sz="2700" dirty="0" err="1" smtClean="0"/>
              <a:t>Dicky</a:t>
            </a:r>
            <a:r>
              <a:rPr lang="en-US" sz="2700" dirty="0" smtClean="0"/>
              <a:t> grew </a:t>
            </a:r>
            <a:r>
              <a:rPr lang="en-US" sz="2700" dirty="0"/>
              <a:t>slighter and lanker, dark about the eyes, and weaker. He </a:t>
            </a:r>
            <a:r>
              <a:rPr lang="en-US" sz="2700" dirty="0" smtClean="0"/>
              <a:t>was </a:t>
            </a:r>
            <a:r>
              <a:rPr lang="en-US" sz="2700" dirty="0"/>
              <a:t>growing longitudinally, and that made his lateral wasting the </a:t>
            </a:r>
            <a:r>
              <a:rPr lang="en-US" sz="2700" dirty="0" smtClean="0"/>
              <a:t>quicker </a:t>
            </a:r>
            <a:r>
              <a:rPr lang="en-US" sz="2700" dirty="0"/>
              <a:t>and the more </a:t>
            </a:r>
            <a:r>
              <a:rPr lang="en-US" sz="2700" dirty="0" smtClean="0"/>
              <a:t>apparent […] rarely could a meal be seen ahead; and when it came, it made </a:t>
            </a:r>
            <a:r>
              <a:rPr lang="en-US" sz="2700" dirty="0" err="1" smtClean="0"/>
              <a:t>Dicky</a:t>
            </a:r>
            <a:r>
              <a:rPr lang="en-US" sz="2700" dirty="0" smtClean="0"/>
              <a:t> doubtful whether or not hunger were really caused by eating.” (129)</a:t>
            </a:r>
          </a:p>
          <a:p>
            <a:pPr indent="0">
              <a:buNone/>
            </a:pPr>
            <a:endParaRPr lang="en-US" sz="2700" dirty="0" smtClean="0"/>
          </a:p>
          <a:p>
            <a:pPr indent="0">
              <a:buNone/>
            </a:pPr>
            <a:r>
              <a:rPr lang="en-US" sz="2700" dirty="0" smtClean="0"/>
              <a:t>“</a:t>
            </a:r>
            <a:r>
              <a:rPr lang="en-US" sz="2700" dirty="0"/>
              <a:t>Hannah </a:t>
            </a:r>
            <a:r>
              <a:rPr lang="en-US" sz="2700" dirty="0" err="1"/>
              <a:t>Perrott</a:t>
            </a:r>
            <a:r>
              <a:rPr lang="en-US" sz="2700" dirty="0"/>
              <a:t> had anticipated the operation of the Maternity Society letter, and another child of the </a:t>
            </a:r>
            <a:r>
              <a:rPr lang="en-US" sz="2700" dirty="0" err="1"/>
              <a:t>Jago</a:t>
            </a:r>
            <a:r>
              <a:rPr lang="en-US" sz="2700" dirty="0"/>
              <a:t> had come </a:t>
            </a:r>
            <a:r>
              <a:rPr lang="en-US" sz="2700" dirty="0" err="1"/>
              <a:t>unconsenting</a:t>
            </a:r>
            <a:r>
              <a:rPr lang="en-US" sz="2700" dirty="0"/>
              <a:t> </a:t>
            </a:r>
            <a:r>
              <a:rPr lang="en-US" sz="2700" dirty="0" smtClean="0"/>
              <a:t>into </a:t>
            </a:r>
            <a:r>
              <a:rPr lang="en-US" sz="2700" dirty="0"/>
              <a:t>its black inheritance</a:t>
            </a:r>
            <a:r>
              <a:rPr lang="en-US" sz="2700" dirty="0" smtClean="0"/>
              <a:t>. […] </a:t>
            </a:r>
            <a:r>
              <a:rPr lang="en-US" sz="2700" dirty="0"/>
              <a:t>Here lies the </a:t>
            </a:r>
            <a:r>
              <a:rPr lang="en-US" sz="2700" dirty="0" err="1"/>
              <a:t>Jago</a:t>
            </a:r>
            <a:r>
              <a:rPr lang="en-US" sz="2700" dirty="0"/>
              <a:t>, a nest of rats, breeding, breeding, as only rats can; and we say it is well. On high moral grounds we uphold the right of rats to multiply their thousands. Sometimes we catch a rat. And we keep it a little while, nourish it carefully, and put it back into the nest to propagate its kind</a:t>
            </a:r>
            <a:r>
              <a:rPr lang="en-US" sz="2700" dirty="0" smtClean="0"/>
              <a:t>.” (133)</a:t>
            </a:r>
            <a:endParaRPr lang="en-US" sz="2700" dirty="0"/>
          </a:p>
          <a:p>
            <a:pPr indent="0">
              <a:buNone/>
            </a:pPr>
            <a:endParaRPr lang="en-US" dirty="0" smtClean="0"/>
          </a:p>
          <a:p>
            <a:pPr indent="0">
              <a:buNone/>
            </a:pPr>
            <a:r>
              <a:rPr lang="en-US" dirty="0" smtClean="0"/>
              <a:t> </a:t>
            </a:r>
            <a:endParaRPr lang="en-US" dirty="0"/>
          </a:p>
        </p:txBody>
      </p:sp>
    </p:spTree>
    <p:extLst>
      <p:ext uri="{BB962C8B-B14F-4D97-AF65-F5344CB8AC3E}">
        <p14:creationId xmlns:p14="http://schemas.microsoft.com/office/powerpoint/2010/main" val="747453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295400"/>
            <a:ext cx="6489700" cy="685800"/>
          </a:xfrm>
        </p:spPr>
        <p:txBody>
          <a:bodyPr>
            <a:noAutofit/>
          </a:bodyPr>
          <a:lstStyle/>
          <a:p>
            <a:r>
              <a:rPr lang="en-US" sz="2600" dirty="0" err="1" smtClean="0"/>
              <a:t>Jago</a:t>
            </a:r>
            <a:r>
              <a:rPr lang="en-US" sz="2600" dirty="0" smtClean="0"/>
              <a:t> Morals and respectability</a:t>
            </a:r>
            <a:endParaRPr lang="en-US" sz="2600" dirty="0"/>
          </a:p>
        </p:txBody>
      </p:sp>
      <p:sp>
        <p:nvSpPr>
          <p:cNvPr id="3" name="Content Placeholder 2"/>
          <p:cNvSpPr>
            <a:spLocks noGrp="1"/>
          </p:cNvSpPr>
          <p:nvPr>
            <p:ph idx="1"/>
          </p:nvPr>
        </p:nvSpPr>
        <p:spPr/>
        <p:txBody>
          <a:bodyPr>
            <a:normAutofit fontScale="77500" lnSpcReduction="20000"/>
          </a:bodyPr>
          <a:lstStyle/>
          <a:p>
            <a:pPr indent="0">
              <a:buNone/>
            </a:pPr>
            <a:r>
              <a:rPr lang="en-US" dirty="0" smtClean="0"/>
              <a:t>“There </a:t>
            </a:r>
            <a:r>
              <a:rPr lang="en-US" dirty="0"/>
              <a:t>was no basin there, nor any soap, nor towel; and anything </a:t>
            </a:r>
            <a:r>
              <a:rPr lang="en-US" dirty="0" err="1"/>
              <a:t>savouring</a:t>
            </a:r>
            <a:r>
              <a:rPr lang="en-US" dirty="0"/>
              <a:t> of moderate cleanliness was resented in the </a:t>
            </a:r>
            <a:r>
              <a:rPr lang="en-US" dirty="0" err="1" smtClean="0"/>
              <a:t>Jago</a:t>
            </a:r>
            <a:r>
              <a:rPr lang="en-US" dirty="0" smtClean="0"/>
              <a:t> </a:t>
            </a:r>
            <a:r>
              <a:rPr lang="en-US" dirty="0"/>
              <a:t>as an assumption of </a:t>
            </a:r>
            <a:r>
              <a:rPr lang="en-US" dirty="0" smtClean="0"/>
              <a:t>superiority” </a:t>
            </a:r>
            <a:r>
              <a:rPr lang="en-US" dirty="0"/>
              <a:t>(29)</a:t>
            </a:r>
          </a:p>
          <a:p>
            <a:endParaRPr lang="en-US" dirty="0"/>
          </a:p>
          <a:p>
            <a:pPr indent="0">
              <a:buNone/>
            </a:pPr>
            <a:r>
              <a:rPr lang="en-US" dirty="0" smtClean="0"/>
              <a:t>“As </a:t>
            </a:r>
            <a:r>
              <a:rPr lang="en-US" dirty="0"/>
              <a:t>for herself she was no </a:t>
            </a:r>
            <a:r>
              <a:rPr lang="en-US" dirty="0" err="1"/>
              <a:t>favourite</a:t>
            </a:r>
            <a:r>
              <a:rPr lang="en-US" dirty="0"/>
              <a:t> in the </a:t>
            </a:r>
            <a:r>
              <a:rPr lang="en-US" dirty="0" err="1"/>
              <a:t>neighbourhood</a:t>
            </a:r>
            <a:r>
              <a:rPr lang="en-US" dirty="0"/>
              <a:t> at any time. For one thing, her husband did not carry the </a:t>
            </a:r>
            <a:r>
              <a:rPr lang="en-US" dirty="0" err="1"/>
              <a:t>cosh</a:t>
            </a:r>
            <a:r>
              <a:rPr lang="en-US" dirty="0"/>
              <a:t>. Then she was an alien who had never entirely fallen into </a:t>
            </a:r>
            <a:r>
              <a:rPr lang="en-US" dirty="0" err="1"/>
              <a:t>Jago</a:t>
            </a:r>
            <a:r>
              <a:rPr lang="en-US" dirty="0"/>
              <a:t> ways; she had soon grown sluttish and dirty, but she was never drunk, she never </a:t>
            </a:r>
            <a:r>
              <a:rPr lang="en-US" dirty="0" err="1"/>
              <a:t>quarrelled</a:t>
            </a:r>
            <a:r>
              <a:rPr lang="en-US" dirty="0"/>
              <a:t>, she did not gossip freely. </a:t>
            </a:r>
            <a:r>
              <a:rPr lang="en-US" dirty="0" smtClean="0"/>
              <a:t>Also </a:t>
            </a:r>
            <a:r>
              <a:rPr lang="en-US" dirty="0"/>
              <a:t>her husband beat her but rare; and then not with a chair </a:t>
            </a:r>
            <a:r>
              <a:rPr lang="en-US" dirty="0" smtClean="0"/>
              <a:t>nor </a:t>
            </a:r>
            <a:r>
              <a:rPr lang="en-US" dirty="0"/>
              <a:t>a </a:t>
            </a:r>
            <a:r>
              <a:rPr lang="en-US" dirty="0" smtClean="0"/>
              <a:t>poker. </a:t>
            </a:r>
            <a:r>
              <a:rPr lang="en-US" dirty="0"/>
              <a:t>Justly irritated by such superiorities as these, the women of the </a:t>
            </a:r>
            <a:r>
              <a:rPr lang="en-US" dirty="0" err="1"/>
              <a:t>Jago</a:t>
            </a:r>
            <a:r>
              <a:rPr lang="en-US" dirty="0"/>
              <a:t> were ill-disposed to brook another: which was, that Hannah </a:t>
            </a:r>
            <a:r>
              <a:rPr lang="en-US" dirty="0" err="1"/>
              <a:t>Perrott</a:t>
            </a:r>
            <a:r>
              <a:rPr lang="en-US" dirty="0"/>
              <a:t> had been married in </a:t>
            </a:r>
            <a:r>
              <a:rPr lang="en-US" dirty="0" smtClean="0"/>
              <a:t>church” </a:t>
            </a:r>
            <a:r>
              <a:rPr lang="en-US" dirty="0"/>
              <a:t>(32) </a:t>
            </a:r>
            <a:endParaRPr lang="en-US" dirty="0" smtClean="0"/>
          </a:p>
          <a:p>
            <a:pPr indent="0">
              <a:buNone/>
            </a:pPr>
            <a:endParaRPr lang="en-US" dirty="0"/>
          </a:p>
          <a:p>
            <a:pPr indent="0">
              <a:buNone/>
            </a:pPr>
            <a:endParaRPr lang="en-US" dirty="0"/>
          </a:p>
        </p:txBody>
      </p:sp>
    </p:spTree>
    <p:extLst>
      <p:ext uri="{BB962C8B-B14F-4D97-AF65-F5344CB8AC3E}">
        <p14:creationId xmlns:p14="http://schemas.microsoft.com/office/powerpoint/2010/main" val="4225434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409700"/>
            <a:ext cx="6400800" cy="685800"/>
          </a:xfrm>
        </p:spPr>
        <p:txBody>
          <a:bodyPr>
            <a:normAutofit fontScale="90000"/>
          </a:bodyPr>
          <a:lstStyle/>
          <a:p>
            <a:r>
              <a:rPr lang="en-US" dirty="0" err="1"/>
              <a:t>Jago</a:t>
            </a:r>
            <a:r>
              <a:rPr lang="en-US" dirty="0"/>
              <a:t> Morals and respectability</a:t>
            </a:r>
          </a:p>
        </p:txBody>
      </p:sp>
      <p:sp>
        <p:nvSpPr>
          <p:cNvPr id="3" name="Content Placeholder 2"/>
          <p:cNvSpPr>
            <a:spLocks noGrp="1"/>
          </p:cNvSpPr>
          <p:nvPr>
            <p:ph idx="1"/>
          </p:nvPr>
        </p:nvSpPr>
        <p:spPr>
          <a:xfrm>
            <a:off x="1092200" y="2324100"/>
            <a:ext cx="6819900" cy="3454400"/>
          </a:xfrm>
        </p:spPr>
        <p:txBody>
          <a:bodyPr>
            <a:normAutofit fontScale="55000" lnSpcReduction="20000"/>
          </a:bodyPr>
          <a:lstStyle/>
          <a:p>
            <a:pPr indent="0">
              <a:buNone/>
            </a:pPr>
            <a:r>
              <a:rPr lang="en-US" sz="2500" dirty="0" smtClean="0"/>
              <a:t>“He </a:t>
            </a:r>
            <a:r>
              <a:rPr lang="en-US" sz="2500" dirty="0"/>
              <a:t>had a pale wife, disliked because of her neatly-kept clothes, her exceeding use of soap and water, her aloofness from gossip. Collectively  the Ropers were disliked as strangers: because they furnished their own room, and in an obnoxiously complete style; because Roper did not drink, nor brawl, nor beat his wife, nor do anything all day but look for work; because all these things were a matter of scandalous arrogance, impudently subversive of </a:t>
            </a:r>
            <a:r>
              <a:rPr lang="en-US" sz="2500" dirty="0" err="1"/>
              <a:t>Jago</a:t>
            </a:r>
            <a:r>
              <a:rPr lang="en-US" sz="2500" dirty="0"/>
              <a:t> custom and precedent</a:t>
            </a:r>
            <a:r>
              <a:rPr lang="en-US" sz="2500" dirty="0" smtClean="0"/>
              <a:t>.” </a:t>
            </a:r>
            <a:r>
              <a:rPr lang="en-US" sz="2500" dirty="0"/>
              <a:t> (43</a:t>
            </a:r>
            <a:r>
              <a:rPr lang="en-US" sz="2500" dirty="0" smtClean="0"/>
              <a:t>)</a:t>
            </a:r>
          </a:p>
          <a:p>
            <a:pPr indent="0">
              <a:buNone/>
            </a:pPr>
            <a:endParaRPr lang="en-US" sz="2500" dirty="0"/>
          </a:p>
          <a:p>
            <a:pPr indent="0">
              <a:buNone/>
            </a:pPr>
            <a:r>
              <a:rPr lang="en-US" sz="2500" dirty="0" smtClean="0"/>
              <a:t>“Here </a:t>
            </a:r>
            <a:r>
              <a:rPr lang="en-US" sz="2500" dirty="0"/>
              <a:t>were these pestilent outsiders, the Ropers, assailing the reputation of the </a:t>
            </a:r>
            <a:r>
              <a:rPr lang="en-US" sz="2500" dirty="0" err="1"/>
              <a:t>neighbourhood</a:t>
            </a:r>
            <a:r>
              <a:rPr lang="en-US" sz="2500" dirty="0"/>
              <a:t> by complaining of being robbed. As though their mere presence in the </a:t>
            </a:r>
            <a:r>
              <a:rPr lang="en-US" sz="2500" dirty="0" err="1"/>
              <a:t>Jago</a:t>
            </a:r>
            <a:r>
              <a:rPr lang="en-US" sz="2500" dirty="0"/>
              <a:t>, with their furniture and their superiority, were not obnoxious enough: they must turn about and rail  their </a:t>
            </a:r>
            <a:r>
              <a:rPr lang="en-US" sz="2500" dirty="0" err="1"/>
              <a:t>neighbours</a:t>
            </a:r>
            <a:r>
              <a:rPr lang="en-US" sz="2500" dirty="0"/>
              <a:t> thieves! (47) </a:t>
            </a:r>
          </a:p>
          <a:p>
            <a:pPr indent="0">
              <a:buNone/>
            </a:pPr>
            <a:endParaRPr lang="en-US" dirty="0"/>
          </a:p>
        </p:txBody>
      </p:sp>
    </p:spTree>
    <p:extLst>
      <p:ext uri="{BB962C8B-B14F-4D97-AF65-F5344CB8AC3E}">
        <p14:creationId xmlns:p14="http://schemas.microsoft.com/office/powerpoint/2010/main" val="22953733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Hope for the </a:t>
            </a:r>
            <a:r>
              <a:rPr lang="en-US" dirty="0" err="1" smtClean="0"/>
              <a:t>jago</a:t>
            </a:r>
            <a:r>
              <a:rPr lang="en-US" dirty="0" smtClean="0"/>
              <a:t>?</a:t>
            </a:r>
            <a:endParaRPr lang="en-US" dirty="0"/>
          </a:p>
        </p:txBody>
      </p:sp>
      <p:sp>
        <p:nvSpPr>
          <p:cNvPr id="3" name="Content Placeholder 2"/>
          <p:cNvSpPr>
            <a:spLocks noGrp="1"/>
          </p:cNvSpPr>
          <p:nvPr>
            <p:ph idx="1"/>
          </p:nvPr>
        </p:nvSpPr>
        <p:spPr/>
        <p:txBody>
          <a:bodyPr>
            <a:normAutofit lnSpcReduction="10000"/>
          </a:bodyPr>
          <a:lstStyle/>
          <a:p>
            <a:pPr marL="285750" indent="-285750">
              <a:buFontTx/>
              <a:buChar char="-"/>
            </a:pPr>
            <a:r>
              <a:rPr lang="en-US" dirty="0" err="1" smtClean="0"/>
              <a:t>Dicky’s</a:t>
            </a:r>
            <a:r>
              <a:rPr lang="en-US" dirty="0" smtClean="0"/>
              <a:t> love for </a:t>
            </a:r>
            <a:r>
              <a:rPr lang="en-US" dirty="0" err="1" smtClean="0"/>
              <a:t>Looey</a:t>
            </a:r>
            <a:r>
              <a:rPr lang="en-US" dirty="0" smtClean="0"/>
              <a:t>, the clock; music box; desire for betterment</a:t>
            </a:r>
          </a:p>
          <a:p>
            <a:pPr marL="285750" indent="-285750">
              <a:buFontTx/>
              <a:buChar char="-"/>
            </a:pPr>
            <a:r>
              <a:rPr lang="en-US" dirty="0" smtClean="0"/>
              <a:t>Community spirit; </a:t>
            </a:r>
            <a:r>
              <a:rPr lang="en-US" dirty="0" err="1" smtClean="0"/>
              <a:t>Pidgeony</a:t>
            </a:r>
            <a:r>
              <a:rPr lang="en-US" smtClean="0"/>
              <a:t> </a:t>
            </a:r>
            <a:r>
              <a:rPr lang="en-US" smtClean="0"/>
              <a:t>Poll, Kiddo Cook</a:t>
            </a:r>
            <a:endParaRPr lang="en-US" dirty="0" smtClean="0"/>
          </a:p>
          <a:p>
            <a:pPr indent="0">
              <a:buNone/>
            </a:pPr>
            <a:endParaRPr lang="en-US" dirty="0" smtClean="0"/>
          </a:p>
          <a:p>
            <a:pPr indent="0">
              <a:buNone/>
            </a:pPr>
            <a:r>
              <a:rPr lang="en-US" dirty="0" smtClean="0"/>
              <a:t>“It</a:t>
            </a:r>
            <a:r>
              <a:rPr lang="fr-FR" dirty="0" smtClean="0"/>
              <a:t>’</a:t>
            </a:r>
            <a:r>
              <a:rPr lang="en-US" dirty="0" smtClean="0"/>
              <a:t>s the best the world has for you, for the </a:t>
            </a:r>
            <a:r>
              <a:rPr lang="en-US" dirty="0" err="1" smtClean="0"/>
              <a:t>Jago’s</a:t>
            </a:r>
            <a:r>
              <a:rPr lang="en-US" dirty="0" smtClean="0"/>
              <a:t> got you, and that’s the only way out, except </a:t>
            </a:r>
            <a:r>
              <a:rPr lang="en-US" dirty="0" err="1" smtClean="0"/>
              <a:t>gaol</a:t>
            </a:r>
            <a:r>
              <a:rPr lang="en-US" dirty="0" smtClean="0"/>
              <a:t> and the gallows […] so do your </a:t>
            </a:r>
            <a:r>
              <a:rPr lang="en-US" dirty="0" err="1" smtClean="0"/>
              <a:t>devilmost</a:t>
            </a:r>
            <a:r>
              <a:rPr lang="en-US" dirty="0" smtClean="0"/>
              <a:t>, or God help you, </a:t>
            </a:r>
            <a:r>
              <a:rPr lang="en-US" dirty="0" err="1"/>
              <a:t>Dicky</a:t>
            </a:r>
            <a:r>
              <a:rPr lang="en-US" dirty="0"/>
              <a:t> </a:t>
            </a:r>
            <a:r>
              <a:rPr lang="en-US" dirty="0" err="1" smtClean="0"/>
              <a:t>Perrott</a:t>
            </a:r>
            <a:r>
              <a:rPr lang="en-US" dirty="0" smtClean="0"/>
              <a:t>—though he won’t: for the </a:t>
            </a:r>
            <a:r>
              <a:rPr lang="en-US" dirty="0" err="1" smtClean="0"/>
              <a:t>Jago’s</a:t>
            </a:r>
            <a:r>
              <a:rPr lang="en-US" dirty="0" smtClean="0"/>
              <a:t> got you!” (60)</a:t>
            </a:r>
          </a:p>
        </p:txBody>
      </p:sp>
    </p:spTree>
    <p:extLst>
      <p:ext uri="{BB962C8B-B14F-4D97-AF65-F5344CB8AC3E}">
        <p14:creationId xmlns:p14="http://schemas.microsoft.com/office/powerpoint/2010/main" val="3308132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9100" y="1193802"/>
            <a:ext cx="5981700" cy="330200"/>
          </a:xfrm>
        </p:spPr>
        <p:txBody>
          <a:bodyPr>
            <a:noAutofit/>
          </a:bodyPr>
          <a:lstStyle/>
          <a:p>
            <a:r>
              <a:rPr lang="en-US" sz="2600" dirty="0" smtClean="0"/>
              <a:t>The Legacy of The </a:t>
            </a:r>
            <a:r>
              <a:rPr lang="en-US" sz="2600" dirty="0" err="1" smtClean="0"/>
              <a:t>Jago</a:t>
            </a:r>
            <a:endParaRPr lang="en-US" sz="2600" dirty="0"/>
          </a:p>
        </p:txBody>
      </p:sp>
      <p:sp>
        <p:nvSpPr>
          <p:cNvPr id="3" name="Content Placeholder 2"/>
          <p:cNvSpPr>
            <a:spLocks noGrp="1"/>
          </p:cNvSpPr>
          <p:nvPr>
            <p:ph idx="1"/>
          </p:nvPr>
        </p:nvSpPr>
        <p:spPr>
          <a:xfrm>
            <a:off x="1066800" y="1524002"/>
            <a:ext cx="3314700" cy="4165599"/>
          </a:xfrm>
        </p:spPr>
        <p:txBody>
          <a:bodyPr>
            <a:normAutofit fontScale="25000" lnSpcReduction="20000"/>
          </a:bodyPr>
          <a:lstStyle/>
          <a:p>
            <a:pPr indent="0">
              <a:lnSpc>
                <a:spcPct val="120000"/>
              </a:lnSpc>
              <a:buNone/>
            </a:pPr>
            <a:r>
              <a:rPr lang="en-US" sz="5600" dirty="0" smtClean="0">
                <a:latin typeface="Cambria"/>
                <a:cs typeface="Cambria"/>
              </a:rPr>
              <a:t>Some of the symmetry</a:t>
            </a:r>
          </a:p>
          <a:p>
            <a:pPr indent="0">
              <a:lnSpc>
                <a:spcPct val="120000"/>
              </a:lnSpc>
              <a:buNone/>
            </a:pPr>
            <a:r>
              <a:rPr lang="en-US" sz="5600" dirty="0" smtClean="0">
                <a:latin typeface="Cambria"/>
                <a:cs typeface="Cambria"/>
              </a:rPr>
              <a:t>Between the rooftop pools in the sewer</a:t>
            </a:r>
          </a:p>
          <a:p>
            <a:pPr indent="0">
              <a:lnSpc>
                <a:spcPct val="120000"/>
              </a:lnSpc>
              <a:buNone/>
            </a:pPr>
            <a:r>
              <a:rPr lang="en-US" sz="5600" dirty="0" smtClean="0">
                <a:latin typeface="Cambria"/>
                <a:cs typeface="Cambria"/>
              </a:rPr>
              <a:t>It's easy to disappear</a:t>
            </a:r>
          </a:p>
          <a:p>
            <a:pPr indent="0">
              <a:lnSpc>
                <a:spcPct val="120000"/>
              </a:lnSpc>
              <a:buNone/>
            </a:pPr>
            <a:r>
              <a:rPr lang="en-US" sz="5600" dirty="0" smtClean="0">
                <a:latin typeface="Cambria"/>
                <a:cs typeface="Cambria"/>
              </a:rPr>
              <a:t>When you know that nobody would miss you</a:t>
            </a:r>
          </a:p>
          <a:p>
            <a:pPr indent="0">
              <a:lnSpc>
                <a:spcPct val="120000"/>
              </a:lnSpc>
              <a:buNone/>
            </a:pPr>
            <a:r>
              <a:rPr lang="en-US" sz="5600" dirty="0" smtClean="0">
                <a:latin typeface="Cambria"/>
                <a:cs typeface="Cambria"/>
              </a:rPr>
              <a:t>Like a child of the </a:t>
            </a:r>
            <a:r>
              <a:rPr lang="en-US" sz="5600" dirty="0" err="1" smtClean="0">
                <a:latin typeface="Cambria"/>
                <a:cs typeface="Cambria"/>
              </a:rPr>
              <a:t>Jago</a:t>
            </a:r>
            <a:endParaRPr lang="en-US" sz="5600" dirty="0" smtClean="0">
              <a:latin typeface="Cambria"/>
              <a:cs typeface="Cambria"/>
            </a:endParaRPr>
          </a:p>
          <a:p>
            <a:pPr indent="0">
              <a:lnSpc>
                <a:spcPct val="120000"/>
              </a:lnSpc>
              <a:buNone/>
            </a:pPr>
            <a:r>
              <a:rPr lang="en-US" sz="5600" dirty="0" smtClean="0">
                <a:latin typeface="Cambria"/>
                <a:cs typeface="Cambria"/>
              </a:rPr>
              <a:t>A child of the </a:t>
            </a:r>
            <a:r>
              <a:rPr lang="en-US" sz="5600" dirty="0" err="1" smtClean="0">
                <a:latin typeface="Cambria"/>
                <a:cs typeface="Cambria"/>
              </a:rPr>
              <a:t>Jago</a:t>
            </a:r>
            <a:endParaRPr lang="en-US" sz="5600" dirty="0" smtClean="0">
              <a:latin typeface="Cambria"/>
              <a:cs typeface="Cambria"/>
            </a:endParaRPr>
          </a:p>
          <a:p>
            <a:pPr indent="0">
              <a:lnSpc>
                <a:spcPct val="120000"/>
              </a:lnSpc>
              <a:buNone/>
            </a:pPr>
            <a:r>
              <a:rPr lang="en-US" sz="5600" dirty="0" smtClean="0">
                <a:latin typeface="Cambria"/>
                <a:cs typeface="Cambria"/>
              </a:rPr>
              <a:t>Yeah yeah</a:t>
            </a:r>
            <a:br>
              <a:rPr lang="en-US" sz="5600" dirty="0" smtClean="0">
                <a:latin typeface="Cambria"/>
                <a:cs typeface="Cambria"/>
              </a:rPr>
            </a:br>
            <a:endParaRPr lang="en-US" sz="5600" dirty="0" smtClean="0">
              <a:latin typeface="Cambria"/>
              <a:cs typeface="Cambria"/>
            </a:endParaRPr>
          </a:p>
          <a:p>
            <a:pPr indent="0">
              <a:lnSpc>
                <a:spcPct val="120000"/>
              </a:lnSpc>
              <a:buNone/>
            </a:pPr>
            <a:r>
              <a:rPr lang="en-US" sz="5600" dirty="0" smtClean="0">
                <a:latin typeface="Cambria"/>
                <a:cs typeface="Cambria"/>
              </a:rPr>
              <a:t>There’s always been weary souls</a:t>
            </a:r>
          </a:p>
          <a:p>
            <a:pPr indent="0">
              <a:lnSpc>
                <a:spcPct val="120000"/>
              </a:lnSpc>
              <a:buNone/>
            </a:pPr>
            <a:r>
              <a:rPr lang="en-US" sz="5600" dirty="0" smtClean="0">
                <a:latin typeface="Cambria"/>
                <a:cs typeface="Cambria"/>
              </a:rPr>
              <a:t>That look like they're straight out of fiction</a:t>
            </a:r>
          </a:p>
          <a:p>
            <a:pPr indent="0">
              <a:lnSpc>
                <a:spcPct val="120000"/>
              </a:lnSpc>
              <a:buNone/>
            </a:pPr>
            <a:r>
              <a:rPr lang="en-US" sz="5600" dirty="0" smtClean="0">
                <a:latin typeface="Cambria"/>
                <a:cs typeface="Cambria"/>
              </a:rPr>
              <a:t>Wretched and weather-beaten</a:t>
            </a:r>
          </a:p>
          <a:p>
            <a:pPr indent="0">
              <a:lnSpc>
                <a:spcPct val="120000"/>
              </a:lnSpc>
              <a:buNone/>
            </a:pPr>
            <a:r>
              <a:rPr lang="en-US" sz="5600" dirty="0" smtClean="0">
                <a:latin typeface="Cambria"/>
                <a:cs typeface="Cambria"/>
              </a:rPr>
              <a:t>With the wind blowing rain in their faces</a:t>
            </a:r>
          </a:p>
          <a:p>
            <a:pPr indent="0">
              <a:lnSpc>
                <a:spcPct val="120000"/>
              </a:lnSpc>
              <a:buNone/>
            </a:pPr>
            <a:r>
              <a:rPr lang="en-US" sz="5600" dirty="0" smtClean="0">
                <a:latin typeface="Cambria"/>
                <a:cs typeface="Cambria"/>
              </a:rPr>
              <a:t>It always disgraces</a:t>
            </a:r>
          </a:p>
          <a:p>
            <a:pPr indent="0">
              <a:lnSpc>
                <a:spcPct val="120000"/>
              </a:lnSpc>
              <a:buNone/>
            </a:pPr>
            <a:r>
              <a:rPr lang="en-US" sz="5600" dirty="0" smtClean="0">
                <a:latin typeface="Cambria"/>
                <a:cs typeface="Cambria"/>
              </a:rPr>
              <a:t>In most modern places</a:t>
            </a:r>
          </a:p>
          <a:p>
            <a:endParaRPr lang="en-US" sz="8000" dirty="0"/>
          </a:p>
          <a:p>
            <a:endParaRPr lang="en-US" sz="8000" dirty="0"/>
          </a:p>
          <a:p>
            <a:r>
              <a:rPr lang="en-US" dirty="0" smtClean="0"/>
              <a:t>Yeah yeah</a:t>
            </a:r>
            <a:endParaRPr lang="en-US" dirty="0"/>
          </a:p>
        </p:txBody>
      </p:sp>
      <p:sp>
        <p:nvSpPr>
          <p:cNvPr id="5" name="TextBox 4"/>
          <p:cNvSpPr txBox="1"/>
          <p:nvPr/>
        </p:nvSpPr>
        <p:spPr>
          <a:xfrm>
            <a:off x="4584700" y="2514721"/>
            <a:ext cx="3416300" cy="1815882"/>
          </a:xfrm>
          <a:prstGeom prst="rect">
            <a:avLst/>
          </a:prstGeom>
          <a:noFill/>
        </p:spPr>
        <p:txBody>
          <a:bodyPr wrap="square" rtlCol="0">
            <a:spAutoFit/>
          </a:bodyPr>
          <a:lstStyle/>
          <a:p>
            <a:r>
              <a:rPr lang="en-US" sz="1400" dirty="0" smtClean="0">
                <a:latin typeface="Cambria"/>
                <a:cs typeface="Cambria"/>
              </a:rPr>
              <a:t>There's always a worse kind of place</a:t>
            </a:r>
          </a:p>
          <a:p>
            <a:r>
              <a:rPr lang="en-US" sz="1400" dirty="0" smtClean="0">
                <a:latin typeface="Cambria"/>
                <a:cs typeface="Cambria"/>
              </a:rPr>
              <a:t>Where it will shock even the sick and the twisted</a:t>
            </a:r>
          </a:p>
          <a:p>
            <a:r>
              <a:rPr lang="en-US" sz="1400" dirty="0" smtClean="0">
                <a:latin typeface="Cambria"/>
                <a:cs typeface="Cambria"/>
              </a:rPr>
              <a:t>Pocket is there for the picking</a:t>
            </a:r>
          </a:p>
          <a:p>
            <a:r>
              <a:rPr lang="en-US" sz="1400" dirty="0" smtClean="0">
                <a:latin typeface="Cambria"/>
                <a:cs typeface="Cambria"/>
              </a:rPr>
              <a:t>And the clothes are for living on church day</a:t>
            </a:r>
          </a:p>
          <a:p>
            <a:r>
              <a:rPr lang="en-US" sz="1400" dirty="0" smtClean="0">
                <a:latin typeface="Cambria"/>
                <a:cs typeface="Cambria"/>
              </a:rPr>
              <a:t>The difference is minor</a:t>
            </a:r>
          </a:p>
          <a:p>
            <a:r>
              <a:rPr lang="en-US" sz="1400" dirty="0" smtClean="0">
                <a:latin typeface="Cambria"/>
                <a:cs typeface="Cambria"/>
              </a:rPr>
              <a:t>To </a:t>
            </a:r>
            <a:r>
              <a:rPr lang="en-US" sz="1400" dirty="0">
                <a:latin typeface="Cambria"/>
                <a:cs typeface="Cambria"/>
              </a:rPr>
              <a:t>a child of the </a:t>
            </a:r>
            <a:r>
              <a:rPr lang="en-US" sz="1400" dirty="0" err="1">
                <a:latin typeface="Cambria"/>
                <a:cs typeface="Cambria"/>
              </a:rPr>
              <a:t>Jago</a:t>
            </a:r>
            <a:endParaRPr lang="en-US" sz="1400" dirty="0">
              <a:latin typeface="Cambria"/>
              <a:cs typeface="Cambria"/>
            </a:endParaRPr>
          </a:p>
        </p:txBody>
      </p:sp>
    </p:spTree>
    <p:extLst>
      <p:ext uri="{BB962C8B-B14F-4D97-AF65-F5344CB8AC3E}">
        <p14:creationId xmlns:p14="http://schemas.microsoft.com/office/powerpoint/2010/main" val="477185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Legacy of the </a:t>
            </a:r>
            <a:r>
              <a:rPr lang="en-US" dirty="0" err="1" smtClean="0"/>
              <a:t>jago</a:t>
            </a:r>
            <a:endParaRPr lang="en-US" dirty="0"/>
          </a:p>
        </p:txBody>
      </p:sp>
      <p:pic>
        <p:nvPicPr>
          <p:cNvPr id="6" name="Content Placeholder 5" descr="Screen Shot 2015-10-28 at 19.37.17.png"/>
          <p:cNvPicPr>
            <a:picLocks noGrp="1" noChangeAspect="1"/>
          </p:cNvPicPr>
          <p:nvPr>
            <p:ph idx="1"/>
          </p:nvPr>
        </p:nvPicPr>
        <p:blipFill>
          <a:blip r:embed="rId2">
            <a:extLst>
              <a:ext uri="{28A0092B-C50C-407E-A947-70E740481C1C}">
                <a14:useLocalDpi xmlns:a14="http://schemas.microsoft.com/office/drawing/2010/main" val="0"/>
              </a:ext>
            </a:extLst>
          </a:blip>
          <a:srcRect l="-21758" r="-21758"/>
          <a:stretch>
            <a:fillRect/>
          </a:stretch>
        </p:blipFill>
        <p:spPr>
          <a:xfrm>
            <a:off x="1181100" y="2438400"/>
            <a:ext cx="6756400" cy="3162300"/>
          </a:xfrm>
        </p:spPr>
      </p:pic>
    </p:spTree>
    <p:extLst>
      <p:ext uri="{BB962C8B-B14F-4D97-AF65-F5344CB8AC3E}">
        <p14:creationId xmlns:p14="http://schemas.microsoft.com/office/powerpoint/2010/main" val="208428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700" dirty="0" smtClean="0"/>
              <a:t>Responses to </a:t>
            </a:r>
            <a:r>
              <a:rPr lang="en-US" sz="2700" i="1" dirty="0" smtClean="0"/>
              <a:t>A Child of the </a:t>
            </a:r>
            <a:r>
              <a:rPr lang="en-US" sz="2700" i="1" dirty="0" err="1" smtClean="0"/>
              <a:t>Jago</a:t>
            </a:r>
            <a:endParaRPr lang="en-US" sz="2700" i="1" dirty="0"/>
          </a:p>
        </p:txBody>
      </p:sp>
      <p:sp>
        <p:nvSpPr>
          <p:cNvPr id="3" name="Content Placeholder 2"/>
          <p:cNvSpPr>
            <a:spLocks noGrp="1"/>
          </p:cNvSpPr>
          <p:nvPr>
            <p:ph idx="1"/>
          </p:nvPr>
        </p:nvSpPr>
        <p:spPr/>
        <p:txBody>
          <a:bodyPr>
            <a:normAutofit fontScale="92500" lnSpcReduction="20000"/>
          </a:bodyPr>
          <a:lstStyle/>
          <a:p>
            <a:pPr indent="0">
              <a:buNone/>
            </a:pPr>
            <a:r>
              <a:rPr lang="en-US" sz="1600" dirty="0" smtClean="0"/>
              <a:t>“It was my fate to encounter a place in </a:t>
            </a:r>
            <a:r>
              <a:rPr lang="en-US" sz="1600" dirty="0" err="1" smtClean="0"/>
              <a:t>Shoreditch</a:t>
            </a:r>
            <a:r>
              <a:rPr lang="en-US" sz="1600" dirty="0" smtClean="0"/>
              <a:t>, where children were born and reared in circumstances which gave them no reasonable chance of living decent lives: where they were fore-damned to a criminal or semi-criminal career” (Preface)</a:t>
            </a:r>
          </a:p>
          <a:p>
            <a:pPr indent="0">
              <a:buNone/>
            </a:pPr>
            <a:endParaRPr lang="en-US" sz="1600" dirty="0" smtClean="0"/>
          </a:p>
          <a:p>
            <a:pPr indent="0">
              <a:buNone/>
            </a:pPr>
            <a:r>
              <a:rPr lang="en-US" sz="1600" dirty="0" smtClean="0"/>
              <a:t>“</a:t>
            </a:r>
            <a:r>
              <a:rPr lang="en-US" sz="1600" i="1" dirty="0" smtClean="0"/>
              <a:t>A Child of the </a:t>
            </a:r>
            <a:r>
              <a:rPr lang="en-US" sz="1600" i="1" dirty="0" err="1" smtClean="0"/>
              <a:t>Jago</a:t>
            </a:r>
            <a:r>
              <a:rPr lang="en-US" sz="1600" i="1" dirty="0" smtClean="0"/>
              <a:t> </a:t>
            </a:r>
            <a:r>
              <a:rPr lang="en-US" sz="1600" dirty="0" smtClean="0"/>
              <a:t>[leaves] the impression of extraordinary unreality […the reader] comes out from the </a:t>
            </a:r>
            <a:r>
              <a:rPr lang="en-US" sz="1600" dirty="0" err="1" smtClean="0"/>
              <a:t>Jago</a:t>
            </a:r>
            <a:r>
              <a:rPr lang="en-US" sz="1600" dirty="0" smtClean="0"/>
              <a:t> with the feelings, not as he had expected, of a man who has just paid a visit to the actual district under the protection of the police, but of one who had just awakened from the dream of a prolonged sojourn in some fairyland of horror…” H. D. </a:t>
            </a:r>
            <a:r>
              <a:rPr lang="en-US" sz="1600" dirty="0" err="1" smtClean="0"/>
              <a:t>Traill</a:t>
            </a:r>
            <a:r>
              <a:rPr lang="en-US" sz="1600" dirty="0" smtClean="0"/>
              <a:t>, ‘The New Realism’ </a:t>
            </a:r>
            <a:r>
              <a:rPr lang="en-US" sz="1600" i="1" dirty="0" smtClean="0"/>
              <a:t>Fortnightly Review</a:t>
            </a:r>
            <a:r>
              <a:rPr lang="en-US" sz="1600" dirty="0" smtClean="0"/>
              <a:t>)</a:t>
            </a:r>
          </a:p>
        </p:txBody>
      </p:sp>
    </p:spTree>
    <p:extLst>
      <p:ext uri="{BB962C8B-B14F-4D97-AF65-F5344CB8AC3E}">
        <p14:creationId xmlns:p14="http://schemas.microsoft.com/office/powerpoint/2010/main" val="2559984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jago.jpg"/>
          <p:cNvPicPr>
            <a:picLocks noGrp="1" noChangeAspect="1"/>
          </p:cNvPicPr>
          <p:nvPr>
            <p:ph sz="quarter" idx="13"/>
          </p:nvPr>
        </p:nvPicPr>
        <p:blipFill rotWithShape="1">
          <a:blip r:embed="rId3">
            <a:extLst>
              <a:ext uri="{28A0092B-C50C-407E-A947-70E740481C1C}">
                <a14:useLocalDpi xmlns:a14="http://schemas.microsoft.com/office/drawing/2010/main" val="0"/>
              </a:ext>
            </a:extLst>
          </a:blip>
          <a:srcRect l="-31814" t="9215" r="-29609" b="-2731"/>
          <a:stretch/>
        </p:blipFill>
        <p:spPr>
          <a:xfrm>
            <a:off x="1092200" y="2298700"/>
            <a:ext cx="3721100" cy="3479800"/>
          </a:xfrm>
        </p:spPr>
      </p:pic>
      <p:sp>
        <p:nvSpPr>
          <p:cNvPr id="8" name="Title 7"/>
          <p:cNvSpPr>
            <a:spLocks noGrp="1"/>
          </p:cNvSpPr>
          <p:nvPr>
            <p:ph type="title"/>
          </p:nvPr>
        </p:nvSpPr>
        <p:spPr>
          <a:xfrm>
            <a:off x="1371600" y="1155700"/>
            <a:ext cx="6400800" cy="685800"/>
          </a:xfrm>
        </p:spPr>
        <p:txBody>
          <a:bodyPr>
            <a:normAutofit/>
          </a:bodyPr>
          <a:lstStyle/>
          <a:p>
            <a:r>
              <a:rPr lang="en-US" dirty="0" smtClean="0"/>
              <a:t>Framing the </a:t>
            </a:r>
            <a:r>
              <a:rPr lang="en-US" dirty="0" err="1" smtClean="0"/>
              <a:t>jago</a:t>
            </a:r>
            <a:endParaRPr lang="en-US" dirty="0"/>
          </a:p>
        </p:txBody>
      </p:sp>
      <p:pic>
        <p:nvPicPr>
          <p:cNvPr id="5" name="Content Placeholder 4" descr="nichol.jpg"/>
          <p:cNvPicPr>
            <a:picLocks noGrp="1" noChangeAspect="1"/>
          </p:cNvPicPr>
          <p:nvPr>
            <p:ph sz="quarter" idx="14"/>
          </p:nvPr>
        </p:nvPicPr>
        <p:blipFill>
          <a:blip r:embed="rId4">
            <a:extLst>
              <a:ext uri="{28A0092B-C50C-407E-A947-70E740481C1C}">
                <a14:useLocalDpi xmlns:a14="http://schemas.microsoft.com/office/drawing/2010/main" val="0"/>
              </a:ext>
            </a:extLst>
          </a:blip>
          <a:srcRect t="-20909" b="-20909"/>
          <a:stretch>
            <a:fillRect/>
          </a:stretch>
        </p:blipFill>
        <p:spPr>
          <a:xfrm>
            <a:off x="4305300" y="2032000"/>
            <a:ext cx="3721100" cy="3721100"/>
          </a:xfrm>
        </p:spPr>
      </p:pic>
    </p:spTree>
    <p:extLst>
      <p:ext uri="{BB962C8B-B14F-4D97-AF65-F5344CB8AC3E}">
        <p14:creationId xmlns:p14="http://schemas.microsoft.com/office/powerpoint/2010/main" val="2944718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193800" y="2311400"/>
            <a:ext cx="6578600" cy="3441700"/>
          </a:xfrm>
        </p:spPr>
        <p:txBody>
          <a:bodyPr>
            <a:normAutofit fontScale="47500" lnSpcReduction="20000"/>
          </a:bodyPr>
          <a:lstStyle/>
          <a:p>
            <a:pPr indent="0">
              <a:buNone/>
            </a:pPr>
            <a:r>
              <a:rPr lang="en-GB" sz="2700" dirty="0" smtClean="0"/>
              <a:t>“Below</a:t>
            </a:r>
            <a:r>
              <a:rPr lang="en-GB" sz="2700" dirty="0"/>
              <a:t>, the hot, heavy air lay, a rank oppression, on the contorted forms of those who made for sleep on the pavement: and in it, and through it </a:t>
            </a:r>
            <a:r>
              <a:rPr lang="en-GB" sz="2700" dirty="0" smtClean="0"/>
              <a:t>all </a:t>
            </a:r>
            <a:r>
              <a:rPr lang="en-GB" sz="2700" dirty="0"/>
              <a:t>there rose from the foul earth and the grimed walls a close, mingled stink—the odour of the </a:t>
            </a:r>
            <a:r>
              <a:rPr lang="en-GB" sz="2700" dirty="0" err="1" smtClean="0"/>
              <a:t>Jago</a:t>
            </a:r>
            <a:r>
              <a:rPr lang="en-GB" sz="2700" dirty="0" smtClean="0"/>
              <a:t>”.  </a:t>
            </a:r>
            <a:r>
              <a:rPr lang="en-GB" sz="2700" dirty="0"/>
              <a:t>(11)</a:t>
            </a:r>
          </a:p>
          <a:p>
            <a:pPr indent="0">
              <a:buNone/>
            </a:pPr>
            <a:endParaRPr lang="en-GB" sz="2700" dirty="0"/>
          </a:p>
          <a:p>
            <a:pPr indent="0">
              <a:buNone/>
            </a:pPr>
            <a:r>
              <a:rPr lang="en-GB" sz="2700" dirty="0" smtClean="0"/>
              <a:t>“It </a:t>
            </a:r>
            <a:r>
              <a:rPr lang="en-GB" sz="2700" dirty="0"/>
              <a:t>was past the mid of a summer night in the Old </a:t>
            </a:r>
            <a:r>
              <a:rPr lang="en-GB" sz="2700" dirty="0" err="1"/>
              <a:t>Jago</a:t>
            </a:r>
            <a:r>
              <a:rPr lang="en-GB" sz="2700" dirty="0"/>
              <a:t>. The narrow street was all the blacker for the lurid sky; for there was a fire in a farther part of Shoreditch, and the welkin was an infernal coppery glare […]'Hell? And how </a:t>
            </a:r>
            <a:r>
              <a:rPr lang="en-GB" sz="2700" dirty="0" err="1"/>
              <a:t>far's</a:t>
            </a:r>
            <a:r>
              <a:rPr lang="en-GB" sz="2700" dirty="0"/>
              <a:t> that? You're in it!’ […] My God, there can be no hell after this!" (11-12)  </a:t>
            </a:r>
          </a:p>
          <a:p>
            <a:pPr indent="0">
              <a:buNone/>
            </a:pPr>
            <a:endParaRPr lang="en-GB" sz="2700" dirty="0"/>
          </a:p>
          <a:p>
            <a:pPr indent="0">
              <a:buNone/>
            </a:pPr>
            <a:r>
              <a:rPr lang="en-GB" sz="2700" dirty="0" smtClean="0"/>
              <a:t>“Every </a:t>
            </a:r>
            <a:r>
              <a:rPr lang="en-GB" sz="2700" dirty="0"/>
              <a:t>moving creature in this, the Old </a:t>
            </a:r>
            <a:r>
              <a:rPr lang="en-GB" sz="2700" dirty="0" err="1"/>
              <a:t>Jago</a:t>
            </a:r>
            <a:r>
              <a:rPr lang="en-GB" sz="2700" dirty="0"/>
              <a:t>, day and night, sleeping and walking, the third plague of Egypt and more, lay </a:t>
            </a:r>
            <a:r>
              <a:rPr lang="en-GB" sz="2700" dirty="0" smtClean="0"/>
              <a:t>unceasing” (12)</a:t>
            </a:r>
            <a:endParaRPr lang="en-GB" sz="2700" dirty="0"/>
          </a:p>
          <a:p>
            <a:endParaRPr lang="en-US" dirty="0"/>
          </a:p>
        </p:txBody>
      </p:sp>
      <p:sp>
        <p:nvSpPr>
          <p:cNvPr id="3" name="Title 2"/>
          <p:cNvSpPr>
            <a:spLocks noGrp="1"/>
          </p:cNvSpPr>
          <p:nvPr>
            <p:ph type="title"/>
          </p:nvPr>
        </p:nvSpPr>
        <p:spPr/>
        <p:txBody>
          <a:bodyPr/>
          <a:lstStyle/>
          <a:p>
            <a:r>
              <a:rPr lang="en-US" dirty="0" smtClean="0"/>
              <a:t>Framing the </a:t>
            </a:r>
            <a:r>
              <a:rPr lang="en-US" dirty="0" err="1" smtClean="0"/>
              <a:t>Jago</a:t>
            </a:r>
            <a:endParaRPr lang="en-US" dirty="0"/>
          </a:p>
        </p:txBody>
      </p:sp>
    </p:spTree>
    <p:extLst>
      <p:ext uri="{BB962C8B-B14F-4D97-AF65-F5344CB8AC3E}">
        <p14:creationId xmlns:p14="http://schemas.microsoft.com/office/powerpoint/2010/main" val="3695122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Jago</a:t>
            </a:r>
            <a:r>
              <a:rPr lang="en-US" dirty="0" smtClean="0"/>
              <a:t> inhabitants</a:t>
            </a:r>
            <a:endParaRPr lang="en-US" dirty="0"/>
          </a:p>
        </p:txBody>
      </p:sp>
      <p:sp>
        <p:nvSpPr>
          <p:cNvPr id="3" name="Content Placeholder 2"/>
          <p:cNvSpPr>
            <a:spLocks noGrp="1"/>
          </p:cNvSpPr>
          <p:nvPr>
            <p:ph idx="1"/>
          </p:nvPr>
        </p:nvSpPr>
        <p:spPr>
          <a:xfrm>
            <a:off x="1028700" y="2260600"/>
            <a:ext cx="6743700" cy="3530600"/>
          </a:xfrm>
        </p:spPr>
        <p:txBody>
          <a:bodyPr>
            <a:normAutofit fontScale="92500" lnSpcReduction="20000"/>
          </a:bodyPr>
          <a:lstStyle/>
          <a:p>
            <a:pPr indent="0">
              <a:buNone/>
            </a:pPr>
            <a:r>
              <a:rPr lang="en-US" dirty="0" smtClean="0"/>
              <a:t>“The </a:t>
            </a:r>
            <a:r>
              <a:rPr lang="en-US" dirty="0" err="1" smtClean="0"/>
              <a:t>Ranns</a:t>
            </a:r>
            <a:r>
              <a:rPr lang="en-US" dirty="0" smtClean="0"/>
              <a:t> and the </a:t>
            </a:r>
            <a:r>
              <a:rPr lang="en-US" dirty="0" err="1" smtClean="0"/>
              <a:t>Learys</a:t>
            </a:r>
            <a:r>
              <a:rPr lang="en-US" dirty="0" smtClean="0"/>
              <a:t>, ever at war or in guarded armistice, were the great rival families—the </a:t>
            </a:r>
            <a:r>
              <a:rPr lang="en-US" dirty="0" err="1" smtClean="0"/>
              <a:t>Montagues</a:t>
            </a:r>
            <a:r>
              <a:rPr lang="en-US" dirty="0" smtClean="0"/>
              <a:t> and </a:t>
            </a:r>
            <a:r>
              <a:rPr lang="en-US" dirty="0" err="1" smtClean="0"/>
              <a:t>Capulets</a:t>
            </a:r>
            <a:r>
              <a:rPr lang="en-US" dirty="0" smtClean="0"/>
              <a:t> of the Old </a:t>
            </a:r>
            <a:r>
              <a:rPr lang="en-US" dirty="0" err="1" smtClean="0"/>
              <a:t>Jago</a:t>
            </a:r>
            <a:r>
              <a:rPr lang="en-US" dirty="0" smtClean="0"/>
              <a:t>” (27)</a:t>
            </a:r>
          </a:p>
          <a:p>
            <a:r>
              <a:rPr lang="en-US" dirty="0" smtClean="0"/>
              <a:t>Josh, Hannah, </a:t>
            </a:r>
            <a:r>
              <a:rPr lang="en-US" dirty="0" err="1" smtClean="0"/>
              <a:t>Dicky</a:t>
            </a:r>
            <a:r>
              <a:rPr lang="en-US" dirty="0" smtClean="0"/>
              <a:t>, </a:t>
            </a:r>
            <a:r>
              <a:rPr lang="en-US" dirty="0" err="1" smtClean="0"/>
              <a:t>Looey</a:t>
            </a:r>
            <a:r>
              <a:rPr lang="en-US" dirty="0" smtClean="0"/>
              <a:t>, </a:t>
            </a:r>
            <a:r>
              <a:rPr lang="en-US" dirty="0" err="1" smtClean="0"/>
              <a:t>Em</a:t>
            </a:r>
            <a:r>
              <a:rPr lang="en-US" dirty="0" smtClean="0"/>
              <a:t>, and little Josh </a:t>
            </a:r>
            <a:r>
              <a:rPr lang="en-US" dirty="0" err="1" smtClean="0"/>
              <a:t>Perrott</a:t>
            </a:r>
            <a:r>
              <a:rPr lang="en-US" dirty="0" smtClean="0"/>
              <a:t> </a:t>
            </a:r>
          </a:p>
          <a:p>
            <a:r>
              <a:rPr lang="en-US" dirty="0" smtClean="0"/>
              <a:t>Kiddo Cook</a:t>
            </a:r>
          </a:p>
          <a:p>
            <a:r>
              <a:rPr lang="en-US" dirty="0" err="1" smtClean="0"/>
              <a:t>Pidgeony</a:t>
            </a:r>
            <a:r>
              <a:rPr lang="en-US" dirty="0" smtClean="0"/>
              <a:t> Poll</a:t>
            </a:r>
          </a:p>
          <a:p>
            <a:r>
              <a:rPr lang="en-US" dirty="0" smtClean="0"/>
              <a:t>Aaron </a:t>
            </a:r>
            <a:r>
              <a:rPr lang="en-US" dirty="0" err="1" smtClean="0"/>
              <a:t>Weech</a:t>
            </a:r>
            <a:endParaRPr lang="en-US" dirty="0" smtClean="0"/>
          </a:p>
          <a:p>
            <a:r>
              <a:rPr lang="en-US" dirty="0" smtClean="0"/>
              <a:t>Father </a:t>
            </a:r>
            <a:r>
              <a:rPr lang="en-US" dirty="0" err="1" smtClean="0"/>
              <a:t>Sturt</a:t>
            </a:r>
            <a:r>
              <a:rPr lang="en-US" dirty="0" smtClean="0"/>
              <a:t> </a:t>
            </a:r>
          </a:p>
          <a:p>
            <a:r>
              <a:rPr lang="en-US" dirty="0" smtClean="0"/>
              <a:t>Bobby Roper</a:t>
            </a:r>
          </a:p>
          <a:p>
            <a:r>
              <a:rPr lang="en-US" dirty="0" smtClean="0"/>
              <a:t>Mother </a:t>
            </a:r>
            <a:r>
              <a:rPr lang="en-US" dirty="0" err="1" smtClean="0"/>
              <a:t>Gapp</a:t>
            </a:r>
            <a:endParaRPr lang="en-US" dirty="0" smtClean="0"/>
          </a:p>
          <a:p>
            <a:pPr indent="0">
              <a:buNone/>
            </a:pPr>
            <a:endParaRPr lang="en-US" dirty="0" smtClean="0"/>
          </a:p>
        </p:txBody>
      </p:sp>
    </p:spTree>
    <p:extLst>
      <p:ext uri="{BB962C8B-B14F-4D97-AF65-F5344CB8AC3E}">
        <p14:creationId xmlns:p14="http://schemas.microsoft.com/office/powerpoint/2010/main" val="449285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390533"/>
            <a:ext cx="6400800" cy="685800"/>
          </a:xfrm>
        </p:spPr>
        <p:txBody>
          <a:bodyPr>
            <a:normAutofit fontScale="90000"/>
          </a:bodyPr>
          <a:lstStyle/>
          <a:p>
            <a:r>
              <a:rPr lang="en-US" dirty="0" smtClean="0"/>
              <a:t>Social/religious interventions</a:t>
            </a:r>
            <a:endParaRPr lang="en-US" dirty="0"/>
          </a:p>
        </p:txBody>
      </p:sp>
      <p:sp>
        <p:nvSpPr>
          <p:cNvPr id="3" name="Content Placeholder 2"/>
          <p:cNvSpPr>
            <a:spLocks noGrp="1"/>
          </p:cNvSpPr>
          <p:nvPr>
            <p:ph idx="1"/>
          </p:nvPr>
        </p:nvSpPr>
        <p:spPr/>
        <p:txBody>
          <a:bodyPr>
            <a:normAutofit fontScale="85000" lnSpcReduction="10000"/>
          </a:bodyPr>
          <a:lstStyle/>
          <a:p>
            <a:pPr indent="0">
              <a:buNone/>
            </a:pPr>
            <a:r>
              <a:rPr lang="en-US" dirty="0" smtClean="0"/>
              <a:t>“The triumphs of the East End Elevation Mission and </a:t>
            </a:r>
            <a:r>
              <a:rPr lang="en-US" dirty="0" err="1" smtClean="0"/>
              <a:t>Pansophical</a:t>
            </a:r>
            <a:r>
              <a:rPr lang="en-US" dirty="0" smtClean="0"/>
              <a:t> Institute were known and appreciated far from East London, by people who knew less of that part than of Asia Minor […] there were classes, and clubs, and newspapers and games of draughts, and musical evenings, and a brass band whereby the life of the Helpless Poor might be </a:t>
            </a:r>
            <a:r>
              <a:rPr lang="en-US" dirty="0" err="1" smtClean="0"/>
              <a:t>coloured</a:t>
            </a:r>
            <a:r>
              <a:rPr lang="en-US" dirty="0" smtClean="0"/>
              <a:t>, and the Misery of the Submerged alleviated. The wretches who crowded to these benefits were </a:t>
            </a:r>
            <a:r>
              <a:rPr lang="en-US" dirty="0" err="1" smtClean="0"/>
              <a:t>trademen’s</a:t>
            </a:r>
            <a:r>
              <a:rPr lang="en-US" dirty="0" smtClean="0"/>
              <a:t> sons, small shopkeepers and their </a:t>
            </a:r>
            <a:r>
              <a:rPr lang="en-US" dirty="0" err="1" smtClean="0"/>
              <a:t>familie,s</a:t>
            </a:r>
            <a:r>
              <a:rPr lang="en-US" dirty="0" smtClean="0"/>
              <a:t> and neat little clerks […] the East End, they reported, was nothing like what it was said to be […] the people were quite a decent sort in their way.” (20)</a:t>
            </a:r>
            <a:endParaRPr lang="en-US" dirty="0"/>
          </a:p>
        </p:txBody>
      </p:sp>
    </p:spTree>
    <p:extLst>
      <p:ext uri="{BB962C8B-B14F-4D97-AF65-F5344CB8AC3E}">
        <p14:creationId xmlns:p14="http://schemas.microsoft.com/office/powerpoint/2010/main" val="270485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308100"/>
            <a:ext cx="6400800" cy="685800"/>
          </a:xfrm>
        </p:spPr>
        <p:txBody>
          <a:bodyPr>
            <a:noAutofit/>
          </a:bodyPr>
          <a:lstStyle/>
          <a:p>
            <a:r>
              <a:rPr lang="en-US" sz="3200" dirty="0" smtClean="0"/>
              <a:t>Social/religious interventions</a:t>
            </a:r>
            <a:endParaRPr lang="en-US" sz="3200" dirty="0"/>
          </a:p>
        </p:txBody>
      </p:sp>
      <p:sp>
        <p:nvSpPr>
          <p:cNvPr id="3" name="Content Placeholder 2"/>
          <p:cNvSpPr>
            <a:spLocks noGrp="1"/>
          </p:cNvSpPr>
          <p:nvPr>
            <p:ph idx="1"/>
          </p:nvPr>
        </p:nvSpPr>
        <p:spPr/>
        <p:txBody>
          <a:bodyPr>
            <a:normAutofit fontScale="77500" lnSpcReduction="20000"/>
          </a:bodyPr>
          <a:lstStyle/>
          <a:p>
            <a:pPr indent="0">
              <a:buNone/>
            </a:pPr>
            <a:r>
              <a:rPr lang="en-US" b="1" dirty="0" smtClean="0"/>
              <a:t>Father </a:t>
            </a:r>
            <a:r>
              <a:rPr lang="en-US" b="1" dirty="0" err="1" smtClean="0"/>
              <a:t>Sturt</a:t>
            </a:r>
            <a:r>
              <a:rPr lang="en-US" b="1" dirty="0" smtClean="0"/>
              <a:t> </a:t>
            </a:r>
            <a:r>
              <a:rPr lang="en-US" dirty="0" smtClean="0"/>
              <a:t>“</a:t>
            </a:r>
            <a:r>
              <a:rPr lang="en-US" dirty="0"/>
              <a:t>For himself, he  was tall and soundly built, with a certain square muscularity of face, and of age about thirty-five</a:t>
            </a:r>
            <a:r>
              <a:rPr lang="en-US" dirty="0" smtClean="0"/>
              <a:t>.” </a:t>
            </a:r>
            <a:r>
              <a:rPr lang="en-US" dirty="0"/>
              <a:t>(42</a:t>
            </a:r>
            <a:r>
              <a:rPr lang="en-US" dirty="0" smtClean="0"/>
              <a:t>)</a:t>
            </a:r>
          </a:p>
          <a:p>
            <a:pPr indent="0">
              <a:buNone/>
            </a:pPr>
            <a:r>
              <a:rPr lang="en-US" dirty="0" smtClean="0"/>
              <a:t>“He flung them back, commanded them, cowed them with his hard, intelligent eyes, like a tamer among beasts.” (48) </a:t>
            </a:r>
          </a:p>
          <a:p>
            <a:pPr indent="0">
              <a:buNone/>
            </a:pPr>
            <a:r>
              <a:rPr lang="en-US" dirty="0" smtClean="0"/>
              <a:t>“…the East London Elevation Mission and </a:t>
            </a:r>
            <a:r>
              <a:rPr lang="en-US" dirty="0" err="1" smtClean="0"/>
              <a:t>Pansophical</a:t>
            </a:r>
            <a:r>
              <a:rPr lang="en-US" dirty="0" smtClean="0"/>
              <a:t> Institute was asking very diligently for funds—and was getting them […] there had arisen a sudden quacksalver, a Panjandrum of philanthropy, a murmur of the market-place, who undertook, for a fixed sum, to abolish poverty and sin together, and many, pleased with the new gaudery, poured out money before him that had gone to maintain hospitals and feed charities. [Father </a:t>
            </a:r>
            <a:r>
              <a:rPr lang="en-US" dirty="0" err="1" smtClean="0"/>
              <a:t>Sturt</a:t>
            </a:r>
            <a:r>
              <a:rPr lang="en-US" dirty="0" smtClean="0"/>
              <a:t>] had a club at which boxing was allowed, and dominoes—flat ungodliness.” (76)</a:t>
            </a:r>
          </a:p>
          <a:p>
            <a:endParaRPr lang="en-US" dirty="0"/>
          </a:p>
          <a:p>
            <a:endParaRPr lang="en-US" dirty="0"/>
          </a:p>
        </p:txBody>
      </p:sp>
    </p:spTree>
    <p:extLst>
      <p:ext uri="{BB962C8B-B14F-4D97-AF65-F5344CB8AC3E}">
        <p14:creationId xmlns:p14="http://schemas.microsoft.com/office/powerpoint/2010/main" val="26664361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Couture.thmx</Template>
  <TotalTime>559</TotalTime>
  <Words>1359</Words>
  <Application>Microsoft Macintosh PowerPoint</Application>
  <PresentationFormat>On-screen Show (4:3)</PresentationFormat>
  <Paragraphs>84</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Couture</vt:lpstr>
      <vt:lpstr>A Child of the jago</vt:lpstr>
      <vt:lpstr>The Legacy of The Jago</vt:lpstr>
      <vt:lpstr>The Legacy of the jago</vt:lpstr>
      <vt:lpstr>Responses to A Child of the Jago</vt:lpstr>
      <vt:lpstr>Framing the jago</vt:lpstr>
      <vt:lpstr>Framing the Jago</vt:lpstr>
      <vt:lpstr>The Jago inhabitants</vt:lpstr>
      <vt:lpstr>Social/religious interventions</vt:lpstr>
      <vt:lpstr>Social/religious interventions</vt:lpstr>
      <vt:lpstr>Nature versus Nurture or Heredity versus environment</vt:lpstr>
      <vt:lpstr>Nature versus Nurture or Heredity versus environment</vt:lpstr>
      <vt:lpstr>Eugenics and Degeneration</vt:lpstr>
      <vt:lpstr>Eugenics and degeneration</vt:lpstr>
      <vt:lpstr>Jago Morals and respectability</vt:lpstr>
      <vt:lpstr>Jago Morals and respectability</vt:lpstr>
      <vt:lpstr>Hope for the jago?</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Child of the jago</dc:title>
  <dc:creator>Emilie Taylor-Brown</dc:creator>
  <cp:lastModifiedBy>Emilie Taylor-Brown</cp:lastModifiedBy>
  <cp:revision>30</cp:revision>
  <dcterms:created xsi:type="dcterms:W3CDTF">2015-10-28T15:34:00Z</dcterms:created>
  <dcterms:modified xsi:type="dcterms:W3CDTF">2015-10-31T17:29:53Z</dcterms:modified>
</cp:coreProperties>
</file>