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0DBA24FE-E3B3-480D-A5F9-16EBE85D5E30}" type="datetimeFigureOut">
              <a:rPr lang="en-GB" smtClean="0"/>
              <a:t>31/10/2016</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32A587D1-A678-4D42-A018-6E0D54A809AC}" type="slidenum">
              <a:rPr lang="en-GB" smtClean="0"/>
              <a:t>‹#›</a:t>
            </a:fld>
            <a:endParaRPr lang="en-GB"/>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DBA24FE-E3B3-480D-A5F9-16EBE85D5E30}"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A587D1-A678-4D42-A018-6E0D54A809AC}" type="slidenum">
              <a:rPr lang="en-GB" smtClean="0"/>
              <a:t>‹#›</a:t>
            </a:fld>
            <a:endParaRPr lang="en-GB"/>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0DBA24FE-E3B3-480D-A5F9-16EBE85D5E30}" type="datetimeFigureOut">
              <a:rPr lang="en-GB" smtClean="0"/>
              <a:t>31/10/2016</a:t>
            </a:fld>
            <a:endParaRPr lang="en-GB"/>
          </a:p>
        </p:txBody>
      </p:sp>
      <p:sp>
        <p:nvSpPr>
          <p:cNvPr id="5" name="Footer Placeholder 4"/>
          <p:cNvSpPr>
            <a:spLocks noGrp="1"/>
          </p:cNvSpPr>
          <p:nvPr>
            <p:ph type="ftr" sz="quarter" idx="11"/>
          </p:nvPr>
        </p:nvSpPr>
        <p:spPr>
          <a:xfrm>
            <a:off x="800100" y="6172200"/>
            <a:ext cx="4000500" cy="457200"/>
          </a:xfrm>
        </p:spPr>
        <p:txBody>
          <a:bodyPr/>
          <a:lstStyle/>
          <a:p>
            <a:endParaRPr lang="en-GB"/>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32A587D1-A678-4D42-A018-6E0D54A809AC}" type="slidenum">
              <a:rPr lang="en-GB" smtClean="0"/>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DBA24FE-E3B3-480D-A5F9-16EBE85D5E30}" type="datetimeFigureOut">
              <a:rPr lang="en-GB" smtClean="0"/>
              <a:t>31/10/2016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A587D1-A678-4D42-A018-6E0D54A809AC}" type="slidenum">
              <a:rPr lang="en-GB" smtClean="0"/>
              <a:t>‹#›</a:t>
            </a:fld>
            <a:endParaRPr lang="en-GB"/>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0DBA24FE-E3B3-480D-A5F9-16EBE85D5E30}" type="datetimeFigureOut">
              <a:rPr lang="en-GB" smtClean="0"/>
              <a:t>31/10/2016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A587D1-A678-4D42-A018-6E0D54A809AC}" type="slidenum">
              <a:rPr lang="en-GB" smtClean="0"/>
              <a:t>‹#›</a:t>
            </a:fld>
            <a:endParaRPr lang="en-GB"/>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DBA24FE-E3B3-480D-A5F9-16EBE85D5E30}" type="datetimeFigureOut">
              <a:rPr lang="en-GB" smtClean="0"/>
              <a:t>31/10/2016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A587D1-A678-4D42-A018-6E0D54A809AC}"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A24FE-E3B3-480D-A5F9-16EBE85D5E30}" type="datetimeFigureOut">
              <a:rPr lang="en-GB" smtClean="0"/>
              <a:t>31/10/2016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A587D1-A678-4D42-A018-6E0D54A809AC}"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DBA24FE-E3B3-480D-A5F9-16EBE85D5E30}" type="datetimeFigureOut">
              <a:rPr lang="en-GB" smtClean="0"/>
              <a:t>31/10/2016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A587D1-A678-4D42-A018-6E0D54A809AC}" type="slidenum">
              <a:rPr lang="en-GB" smtClean="0"/>
              <a:t>‹#›</a:t>
            </a:fld>
            <a:endParaRPr lang="en-GB"/>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0DBA24FE-E3B3-480D-A5F9-16EBE85D5E30}" type="datetimeFigureOut">
              <a:rPr lang="en-GB" smtClean="0"/>
              <a:t>31/10/2016</a:t>
            </a:fld>
            <a:endParaRPr lang="en-GB"/>
          </a:p>
        </p:txBody>
      </p:sp>
      <p:sp>
        <p:nvSpPr>
          <p:cNvPr id="6" name="Footer Placeholder 5"/>
          <p:cNvSpPr>
            <a:spLocks noGrp="1"/>
          </p:cNvSpPr>
          <p:nvPr>
            <p:ph type="ftr" sz="quarter" idx="11"/>
          </p:nvPr>
        </p:nvSpPr>
        <p:spPr>
          <a:xfrm>
            <a:off x="914400" y="6172200"/>
            <a:ext cx="3886200" cy="457200"/>
          </a:xfrm>
        </p:spPr>
        <p:txBody>
          <a:bodyPr/>
          <a:lstStyle/>
          <a:p>
            <a:endParaRPr lang="en-GB"/>
          </a:p>
        </p:txBody>
      </p:sp>
      <p:sp>
        <p:nvSpPr>
          <p:cNvPr id="7" name="Slide Number Placeholder 6"/>
          <p:cNvSpPr>
            <a:spLocks noGrp="1"/>
          </p:cNvSpPr>
          <p:nvPr>
            <p:ph type="sldNum" sz="quarter" idx="12"/>
          </p:nvPr>
        </p:nvSpPr>
        <p:spPr>
          <a:xfrm>
            <a:off x="146304" y="6208776"/>
            <a:ext cx="457200" cy="457200"/>
          </a:xfrm>
        </p:spPr>
        <p:txBody>
          <a:bodyPr/>
          <a:lstStyle/>
          <a:p>
            <a:fld id="{32A587D1-A678-4D42-A018-6E0D54A809AC}" type="slidenum">
              <a:rPr lang="en-GB" smtClean="0"/>
              <a:t>‹#›</a:t>
            </a:fld>
            <a:endParaRPr lang="en-GB"/>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DBA24FE-E3B3-480D-A5F9-16EBE85D5E30}"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A587D1-A678-4D42-A018-6E0D54A809AC}"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DBA24FE-E3B3-480D-A5F9-16EBE85D5E30}" type="datetimeFigureOut">
              <a:rPr lang="en-GB" smtClean="0"/>
              <a:t>31/10/2016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A587D1-A678-4D42-A018-6E0D54A809AC}"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0DBA24FE-E3B3-480D-A5F9-16EBE85D5E30}" type="datetimeFigureOut">
              <a:rPr lang="en-GB" smtClean="0"/>
              <a:t>31/10/2016</a:t>
            </a:fld>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GB"/>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32A587D1-A678-4D42-A018-6E0D54A809AC}"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smtClean="0"/>
              <a:t>How is the text a piece of modern world literature?</a:t>
            </a:r>
            <a:endParaRPr lang="en-GB" dirty="0"/>
          </a:p>
        </p:txBody>
      </p:sp>
      <p:sp>
        <p:nvSpPr>
          <p:cNvPr id="2" name="Title 1"/>
          <p:cNvSpPr>
            <a:spLocks noGrp="1"/>
          </p:cNvSpPr>
          <p:nvPr>
            <p:ph type="ctrTitle"/>
          </p:nvPr>
        </p:nvSpPr>
        <p:spPr/>
        <p:txBody>
          <a:bodyPr/>
          <a:lstStyle/>
          <a:p>
            <a:r>
              <a:rPr lang="en-GB" dirty="0" smtClean="0"/>
              <a:t>Frankenstein, by Mary Shelley</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Text Summary</a:t>
            </a:r>
            <a:endParaRPr lang="en-GB" dirty="0"/>
          </a:p>
        </p:txBody>
      </p:sp>
      <p:sp>
        <p:nvSpPr>
          <p:cNvPr id="3" name="Content Placeholder 2"/>
          <p:cNvSpPr>
            <a:spLocks noGrp="1"/>
          </p:cNvSpPr>
          <p:nvPr>
            <p:ph sz="quarter" idx="1"/>
          </p:nvPr>
        </p:nvSpPr>
        <p:spPr>
          <a:xfrm>
            <a:off x="914400" y="1412776"/>
            <a:ext cx="7772400" cy="5410200"/>
          </a:xfrm>
        </p:spPr>
        <p:txBody>
          <a:bodyPr>
            <a:normAutofit fontScale="77500" lnSpcReduction="20000"/>
          </a:bodyPr>
          <a:lstStyle/>
          <a:p>
            <a:r>
              <a:rPr lang="en-GB" dirty="0" smtClean="0"/>
              <a:t>(Published in 1818)</a:t>
            </a:r>
          </a:p>
          <a:p>
            <a:r>
              <a:rPr lang="en-GB" dirty="0" smtClean="0"/>
              <a:t>Narrative </a:t>
            </a:r>
            <a:r>
              <a:rPr lang="en-GB" dirty="0" smtClean="0"/>
              <a:t>is told through R. Walton, who is travelling to the Arctic for the sake of seeing whether it is possible. The first part of the novel is told through a series of letter from Walton to his sister.</a:t>
            </a:r>
          </a:p>
          <a:p>
            <a:r>
              <a:rPr lang="en-GB" dirty="0" smtClean="0"/>
              <a:t>In </a:t>
            </a:r>
            <a:r>
              <a:rPr lang="en-GB" dirty="0" smtClean="0"/>
              <a:t>the narrative, Walton rescues Frankenstein onto his boat, and Frankenstein tells his story, which forms the majority of the rest of the novel, and is in prose chapter form.</a:t>
            </a:r>
          </a:p>
          <a:p>
            <a:r>
              <a:rPr lang="en-GB" dirty="0" smtClean="0"/>
              <a:t>Frankenstein </a:t>
            </a:r>
            <a:r>
              <a:rPr lang="en-GB" dirty="0" smtClean="0"/>
              <a:t>was born in Geneva, and travels to Ingolstadt (modern day Germany) receive his education. He is ridiculed for his readings of Cornelius Agrippa, who was a philosopher writing in the early 1500s.</a:t>
            </a:r>
          </a:p>
          <a:p>
            <a:r>
              <a:rPr lang="en-GB" dirty="0" smtClean="0"/>
              <a:t>During </a:t>
            </a:r>
            <a:r>
              <a:rPr lang="en-GB" dirty="0" smtClean="0"/>
              <a:t>his studies he becomes fascinated with the idea of the principle of life and the structure of the human frame. He discovered what is needed to create life (electricity), and sets about creating a being to animate. However once he has animated his creation, he becomes horrified by what he has created and flees his apartment</a:t>
            </a:r>
            <a:r>
              <a:rPr lang="en-GB" dirty="0" smtClean="0"/>
              <a:t>.</a:t>
            </a:r>
            <a:endParaRPr lang="en-GB"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fontScale="85000" lnSpcReduction="20000"/>
          </a:bodyPr>
          <a:lstStyle/>
          <a:p>
            <a:r>
              <a:rPr lang="en-GB" dirty="0" smtClean="0"/>
              <a:t>When </a:t>
            </a:r>
            <a:r>
              <a:rPr lang="en-GB" dirty="0" smtClean="0"/>
              <a:t>he returns with his friend Henry </a:t>
            </a:r>
            <a:r>
              <a:rPr lang="en-GB" dirty="0" err="1" smtClean="0"/>
              <a:t>Clerval</a:t>
            </a:r>
            <a:r>
              <a:rPr lang="en-GB" dirty="0" smtClean="0"/>
              <a:t>, to his relief the creature has gone. Frankenstein then falls terribly ill with the guilt and horror of what he has done. After a considerable time, he recovers and plans to return to his family in Geneva. He then receives a letter from his father informing him that his younger brother William has been murdered.</a:t>
            </a:r>
          </a:p>
          <a:p>
            <a:r>
              <a:rPr lang="en-GB" dirty="0" smtClean="0"/>
              <a:t>On </a:t>
            </a:r>
            <a:r>
              <a:rPr lang="en-GB" dirty="0" smtClean="0"/>
              <a:t>his return to Geneva, Frankenstein sees the creature in a flash of lightning, and at that moment is convinced that the creature murdered his brother.</a:t>
            </a:r>
          </a:p>
          <a:p>
            <a:r>
              <a:rPr lang="en-GB" dirty="0" smtClean="0"/>
              <a:t>When </a:t>
            </a:r>
            <a:r>
              <a:rPr lang="en-GB" dirty="0" smtClean="0"/>
              <a:t>Frankenstein returns home, he is informed that William has allegedly been murdered by Justine, a family friend. She is killed for the crime, and Frankenstein feels the guilt for her and William's deaths.</a:t>
            </a:r>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a:xfrm>
            <a:off x="144016" y="1447800"/>
            <a:ext cx="8892480" cy="5410200"/>
          </a:xfrm>
        </p:spPr>
        <p:txBody>
          <a:bodyPr>
            <a:normAutofit fontScale="77500" lnSpcReduction="20000"/>
          </a:bodyPr>
          <a:lstStyle/>
          <a:p>
            <a:r>
              <a:rPr lang="en-GB" dirty="0" smtClean="0"/>
              <a:t>Frankenstein then goes travelling to Chamonix, and climbs in the mountains, where he meets his creature. The creature entreats Frankenstein to listen to his story, which is then followed by the creature's first person narrative perspective. </a:t>
            </a:r>
            <a:endParaRPr lang="en-GB" dirty="0" smtClean="0"/>
          </a:p>
          <a:p>
            <a:r>
              <a:rPr lang="en-GB" dirty="0" smtClean="0"/>
              <a:t>The </a:t>
            </a:r>
            <a:r>
              <a:rPr lang="en-GB" dirty="0" smtClean="0"/>
              <a:t>reader learns how the creature struggled to survive at first, and how it was met with horror and disgust wherever it tried to find food or shelter. It then found a small cottage and formed a unreciprocated "relationship" with the family that lived there, and through them learnt words and speech, and teaches himself how to read. He performed helpful tasks for them, such as collecting firewood, and eventually has the courage to approach them</a:t>
            </a:r>
            <a:r>
              <a:rPr lang="en-GB" dirty="0" smtClean="0"/>
              <a:t>.</a:t>
            </a:r>
            <a:endParaRPr lang="en-GB" dirty="0" smtClean="0"/>
          </a:p>
          <a:p>
            <a:r>
              <a:rPr lang="en-GB" dirty="0" smtClean="0"/>
              <a:t> </a:t>
            </a:r>
            <a:r>
              <a:rPr lang="en-GB" dirty="0" smtClean="0"/>
              <a:t>He speaks first to the father, who is blind, but their civil conversation is disrupted and ruined by the arrival of the son, daughter, and the son's new wife. These three are repulsed by the creature and drive it from their home. </a:t>
            </a:r>
            <a:endParaRPr lang="en-GB" dirty="0" smtClean="0"/>
          </a:p>
          <a:p>
            <a:r>
              <a:rPr lang="en-GB" dirty="0" smtClean="0"/>
              <a:t>In </a:t>
            </a:r>
            <a:r>
              <a:rPr lang="en-GB" dirty="0" smtClean="0"/>
              <a:t>the following days they leave the cottage and in its anger and sense of betrayal, the creature burns the cottage. The creature then decides to search for its Creator, as they would be the only person who would be obliged in some way to interact with it.</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a:xfrm>
            <a:off x="914400" y="1447800"/>
            <a:ext cx="7772400" cy="4861520"/>
          </a:xfrm>
        </p:spPr>
        <p:txBody>
          <a:bodyPr>
            <a:normAutofit fontScale="77500" lnSpcReduction="20000"/>
          </a:bodyPr>
          <a:lstStyle/>
          <a:p>
            <a:r>
              <a:rPr lang="en-GB" dirty="0" smtClean="0"/>
              <a:t>The creature arrives in Geneva and rescues a girl from drowning in a river, but instead of receiving thanks the girl's male companion shoots him. This causes much anger, and the creature exclaims "This was then the reward of my benevolence!" "The feelings of kindness and gentleness which I had entertained but a few moments before, gave place to hellish rage and gnashing teeth."</a:t>
            </a:r>
          </a:p>
          <a:p>
            <a:r>
              <a:rPr lang="en-GB" dirty="0" smtClean="0"/>
              <a:t>It is in this spirit that the creature confronts a small boy, who the reader knows to be William, and when William says that his father is called Frankenstein, the creature kills him as William is the kin of his enemy. The creature then takes the small portrait from William and later leaves it with Justine, to frame her for murder.</a:t>
            </a:r>
          </a:p>
          <a:p>
            <a:r>
              <a:rPr lang="en-GB" dirty="0" smtClean="0"/>
              <a:t>The creature ends his tale by telling Frankenstein that he must create a female companion for him, which Frankenstein later promises to do, as the creature promises to </a:t>
            </a:r>
            <a:r>
              <a:rPr lang="en-GB" dirty="0" smtClean="0"/>
              <a:t>leave human civilisation and go to some </a:t>
            </a:r>
            <a:r>
              <a:rPr lang="en-GB" dirty="0" smtClean="0"/>
              <a:t>uninhabited region.</a:t>
            </a:r>
          </a:p>
          <a:p>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fontScale="77500" lnSpcReduction="20000"/>
          </a:bodyPr>
          <a:lstStyle/>
          <a:p>
            <a:r>
              <a:rPr lang="en-GB" dirty="0" smtClean="0"/>
              <a:t>To complete this task, Frankenstein travels to London with his friend Henry, and later to a remote island in Scotland. He is overcome with the horror of what he is about to do, and then refuses to create a female companion, as then they could reproduce to create many more horrific creatures. The creature is enraged by this and tells Frankenstein "I will be with you on your wedding night."</a:t>
            </a:r>
          </a:p>
          <a:p>
            <a:r>
              <a:rPr lang="en-GB" dirty="0" smtClean="0"/>
              <a:t>Frankenstein then leaves the island and tries to return to the mainland, but is set off course and ends up in Ireland, where he is accused of murder. The victim turns out to be Henry, as the creature continues its destruction of Frankenstein's friends and family. Frankenstein is eventually freed from prison, and returns to Geneva where he marries Elizabeth. On their wedding night, the creature stays true to his word and murders Elizabeth. The news of this reaches Frankenstein's father and he dies from the shock and heartbreak. </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
          </p:nvPr>
        </p:nvSpPr>
        <p:spPr/>
        <p:txBody>
          <a:bodyPr>
            <a:normAutofit fontScale="77500" lnSpcReduction="20000"/>
          </a:bodyPr>
          <a:lstStyle/>
          <a:p>
            <a:r>
              <a:rPr lang="en-GB" dirty="0" smtClean="0"/>
              <a:t>Frankenstein then resolves himself to pursuing the creature to avenge his wife (and his entire family). This takes him on a journey north through Russia towards the Arctic, which is where Walton meets him. The narrative is now back up to date, and returns to Walton's letters.</a:t>
            </a:r>
          </a:p>
          <a:p>
            <a:r>
              <a:rPr lang="en-GB" dirty="0" smtClean="0"/>
              <a:t>The boat becomes trapped in ice, and the men convince Walton to turn southward if the ice clears. Frankenstein is opposed to this, as he wishes to continue north to find the creature, but he falls ill yet again, this time fatally. He entreats Walton to continue his mission and kill the creature if he finds him. Upon the death of his Creator, the creature appears, and is apparently mournful as his purpose for existing has gone. The creature then declares that he will kill himself, and vanishes from the boat.</a:t>
            </a:r>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Modernity in the text</a:t>
            </a:r>
            <a:endParaRPr lang="en-GB" dirty="0"/>
          </a:p>
        </p:txBody>
      </p:sp>
      <p:sp>
        <p:nvSpPr>
          <p:cNvPr id="3" name="Content Placeholder 2"/>
          <p:cNvSpPr>
            <a:spLocks noGrp="1"/>
          </p:cNvSpPr>
          <p:nvPr>
            <p:ph sz="quarter" idx="1"/>
          </p:nvPr>
        </p:nvSpPr>
        <p:spPr>
          <a:xfrm>
            <a:off x="539552" y="1447800"/>
            <a:ext cx="8147248" cy="5005536"/>
          </a:xfrm>
        </p:spPr>
        <p:txBody>
          <a:bodyPr>
            <a:normAutofit fontScale="77500" lnSpcReduction="20000"/>
          </a:bodyPr>
          <a:lstStyle/>
          <a:p>
            <a:pPr>
              <a:buNone/>
            </a:pPr>
            <a:r>
              <a:rPr lang="en-GB" b="1" dirty="0" smtClean="0"/>
              <a:t>Break from the past</a:t>
            </a:r>
          </a:p>
          <a:p>
            <a:pPr lvl="0"/>
            <a:r>
              <a:rPr lang="en-GB" dirty="0" smtClean="0"/>
              <a:t>The science in the </a:t>
            </a:r>
            <a:r>
              <a:rPr lang="en-GB" dirty="0" smtClean="0"/>
              <a:t>novel - </a:t>
            </a:r>
            <a:r>
              <a:rPr lang="en-GB" dirty="0" smtClean="0"/>
              <a:t>the innovation of discovering the cause of life. Frankenstein breaks away from the norms of science for his </a:t>
            </a:r>
            <a:r>
              <a:rPr lang="en-GB" dirty="0" smtClean="0"/>
              <a:t>time.</a:t>
            </a:r>
          </a:p>
          <a:p>
            <a:r>
              <a:rPr lang="en-GB" dirty="0" smtClean="0"/>
              <a:t>Science was at a frontier point when Shelley wrote Frankenstein, and so as well as being a ghost story, she set it out to be "A cautionary tale warning of the dangers that can be cast into society by a presuming experimental science</a:t>
            </a:r>
            <a:r>
              <a:rPr lang="en-GB" dirty="0" smtClean="0"/>
              <a:t>."</a:t>
            </a:r>
            <a:endParaRPr lang="en-GB" dirty="0" smtClean="0"/>
          </a:p>
          <a:p>
            <a:pPr lvl="0"/>
            <a:r>
              <a:rPr lang="en-GB" dirty="0" smtClean="0"/>
              <a:t>The novel itself is a break from the past - is arguably one of the first works of science fiction, as it involves the manipulation of science to create a fantastical result. </a:t>
            </a:r>
          </a:p>
          <a:p>
            <a:pPr lvl="0"/>
            <a:r>
              <a:rPr lang="en-GB" dirty="0" smtClean="0"/>
              <a:t>Tory </a:t>
            </a:r>
            <a:r>
              <a:rPr lang="en-GB" dirty="0" smtClean="0"/>
              <a:t>Quarterly Review gave Frankenstein a venomous review, saying it was immoral and failed to give a lesson of "conduct, manners or morality". Tory paper and therefore Conservative publication - if it angers this then Frankenstein is arguably a break from the traditional and is therefore modern?</a:t>
            </a:r>
          </a:p>
          <a:p>
            <a:pPr>
              <a:buNone/>
            </a:pP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Modernity in the text</a:t>
            </a:r>
            <a:endParaRPr lang="en-GB" dirty="0"/>
          </a:p>
        </p:txBody>
      </p:sp>
      <p:sp>
        <p:nvSpPr>
          <p:cNvPr id="3" name="Content Placeholder 2"/>
          <p:cNvSpPr>
            <a:spLocks noGrp="1"/>
          </p:cNvSpPr>
          <p:nvPr>
            <p:ph sz="quarter" idx="1"/>
          </p:nvPr>
        </p:nvSpPr>
        <p:spPr>
          <a:xfrm>
            <a:off x="914400" y="1447800"/>
            <a:ext cx="7772400" cy="2845296"/>
          </a:xfrm>
        </p:spPr>
        <p:txBody>
          <a:bodyPr>
            <a:normAutofit fontScale="85000" lnSpcReduction="20000"/>
          </a:bodyPr>
          <a:lstStyle/>
          <a:p>
            <a:pPr>
              <a:buNone/>
            </a:pPr>
            <a:r>
              <a:rPr lang="en-GB" b="1" dirty="0" smtClean="0"/>
              <a:t>Space time compression</a:t>
            </a:r>
          </a:p>
          <a:p>
            <a:pPr lvl="0"/>
            <a:r>
              <a:rPr lang="en-GB" dirty="0" smtClean="0"/>
              <a:t>Time compression in Victor's creation of the creature, takes the childhood aspect of life away and gives the creature immediate adulthood. </a:t>
            </a:r>
            <a:r>
              <a:rPr lang="en-GB" dirty="0" smtClean="0"/>
              <a:t>(This also matches the time </a:t>
            </a:r>
            <a:r>
              <a:rPr lang="en-GB" dirty="0" smtClean="0"/>
              <a:t>is always "out of joint" aspect of modernity)</a:t>
            </a:r>
          </a:p>
          <a:p>
            <a:pPr lvl="0"/>
            <a:r>
              <a:rPr lang="en-GB" dirty="0" smtClean="0"/>
              <a:t>Global travel of Frankenstein and Walton, how travelling to previously unknown or rarely visited places was becoming easier to accomplish.</a:t>
            </a:r>
          </a:p>
          <a:p>
            <a:pPr>
              <a:buNone/>
            </a:pP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Modernity in the text</a:t>
            </a:r>
            <a:endParaRPr lang="en-GB" dirty="0"/>
          </a:p>
        </p:txBody>
      </p:sp>
      <p:sp>
        <p:nvSpPr>
          <p:cNvPr id="3" name="Content Placeholder 2"/>
          <p:cNvSpPr>
            <a:spLocks noGrp="1"/>
          </p:cNvSpPr>
          <p:nvPr>
            <p:ph sz="quarter" idx="1"/>
          </p:nvPr>
        </p:nvSpPr>
        <p:spPr/>
        <p:txBody>
          <a:bodyPr>
            <a:normAutofit fontScale="85000" lnSpcReduction="10000"/>
          </a:bodyPr>
          <a:lstStyle/>
          <a:p>
            <a:pPr>
              <a:buNone/>
            </a:pPr>
            <a:r>
              <a:rPr lang="en-GB" b="1" dirty="0" smtClean="0"/>
              <a:t>The rise of the everyday</a:t>
            </a:r>
          </a:p>
          <a:p>
            <a:pPr lvl="0"/>
            <a:r>
              <a:rPr lang="en-GB" dirty="0" smtClean="0"/>
              <a:t>Present in the lives of the cottage dwellers, and the creature's attempts to become acquainted with the workings of human existence - eating, speech, etc. </a:t>
            </a:r>
          </a:p>
          <a:p>
            <a:pPr lvl="0"/>
            <a:r>
              <a:rPr lang="en-GB" dirty="0" smtClean="0"/>
              <a:t>Novel is about the impact of creating life, rather than focusing on how it was done - therefore Frankenstein is about emotional and psychological impacts, and the effect on individuals.</a:t>
            </a:r>
            <a:br>
              <a:rPr lang="en-GB" dirty="0" smtClean="0"/>
            </a:br>
            <a:r>
              <a:rPr lang="en-GB" dirty="0" smtClean="0"/>
              <a:t>Examples:</a:t>
            </a:r>
            <a:br>
              <a:rPr lang="en-GB" dirty="0" smtClean="0"/>
            </a:br>
            <a:r>
              <a:rPr lang="en-GB" dirty="0" smtClean="0"/>
              <a:t>- The </a:t>
            </a:r>
            <a:r>
              <a:rPr lang="en-GB" dirty="0" smtClean="0"/>
              <a:t>creature's various existential crises as he questions why he exists and why he was created.</a:t>
            </a:r>
            <a:br>
              <a:rPr lang="en-GB" dirty="0" smtClean="0"/>
            </a:br>
            <a:r>
              <a:rPr lang="en-GB" dirty="0" smtClean="0"/>
              <a:t>- Frankenstein's </a:t>
            </a:r>
            <a:r>
              <a:rPr lang="en-GB" dirty="0" smtClean="0"/>
              <a:t>own guilt at what he has done. </a:t>
            </a:r>
          </a:p>
          <a:p>
            <a:pPr>
              <a:buNone/>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Modernity in the text</a:t>
            </a:r>
            <a:endParaRPr lang="en-GB" dirty="0"/>
          </a:p>
        </p:txBody>
      </p:sp>
      <p:sp>
        <p:nvSpPr>
          <p:cNvPr id="3" name="Content Placeholder 2"/>
          <p:cNvSpPr>
            <a:spLocks noGrp="1"/>
          </p:cNvSpPr>
          <p:nvPr>
            <p:ph sz="quarter" idx="1"/>
          </p:nvPr>
        </p:nvSpPr>
        <p:spPr>
          <a:xfrm>
            <a:off x="914400" y="1447800"/>
            <a:ext cx="7772400" cy="3853408"/>
          </a:xfrm>
        </p:spPr>
        <p:txBody>
          <a:bodyPr>
            <a:normAutofit fontScale="85000" lnSpcReduction="20000"/>
          </a:bodyPr>
          <a:lstStyle/>
          <a:p>
            <a:pPr>
              <a:buNone/>
            </a:pPr>
            <a:r>
              <a:rPr lang="en-GB" b="1" dirty="0" smtClean="0"/>
              <a:t>Experience of fragmentation, displacement and dispersal</a:t>
            </a:r>
          </a:p>
          <a:p>
            <a:pPr lvl="0"/>
            <a:r>
              <a:rPr lang="en-GB" dirty="0" smtClean="0"/>
              <a:t>Fragmentation the creature feels, in its agony of being separate from normal </a:t>
            </a:r>
            <a:r>
              <a:rPr lang="en-GB" dirty="0" smtClean="0"/>
              <a:t>humanity. Displacement from various groups and places that it hopes it would be welcome (i.e. The first village it comes to, and then the cottage where its “friends” live.)</a:t>
            </a:r>
            <a:endParaRPr lang="en-GB" dirty="0" smtClean="0"/>
          </a:p>
          <a:p>
            <a:pPr lvl="0"/>
            <a:r>
              <a:rPr lang="en-GB" dirty="0" smtClean="0"/>
              <a:t>Isolation that Frankenstein feels after the creation of his first creature, and then when the creature demands a mate.</a:t>
            </a:r>
          </a:p>
          <a:p>
            <a:pPr lvl="0"/>
            <a:r>
              <a:rPr lang="en-GB" dirty="0" smtClean="0"/>
              <a:t>Fragmentation of Frankenstein's own personal life as all of his family, friends and loved ones die due to his creation.</a:t>
            </a:r>
          </a:p>
          <a:p>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Modernity in the text</a:t>
            </a:r>
            <a:endParaRPr lang="en-GB" dirty="0"/>
          </a:p>
        </p:txBody>
      </p:sp>
      <p:sp>
        <p:nvSpPr>
          <p:cNvPr id="3" name="Content Placeholder 2"/>
          <p:cNvSpPr>
            <a:spLocks noGrp="1"/>
          </p:cNvSpPr>
          <p:nvPr>
            <p:ph sz="quarter" idx="1"/>
          </p:nvPr>
        </p:nvSpPr>
        <p:spPr>
          <a:xfrm>
            <a:off x="395536" y="1447800"/>
            <a:ext cx="8291264" cy="5410200"/>
          </a:xfrm>
        </p:spPr>
        <p:txBody>
          <a:bodyPr>
            <a:normAutofit fontScale="77500" lnSpcReduction="20000"/>
          </a:bodyPr>
          <a:lstStyle/>
          <a:p>
            <a:pPr>
              <a:buNone/>
            </a:pPr>
            <a:r>
              <a:rPr lang="en-GB" b="1" dirty="0" smtClean="0"/>
              <a:t>Written by a woman, who is arguably a modern woman </a:t>
            </a:r>
          </a:p>
          <a:p>
            <a:pPr lvl="0"/>
            <a:r>
              <a:rPr lang="en-GB" dirty="0" smtClean="0"/>
              <a:t>Mother was Mary Wollstonecraft, feminist and philosopher, (who wrote The Vindication of the Rights of Women).</a:t>
            </a:r>
          </a:p>
          <a:p>
            <a:pPr lvl="0"/>
            <a:r>
              <a:rPr lang="en-GB" dirty="0" smtClean="0"/>
              <a:t>Father was William Godwin, an esteemed political philosopher</a:t>
            </a:r>
          </a:p>
          <a:p>
            <a:pPr lvl="0"/>
            <a:r>
              <a:rPr lang="en-GB" dirty="0" smtClean="0"/>
              <a:t>Both parents were influenced by the ideals of the French Revolution</a:t>
            </a:r>
          </a:p>
          <a:p>
            <a:pPr lvl="0"/>
            <a:r>
              <a:rPr lang="en-GB" dirty="0" smtClean="0"/>
              <a:t>As a result of this strong philosophical and educated parentage, she received an unusually high education for a girl of her time. </a:t>
            </a:r>
          </a:p>
          <a:p>
            <a:pPr lvl="0"/>
            <a:r>
              <a:rPr lang="en-GB" dirty="0" smtClean="0"/>
              <a:t>Father had high expectations for her, as she writes in her journal "To do something great and good was the precept given me by my Father." </a:t>
            </a:r>
          </a:p>
          <a:p>
            <a:pPr lvl="0"/>
            <a:r>
              <a:rPr lang="en-GB" dirty="0" smtClean="0"/>
              <a:t>In a review of the novel from </a:t>
            </a:r>
            <a:r>
              <a:rPr lang="en-GB" i="1" dirty="0" smtClean="0"/>
              <a:t>Blackwood’s</a:t>
            </a:r>
            <a:r>
              <a:rPr lang="en-GB" dirty="0" smtClean="0"/>
              <a:t>:”For </a:t>
            </a:r>
            <a:r>
              <a:rPr lang="en-GB" dirty="0" smtClean="0"/>
              <a:t>a man it was excellent, but for a woman it was </a:t>
            </a:r>
            <a:r>
              <a:rPr lang="en-GB" dirty="0" smtClean="0"/>
              <a:t>wonderful“ which </a:t>
            </a:r>
            <a:r>
              <a:rPr lang="en-GB" dirty="0" smtClean="0"/>
              <a:t>implies a lack of female writers, at least in </a:t>
            </a:r>
            <a:r>
              <a:rPr lang="en-GB" dirty="0" smtClean="0"/>
              <a:t>this </a:t>
            </a:r>
            <a:r>
              <a:rPr lang="en-GB" dirty="0" smtClean="0"/>
              <a:t>genre. </a:t>
            </a:r>
            <a:br>
              <a:rPr lang="en-GB" dirty="0" smtClean="0"/>
            </a:br>
            <a:r>
              <a:rPr lang="en-GB" dirty="0" smtClean="0"/>
              <a:t>Novel </a:t>
            </a:r>
            <a:r>
              <a:rPr lang="en-GB" dirty="0" smtClean="0"/>
              <a:t>was published anonymously, and this was also around the time that the Bronte sisters, for example, published their novels under male pen names, showing how the genre of novel writing was not wholly accessible to woman. </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Worldliness in the novel</a:t>
            </a:r>
            <a:endParaRPr lang="en-GB" dirty="0"/>
          </a:p>
        </p:txBody>
      </p:sp>
      <p:sp>
        <p:nvSpPr>
          <p:cNvPr id="3" name="Content Placeholder 2"/>
          <p:cNvSpPr>
            <a:spLocks noGrp="1"/>
          </p:cNvSpPr>
          <p:nvPr>
            <p:ph sz="quarter" idx="1"/>
          </p:nvPr>
        </p:nvSpPr>
        <p:spPr/>
        <p:txBody>
          <a:bodyPr>
            <a:normAutofit fontScale="85000" lnSpcReduction="20000"/>
          </a:bodyPr>
          <a:lstStyle/>
          <a:p>
            <a:r>
              <a:rPr lang="en-GB" dirty="0" smtClean="0"/>
              <a:t>Lots of physical travelling in novel, set during a time of "The Grand Tour" of Europe, greater availability of European travel - Mary Shelley herself was travelling in Europe when she first conceived the idea of Frankenstein.</a:t>
            </a:r>
          </a:p>
          <a:p>
            <a:r>
              <a:rPr lang="en-GB" dirty="0" smtClean="0"/>
              <a:t>Exploration - Walton, travelling to Arctic.</a:t>
            </a:r>
          </a:p>
          <a:p>
            <a:r>
              <a:rPr lang="en-GB" dirty="0" smtClean="0"/>
              <a:t>Death in the novel was a present issue for Mary Shelley - three of her four children died, her mother died soon after she was born </a:t>
            </a:r>
            <a:r>
              <a:rPr lang="en-GB" dirty="0" smtClean="0"/>
              <a:t>etc – novel in part reflected her own time of living.</a:t>
            </a:r>
          </a:p>
          <a:p>
            <a:r>
              <a:rPr lang="en-GB" dirty="0" smtClean="0"/>
              <a:t>Worldliness in the “rise of the everyday” aspect of modernity – e.g. life of the cottage dwellers</a:t>
            </a:r>
          </a:p>
          <a:p>
            <a:r>
              <a:rPr lang="en-GB" dirty="0" smtClean="0"/>
              <a:t>Discovering new facts and features of the world through scientific experiment, a different kind of exploration to Walton’s.</a:t>
            </a:r>
            <a:endParaRPr lang="en-GB"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30</TotalTime>
  <Words>1770</Words>
  <Application>Microsoft Office PowerPoint</Application>
  <PresentationFormat>On-screen Show (4:3)</PresentationFormat>
  <Paragraphs>55</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Equity</vt:lpstr>
      <vt:lpstr>Frankenstein, by Mary Shelley</vt:lpstr>
      <vt:lpstr>Text Summary</vt:lpstr>
      <vt:lpstr>Slide 3</vt:lpstr>
      <vt:lpstr>Slide 4</vt:lpstr>
      <vt:lpstr>Slide 5</vt:lpstr>
      <vt:lpstr>Slide 6</vt:lpstr>
      <vt:lpstr>Slide 7</vt:lpstr>
      <vt:lpstr>Modernity in the text</vt:lpstr>
      <vt:lpstr>Modernity in the text</vt:lpstr>
      <vt:lpstr>Modernity in the text</vt:lpstr>
      <vt:lpstr>Modernity in the text</vt:lpstr>
      <vt:lpstr>Modernity in the text</vt:lpstr>
      <vt:lpstr>Worldliness in the novel</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Frankenstein, by Mary Shelley</dc:title>
  <dc:creator>Amy Hodkin</dc:creator>
  <cp:lastModifiedBy>Amy Hodkin</cp:lastModifiedBy>
  <cp:revision>5</cp:revision>
  <dcterms:created xsi:type="dcterms:W3CDTF">2016-10-31T09:30:46Z</dcterms:created>
  <dcterms:modified xsi:type="dcterms:W3CDTF">2016-10-31T10:01:42Z</dcterms:modified>
</cp:coreProperties>
</file>