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6" r:id="rId7"/>
    <p:sldId id="263" r:id="rId8"/>
    <p:sldId id="267" r:id="rId9"/>
    <p:sldId id="268" r:id="rId10"/>
    <p:sldId id="269" r:id="rId11"/>
    <p:sldId id="270" r:id="rId12"/>
    <p:sldId id="271" r:id="rId13"/>
    <p:sldId id="272" r:id="rId14"/>
    <p:sldId id="273" r:id="rId15"/>
    <p:sldId id="274" r:id="rId16"/>
    <p:sldId id="275" r:id="rId17"/>
    <p:sldId id="264" r:id="rId18"/>
    <p:sldId id="265"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04" y="-6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CBEC151-5AF9-47B0-8153-759B231EB233}" type="datetimeFigureOut">
              <a:rPr lang="en-GB" smtClean="0"/>
              <a:t>31/01/16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954B03-4706-4F84-B893-9A7AEECD3382}"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CBEC151-5AF9-47B0-8153-759B231EB233}" type="datetimeFigureOut">
              <a:rPr lang="en-GB" smtClean="0"/>
              <a:t>31/01/16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954B03-4706-4F84-B893-9A7AEECD3382}"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CBEC151-5AF9-47B0-8153-759B231EB233}" type="datetimeFigureOut">
              <a:rPr lang="en-GB" smtClean="0"/>
              <a:t>31/01/16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954B03-4706-4F84-B893-9A7AEECD3382}"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CBEC151-5AF9-47B0-8153-759B231EB233}" type="datetimeFigureOut">
              <a:rPr lang="en-GB" smtClean="0"/>
              <a:t>31/01/16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954B03-4706-4F84-B893-9A7AEECD3382}"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BEC151-5AF9-47B0-8153-759B231EB233}" type="datetimeFigureOut">
              <a:rPr lang="en-GB" smtClean="0"/>
              <a:t>31/01/16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954B03-4706-4F84-B893-9A7AEECD3382}"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CBEC151-5AF9-47B0-8153-759B231EB233}" type="datetimeFigureOut">
              <a:rPr lang="en-GB" smtClean="0"/>
              <a:t>31/01/16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954B03-4706-4F84-B893-9A7AEECD3382}"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CBEC151-5AF9-47B0-8153-759B231EB233}" type="datetimeFigureOut">
              <a:rPr lang="en-GB" smtClean="0"/>
              <a:t>31/01/16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8954B03-4706-4F84-B893-9A7AEECD3382}"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CBEC151-5AF9-47B0-8153-759B231EB233}" type="datetimeFigureOut">
              <a:rPr lang="en-GB" smtClean="0"/>
              <a:t>31/01/16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8954B03-4706-4F84-B893-9A7AEECD3382}"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BEC151-5AF9-47B0-8153-759B231EB233}" type="datetimeFigureOut">
              <a:rPr lang="en-GB" smtClean="0"/>
              <a:t>31/01/16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8954B03-4706-4F84-B893-9A7AEECD3382}"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EC151-5AF9-47B0-8153-759B231EB233}" type="datetimeFigureOut">
              <a:rPr lang="en-GB" smtClean="0"/>
              <a:t>31/01/16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954B03-4706-4F84-B893-9A7AEECD3382}"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EC151-5AF9-47B0-8153-759B231EB233}" type="datetimeFigureOut">
              <a:rPr lang="en-GB" smtClean="0"/>
              <a:t>31/01/16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954B03-4706-4F84-B893-9A7AEECD3382}"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BEC151-5AF9-47B0-8153-759B231EB233}" type="datetimeFigureOut">
              <a:rPr lang="en-GB" smtClean="0"/>
              <a:t>31/01/16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954B03-4706-4F84-B893-9A7AEECD3382}"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2564904"/>
            <a:ext cx="7772400" cy="1470025"/>
          </a:xfrm>
        </p:spPr>
        <p:txBody>
          <a:bodyPr/>
          <a:lstStyle/>
          <a:p>
            <a:r>
              <a:rPr lang="en-GB" b="1" i="1" dirty="0"/>
              <a:t>Woman at Point Zero</a:t>
            </a:r>
            <a:r>
              <a:rPr lang="en-GB" b="1" dirty="0"/>
              <a:t> </a:t>
            </a:r>
            <a:r>
              <a:rPr lang="en-GB" b="1" dirty="0" smtClean="0"/>
              <a:t/>
            </a:r>
            <a:br>
              <a:rPr lang="en-GB" b="1" dirty="0" smtClean="0"/>
            </a:br>
            <a:r>
              <a:rPr lang="en-GB" b="1" dirty="0" smtClean="0"/>
              <a:t>by </a:t>
            </a:r>
            <a:r>
              <a:rPr lang="en-GB" b="1" dirty="0"/>
              <a:t>Nawal El </a:t>
            </a:r>
            <a:r>
              <a:rPr lang="en-GB" b="1" dirty="0" err="1"/>
              <a:t>Saadawi</a:t>
            </a:r>
            <a:endParaRPr lang="en-GB" dirty="0"/>
          </a:p>
        </p:txBody>
      </p:sp>
      <p:sp>
        <p:nvSpPr>
          <p:cNvPr id="3" name="Subtitle 2"/>
          <p:cNvSpPr>
            <a:spLocks noGrp="1"/>
          </p:cNvSpPr>
          <p:nvPr>
            <p:ph type="subTitle" idx="1"/>
          </p:nvPr>
        </p:nvSpPr>
        <p:spPr>
          <a:xfrm>
            <a:off x="1043608" y="4218856"/>
            <a:ext cx="7200800" cy="2639144"/>
          </a:xfrm>
        </p:spPr>
        <p:txBody>
          <a:bodyPr>
            <a:normAutofit lnSpcReduction="10000"/>
          </a:bodyPr>
          <a:lstStyle/>
          <a:p>
            <a:r>
              <a:rPr lang="en-GB" dirty="0" smtClean="0"/>
              <a:t>Session Aims:</a:t>
            </a:r>
          </a:p>
          <a:p>
            <a:r>
              <a:rPr lang="en-GB" dirty="0" smtClean="0"/>
              <a:t>To examine </a:t>
            </a:r>
            <a:r>
              <a:rPr lang="en-GB" dirty="0" err="1" smtClean="0"/>
              <a:t>Saadawi’s</a:t>
            </a:r>
            <a:r>
              <a:rPr lang="en-GB" dirty="0" smtClean="0"/>
              <a:t> decision to write the story of </a:t>
            </a:r>
            <a:r>
              <a:rPr lang="en-GB" dirty="0" err="1" smtClean="0"/>
              <a:t>Firdaus</a:t>
            </a:r>
            <a:r>
              <a:rPr lang="en-GB" dirty="0" smtClean="0"/>
              <a:t> in creative non-fiction.</a:t>
            </a:r>
          </a:p>
          <a:p>
            <a:r>
              <a:rPr lang="en-GB" dirty="0" smtClean="0"/>
              <a:t>To explore </a:t>
            </a:r>
            <a:r>
              <a:rPr lang="en-GB" dirty="0" err="1" smtClean="0"/>
              <a:t>Saadawi’s</a:t>
            </a:r>
            <a:r>
              <a:rPr lang="en-GB" dirty="0" smtClean="0"/>
              <a:t> representation of the oppression of women in Egypt.</a:t>
            </a:r>
          </a:p>
          <a:p>
            <a:endParaRPr lang="en-GB" dirty="0" smtClean="0"/>
          </a:p>
          <a:p>
            <a:endParaRPr lang="en-GB" dirty="0"/>
          </a:p>
        </p:txBody>
      </p:sp>
      <p:pic>
        <p:nvPicPr>
          <p:cNvPr id="20482" name="Picture 2" descr="http://centreforpossiblestudies.files.wordpress.com/2011/07/nawal-high-resolution.jpg"/>
          <p:cNvPicPr>
            <a:picLocks noChangeAspect="1" noChangeArrowheads="1"/>
          </p:cNvPicPr>
          <p:nvPr/>
        </p:nvPicPr>
        <p:blipFill>
          <a:blip r:embed="rId2" cstate="print"/>
          <a:srcRect/>
          <a:stretch>
            <a:fillRect/>
          </a:stretch>
        </p:blipFill>
        <p:spPr bwMode="auto">
          <a:xfrm>
            <a:off x="0" y="0"/>
            <a:ext cx="3572396" cy="2629421"/>
          </a:xfrm>
          <a:prstGeom prst="rect">
            <a:avLst/>
          </a:prstGeom>
          <a:noFill/>
        </p:spPr>
      </p:pic>
      <p:pic>
        <p:nvPicPr>
          <p:cNvPr id="20484" name="Picture 4" descr="Nawal el Saadawi"/>
          <p:cNvPicPr>
            <a:picLocks noChangeAspect="1" noChangeArrowheads="1"/>
          </p:cNvPicPr>
          <p:nvPr/>
        </p:nvPicPr>
        <p:blipFill>
          <a:blip r:embed="rId3" cstate="print"/>
          <a:srcRect/>
          <a:stretch>
            <a:fillRect/>
          </a:stretch>
        </p:blipFill>
        <p:spPr bwMode="auto">
          <a:xfrm>
            <a:off x="6084168" y="0"/>
            <a:ext cx="3059832" cy="2564904"/>
          </a:xfrm>
          <a:prstGeom prst="rect">
            <a:avLst/>
          </a:prstGeom>
          <a:noFill/>
        </p:spPr>
      </p:pic>
      <p:pic>
        <p:nvPicPr>
          <p:cNvPr id="20486" name="Picture 6" descr="Woman at Point Zero"/>
          <p:cNvPicPr>
            <a:picLocks noChangeAspect="1" noChangeArrowheads="1"/>
          </p:cNvPicPr>
          <p:nvPr/>
        </p:nvPicPr>
        <p:blipFill>
          <a:blip r:embed="rId4" cstate="print"/>
          <a:srcRect/>
          <a:stretch>
            <a:fillRect/>
          </a:stretch>
        </p:blipFill>
        <p:spPr bwMode="auto">
          <a:xfrm>
            <a:off x="3707904" y="0"/>
            <a:ext cx="2232248" cy="2564904"/>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Saadawi</a:t>
            </a:r>
            <a:r>
              <a:rPr lang="en-GB" dirty="0" smtClean="0"/>
              <a:t> and the Veil</a:t>
            </a:r>
            <a:endParaRPr lang="en-GB" dirty="0"/>
          </a:p>
        </p:txBody>
      </p:sp>
      <p:sp>
        <p:nvSpPr>
          <p:cNvPr id="3" name="Content Placeholder 2"/>
          <p:cNvSpPr>
            <a:spLocks noGrp="1"/>
          </p:cNvSpPr>
          <p:nvPr>
            <p:ph idx="1"/>
          </p:nvPr>
        </p:nvSpPr>
        <p:spPr/>
        <p:txBody>
          <a:bodyPr/>
          <a:lstStyle/>
          <a:p>
            <a:r>
              <a:rPr lang="en-US" b="1" dirty="0" smtClean="0"/>
              <a:t>“Women who wear the veil and say they choose to do so are either lying or ignorant.” </a:t>
            </a:r>
          </a:p>
          <a:p>
            <a:r>
              <a:rPr lang="en-US" b="1" dirty="0" smtClean="0">
                <a:solidFill>
                  <a:srgbClr val="FF0000"/>
                </a:solidFill>
              </a:rPr>
              <a:t>Do you think this is a fair view of women who wear the veil?</a:t>
            </a:r>
            <a:endParaRPr lang="en-GB" dirty="0">
              <a:solidFill>
                <a:srgbClr val="FF0000"/>
              </a:solidFill>
            </a:endParaRPr>
          </a:p>
        </p:txBody>
      </p:sp>
    </p:spTree>
    <p:extLst>
      <p:ext uri="{BB962C8B-B14F-4D97-AF65-F5344CB8AC3E}">
        <p14:creationId xmlns:p14="http://schemas.microsoft.com/office/powerpoint/2010/main" val="17684708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Saadawi</a:t>
            </a:r>
            <a:r>
              <a:rPr lang="en-GB" dirty="0" smtClean="0"/>
              <a:t> and Honour Crimes</a:t>
            </a:r>
            <a:endParaRPr lang="en-GB" dirty="0"/>
          </a:p>
        </p:txBody>
      </p:sp>
      <p:sp>
        <p:nvSpPr>
          <p:cNvPr id="3" name="Content Placeholder 2"/>
          <p:cNvSpPr>
            <a:spLocks noGrp="1"/>
          </p:cNvSpPr>
          <p:nvPr>
            <p:ph idx="1"/>
          </p:nvPr>
        </p:nvSpPr>
        <p:spPr/>
        <p:txBody>
          <a:bodyPr>
            <a:normAutofit lnSpcReduction="10000"/>
          </a:bodyPr>
          <a:lstStyle/>
          <a:p>
            <a:r>
              <a:rPr lang="en-US" dirty="0" smtClean="0"/>
              <a:t>“Of course I’m very much against punishment for an </a:t>
            </a:r>
            <a:r>
              <a:rPr lang="en-US" dirty="0" err="1" smtClean="0"/>
              <a:t>honour</a:t>
            </a:r>
            <a:r>
              <a:rPr lang="en-US" dirty="0" smtClean="0"/>
              <a:t> crime, but this issue is very political because Islam is the enemy of the West and supposedly the only religion which kills women. I disagree with this – killing and violation of women is to be found in Israel and by the US government too for instance.”</a:t>
            </a:r>
          </a:p>
          <a:p>
            <a:r>
              <a:rPr lang="en-US" dirty="0" smtClean="0">
                <a:solidFill>
                  <a:srgbClr val="FF0000"/>
                </a:solidFill>
              </a:rPr>
              <a:t>What does this comment tell us about </a:t>
            </a:r>
            <a:r>
              <a:rPr lang="en-US" dirty="0" err="1" smtClean="0">
                <a:solidFill>
                  <a:srgbClr val="FF0000"/>
                </a:solidFill>
              </a:rPr>
              <a:t>Saadawi’s</a:t>
            </a:r>
            <a:r>
              <a:rPr lang="en-US" dirty="0" smtClean="0">
                <a:solidFill>
                  <a:srgbClr val="FF0000"/>
                </a:solidFill>
              </a:rPr>
              <a:t> stance?</a:t>
            </a:r>
            <a:endParaRPr lang="en-GB" dirty="0"/>
          </a:p>
        </p:txBody>
      </p:sp>
    </p:spTree>
    <p:extLst>
      <p:ext uri="{BB962C8B-B14F-4D97-AF65-F5344CB8AC3E}">
        <p14:creationId xmlns:p14="http://schemas.microsoft.com/office/powerpoint/2010/main" val="32718843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Consider the </a:t>
            </a:r>
            <a:r>
              <a:rPr lang="en-GB" dirty="0" smtClean="0"/>
              <a:t>following questions:</a:t>
            </a:r>
            <a:endParaRPr lang="en-GB" dirty="0"/>
          </a:p>
        </p:txBody>
      </p:sp>
      <p:sp>
        <p:nvSpPr>
          <p:cNvPr id="3" name="Content Placeholder 2"/>
          <p:cNvSpPr>
            <a:spLocks noGrp="1"/>
          </p:cNvSpPr>
          <p:nvPr>
            <p:ph idx="1"/>
          </p:nvPr>
        </p:nvSpPr>
        <p:spPr/>
        <p:txBody>
          <a:bodyPr>
            <a:normAutofit fontScale="85000" lnSpcReduction="20000"/>
          </a:bodyPr>
          <a:lstStyle/>
          <a:p>
            <a:pPr marL="514350" indent="-514350">
              <a:buFont typeface="+mj-lt"/>
              <a:buAutoNum type="arabicPeriod"/>
            </a:pPr>
            <a:r>
              <a:rPr lang="en-GB" dirty="0" smtClean="0"/>
              <a:t>In Woman at Point Zero how does the institutionalized degradation of female sexuality effect </a:t>
            </a:r>
            <a:r>
              <a:rPr lang="en-GB" dirty="0" err="1" smtClean="0"/>
              <a:t>Firdaus</a:t>
            </a:r>
            <a:r>
              <a:rPr lang="en-GB" dirty="0" smtClean="0"/>
              <a:t>?</a:t>
            </a:r>
          </a:p>
          <a:p>
            <a:pPr marL="514350" indent="-514350">
              <a:buFont typeface="+mj-lt"/>
              <a:buAutoNum type="arabicPeriod"/>
            </a:pPr>
            <a:r>
              <a:rPr lang="en-GB" dirty="0" smtClean="0"/>
              <a:t>Has anything been lost in the translation of her work? Do you think it is fair to say that her work is now catered to a Western audience?</a:t>
            </a:r>
          </a:p>
          <a:p>
            <a:pPr marL="514350" indent="-514350">
              <a:buFont typeface="+mj-lt"/>
              <a:buAutoNum type="arabicPeriod"/>
            </a:pPr>
            <a:r>
              <a:rPr lang="en-GB" dirty="0" smtClean="0"/>
              <a:t>In Woman at Point Zero do you think she manages to avoid isolating issues of sexuality and patriarchy from class?</a:t>
            </a:r>
          </a:p>
          <a:p>
            <a:pPr marL="514350" indent="-514350">
              <a:buFont typeface="+mj-lt"/>
              <a:buAutoNum type="arabicPeriod"/>
            </a:pPr>
            <a:r>
              <a:rPr lang="en-GB" dirty="0" smtClean="0"/>
              <a:t>How do you respond to her claim that: “all women have been circumcised; if not physically then ‘psychologically and educationally’”?</a:t>
            </a:r>
          </a:p>
          <a:p>
            <a:pPr marL="514350" indent="-514350">
              <a:buFont typeface="+mj-lt"/>
              <a:buAutoNum type="arabicPeriod"/>
            </a:pPr>
            <a:endParaRPr lang="en-GB" dirty="0"/>
          </a:p>
        </p:txBody>
      </p:sp>
    </p:spTree>
    <p:extLst>
      <p:ext uri="{BB962C8B-B14F-4D97-AF65-F5344CB8AC3E}">
        <p14:creationId xmlns:p14="http://schemas.microsoft.com/office/powerpoint/2010/main" val="14442670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t>
            </a:r>
            <a:r>
              <a:rPr lang="en-US" i="1" dirty="0"/>
              <a:t>r</a:t>
            </a:r>
            <a:r>
              <a:rPr lang="en-US" dirty="0"/>
              <a:t>antz Fanon, “Unveiling Algeria”</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““If we want to destroy the structure of Algerian society, its capacity for resistance, we must first of all conquer the women; we must go and find them behind the veil where they hide themselves and in the houses where the men keep them out of sight.”” (37-8)</a:t>
            </a:r>
          </a:p>
          <a:p>
            <a:r>
              <a:rPr lang="en-US" dirty="0" smtClean="0"/>
              <a:t>“Every new Algerian woman unveiled announced to the occupier an Algerian society whose systems of defense were in the process of dislocation, open and breached. Every veil that fell, every body that became liberated from the traditional embrace of the </a:t>
            </a:r>
            <a:r>
              <a:rPr lang="en-US" dirty="0" err="1" smtClean="0"/>
              <a:t>haik</a:t>
            </a:r>
            <a:r>
              <a:rPr lang="en-US" dirty="0" smtClean="0"/>
              <a:t>, every face that offered itself to the bold and impatient glance of the occupier, was a negative expression of the fact that Algeria was beginning to deny herself and was accepting the rape of the colonizer.” (42)</a:t>
            </a:r>
            <a:endParaRPr lang="en-US" dirty="0"/>
          </a:p>
        </p:txBody>
      </p:sp>
    </p:spTree>
    <p:extLst>
      <p:ext uri="{BB962C8B-B14F-4D97-AF65-F5344CB8AC3E}">
        <p14:creationId xmlns:p14="http://schemas.microsoft.com/office/powerpoint/2010/main" val="7068797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Fanon’s Thesis</a:t>
            </a:r>
            <a:endParaRPr lang="en-US" dirty="0"/>
          </a:p>
        </p:txBody>
      </p:sp>
      <p:sp>
        <p:nvSpPr>
          <p:cNvPr id="3" name="Content Placeholder 2"/>
          <p:cNvSpPr>
            <a:spLocks noGrp="1"/>
          </p:cNvSpPr>
          <p:nvPr>
            <p:ph idx="1"/>
          </p:nvPr>
        </p:nvSpPr>
        <p:spPr/>
        <p:txBody>
          <a:bodyPr/>
          <a:lstStyle/>
          <a:p>
            <a:r>
              <a:rPr lang="en-US" dirty="0" smtClean="0"/>
              <a:t>“The Algerian woman is at the heart of the combat. Arrested, tortured, raped, shot down, she testifies to the violence of the occupier and to his inhumanity.” (66)</a:t>
            </a:r>
          </a:p>
          <a:p>
            <a:r>
              <a:rPr lang="en-US" dirty="0" smtClean="0"/>
              <a:t>How can we relate/apply Algeria Unveiled to what we have read so far on this module?</a:t>
            </a:r>
            <a:endParaRPr lang="en-US" dirty="0"/>
          </a:p>
        </p:txBody>
      </p:sp>
    </p:spTree>
    <p:extLst>
      <p:ext uri="{BB962C8B-B14F-4D97-AF65-F5344CB8AC3E}">
        <p14:creationId xmlns:p14="http://schemas.microsoft.com/office/powerpoint/2010/main" val="31088743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err="1"/>
              <a:t>Sadia</a:t>
            </a:r>
            <a:r>
              <a:rPr lang="en-US" sz="3200" dirty="0"/>
              <a:t> Abbas, "The Echo Chamber of Freedom: The Muslim Woman and the Pretext of Agency"</a:t>
            </a:r>
            <a:endParaRPr lang="en-US" sz="3200" dirty="0"/>
          </a:p>
        </p:txBody>
      </p:sp>
      <p:sp>
        <p:nvSpPr>
          <p:cNvPr id="3" name="Content Placeholder 2"/>
          <p:cNvSpPr>
            <a:spLocks noGrp="1"/>
          </p:cNvSpPr>
          <p:nvPr>
            <p:ph idx="1"/>
          </p:nvPr>
        </p:nvSpPr>
        <p:spPr/>
        <p:txBody>
          <a:bodyPr>
            <a:normAutofit fontScale="92500" lnSpcReduction="10000"/>
          </a:bodyPr>
          <a:lstStyle/>
          <a:p>
            <a:r>
              <a:rPr lang="en-US" dirty="0" smtClean="0"/>
              <a:t>“The women’s decision to veil very quickly gets manipulated by everyone.” (44)</a:t>
            </a:r>
          </a:p>
          <a:p>
            <a:r>
              <a:rPr lang="en-US" dirty="0" smtClean="0"/>
              <a:t>“the figure of the Muslim woman for whom the metonym is increasingly the veil. The Muslim woman is object of imperial rescue, justification for imperial warfare, Orientalist cipher, target of jihadist violence, and increasingly, the discursive site on which the central preoccupation of our time – how do you free yourself from freedom? – is worked out.” (45)</a:t>
            </a:r>
            <a:endParaRPr lang="en-US" dirty="0"/>
          </a:p>
        </p:txBody>
      </p:sp>
    </p:spTree>
    <p:extLst>
      <p:ext uri="{BB962C8B-B14F-4D97-AF65-F5344CB8AC3E}">
        <p14:creationId xmlns:p14="http://schemas.microsoft.com/office/powerpoint/2010/main" val="18140040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Sadia</a:t>
            </a:r>
            <a:r>
              <a:rPr lang="en-US" dirty="0" smtClean="0"/>
              <a:t> Abbas’ Thesis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“Agency can be produced out of subordination; choosing subordination can be an exercise of agency; agency is not comprised of acts of resistance but can consist of modes of inhabiting norms.” (67)</a:t>
            </a:r>
          </a:p>
          <a:p>
            <a:r>
              <a:rPr lang="en-US" dirty="0" smtClean="0"/>
              <a:t>“What Muslim women require most is to be freed from “our” freedom.” (70)</a:t>
            </a:r>
          </a:p>
          <a:p>
            <a:r>
              <a:rPr lang="en-US" dirty="0"/>
              <a:t>How can we relate/apply </a:t>
            </a:r>
            <a:r>
              <a:rPr lang="en-US" dirty="0" smtClean="0"/>
              <a:t>Echo Chamber of Freedom to </a:t>
            </a:r>
            <a:r>
              <a:rPr lang="en-US" dirty="0"/>
              <a:t>what we have read so far on this module</a:t>
            </a:r>
            <a:r>
              <a:rPr lang="en-US" dirty="0" smtClean="0"/>
              <a:t>?</a:t>
            </a:r>
          </a:p>
          <a:p>
            <a:r>
              <a:rPr lang="en-US" dirty="0" smtClean="0"/>
              <a:t>How do you respond to this argument?</a:t>
            </a:r>
            <a:endParaRPr lang="en-US" dirty="0"/>
          </a:p>
          <a:p>
            <a:endParaRPr lang="en-US" dirty="0"/>
          </a:p>
        </p:txBody>
      </p:sp>
    </p:spTree>
    <p:extLst>
      <p:ext uri="{BB962C8B-B14F-4D97-AF65-F5344CB8AC3E}">
        <p14:creationId xmlns:p14="http://schemas.microsoft.com/office/powerpoint/2010/main" val="7380106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Discussion Questions</a:t>
            </a:r>
            <a:endParaRPr lang="en-GB" dirty="0"/>
          </a:p>
        </p:txBody>
      </p:sp>
      <p:sp>
        <p:nvSpPr>
          <p:cNvPr id="3" name="Content Placeholder 2"/>
          <p:cNvSpPr>
            <a:spLocks noGrp="1"/>
          </p:cNvSpPr>
          <p:nvPr>
            <p:ph idx="1"/>
          </p:nvPr>
        </p:nvSpPr>
        <p:spPr/>
        <p:txBody>
          <a:bodyPr/>
          <a:lstStyle/>
          <a:p>
            <a:r>
              <a:rPr lang="en-GB" dirty="0" smtClean="0"/>
              <a:t>Read and discuss the questions in small groups and then feedback.</a:t>
            </a:r>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Plenary</a:t>
            </a:r>
            <a:endParaRPr lang="en-GB" dirty="0"/>
          </a:p>
        </p:txBody>
      </p:sp>
      <p:sp>
        <p:nvSpPr>
          <p:cNvPr id="3" name="Content Placeholder 2"/>
          <p:cNvSpPr>
            <a:spLocks noGrp="1"/>
          </p:cNvSpPr>
          <p:nvPr>
            <p:ph idx="1"/>
          </p:nvPr>
        </p:nvSpPr>
        <p:spPr/>
        <p:txBody>
          <a:bodyPr/>
          <a:lstStyle/>
          <a:p>
            <a:r>
              <a:rPr lang="en-GB" dirty="0" smtClean="0"/>
              <a:t>How does the novel compare to other stories of silenced women we have read?</a:t>
            </a:r>
          </a:p>
          <a:p>
            <a:r>
              <a:rPr lang="en-GB" dirty="0" smtClean="0"/>
              <a:t>Can we apply any of the theory we have read to this novel?</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 SHORT BIOGRAPHY</a:t>
            </a:r>
            <a:endParaRPr lang="en-GB" dirty="0"/>
          </a:p>
        </p:txBody>
      </p:sp>
      <p:sp>
        <p:nvSpPr>
          <p:cNvPr id="3" name="Content Placeholder 2"/>
          <p:cNvSpPr>
            <a:spLocks noGrp="1"/>
          </p:cNvSpPr>
          <p:nvPr>
            <p:ph idx="1"/>
          </p:nvPr>
        </p:nvSpPr>
        <p:spPr>
          <a:xfrm>
            <a:off x="179512" y="1196752"/>
            <a:ext cx="8712968" cy="4392488"/>
          </a:xfrm>
        </p:spPr>
        <p:txBody>
          <a:bodyPr>
            <a:normAutofit fontScale="55000" lnSpcReduction="20000"/>
          </a:bodyPr>
          <a:lstStyle/>
          <a:p>
            <a:endParaRPr lang="en-GB" dirty="0" smtClean="0"/>
          </a:p>
          <a:p>
            <a:r>
              <a:rPr lang="en-GB" dirty="0" smtClean="0"/>
              <a:t>Nawal El </a:t>
            </a:r>
            <a:r>
              <a:rPr lang="en-GB" dirty="0" err="1" smtClean="0"/>
              <a:t>Saadawi</a:t>
            </a:r>
            <a:r>
              <a:rPr lang="en-GB" dirty="0" smtClean="0"/>
              <a:t> is a world renowned writer. She is a novelist, a  psychiatrist, and author</a:t>
            </a:r>
            <a:r>
              <a:rPr lang="en-GB" dirty="0"/>
              <a:t> </a:t>
            </a:r>
            <a:r>
              <a:rPr lang="en-GB" dirty="0" smtClean="0"/>
              <a:t>of more than forty books. She writes in Arabic and lives in  Egypt.  Her novels and her books on the situation of women have had a deep effect on successive generations of young women  and  men  over the last five decades.</a:t>
            </a:r>
          </a:p>
          <a:p>
            <a:r>
              <a:rPr lang="en-GB" dirty="0" smtClean="0"/>
              <a:t>As a result of her literary and scientific writings she has had to face numerous difficulties and even dangers in her life.  In 1972, she lost her job in the Egyptian Ministry of Health because of her book “Women and Sex”, which was published in Arabic in Cairo (1969). It was banned by the political and religious authorities because in some chapters of the book she wrote against Female Genital Mutilation (FGM), and linked sexual problems to political and economic oppression. The magazine </a:t>
            </a:r>
            <a:r>
              <a:rPr lang="en-GB" i="1" dirty="0" smtClean="0"/>
              <a:t>Health, </a:t>
            </a:r>
            <a:r>
              <a:rPr lang="en-GB" dirty="0" smtClean="0"/>
              <a:t>which she founded and edited for more than three years, was closed down in 1973.  In September 1981 President Sadat put her in prison. She was released at the end of November 1981, two months after his assassination.  She wrote her book “Memoirs” from the Women’s Prison on a roll of toilet paper with an eyebrow pencil smuggled to her cell by an imprisoned young woman in the prostitutes ward. From 1988 to 1993 her name figured on death lists issued by fanatical religious political organizations.</a:t>
            </a:r>
          </a:p>
          <a:p>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 SHORT BIOGRAPHY</a:t>
            </a:r>
            <a:endParaRPr lang="en-GB" dirty="0"/>
          </a:p>
        </p:txBody>
      </p:sp>
      <p:sp>
        <p:nvSpPr>
          <p:cNvPr id="3" name="Content Placeholder 2"/>
          <p:cNvSpPr>
            <a:spLocks noGrp="1"/>
          </p:cNvSpPr>
          <p:nvPr>
            <p:ph idx="1"/>
          </p:nvPr>
        </p:nvSpPr>
        <p:spPr>
          <a:xfrm>
            <a:off x="467544" y="1340768"/>
            <a:ext cx="8219256" cy="4824536"/>
          </a:xfrm>
        </p:spPr>
        <p:txBody>
          <a:bodyPr>
            <a:normAutofit fontScale="77500" lnSpcReduction="20000"/>
          </a:bodyPr>
          <a:lstStyle/>
          <a:p>
            <a:r>
              <a:rPr lang="en-GB" dirty="0" smtClean="0"/>
              <a:t>During the summer of 2001, three of her books were banned at Cairo International Book Fair.  She was accused of apostasy in 2002 by a fundamentalist lawyer who raised a court case against her to be forcibly divorced from her husband, Dr. </a:t>
            </a:r>
            <a:r>
              <a:rPr lang="en-GB" dirty="0" err="1" smtClean="0"/>
              <a:t>Sherif</a:t>
            </a:r>
            <a:r>
              <a:rPr lang="en-GB" dirty="0" smtClean="0"/>
              <a:t> </a:t>
            </a:r>
            <a:r>
              <a:rPr lang="en-GB" dirty="0" err="1" smtClean="0"/>
              <a:t>Hetata</a:t>
            </a:r>
            <a:r>
              <a:rPr lang="en-GB" dirty="0" smtClean="0"/>
              <a:t>.  She won the case due to Egyptian,  Arab  and international solidarity.  On 28 January, 2007, Nawal El </a:t>
            </a:r>
            <a:r>
              <a:rPr lang="en-GB" dirty="0" err="1" smtClean="0"/>
              <a:t>Saadawi</a:t>
            </a:r>
            <a:r>
              <a:rPr lang="en-GB" dirty="0" smtClean="0"/>
              <a:t> and her daughter Mona </a:t>
            </a:r>
            <a:r>
              <a:rPr lang="en-GB" dirty="0" err="1" smtClean="0"/>
              <a:t>Helmy</a:t>
            </a:r>
            <a:r>
              <a:rPr lang="en-GB" dirty="0" smtClean="0"/>
              <a:t>,  a poet and writer, were accused of apostasy and interrogated by the General Prosecutor in Cairo because of their writing. </a:t>
            </a:r>
          </a:p>
          <a:p>
            <a:r>
              <a:rPr lang="en-GB" dirty="0" smtClean="0"/>
              <a:t>They won the case in 2008. Their efforts led to the creation of a new law giving children born outside of marriage the right to carry the name of their mother. FGM was also banned in Egypt in 2008. Nawal El </a:t>
            </a:r>
            <a:r>
              <a:rPr lang="en-GB" dirty="0" err="1" smtClean="0"/>
              <a:t>Saadawi</a:t>
            </a:r>
            <a:r>
              <a:rPr lang="en-GB" dirty="0" smtClean="0"/>
              <a:t> has been fighting against FGM for more than fifty years.</a:t>
            </a:r>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The </a:t>
            </a:r>
            <a:r>
              <a:rPr lang="en-GB" b="1" dirty="0"/>
              <a:t>Authenticity of the Novel </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The </a:t>
            </a:r>
            <a:r>
              <a:rPr lang="en-GB" dirty="0"/>
              <a:t>first line of the book is “This is the story of a real woman” </a:t>
            </a:r>
            <a:r>
              <a:rPr lang="en-GB" dirty="0" smtClean="0"/>
              <a:t>(1</a:t>
            </a:r>
            <a:r>
              <a:rPr lang="en-GB" dirty="0"/>
              <a:t>). However, this is a novel, meaning that some parts of it must be </a:t>
            </a:r>
            <a:r>
              <a:rPr lang="en-GB" dirty="0" smtClean="0"/>
              <a:t>fiction, in the foreword she calls it “creative non-fiction” (vii).</a:t>
            </a:r>
          </a:p>
          <a:p>
            <a:r>
              <a:rPr lang="en-GB" dirty="0" smtClean="0">
                <a:solidFill>
                  <a:srgbClr val="FF0000"/>
                </a:solidFill>
              </a:rPr>
              <a:t>Is it problematic that </a:t>
            </a:r>
            <a:r>
              <a:rPr lang="en-GB" dirty="0" err="1" smtClean="0">
                <a:solidFill>
                  <a:srgbClr val="FF0000"/>
                </a:solidFill>
              </a:rPr>
              <a:t>Sadaawi</a:t>
            </a:r>
            <a:r>
              <a:rPr lang="en-GB" dirty="0" smtClean="0">
                <a:solidFill>
                  <a:srgbClr val="FF0000"/>
                </a:solidFill>
              </a:rPr>
              <a:t> </a:t>
            </a:r>
            <a:r>
              <a:rPr lang="en-GB" dirty="0">
                <a:solidFill>
                  <a:srgbClr val="FF0000"/>
                </a:solidFill>
              </a:rPr>
              <a:t>takes it upon herself to fictionalize </a:t>
            </a:r>
            <a:r>
              <a:rPr lang="en-GB" dirty="0" err="1">
                <a:solidFill>
                  <a:srgbClr val="FF0000"/>
                </a:solidFill>
              </a:rPr>
              <a:t>Firdaus</a:t>
            </a:r>
            <a:r>
              <a:rPr lang="en-GB" dirty="0">
                <a:solidFill>
                  <a:srgbClr val="FF0000"/>
                </a:solidFill>
              </a:rPr>
              <a:t>’ </a:t>
            </a:r>
            <a:r>
              <a:rPr lang="en-GB" dirty="0" smtClean="0">
                <a:solidFill>
                  <a:srgbClr val="FF0000"/>
                </a:solidFill>
              </a:rPr>
              <a:t>experience?</a:t>
            </a:r>
          </a:p>
          <a:p>
            <a:r>
              <a:rPr lang="en-GB" dirty="0" smtClean="0">
                <a:solidFill>
                  <a:srgbClr val="FF0000"/>
                </a:solidFill>
              </a:rPr>
              <a:t>Are there any parts of the novel which you think could be more invented than true?</a:t>
            </a:r>
          </a:p>
          <a:p>
            <a:r>
              <a:rPr lang="en-GB" dirty="0" smtClean="0">
                <a:solidFill>
                  <a:srgbClr val="FF0000"/>
                </a:solidFill>
              </a:rPr>
              <a:t>Does it alter your reading of the novel knowing it may not be entirely true?</a:t>
            </a:r>
            <a:endParaRPr lang="en-GB"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Firdaus</a:t>
            </a:r>
            <a:r>
              <a:rPr lang="en-GB" dirty="0"/>
              <a:t> </a:t>
            </a:r>
            <a:r>
              <a:rPr lang="en-GB" dirty="0" smtClean="0"/>
              <a:t>and her problems</a:t>
            </a:r>
            <a:endParaRPr lang="en-GB" dirty="0"/>
          </a:p>
        </p:txBody>
      </p:sp>
      <p:sp>
        <p:nvSpPr>
          <p:cNvPr id="3" name="Content Placeholder 2"/>
          <p:cNvSpPr>
            <a:spLocks noGrp="1"/>
          </p:cNvSpPr>
          <p:nvPr>
            <p:ph idx="1"/>
          </p:nvPr>
        </p:nvSpPr>
        <p:spPr/>
        <p:txBody>
          <a:bodyPr/>
          <a:lstStyle/>
          <a:p>
            <a:r>
              <a:rPr lang="en-GB" dirty="0" smtClean="0"/>
              <a:t>List all the problems </a:t>
            </a:r>
            <a:r>
              <a:rPr lang="en-GB" dirty="0" err="1" smtClean="0"/>
              <a:t>Firdaus</a:t>
            </a:r>
            <a:r>
              <a:rPr lang="en-GB" dirty="0" smtClean="0"/>
              <a:t> faces.</a:t>
            </a:r>
          </a:p>
          <a:p>
            <a:r>
              <a:rPr lang="en-GB" dirty="0" smtClean="0">
                <a:solidFill>
                  <a:srgbClr val="FF0000"/>
                </a:solidFill>
              </a:rPr>
              <a:t>Is </a:t>
            </a:r>
            <a:r>
              <a:rPr lang="en-GB" dirty="0" err="1" smtClean="0">
                <a:solidFill>
                  <a:srgbClr val="FF0000"/>
                </a:solidFill>
              </a:rPr>
              <a:t>Firdaus</a:t>
            </a:r>
            <a:r>
              <a:rPr lang="en-GB" dirty="0" smtClean="0">
                <a:solidFill>
                  <a:srgbClr val="FF0000"/>
                </a:solidFill>
              </a:rPr>
              <a:t>’ prostitution a result of the oppression she experiences as a woman? </a:t>
            </a:r>
          </a:p>
          <a:p>
            <a:r>
              <a:rPr lang="en-GB" dirty="0" smtClean="0">
                <a:solidFill>
                  <a:srgbClr val="FF0000"/>
                </a:solidFill>
              </a:rPr>
              <a:t>What is </a:t>
            </a:r>
            <a:r>
              <a:rPr lang="en-GB" dirty="0" err="1" smtClean="0">
                <a:solidFill>
                  <a:srgbClr val="FF0000"/>
                </a:solidFill>
              </a:rPr>
              <a:t>Saadawi’s</a:t>
            </a:r>
            <a:r>
              <a:rPr lang="en-GB" dirty="0" smtClean="0">
                <a:solidFill>
                  <a:srgbClr val="FF0000"/>
                </a:solidFill>
              </a:rPr>
              <a:t> role in examining female oppression?</a:t>
            </a:r>
            <a:endParaRPr lang="en-GB"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Her work</a:t>
            </a:r>
            <a:endParaRPr lang="en-GB" dirty="0"/>
          </a:p>
        </p:txBody>
      </p:sp>
      <p:sp>
        <p:nvSpPr>
          <p:cNvPr id="3" name="Content Placeholder 2"/>
          <p:cNvSpPr>
            <a:spLocks noGrp="1"/>
          </p:cNvSpPr>
          <p:nvPr>
            <p:ph idx="1"/>
          </p:nvPr>
        </p:nvSpPr>
        <p:spPr/>
        <p:txBody>
          <a:bodyPr>
            <a:normAutofit fontScale="70000" lnSpcReduction="20000"/>
          </a:bodyPr>
          <a:lstStyle/>
          <a:p>
            <a:r>
              <a:rPr lang="en-US" dirty="0" err="1" smtClean="0"/>
              <a:t>Saadawi</a:t>
            </a:r>
            <a:r>
              <a:rPr lang="en-US" dirty="0" smtClean="0"/>
              <a:t> wrote revolutionary, shocking books on the brutal sexual subjugation of Arab women when in her forties, after working as a doctor in rural Egypt. Her best-known novel Woman at Point Zero (1973) which we are studying, focuses on a prostitute who is sentenced to death for killing her rapist, and The Hidden Face of Eve (1977), which opens on the unblinking description of the </a:t>
            </a:r>
            <a:r>
              <a:rPr lang="en-US" dirty="0" err="1" smtClean="0"/>
              <a:t>clitorodectomy</a:t>
            </a:r>
            <a:r>
              <a:rPr lang="en-US" dirty="0" smtClean="0"/>
              <a:t>  </a:t>
            </a:r>
            <a:r>
              <a:rPr lang="en-US" dirty="0" err="1" smtClean="0"/>
              <a:t>Saadawi</a:t>
            </a:r>
            <a:r>
              <a:rPr lang="en-US" dirty="0" smtClean="0"/>
              <a:t> underwent aged 6.</a:t>
            </a:r>
            <a:endParaRPr lang="en-GB" dirty="0" smtClean="0"/>
          </a:p>
          <a:p>
            <a:r>
              <a:rPr lang="en-US" dirty="0" smtClean="0"/>
              <a:t>The books crackle with righteous fury, depicting a world in which little girls are routinely sexually abused by sex-starved male relatives and mutilated by their mothers in the name of Allah. Breaking these taboos in the 1970’s made her the internationally </a:t>
            </a:r>
            <a:r>
              <a:rPr lang="en-US" dirty="0" err="1" smtClean="0"/>
              <a:t>recognised</a:t>
            </a:r>
            <a:r>
              <a:rPr lang="en-US" dirty="0" smtClean="0"/>
              <a:t> authority on the status of women in the Arab world and ‘introduced the word feminist into Egyptian culture’. </a:t>
            </a:r>
            <a:r>
              <a:rPr lang="en-US" dirty="0" smtClean="0">
                <a:solidFill>
                  <a:srgbClr val="FF0000"/>
                </a:solidFill>
              </a:rPr>
              <a:t>But how do her ideas stand up in a world where ‘throwing off the veil’ has become as anachronistic as ‘burning your bra’?</a:t>
            </a:r>
            <a:endParaRPr lang="en-GB" dirty="0" smtClean="0">
              <a:solidFill>
                <a:srgbClr val="FF0000"/>
              </a:solidFill>
            </a:endParaRPr>
          </a:p>
          <a:p>
            <a:endParaRPr lang="en-GB" dirty="0"/>
          </a:p>
        </p:txBody>
      </p:sp>
    </p:spTree>
    <p:extLst>
      <p:ext uri="{BB962C8B-B14F-4D97-AF65-F5344CB8AC3E}">
        <p14:creationId xmlns:p14="http://schemas.microsoft.com/office/powerpoint/2010/main" val="5236936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GB" dirty="0" smtClean="0"/>
              <a:t>Critical Reactions</a:t>
            </a:r>
            <a:endParaRPr lang="en-GB" dirty="0"/>
          </a:p>
        </p:txBody>
      </p:sp>
      <p:sp>
        <p:nvSpPr>
          <p:cNvPr id="3" name="Content Placeholder 2"/>
          <p:cNvSpPr>
            <a:spLocks noGrp="1"/>
          </p:cNvSpPr>
          <p:nvPr>
            <p:ph idx="1"/>
          </p:nvPr>
        </p:nvSpPr>
        <p:spPr>
          <a:xfrm>
            <a:off x="457200" y="1124744"/>
            <a:ext cx="8229600" cy="5733256"/>
          </a:xfrm>
        </p:spPr>
        <p:txBody>
          <a:bodyPr>
            <a:normAutofit fontScale="70000" lnSpcReduction="20000"/>
          </a:bodyPr>
          <a:lstStyle/>
          <a:p>
            <a:pPr lvl="0"/>
            <a:r>
              <a:rPr lang="en-GB" dirty="0"/>
              <a:t>Some critics like George </a:t>
            </a:r>
            <a:r>
              <a:rPr lang="en-GB" dirty="0" err="1"/>
              <a:t>Tarabishi</a:t>
            </a:r>
            <a:r>
              <a:rPr lang="en-GB" dirty="0"/>
              <a:t> have criticised El </a:t>
            </a:r>
            <a:r>
              <a:rPr lang="en-GB" dirty="0" err="1"/>
              <a:t>Saadawi</a:t>
            </a:r>
            <a:r>
              <a:rPr lang="en-GB" dirty="0"/>
              <a:t> for abstracting her men and women in Woman at Point Zero and reducing them to “one dimensional” characters. Such characterisations, he argues, fail to illuminate complex human relations and therefore “do not make for good literature”. </a:t>
            </a:r>
            <a:r>
              <a:rPr lang="en-GB" dirty="0">
                <a:solidFill>
                  <a:srgbClr val="FF0000"/>
                </a:solidFill>
              </a:rPr>
              <a:t>How would you respond to this statement?</a:t>
            </a:r>
          </a:p>
          <a:p>
            <a:pPr lvl="0"/>
            <a:r>
              <a:rPr lang="en-GB" dirty="0" err="1"/>
              <a:t>Afif</a:t>
            </a:r>
            <a:r>
              <a:rPr lang="en-GB" dirty="0"/>
              <a:t> </a:t>
            </a:r>
            <a:r>
              <a:rPr lang="en-GB" dirty="0" err="1"/>
              <a:t>Farraj</a:t>
            </a:r>
            <a:r>
              <a:rPr lang="en-GB" dirty="0"/>
              <a:t> faults El </a:t>
            </a:r>
            <a:r>
              <a:rPr lang="en-GB" dirty="0" err="1"/>
              <a:t>Saadawi</a:t>
            </a:r>
            <a:r>
              <a:rPr lang="en-GB" dirty="0"/>
              <a:t> for imposing an ideological discourse on the world of literature by shifting between the polemical essay and narrative for presenting her opinion through self-evident statements rather than through layers of events. Other critics have concurred, pointing out that the commitment to women’s liberation overshadows the story, that at times the characters’ statements and thoughts seem inappropriate and forced. </a:t>
            </a:r>
            <a:r>
              <a:rPr lang="en-GB" dirty="0">
                <a:solidFill>
                  <a:srgbClr val="FF0000"/>
                </a:solidFill>
              </a:rPr>
              <a:t>Did you feel </a:t>
            </a:r>
            <a:r>
              <a:rPr lang="en-GB" dirty="0" err="1">
                <a:solidFill>
                  <a:srgbClr val="FF0000"/>
                </a:solidFill>
              </a:rPr>
              <a:t>Firdaus’s</a:t>
            </a:r>
            <a:r>
              <a:rPr lang="en-GB" dirty="0">
                <a:solidFill>
                  <a:srgbClr val="FF0000"/>
                </a:solidFill>
              </a:rPr>
              <a:t> narrative was ever unnatural or strained?</a:t>
            </a:r>
          </a:p>
          <a:p>
            <a:pPr lvl="0"/>
            <a:r>
              <a:rPr lang="en-GB" dirty="0"/>
              <a:t>George </a:t>
            </a:r>
            <a:r>
              <a:rPr lang="en-GB" dirty="0" err="1"/>
              <a:t>Tarabishi</a:t>
            </a:r>
            <a:r>
              <a:rPr lang="en-GB" dirty="0"/>
              <a:t> contends </a:t>
            </a:r>
            <a:r>
              <a:rPr lang="en-GB" dirty="0" err="1" smtClean="0"/>
              <a:t>Firdaus’s</a:t>
            </a:r>
            <a:r>
              <a:rPr lang="en-GB" dirty="0" smtClean="0"/>
              <a:t> </a:t>
            </a:r>
            <a:r>
              <a:rPr lang="en-GB" dirty="0"/>
              <a:t>struggle is aimed at “liberating not her female sisters but herself” and her “nihilistic asceticism” is a way to reject reality, not to change it. Whilst he agrees her story is worth telling, he dislikes the way in which an individual isolated case is elevated to a theoretical issue</a:t>
            </a:r>
            <a:r>
              <a:rPr lang="en-GB" dirty="0">
                <a:solidFill>
                  <a:srgbClr val="FF0000"/>
                </a:solidFill>
              </a:rPr>
              <a:t>. Do you agree or disagree with this reading?</a:t>
            </a:r>
          </a:p>
          <a:p>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Still Relevant?</a:t>
            </a:r>
            <a:endParaRPr lang="en-GB" dirty="0"/>
          </a:p>
        </p:txBody>
      </p:sp>
      <p:sp>
        <p:nvSpPr>
          <p:cNvPr id="3" name="Content Placeholder 2"/>
          <p:cNvSpPr>
            <a:spLocks noGrp="1"/>
          </p:cNvSpPr>
          <p:nvPr>
            <p:ph idx="1"/>
          </p:nvPr>
        </p:nvSpPr>
        <p:spPr/>
        <p:txBody>
          <a:bodyPr>
            <a:normAutofit fontScale="77500" lnSpcReduction="20000"/>
          </a:bodyPr>
          <a:lstStyle/>
          <a:p>
            <a:r>
              <a:rPr lang="en-US" dirty="0" smtClean="0"/>
              <a:t>Many feel </a:t>
            </a:r>
            <a:r>
              <a:rPr lang="en-US" dirty="0" err="1" smtClean="0"/>
              <a:t>Saadawi</a:t>
            </a:r>
            <a:r>
              <a:rPr lang="en-US" dirty="0" smtClean="0"/>
              <a:t> no longer deserves to be called the ‘leading spokeswoman on the status of women in the Arab world’. </a:t>
            </a:r>
            <a:r>
              <a:rPr lang="en-US" dirty="0" err="1" smtClean="0"/>
              <a:t>Adhaf</a:t>
            </a:r>
            <a:r>
              <a:rPr lang="en-US" dirty="0" smtClean="0"/>
              <a:t> </a:t>
            </a:r>
            <a:r>
              <a:rPr lang="en-US" dirty="0" err="1" smtClean="0"/>
              <a:t>Soueif</a:t>
            </a:r>
            <a:r>
              <a:rPr lang="en-US" smtClean="0"/>
              <a:t>, </a:t>
            </a:r>
            <a:r>
              <a:rPr lang="en-US" dirty="0" smtClean="0"/>
              <a:t>the Egyptian novelist and </a:t>
            </a:r>
            <a:r>
              <a:rPr lang="en-US" smtClean="0"/>
              <a:t>cultural commentator, </a:t>
            </a:r>
            <a:r>
              <a:rPr lang="en-US" dirty="0" smtClean="0"/>
              <a:t>has expressively concurred: “Absolutely not”.</a:t>
            </a:r>
            <a:endParaRPr lang="en-GB" dirty="0" smtClean="0"/>
          </a:p>
          <a:p>
            <a:r>
              <a:rPr lang="en-US" dirty="0" smtClean="0"/>
              <a:t>“Nor has she been for the last twenty years. I know women who say she opened their eyes to feminism as we might say about the early iconic feminists writers in any language. But after she was imprisoned along with about 1000 other people, her western career began and from then on her discourse was tailored to the West and she lost touch with her Arab audience.”</a:t>
            </a:r>
          </a:p>
          <a:p>
            <a:r>
              <a:rPr lang="en-US" dirty="0" smtClean="0">
                <a:solidFill>
                  <a:srgbClr val="FF0000"/>
                </a:solidFill>
              </a:rPr>
              <a:t>What are your initial thoughts on this criticism? Do you agree?</a:t>
            </a:r>
            <a:endParaRPr lang="en-GB" dirty="0" smtClean="0">
              <a:solidFill>
                <a:srgbClr val="FF0000"/>
              </a:solidFill>
            </a:endParaRPr>
          </a:p>
          <a:p>
            <a:endParaRPr lang="en-GB" dirty="0"/>
          </a:p>
        </p:txBody>
      </p:sp>
    </p:spTree>
    <p:extLst>
      <p:ext uri="{BB962C8B-B14F-4D97-AF65-F5344CB8AC3E}">
        <p14:creationId xmlns:p14="http://schemas.microsoft.com/office/powerpoint/2010/main" val="8735645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Modern Egyptian Women</a:t>
            </a:r>
            <a:endParaRPr lang="en-GB" dirty="0"/>
          </a:p>
        </p:txBody>
      </p:sp>
      <p:sp>
        <p:nvSpPr>
          <p:cNvPr id="3" name="Content Placeholder 2"/>
          <p:cNvSpPr>
            <a:spLocks noGrp="1"/>
          </p:cNvSpPr>
          <p:nvPr>
            <p:ph idx="1"/>
          </p:nvPr>
        </p:nvSpPr>
        <p:spPr>
          <a:xfrm>
            <a:off x="539552" y="1412776"/>
            <a:ext cx="8229600" cy="5257800"/>
          </a:xfrm>
        </p:spPr>
        <p:txBody>
          <a:bodyPr>
            <a:normAutofit fontScale="77500" lnSpcReduction="20000"/>
          </a:bodyPr>
          <a:lstStyle/>
          <a:p>
            <a:r>
              <a:rPr lang="en-US" dirty="0" err="1" smtClean="0"/>
              <a:t>Soueif</a:t>
            </a:r>
            <a:r>
              <a:rPr lang="en-US" dirty="0" smtClean="0"/>
              <a:t> echoes a younger generation of Middle-Eastern and Arab women who are proud of their modernity and resent the prominence given to </a:t>
            </a:r>
            <a:r>
              <a:rPr lang="en-US" dirty="0" err="1" smtClean="0"/>
              <a:t>Saadawi’s</a:t>
            </a:r>
            <a:r>
              <a:rPr lang="en-US" dirty="0" smtClean="0"/>
              <a:t> writing in the West. </a:t>
            </a:r>
            <a:r>
              <a:rPr lang="en-US" dirty="0" err="1" smtClean="0">
                <a:solidFill>
                  <a:srgbClr val="FF0000"/>
                </a:solidFill>
              </a:rPr>
              <a:t>Manal</a:t>
            </a:r>
            <a:r>
              <a:rPr lang="en-US" dirty="0" smtClean="0">
                <a:solidFill>
                  <a:srgbClr val="FF0000"/>
                </a:solidFill>
              </a:rPr>
              <a:t> </a:t>
            </a:r>
            <a:r>
              <a:rPr lang="en-US" dirty="0" err="1" smtClean="0">
                <a:solidFill>
                  <a:srgbClr val="FF0000"/>
                </a:solidFill>
              </a:rPr>
              <a:t>Lotfi</a:t>
            </a:r>
            <a:r>
              <a:rPr lang="en-US" dirty="0" smtClean="0"/>
              <a:t>, an Egyptian journalist working in London explains, “She’s brave-charismatic but also aggressive. In such a conservative society she stands up and takes attacks and criticism from many factions. But she doesn’t represent or understand ordinary women, most of whom are religious. There are more Egyptian women in higher education than men now.”</a:t>
            </a:r>
          </a:p>
          <a:p>
            <a:pPr marL="514350" indent="-514350">
              <a:buFont typeface="+mj-lt"/>
              <a:buAutoNum type="arabicPeriod"/>
            </a:pPr>
            <a:r>
              <a:rPr lang="en-US" dirty="0" smtClean="0">
                <a:solidFill>
                  <a:srgbClr val="FF0000"/>
                </a:solidFill>
              </a:rPr>
              <a:t>When reading Woman at Point Zero do you think </a:t>
            </a:r>
            <a:r>
              <a:rPr lang="en-US" dirty="0" err="1" smtClean="0">
                <a:solidFill>
                  <a:srgbClr val="FF0000"/>
                </a:solidFill>
              </a:rPr>
              <a:t>Saadawi</a:t>
            </a:r>
            <a:r>
              <a:rPr lang="en-US" dirty="0" smtClean="0">
                <a:solidFill>
                  <a:srgbClr val="FF0000"/>
                </a:solidFill>
              </a:rPr>
              <a:t> came across as understanding the plight of “ordinary women”? Consider her feelings for the warder: “She was no more than a woman cleaning the prison floor.” (5)</a:t>
            </a:r>
          </a:p>
          <a:p>
            <a:pPr marL="514350" lvl="0" indent="-514350">
              <a:buFont typeface="+mj-lt"/>
              <a:buAutoNum type="arabicPeriod"/>
            </a:pPr>
            <a:r>
              <a:rPr lang="en-GB" dirty="0" smtClean="0">
                <a:solidFill>
                  <a:srgbClr val="FF0000"/>
                </a:solidFill>
              </a:rPr>
              <a:t>What comparisons does </a:t>
            </a:r>
            <a:r>
              <a:rPr lang="en-GB" dirty="0" err="1" smtClean="0">
                <a:solidFill>
                  <a:srgbClr val="FF0000"/>
                </a:solidFill>
              </a:rPr>
              <a:t>Nawal</a:t>
            </a:r>
            <a:r>
              <a:rPr lang="en-GB" dirty="0" smtClean="0">
                <a:solidFill>
                  <a:srgbClr val="FF0000"/>
                </a:solidFill>
              </a:rPr>
              <a:t> El </a:t>
            </a:r>
            <a:r>
              <a:rPr lang="en-GB" dirty="0" err="1" smtClean="0">
                <a:solidFill>
                  <a:srgbClr val="FF0000"/>
                </a:solidFill>
              </a:rPr>
              <a:t>Saadawi</a:t>
            </a:r>
            <a:r>
              <a:rPr lang="en-GB" dirty="0" smtClean="0">
                <a:solidFill>
                  <a:srgbClr val="FF0000"/>
                </a:solidFill>
              </a:rPr>
              <a:t> invite us to make between herself and </a:t>
            </a:r>
            <a:r>
              <a:rPr lang="en-GB" dirty="0" err="1" smtClean="0">
                <a:solidFill>
                  <a:srgbClr val="FF0000"/>
                </a:solidFill>
              </a:rPr>
              <a:t>Firdaus</a:t>
            </a:r>
            <a:r>
              <a:rPr lang="en-GB" dirty="0" smtClean="0">
                <a:solidFill>
                  <a:srgbClr val="FF0000"/>
                </a:solidFill>
              </a:rPr>
              <a:t>?</a:t>
            </a:r>
          </a:p>
          <a:p>
            <a:endParaRPr lang="en-GB" dirty="0" smtClean="0">
              <a:solidFill>
                <a:srgbClr val="FF0000"/>
              </a:solidFill>
            </a:endParaRPr>
          </a:p>
          <a:p>
            <a:endParaRPr lang="en-GB" dirty="0"/>
          </a:p>
        </p:txBody>
      </p:sp>
    </p:spTree>
    <p:extLst>
      <p:ext uri="{BB962C8B-B14F-4D97-AF65-F5344CB8AC3E}">
        <p14:creationId xmlns:p14="http://schemas.microsoft.com/office/powerpoint/2010/main" val="8473506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1151</TotalTime>
  <Words>1563</Words>
  <Application>Microsoft Macintosh PowerPoint</Application>
  <PresentationFormat>On-screen Show (4:3)</PresentationFormat>
  <Paragraphs>65</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Woman at Point Zero  by Nawal El Saadawi</vt:lpstr>
      <vt:lpstr>A SHORT BIOGRAPHY</vt:lpstr>
      <vt:lpstr>A SHORT BIOGRAPHY</vt:lpstr>
      <vt:lpstr>The Authenticity of the Novel </vt:lpstr>
      <vt:lpstr>Firdaus and her problems</vt:lpstr>
      <vt:lpstr>Her work</vt:lpstr>
      <vt:lpstr>Critical Reactions</vt:lpstr>
      <vt:lpstr>Still Relevant?</vt:lpstr>
      <vt:lpstr>Modern Egyptian Women</vt:lpstr>
      <vt:lpstr>Saadawi and the Veil</vt:lpstr>
      <vt:lpstr>Saadawi and Honour Crimes</vt:lpstr>
      <vt:lpstr>Consider the following questions:</vt:lpstr>
      <vt:lpstr>Frantz Fanon, “Unveiling Algeria”</vt:lpstr>
      <vt:lpstr>Fanon’s Thesis</vt:lpstr>
      <vt:lpstr>Sadia Abbas, "The Echo Chamber of Freedom: The Muslim Woman and the Pretext of Agency"</vt:lpstr>
      <vt:lpstr>Sadia Abbas’ Thesis</vt:lpstr>
      <vt:lpstr>Discussion Questions</vt:lpstr>
      <vt:lpstr>Plenary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Woman at Point Zero  by Nawal El Saadawi</dc:title>
  <dc:creator>Roxanne</dc:creator>
  <cp:lastModifiedBy>Roxanne Bibizadeh</cp:lastModifiedBy>
  <cp:revision>50</cp:revision>
  <dcterms:created xsi:type="dcterms:W3CDTF">2014-05-26T16:17:32Z</dcterms:created>
  <dcterms:modified xsi:type="dcterms:W3CDTF">2016-02-01T13:15:39Z</dcterms:modified>
</cp:coreProperties>
</file>