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63" r:id="rId3"/>
    <p:sldId id="267" r:id="rId4"/>
    <p:sldId id="268" r:id="rId5"/>
    <p:sldId id="269" r:id="rId6"/>
    <p:sldId id="270" r:id="rId7"/>
    <p:sldId id="271" r:id="rId8"/>
    <p:sldId id="272" r:id="rId9"/>
    <p:sldId id="257" r:id="rId10"/>
    <p:sldId id="258" r:id="rId11"/>
    <p:sldId id="259" r:id="rId12"/>
    <p:sldId id="260" r:id="rId13"/>
    <p:sldId id="261" r:id="rId14"/>
    <p:sldId id="262" r:id="rId15"/>
    <p:sldId id="273"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2" d="100"/>
          <a:sy n="82" d="100"/>
        </p:scale>
        <p:origin x="-83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73FC4B-B099-C846-AC2E-B3D63F02B3F4}" type="datetimeFigureOut">
              <a:rPr lang="en-US" smtClean="0"/>
              <a:t>05/01/16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ADCA96-E5C0-314C-A15A-4755516D8E17}" type="slidenum">
              <a:rPr lang="en-US" smtClean="0"/>
              <a:t>‹#›</a:t>
            </a:fld>
            <a:endParaRPr lang="en-US"/>
          </a:p>
        </p:txBody>
      </p:sp>
    </p:spTree>
    <p:extLst>
      <p:ext uri="{BB962C8B-B14F-4D97-AF65-F5344CB8AC3E}">
        <p14:creationId xmlns:p14="http://schemas.microsoft.com/office/powerpoint/2010/main" val="328557970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According to </a:t>
            </a:r>
            <a:r>
              <a:rPr lang="en-US" dirty="0" err="1" smtClean="0"/>
              <a:t>Spivak</a:t>
            </a:r>
            <a:r>
              <a:rPr lang="en-US" dirty="0" smtClean="0"/>
              <a:t> “An </a:t>
            </a:r>
            <a:r>
              <a:rPr lang="en-US" dirty="0" err="1" smtClean="0"/>
              <a:t>aporia</a:t>
            </a:r>
            <a:r>
              <a:rPr lang="en-US" dirty="0" smtClean="0"/>
              <a:t> is not a statement of preference,</a:t>
            </a:r>
            <a:r>
              <a:rPr lang="en-US" baseline="0" dirty="0" smtClean="0"/>
              <a:t> certainly not a dismissal. One genuinely cannot decide between the two determinants of an </a:t>
            </a:r>
            <a:r>
              <a:rPr lang="en-US" baseline="0" dirty="0" err="1" smtClean="0"/>
              <a:t>aporia</a:t>
            </a:r>
            <a:r>
              <a:rPr lang="en-US" baseline="0" dirty="0" smtClean="0"/>
              <a:t>. It is the undecided in the face of which decisions must be risked.” (23)</a:t>
            </a:r>
            <a:endParaRPr lang="en-US" dirty="0"/>
          </a:p>
        </p:txBody>
      </p:sp>
      <p:sp>
        <p:nvSpPr>
          <p:cNvPr id="4" name="Slide Number Placeholder 3"/>
          <p:cNvSpPr>
            <a:spLocks noGrp="1"/>
          </p:cNvSpPr>
          <p:nvPr>
            <p:ph type="sldNum" sz="quarter" idx="10"/>
          </p:nvPr>
        </p:nvSpPr>
        <p:spPr/>
        <p:txBody>
          <a:bodyPr/>
          <a:lstStyle/>
          <a:p>
            <a:fld id="{BBADCA96-E5C0-314C-A15A-4755516D8E17}" type="slidenum">
              <a:rPr lang="en-US" smtClean="0"/>
              <a:t>11</a:t>
            </a:fld>
            <a:endParaRPr lang="en-US"/>
          </a:p>
        </p:txBody>
      </p:sp>
    </p:spTree>
    <p:extLst>
      <p:ext uri="{BB962C8B-B14F-4D97-AF65-F5344CB8AC3E}">
        <p14:creationId xmlns:p14="http://schemas.microsoft.com/office/powerpoint/2010/main" val="508053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ED6C602-4F8D-7546-B6FC-5188EC975250}" type="datetimeFigureOut">
              <a:rPr lang="en-US" smtClean="0"/>
              <a:t>05/01/16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A791D1-D497-DC43-960A-C8A03D37264F}" type="slidenum">
              <a:rPr lang="en-US" smtClean="0"/>
              <a:t>‹#›</a:t>
            </a:fld>
            <a:endParaRPr lang="en-US"/>
          </a:p>
        </p:txBody>
      </p:sp>
    </p:spTree>
    <p:extLst>
      <p:ext uri="{BB962C8B-B14F-4D97-AF65-F5344CB8AC3E}">
        <p14:creationId xmlns:p14="http://schemas.microsoft.com/office/powerpoint/2010/main" val="1240955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ED6C602-4F8D-7546-B6FC-5188EC975250}" type="datetimeFigureOut">
              <a:rPr lang="en-US" smtClean="0"/>
              <a:t>05/01/16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A791D1-D497-DC43-960A-C8A03D37264F}" type="slidenum">
              <a:rPr lang="en-US" smtClean="0"/>
              <a:t>‹#›</a:t>
            </a:fld>
            <a:endParaRPr lang="en-US"/>
          </a:p>
        </p:txBody>
      </p:sp>
    </p:spTree>
    <p:extLst>
      <p:ext uri="{BB962C8B-B14F-4D97-AF65-F5344CB8AC3E}">
        <p14:creationId xmlns:p14="http://schemas.microsoft.com/office/powerpoint/2010/main" val="668126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ED6C602-4F8D-7546-B6FC-5188EC975250}" type="datetimeFigureOut">
              <a:rPr lang="en-US" smtClean="0"/>
              <a:t>05/01/16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A791D1-D497-DC43-960A-C8A03D37264F}" type="slidenum">
              <a:rPr lang="en-US" smtClean="0"/>
              <a:t>‹#›</a:t>
            </a:fld>
            <a:endParaRPr lang="en-US"/>
          </a:p>
        </p:txBody>
      </p:sp>
    </p:spTree>
    <p:extLst>
      <p:ext uri="{BB962C8B-B14F-4D97-AF65-F5344CB8AC3E}">
        <p14:creationId xmlns:p14="http://schemas.microsoft.com/office/powerpoint/2010/main" val="4167319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ED6C602-4F8D-7546-B6FC-5188EC975250}" type="datetimeFigureOut">
              <a:rPr lang="en-US" smtClean="0"/>
              <a:t>05/01/16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A791D1-D497-DC43-960A-C8A03D37264F}" type="slidenum">
              <a:rPr lang="en-US" smtClean="0"/>
              <a:t>‹#›</a:t>
            </a:fld>
            <a:endParaRPr lang="en-US"/>
          </a:p>
        </p:txBody>
      </p:sp>
    </p:spTree>
    <p:extLst>
      <p:ext uri="{BB962C8B-B14F-4D97-AF65-F5344CB8AC3E}">
        <p14:creationId xmlns:p14="http://schemas.microsoft.com/office/powerpoint/2010/main" val="1985655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ED6C602-4F8D-7546-B6FC-5188EC975250}" type="datetimeFigureOut">
              <a:rPr lang="en-US" smtClean="0"/>
              <a:t>05/01/16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A791D1-D497-DC43-960A-C8A03D37264F}" type="slidenum">
              <a:rPr lang="en-US" smtClean="0"/>
              <a:t>‹#›</a:t>
            </a:fld>
            <a:endParaRPr lang="en-US"/>
          </a:p>
        </p:txBody>
      </p:sp>
    </p:spTree>
    <p:extLst>
      <p:ext uri="{BB962C8B-B14F-4D97-AF65-F5344CB8AC3E}">
        <p14:creationId xmlns:p14="http://schemas.microsoft.com/office/powerpoint/2010/main" val="95571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CED6C602-4F8D-7546-B6FC-5188EC975250}" type="datetimeFigureOut">
              <a:rPr lang="en-US" smtClean="0"/>
              <a:t>05/01/16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A791D1-D497-DC43-960A-C8A03D37264F}" type="slidenum">
              <a:rPr lang="en-US" smtClean="0"/>
              <a:t>‹#›</a:t>
            </a:fld>
            <a:endParaRPr lang="en-US"/>
          </a:p>
        </p:txBody>
      </p:sp>
    </p:spTree>
    <p:extLst>
      <p:ext uri="{BB962C8B-B14F-4D97-AF65-F5344CB8AC3E}">
        <p14:creationId xmlns:p14="http://schemas.microsoft.com/office/powerpoint/2010/main" val="1074486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ED6C602-4F8D-7546-B6FC-5188EC975250}" type="datetimeFigureOut">
              <a:rPr lang="en-US" smtClean="0"/>
              <a:t>05/01/16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A791D1-D497-DC43-960A-C8A03D37264F}" type="slidenum">
              <a:rPr lang="en-US" smtClean="0"/>
              <a:t>‹#›</a:t>
            </a:fld>
            <a:endParaRPr lang="en-US"/>
          </a:p>
        </p:txBody>
      </p:sp>
    </p:spTree>
    <p:extLst>
      <p:ext uri="{BB962C8B-B14F-4D97-AF65-F5344CB8AC3E}">
        <p14:creationId xmlns:p14="http://schemas.microsoft.com/office/powerpoint/2010/main" val="1322950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ED6C602-4F8D-7546-B6FC-5188EC975250}" type="datetimeFigureOut">
              <a:rPr lang="en-US" smtClean="0"/>
              <a:t>05/01/16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A791D1-D497-DC43-960A-C8A03D37264F}" type="slidenum">
              <a:rPr lang="en-US" smtClean="0"/>
              <a:t>‹#›</a:t>
            </a:fld>
            <a:endParaRPr lang="en-US"/>
          </a:p>
        </p:txBody>
      </p:sp>
    </p:spTree>
    <p:extLst>
      <p:ext uri="{BB962C8B-B14F-4D97-AF65-F5344CB8AC3E}">
        <p14:creationId xmlns:p14="http://schemas.microsoft.com/office/powerpoint/2010/main" val="3240847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D6C602-4F8D-7546-B6FC-5188EC975250}" type="datetimeFigureOut">
              <a:rPr lang="en-US" smtClean="0"/>
              <a:t>05/01/16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A791D1-D497-DC43-960A-C8A03D37264F}" type="slidenum">
              <a:rPr lang="en-US" smtClean="0"/>
              <a:t>‹#›</a:t>
            </a:fld>
            <a:endParaRPr lang="en-US"/>
          </a:p>
        </p:txBody>
      </p:sp>
    </p:spTree>
    <p:extLst>
      <p:ext uri="{BB962C8B-B14F-4D97-AF65-F5344CB8AC3E}">
        <p14:creationId xmlns:p14="http://schemas.microsoft.com/office/powerpoint/2010/main" val="3798119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ED6C602-4F8D-7546-B6FC-5188EC975250}" type="datetimeFigureOut">
              <a:rPr lang="en-US" smtClean="0"/>
              <a:t>05/01/16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A791D1-D497-DC43-960A-C8A03D37264F}" type="slidenum">
              <a:rPr lang="en-US" smtClean="0"/>
              <a:t>‹#›</a:t>
            </a:fld>
            <a:endParaRPr lang="en-US"/>
          </a:p>
        </p:txBody>
      </p:sp>
    </p:spTree>
    <p:extLst>
      <p:ext uri="{BB962C8B-B14F-4D97-AF65-F5344CB8AC3E}">
        <p14:creationId xmlns:p14="http://schemas.microsoft.com/office/powerpoint/2010/main" val="2062773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ED6C602-4F8D-7546-B6FC-5188EC975250}" type="datetimeFigureOut">
              <a:rPr lang="en-US" smtClean="0"/>
              <a:t>05/01/16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A791D1-D497-DC43-960A-C8A03D37264F}" type="slidenum">
              <a:rPr lang="en-US" smtClean="0"/>
              <a:t>‹#›</a:t>
            </a:fld>
            <a:endParaRPr lang="en-US"/>
          </a:p>
        </p:txBody>
      </p:sp>
    </p:spTree>
    <p:extLst>
      <p:ext uri="{BB962C8B-B14F-4D97-AF65-F5344CB8AC3E}">
        <p14:creationId xmlns:p14="http://schemas.microsoft.com/office/powerpoint/2010/main" val="5195994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D6C602-4F8D-7546-B6FC-5188EC975250}" type="datetimeFigureOut">
              <a:rPr lang="en-US" smtClean="0"/>
              <a:t>05/01/16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A791D1-D497-DC43-960A-C8A03D37264F}" type="slidenum">
              <a:rPr lang="en-US" smtClean="0"/>
              <a:t>‹#›</a:t>
            </a:fld>
            <a:endParaRPr lang="en-US"/>
          </a:p>
        </p:txBody>
      </p:sp>
    </p:spTree>
    <p:extLst>
      <p:ext uri="{BB962C8B-B14F-4D97-AF65-F5344CB8AC3E}">
        <p14:creationId xmlns:p14="http://schemas.microsoft.com/office/powerpoint/2010/main" val="3458822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8951" y="2130424"/>
            <a:ext cx="7772400" cy="1470025"/>
          </a:xfrm>
        </p:spPr>
        <p:txBody>
          <a:bodyPr/>
          <a:lstStyle/>
          <a:p>
            <a:r>
              <a:rPr lang="en-US" b="1" dirty="0" err="1" smtClean="0"/>
              <a:t>Subalternity</a:t>
            </a:r>
            <a:r>
              <a:rPr lang="en-US" b="1" dirty="0"/>
              <a:t>, Solidarity and Experience</a:t>
            </a:r>
            <a:endParaRPr lang="en-US" dirty="0"/>
          </a:p>
        </p:txBody>
      </p:sp>
      <p:sp>
        <p:nvSpPr>
          <p:cNvPr id="3" name="Subtitle 2"/>
          <p:cNvSpPr>
            <a:spLocks noGrp="1"/>
          </p:cNvSpPr>
          <p:nvPr>
            <p:ph type="subTitle" idx="1"/>
          </p:nvPr>
        </p:nvSpPr>
        <p:spPr>
          <a:xfrm>
            <a:off x="1371600" y="4462824"/>
            <a:ext cx="6400800" cy="1752600"/>
          </a:xfrm>
        </p:spPr>
        <p:txBody>
          <a:bodyPr/>
          <a:lstStyle/>
          <a:p>
            <a:r>
              <a:rPr lang="en-US" dirty="0"/>
              <a:t>Week 1: Mahasweta Devi, “The Hunt”, “</a:t>
            </a:r>
            <a:r>
              <a:rPr lang="en-US" dirty="0" err="1"/>
              <a:t>Draupadi</a:t>
            </a:r>
            <a:r>
              <a:rPr lang="en-US" dirty="0"/>
              <a:t>” and “</a:t>
            </a:r>
            <a:r>
              <a:rPr lang="en-US" dirty="0" err="1"/>
              <a:t>Douloti</a:t>
            </a:r>
            <a:r>
              <a:rPr lang="en-US" dirty="0"/>
              <a:t> the Bountiful”</a:t>
            </a:r>
          </a:p>
        </p:txBody>
      </p:sp>
      <p:pic>
        <p:nvPicPr>
          <p:cNvPr id="4" name="Picture 3"/>
          <p:cNvPicPr>
            <a:picLocks noChangeAspect="1"/>
          </p:cNvPicPr>
          <p:nvPr/>
        </p:nvPicPr>
        <p:blipFill>
          <a:blip r:embed="rId2"/>
          <a:stretch>
            <a:fillRect/>
          </a:stretch>
        </p:blipFill>
        <p:spPr>
          <a:xfrm>
            <a:off x="6485267" y="0"/>
            <a:ext cx="2658733" cy="1766677"/>
          </a:xfrm>
          <a:prstGeom prst="rect">
            <a:avLst/>
          </a:prstGeom>
        </p:spPr>
      </p:pic>
      <p:pic>
        <p:nvPicPr>
          <p:cNvPr id="5" name="Picture 4"/>
          <p:cNvPicPr>
            <a:picLocks noChangeAspect="1"/>
          </p:cNvPicPr>
          <p:nvPr/>
        </p:nvPicPr>
        <p:blipFill>
          <a:blip r:embed="rId3"/>
          <a:stretch>
            <a:fillRect/>
          </a:stretch>
        </p:blipFill>
        <p:spPr>
          <a:xfrm>
            <a:off x="0" y="44240"/>
            <a:ext cx="2512285" cy="1722437"/>
          </a:xfrm>
          <a:prstGeom prst="rect">
            <a:avLst/>
          </a:prstGeom>
        </p:spPr>
      </p:pic>
    </p:spTree>
    <p:extLst>
      <p:ext uri="{BB962C8B-B14F-4D97-AF65-F5344CB8AC3E}">
        <p14:creationId xmlns:p14="http://schemas.microsoft.com/office/powerpoint/2010/main" val="782498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Bonded </a:t>
            </a:r>
            <a:r>
              <a:rPr lang="en-US" dirty="0" err="1" smtClean="0"/>
              <a:t>Labour</a:t>
            </a:r>
            <a:endParaRPr lang="en-US" dirty="0"/>
          </a:p>
        </p:txBody>
      </p:sp>
      <p:sp>
        <p:nvSpPr>
          <p:cNvPr id="3" name="Content Placeholder 2"/>
          <p:cNvSpPr>
            <a:spLocks noGrp="1"/>
          </p:cNvSpPr>
          <p:nvPr>
            <p:ph idx="1"/>
          </p:nvPr>
        </p:nvSpPr>
        <p:spPr>
          <a:xfrm>
            <a:off x="457200" y="1417638"/>
            <a:ext cx="8229600" cy="5199641"/>
          </a:xfrm>
        </p:spPr>
        <p:txBody>
          <a:bodyPr>
            <a:normAutofit fontScale="77500" lnSpcReduction="20000"/>
          </a:bodyPr>
          <a:lstStyle/>
          <a:p>
            <a:r>
              <a:rPr lang="en-US" dirty="0" err="1" smtClean="0"/>
              <a:t>Spivak</a:t>
            </a:r>
            <a:r>
              <a:rPr lang="en-US" dirty="0" smtClean="0"/>
              <a:t> goes on to explain: “in modern “India,” there is a “society” of bonded </a:t>
            </a:r>
            <a:r>
              <a:rPr lang="en-US" dirty="0" err="1" smtClean="0"/>
              <a:t>labour</a:t>
            </a:r>
            <a:r>
              <a:rPr lang="en-US" dirty="0" smtClean="0"/>
              <a:t>, where the only means of repaying a loan at extortionate rates of interest is hereditary bond-slavery. Family life is still possible here, the affects taking the entire burden of survival. Below this is bonded prostitution, where the girls and women abducted from bonded labor or </a:t>
            </a:r>
            <a:r>
              <a:rPr lang="en-US" dirty="0" err="1" smtClean="0"/>
              <a:t>kamiya</a:t>
            </a:r>
            <a:r>
              <a:rPr lang="en-US" dirty="0" smtClean="0"/>
              <a:t> households are thrust together as bodies for absolute sexual and economic exploitation.” (111-112)</a:t>
            </a:r>
          </a:p>
          <a:p>
            <a:r>
              <a:rPr lang="en-US" dirty="0" smtClean="0"/>
              <a:t>Devi explains this through </a:t>
            </a:r>
            <a:r>
              <a:rPr lang="en-US" dirty="0" err="1" smtClean="0"/>
              <a:t>Douloti</a:t>
            </a:r>
            <a:r>
              <a:rPr lang="en-US" dirty="0" smtClean="0"/>
              <a:t> “Why grieve, Uncle Bono? </a:t>
            </a:r>
            <a:r>
              <a:rPr lang="en-US" dirty="0" err="1" smtClean="0"/>
              <a:t>Bondslavery</a:t>
            </a:r>
            <a:r>
              <a:rPr lang="en-US" dirty="0" smtClean="0"/>
              <a:t> loan is never repaid. A three hundred rupee loan becomes infinite in eight years. The boss has raised more than forty thousand rupees wringing this body of mine. Still I owe. There will be a loan as long as my body is consumable. Then I’ll leave as a beggar.” (87)</a:t>
            </a:r>
            <a:endParaRPr lang="en-US" dirty="0"/>
          </a:p>
        </p:txBody>
      </p:sp>
    </p:spTree>
    <p:extLst>
      <p:ext uri="{BB962C8B-B14F-4D97-AF65-F5344CB8AC3E}">
        <p14:creationId xmlns:p14="http://schemas.microsoft.com/office/powerpoint/2010/main" val="1522083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Spivak</a:t>
            </a:r>
            <a:r>
              <a:rPr lang="en-US" dirty="0" smtClean="0"/>
              <a:t> concludes:</a:t>
            </a:r>
            <a:endParaRPr lang="en-US" dirty="0"/>
          </a:p>
        </p:txBody>
      </p:sp>
      <p:sp>
        <p:nvSpPr>
          <p:cNvPr id="3" name="Content Placeholder 2"/>
          <p:cNvSpPr>
            <a:spLocks noGrp="1"/>
          </p:cNvSpPr>
          <p:nvPr>
            <p:ph idx="1"/>
          </p:nvPr>
        </p:nvSpPr>
        <p:spPr>
          <a:xfrm>
            <a:off x="457200" y="1600200"/>
            <a:ext cx="8229600" cy="4996592"/>
          </a:xfrm>
        </p:spPr>
        <p:txBody>
          <a:bodyPr>
            <a:normAutofit fontScale="77500" lnSpcReduction="20000"/>
          </a:bodyPr>
          <a:lstStyle/>
          <a:p>
            <a:r>
              <a:rPr lang="en-US" dirty="0" smtClean="0"/>
              <a:t>“</a:t>
            </a:r>
            <a:r>
              <a:rPr lang="en-US" dirty="0" err="1" smtClean="0"/>
              <a:t>Douloti</a:t>
            </a:r>
            <a:r>
              <a:rPr lang="en-US" dirty="0" smtClean="0"/>
              <a:t>, like the unresisting majority of the male outcasts, comes to terms with her existence by accepting bond-slavery as a law of nature. </a:t>
            </a:r>
            <a:r>
              <a:rPr lang="en-US" b="1" dirty="0" smtClean="0"/>
              <a:t>Mahasweta does not represent </a:t>
            </a:r>
            <a:r>
              <a:rPr lang="en-US" b="1" dirty="0" err="1" smtClean="0"/>
              <a:t>Douloti</a:t>
            </a:r>
            <a:r>
              <a:rPr lang="en-US" b="1" dirty="0" smtClean="0"/>
              <a:t> as an intending subject of resistance.</a:t>
            </a:r>
            <a:r>
              <a:rPr lang="en-US" dirty="0" smtClean="0"/>
              <a:t> Her ego splits at her first rape and stays split until nearly the end. </a:t>
            </a:r>
            <a:r>
              <a:rPr lang="en-US" b="1" dirty="0" smtClean="0"/>
              <a:t>We will see at the end that </a:t>
            </a:r>
            <a:r>
              <a:rPr lang="en-US" b="1" dirty="0" err="1" smtClean="0"/>
              <a:t>Douloti</a:t>
            </a:r>
            <a:r>
              <a:rPr lang="en-US" b="1" dirty="0" smtClean="0"/>
              <a:t> is not represented as the intending subject of victimization either. </a:t>
            </a:r>
            <a:r>
              <a:rPr lang="en-US" dirty="0" smtClean="0"/>
              <a:t>The coding of intention into resistance and the resisting acceptance of victimization animates the male militants and the fierce bonded prostitutes, for whom this is no opportunity for collective resistance.” (125)</a:t>
            </a:r>
          </a:p>
          <a:p>
            <a:r>
              <a:rPr lang="en-US" dirty="0" smtClean="0"/>
              <a:t>Devi “presents </a:t>
            </a:r>
            <a:r>
              <a:rPr lang="en-US" dirty="0" err="1" smtClean="0"/>
              <a:t>Douloti’s</a:t>
            </a:r>
            <a:r>
              <a:rPr lang="en-US" dirty="0" smtClean="0"/>
              <a:t> affect and ultimately </a:t>
            </a:r>
            <a:r>
              <a:rPr lang="en-US" dirty="0" err="1" smtClean="0"/>
              <a:t>Douloti</a:t>
            </a:r>
            <a:r>
              <a:rPr lang="en-US" dirty="0" smtClean="0"/>
              <a:t> herself, as the site of a real </a:t>
            </a:r>
            <a:r>
              <a:rPr lang="en-US" dirty="0" err="1" smtClean="0"/>
              <a:t>aporia</a:t>
            </a:r>
            <a:r>
              <a:rPr lang="en-US" dirty="0" smtClean="0"/>
              <a:t>” (126).</a:t>
            </a:r>
          </a:p>
          <a:p>
            <a:r>
              <a:rPr lang="en-US" b="1" dirty="0" smtClean="0"/>
              <a:t>Is </a:t>
            </a:r>
            <a:r>
              <a:rPr lang="en-US" b="1" dirty="0" err="1" smtClean="0"/>
              <a:t>Douloti</a:t>
            </a:r>
            <a:r>
              <a:rPr lang="en-US" b="1" dirty="0" smtClean="0"/>
              <a:t> representative of a question, for which Devi seeks answers?</a:t>
            </a:r>
            <a:endParaRPr lang="en-US" b="1" dirty="0"/>
          </a:p>
        </p:txBody>
      </p:sp>
    </p:spTree>
    <p:extLst>
      <p:ext uri="{BB962C8B-B14F-4D97-AF65-F5344CB8AC3E}">
        <p14:creationId xmlns:p14="http://schemas.microsoft.com/office/powerpoint/2010/main" val="2254030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Douloti’s</a:t>
            </a:r>
            <a:r>
              <a:rPr lang="en-US" dirty="0" smtClean="0"/>
              <a:t> Death and </a:t>
            </a:r>
            <a:br>
              <a:rPr lang="en-US" dirty="0" smtClean="0"/>
            </a:br>
            <a:r>
              <a:rPr lang="en-US" dirty="0" smtClean="0"/>
              <a:t>Independence Day</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t>The rural schoolmaster Mohan </a:t>
            </a:r>
            <a:r>
              <a:rPr lang="en-US" dirty="0" err="1" smtClean="0"/>
              <a:t>Srivastava</a:t>
            </a:r>
            <a:r>
              <a:rPr lang="en-US" dirty="0" smtClean="0"/>
              <a:t> “tries to teach his students nationalism by inscribing a large map of India in the clay courtyard of school, in preparation for Independence Day. </a:t>
            </a:r>
            <a:r>
              <a:rPr lang="en-US" dirty="0" err="1" smtClean="0"/>
              <a:t>Douloti</a:t>
            </a:r>
            <a:r>
              <a:rPr lang="en-US" dirty="0" smtClean="0"/>
              <a:t> finds the clean clay comforting in the dark and lies down to die there. In the morning the schoolmaster and his students discover </a:t>
            </a:r>
            <a:r>
              <a:rPr lang="en-US" dirty="0" err="1" smtClean="0"/>
              <a:t>Douloti</a:t>
            </a:r>
            <a:r>
              <a:rPr lang="en-US" dirty="0" smtClean="0"/>
              <a:t> on the map.” (</a:t>
            </a:r>
            <a:r>
              <a:rPr lang="en-US" dirty="0" err="1" smtClean="0"/>
              <a:t>Spivak</a:t>
            </a:r>
            <a:r>
              <a:rPr lang="en-US" dirty="0" smtClean="0"/>
              <a:t> 127)</a:t>
            </a:r>
          </a:p>
          <a:p>
            <a:r>
              <a:rPr lang="en-US" dirty="0" smtClean="0"/>
              <a:t>“Filling the entire Indian peninsula from the oceans to the Himalayas, here lies bonded </a:t>
            </a:r>
            <a:r>
              <a:rPr lang="en-US" dirty="0" err="1" smtClean="0"/>
              <a:t>labour</a:t>
            </a:r>
            <a:r>
              <a:rPr lang="en-US" dirty="0" smtClean="0"/>
              <a:t> spread-eagled, </a:t>
            </a:r>
            <a:r>
              <a:rPr lang="en-US" dirty="0" err="1" smtClean="0"/>
              <a:t>kamiya</a:t>
            </a:r>
            <a:r>
              <a:rPr lang="en-US" dirty="0" smtClean="0"/>
              <a:t>-whore </a:t>
            </a:r>
            <a:r>
              <a:rPr lang="en-US" dirty="0" err="1" smtClean="0"/>
              <a:t>Douloti</a:t>
            </a:r>
            <a:r>
              <a:rPr lang="en-US" dirty="0" smtClean="0"/>
              <a:t> </a:t>
            </a:r>
            <a:r>
              <a:rPr lang="en-US" dirty="0" err="1" smtClean="0"/>
              <a:t>Nagesia’s</a:t>
            </a:r>
            <a:r>
              <a:rPr lang="en-US" dirty="0" smtClean="0"/>
              <a:t> tormented corpse, putrefied with venereal disease, having vomited up all the blood in its desiccated lungs. Today, on the fifteenth of August, </a:t>
            </a:r>
            <a:r>
              <a:rPr lang="en-US" dirty="0" err="1" smtClean="0"/>
              <a:t>Douloti</a:t>
            </a:r>
            <a:r>
              <a:rPr lang="en-US" dirty="0" smtClean="0"/>
              <a:t> has left no room at all in the India of people like Mohan for planting the standard of the Independence flag. What will Mohan do now? </a:t>
            </a:r>
            <a:r>
              <a:rPr lang="en-US" dirty="0" err="1" smtClean="0"/>
              <a:t>Douloti</a:t>
            </a:r>
            <a:r>
              <a:rPr lang="en-US" dirty="0" smtClean="0"/>
              <a:t> is all over India.” (92)</a:t>
            </a:r>
          </a:p>
          <a:p>
            <a:r>
              <a:rPr lang="en-US" b="1" dirty="0" smtClean="0"/>
              <a:t>How can we interpret this?</a:t>
            </a:r>
            <a:endParaRPr lang="en-US" b="1" dirty="0"/>
          </a:p>
        </p:txBody>
      </p:sp>
    </p:spTree>
    <p:extLst>
      <p:ext uri="{BB962C8B-B14F-4D97-AF65-F5344CB8AC3E}">
        <p14:creationId xmlns:p14="http://schemas.microsoft.com/office/powerpoint/2010/main" val="242070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Indian Independence Day</a:t>
            </a:r>
            <a:endParaRPr lang="en-US" dirty="0"/>
          </a:p>
        </p:txBody>
      </p:sp>
      <p:sp>
        <p:nvSpPr>
          <p:cNvPr id="3" name="Content Placeholder 2"/>
          <p:cNvSpPr>
            <a:spLocks noGrp="1"/>
          </p:cNvSpPr>
          <p:nvPr>
            <p:ph idx="1"/>
          </p:nvPr>
        </p:nvSpPr>
        <p:spPr/>
        <p:txBody>
          <a:bodyPr>
            <a:normAutofit lnSpcReduction="10000"/>
          </a:bodyPr>
          <a:lstStyle/>
          <a:p>
            <a:r>
              <a:rPr lang="en-US" dirty="0" err="1" smtClean="0"/>
              <a:t>Douloti’s</a:t>
            </a:r>
            <a:r>
              <a:rPr lang="en-US" dirty="0" smtClean="0"/>
              <a:t> death according to </a:t>
            </a:r>
            <a:r>
              <a:rPr lang="en-US" dirty="0" err="1" smtClean="0"/>
              <a:t>Spivak</a:t>
            </a:r>
            <a:r>
              <a:rPr lang="en-US" dirty="0" smtClean="0"/>
              <a:t> “makes the agenda of nationalism impossible” (128).</a:t>
            </a:r>
          </a:p>
          <a:p>
            <a:r>
              <a:rPr lang="en-US" dirty="0" smtClean="0"/>
              <a:t>Why do you think Devi decides to close the short story with two short sentences: a rhetorical question and a statement that is not an answer? – “What will Mohan do now? </a:t>
            </a:r>
            <a:r>
              <a:rPr lang="en-US" dirty="0" err="1" smtClean="0"/>
              <a:t>Douloti</a:t>
            </a:r>
            <a:r>
              <a:rPr lang="en-US" dirty="0" smtClean="0"/>
              <a:t> is all over India.”</a:t>
            </a:r>
          </a:p>
          <a:p>
            <a:r>
              <a:rPr lang="en-US" dirty="0" smtClean="0"/>
              <a:t>If </a:t>
            </a:r>
            <a:r>
              <a:rPr lang="en-US" dirty="0" err="1" smtClean="0"/>
              <a:t>Douloti</a:t>
            </a:r>
            <a:r>
              <a:rPr lang="en-US" dirty="0" smtClean="0"/>
              <a:t> can be made to mean “traffic in wealth” what might the final sentence mean?</a:t>
            </a:r>
          </a:p>
          <a:p>
            <a:endParaRPr lang="en-US" dirty="0" smtClean="0"/>
          </a:p>
          <a:p>
            <a:endParaRPr lang="en-US" dirty="0"/>
          </a:p>
        </p:txBody>
      </p:sp>
    </p:spTree>
    <p:extLst>
      <p:ext uri="{BB962C8B-B14F-4D97-AF65-F5344CB8AC3E}">
        <p14:creationId xmlns:p14="http://schemas.microsoft.com/office/powerpoint/2010/main" val="1372636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Doulot</a:t>
            </a:r>
            <a:endParaRPr lang="en-US" dirty="0"/>
          </a:p>
        </p:txBody>
      </p:sp>
      <p:sp>
        <p:nvSpPr>
          <p:cNvPr id="3" name="Content Placeholder 2"/>
          <p:cNvSpPr>
            <a:spLocks noGrp="1"/>
          </p:cNvSpPr>
          <p:nvPr>
            <p:ph idx="1"/>
          </p:nvPr>
        </p:nvSpPr>
        <p:spPr>
          <a:xfrm>
            <a:off x="457200" y="1600200"/>
            <a:ext cx="8229600" cy="5078539"/>
          </a:xfrm>
        </p:spPr>
        <p:txBody>
          <a:bodyPr>
            <a:normAutofit fontScale="85000" lnSpcReduction="10000"/>
          </a:bodyPr>
          <a:lstStyle/>
          <a:p>
            <a:r>
              <a:rPr lang="en-US" dirty="0" smtClean="0"/>
              <a:t>“The word </a:t>
            </a:r>
            <a:r>
              <a:rPr lang="en-US" dirty="0" err="1" smtClean="0"/>
              <a:t>doulot</a:t>
            </a:r>
            <a:r>
              <a:rPr lang="en-US" dirty="0" smtClean="0"/>
              <a:t> means wealth. Thus </a:t>
            </a:r>
            <a:r>
              <a:rPr lang="en-US" dirty="0" err="1" smtClean="0"/>
              <a:t>douloti</a:t>
            </a:r>
            <a:r>
              <a:rPr lang="en-US" dirty="0" smtClean="0"/>
              <a:t> can be made to mean “traffic in wealth”. Under the last sentence - “</a:t>
            </a:r>
            <a:r>
              <a:rPr lang="en-US" dirty="0" err="1" smtClean="0"/>
              <a:t>Douloti</a:t>
            </a:r>
            <a:r>
              <a:rPr lang="en-US" dirty="0" smtClean="0"/>
              <a:t> is all over India” [Bharat </a:t>
            </a:r>
            <a:r>
              <a:rPr lang="en-US" dirty="0" err="1" smtClean="0"/>
              <a:t>jora</a:t>
            </a:r>
            <a:r>
              <a:rPr lang="en-US" dirty="0" smtClean="0"/>
              <a:t> </a:t>
            </a:r>
            <a:r>
              <a:rPr lang="en-US" dirty="0" err="1" smtClean="0"/>
              <a:t>hoye</a:t>
            </a:r>
            <a:r>
              <a:rPr lang="en-US" dirty="0" smtClean="0"/>
              <a:t> </a:t>
            </a:r>
            <a:r>
              <a:rPr lang="en-US" dirty="0" err="1" smtClean="0"/>
              <a:t>Douloti</a:t>
            </a:r>
            <a:r>
              <a:rPr lang="en-US" dirty="0" smtClean="0"/>
              <a:t>] – one can hear that other sentence: </a:t>
            </a:r>
            <a:r>
              <a:rPr lang="en-US" dirty="0" err="1" smtClean="0"/>
              <a:t>Jagat</a:t>
            </a:r>
            <a:r>
              <a:rPr lang="en-US" dirty="0" smtClean="0"/>
              <a:t> [the globe] </a:t>
            </a:r>
            <a:r>
              <a:rPr lang="en-US" dirty="0" err="1" smtClean="0"/>
              <a:t>jora</a:t>
            </a:r>
            <a:r>
              <a:rPr lang="en-US" dirty="0" smtClean="0"/>
              <a:t> </a:t>
            </a:r>
            <a:r>
              <a:rPr lang="en-US" dirty="0" err="1" smtClean="0"/>
              <a:t>hoye</a:t>
            </a:r>
            <a:r>
              <a:rPr lang="en-US" dirty="0" smtClean="0"/>
              <a:t> </a:t>
            </a:r>
            <a:r>
              <a:rPr lang="en-US" dirty="0" err="1" smtClean="0"/>
              <a:t>Douloti</a:t>
            </a:r>
            <a:r>
              <a:rPr lang="en-US" dirty="0" smtClean="0"/>
              <a:t>. What will Mohan do now? – the traffic in wealth [</a:t>
            </a:r>
            <a:r>
              <a:rPr lang="en-US" dirty="0" err="1" smtClean="0"/>
              <a:t>douloti</a:t>
            </a:r>
            <a:r>
              <a:rPr lang="en-US" dirty="0" smtClean="0"/>
              <a:t>] is all over the globe.” (</a:t>
            </a:r>
            <a:r>
              <a:rPr lang="en-US" dirty="0" err="1" smtClean="0"/>
              <a:t>Spivak</a:t>
            </a:r>
            <a:r>
              <a:rPr lang="en-US" dirty="0" smtClean="0"/>
              <a:t> 128)</a:t>
            </a:r>
          </a:p>
          <a:p>
            <a:r>
              <a:rPr lang="en-US" dirty="0" err="1" smtClean="0"/>
              <a:t>Spivak</a:t>
            </a:r>
            <a:r>
              <a:rPr lang="en-US" dirty="0" smtClean="0"/>
              <a:t> concludes that the final sentence pushes the reader from the local to national to the neocolonial globe.</a:t>
            </a:r>
          </a:p>
          <a:p>
            <a:r>
              <a:rPr lang="en-US" dirty="0" err="1" smtClean="0"/>
              <a:t>Douloti’s</a:t>
            </a:r>
            <a:r>
              <a:rPr lang="en-US" dirty="0" smtClean="0"/>
              <a:t> body is encrypted with the agendas of nationalism and sexuality and showcases the indifference towards super-exploitation.</a:t>
            </a:r>
          </a:p>
          <a:p>
            <a:endParaRPr lang="en-US" dirty="0"/>
          </a:p>
        </p:txBody>
      </p:sp>
    </p:spTree>
    <p:extLst>
      <p:ext uri="{BB962C8B-B14F-4D97-AF65-F5344CB8AC3E}">
        <p14:creationId xmlns:p14="http://schemas.microsoft.com/office/powerpoint/2010/main" val="3842376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p:txBody>
          <a:bodyPr/>
          <a:lstStyle/>
          <a:p>
            <a:r>
              <a:rPr lang="en-US" dirty="0" smtClean="0"/>
              <a:t>Read through the discussion questions and share your ideas with the group.</a:t>
            </a:r>
            <a:endParaRPr lang="en-US" dirty="0"/>
          </a:p>
        </p:txBody>
      </p:sp>
    </p:spTree>
    <p:extLst>
      <p:ext uri="{BB962C8B-B14F-4D97-AF65-F5344CB8AC3E}">
        <p14:creationId xmlns:p14="http://schemas.microsoft.com/office/powerpoint/2010/main" val="1026858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Mahasveta</a:t>
            </a:r>
            <a:r>
              <a:rPr lang="en-US" dirty="0" smtClean="0"/>
              <a:t> Devi</a:t>
            </a:r>
            <a:endParaRPr lang="en-US" dirty="0"/>
          </a:p>
        </p:txBody>
      </p:sp>
      <p:sp>
        <p:nvSpPr>
          <p:cNvPr id="3" name="Content Placeholder 2"/>
          <p:cNvSpPr>
            <a:spLocks noGrp="1"/>
          </p:cNvSpPr>
          <p:nvPr>
            <p:ph idx="1"/>
          </p:nvPr>
        </p:nvSpPr>
        <p:spPr>
          <a:xfrm>
            <a:off x="457200" y="1600200"/>
            <a:ext cx="8229600" cy="4977129"/>
          </a:xfrm>
        </p:spPr>
        <p:txBody>
          <a:bodyPr>
            <a:normAutofit fontScale="85000" lnSpcReduction="20000"/>
          </a:bodyPr>
          <a:lstStyle/>
          <a:p>
            <a:r>
              <a:rPr lang="en-US" dirty="0" smtClean="0"/>
              <a:t>“I think and I believe of my self as an Indian writer, not as a Bengali writer at all. I am proud of this.” (Devi)</a:t>
            </a:r>
          </a:p>
          <a:p>
            <a:r>
              <a:rPr lang="en-US" dirty="0" smtClean="0"/>
              <a:t>Devi is a famous writer and tribal activist.</a:t>
            </a:r>
          </a:p>
          <a:p>
            <a:r>
              <a:rPr lang="en-US" dirty="0" smtClean="0"/>
              <a:t>Born in 1926, Devi has written many novels and short stories in Bengali. Her work is powerful, moving and infused with a sense of the movement of history. She is also a prolific journalist. Most of her time is given to her work among the tribal communities in the border areas of the states of West Bengal, Bihar, and Orissa.</a:t>
            </a:r>
          </a:p>
          <a:p>
            <a:r>
              <a:rPr lang="en-US" dirty="0" smtClean="0"/>
              <a:t>Tribal people are often the protagonists of her writings. She attempts to speak up for the plight of </a:t>
            </a:r>
            <a:r>
              <a:rPr lang="en-US" dirty="0" err="1" smtClean="0"/>
              <a:t>tribals</a:t>
            </a:r>
            <a:r>
              <a:rPr lang="en-US" dirty="0" smtClean="0"/>
              <a:t> in India, for their exploitation, for the systematic destruction of their forests, for the oppression of bonded </a:t>
            </a:r>
            <a:r>
              <a:rPr lang="en-US" dirty="0" err="1" smtClean="0"/>
              <a:t>labour</a:t>
            </a:r>
            <a:r>
              <a:rPr lang="en-US" dirty="0" smtClean="0"/>
              <a:t> still plaguing </a:t>
            </a:r>
            <a:r>
              <a:rPr lang="en-US" dirty="0" err="1" smtClean="0"/>
              <a:t>tribals</a:t>
            </a:r>
            <a:r>
              <a:rPr lang="en-US" dirty="0" smtClean="0"/>
              <a:t>.</a:t>
            </a:r>
            <a:endParaRPr lang="en-US" dirty="0"/>
          </a:p>
        </p:txBody>
      </p:sp>
    </p:spTree>
    <p:extLst>
      <p:ext uri="{BB962C8B-B14F-4D97-AF65-F5344CB8AC3E}">
        <p14:creationId xmlns:p14="http://schemas.microsoft.com/office/powerpoint/2010/main" val="2462280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Conscience</a:t>
            </a:r>
            <a:endParaRPr lang="en-US" dirty="0"/>
          </a:p>
        </p:txBody>
      </p:sp>
      <p:sp>
        <p:nvSpPr>
          <p:cNvPr id="3" name="Content Placeholder 2"/>
          <p:cNvSpPr>
            <a:spLocks noGrp="1"/>
          </p:cNvSpPr>
          <p:nvPr>
            <p:ph idx="1"/>
          </p:nvPr>
        </p:nvSpPr>
        <p:spPr/>
        <p:txBody>
          <a:bodyPr/>
          <a:lstStyle/>
          <a:p>
            <a:r>
              <a:rPr lang="en-US" dirty="0" smtClean="0"/>
              <a:t>She believes that a writer should have “An anger – luminous, burning, passionate – directed against a system that has failed to liberate my people from these horrible constraints, is the only source of inspiration for all my writings.”</a:t>
            </a:r>
            <a:endParaRPr lang="en-US" dirty="0"/>
          </a:p>
        </p:txBody>
      </p:sp>
    </p:spTree>
    <p:extLst>
      <p:ext uri="{BB962C8B-B14F-4D97-AF65-F5344CB8AC3E}">
        <p14:creationId xmlns:p14="http://schemas.microsoft.com/office/powerpoint/2010/main" val="4016507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Tribals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Mahasweta Devi tries to say that </a:t>
            </a:r>
            <a:r>
              <a:rPr lang="en-US" dirty="0" err="1" smtClean="0"/>
              <a:t>tribals</a:t>
            </a:r>
            <a:r>
              <a:rPr lang="en-US" dirty="0" smtClean="0"/>
              <a:t> belong to India, just like the rest of Indians.</a:t>
            </a:r>
          </a:p>
          <a:p>
            <a:r>
              <a:rPr lang="en-US" dirty="0" smtClean="0"/>
              <a:t>Deforestation in India is displacing tribal communities all over the country, </a:t>
            </a:r>
            <a:r>
              <a:rPr lang="en-US" dirty="0" err="1" smtClean="0"/>
              <a:t>tribals</a:t>
            </a:r>
            <a:r>
              <a:rPr lang="en-US" dirty="0" smtClean="0"/>
              <a:t> lose their homes and their culture.</a:t>
            </a:r>
          </a:p>
          <a:p>
            <a:r>
              <a:rPr lang="en-US" dirty="0" smtClean="0"/>
              <a:t>Devi explores the continuous exploitation of </a:t>
            </a:r>
            <a:r>
              <a:rPr lang="en-US" dirty="0" err="1" smtClean="0"/>
              <a:t>tribals</a:t>
            </a:r>
            <a:r>
              <a:rPr lang="en-US" dirty="0" smtClean="0"/>
              <a:t> in her fiction. She also describes the warrior-like women: women who are abused – both physically and spiritually – but who find the strength to fight back.</a:t>
            </a:r>
          </a:p>
        </p:txBody>
      </p:sp>
    </p:spTree>
    <p:extLst>
      <p:ext uri="{BB962C8B-B14F-4D97-AF65-F5344CB8AC3E}">
        <p14:creationId xmlns:p14="http://schemas.microsoft.com/office/powerpoint/2010/main" val="3017324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27946"/>
          </a:xfrm>
        </p:spPr>
        <p:txBody>
          <a:bodyPr/>
          <a:lstStyle/>
          <a:p>
            <a:r>
              <a:rPr lang="en-US" dirty="0" smtClean="0"/>
              <a:t>The Hunt</a:t>
            </a:r>
            <a:endParaRPr lang="en-US" dirty="0"/>
          </a:p>
        </p:txBody>
      </p:sp>
      <p:sp>
        <p:nvSpPr>
          <p:cNvPr id="3" name="Content Placeholder 2"/>
          <p:cNvSpPr>
            <a:spLocks noGrp="1"/>
          </p:cNvSpPr>
          <p:nvPr>
            <p:ph idx="1"/>
          </p:nvPr>
        </p:nvSpPr>
        <p:spPr>
          <a:xfrm>
            <a:off x="457200" y="827946"/>
            <a:ext cx="8229600" cy="5772064"/>
          </a:xfrm>
        </p:spPr>
        <p:txBody>
          <a:bodyPr>
            <a:normAutofit fontScale="70000" lnSpcReduction="20000"/>
          </a:bodyPr>
          <a:lstStyle/>
          <a:p>
            <a:r>
              <a:rPr lang="en-US" dirty="0"/>
              <a:t>The Hunt comes from an anthology Imaginary Maps: Three </a:t>
            </a:r>
            <a:r>
              <a:rPr lang="en-US" dirty="0" smtClean="0"/>
              <a:t>Stories.</a:t>
            </a:r>
          </a:p>
          <a:p>
            <a:pPr lvl="0"/>
            <a:r>
              <a:rPr lang="en-US" dirty="0" smtClean="0"/>
              <a:t>The story explores </a:t>
            </a:r>
            <a:r>
              <a:rPr lang="en-US" dirty="0"/>
              <a:t>gender identity, and whether masculinity and femininity are a social construction</a:t>
            </a:r>
            <a:r>
              <a:rPr lang="en-US" dirty="0" smtClean="0"/>
              <a:t>.</a:t>
            </a:r>
          </a:p>
          <a:p>
            <a:pPr lvl="0"/>
            <a:r>
              <a:rPr lang="en-US" dirty="0" smtClean="0"/>
              <a:t>It describes the life of Mary </a:t>
            </a:r>
            <a:r>
              <a:rPr lang="en-US" dirty="0" err="1" smtClean="0"/>
              <a:t>Oraon</a:t>
            </a:r>
            <a:r>
              <a:rPr lang="en-US" dirty="0" smtClean="0"/>
              <a:t>, the illegitimate daughter of an Australian white man and a tribal woman.</a:t>
            </a:r>
          </a:p>
          <a:p>
            <a:pPr lvl="0"/>
            <a:r>
              <a:rPr lang="en-US" dirty="0" err="1" smtClean="0"/>
              <a:t>Tehsildar</a:t>
            </a:r>
            <a:r>
              <a:rPr lang="en-US" dirty="0" smtClean="0"/>
              <a:t>, an exploiter of tribal forest, starts bothering Mary, who uses the occasion of the tribal hunt festival recurring every 12 years to kill him.</a:t>
            </a:r>
          </a:p>
          <a:p>
            <a:pPr lvl="0"/>
            <a:r>
              <a:rPr lang="en-US" dirty="0" smtClean="0"/>
              <a:t>The festival allows women to hunt, drink and dance like men.</a:t>
            </a:r>
          </a:p>
          <a:p>
            <a:pPr lvl="0"/>
            <a:r>
              <a:rPr lang="en-US" dirty="0" smtClean="0"/>
              <a:t>When she kills him, the forest becomes feminine and brutal deforestation becomes a metaphor for the rape of nature, for which she takes revenge.</a:t>
            </a:r>
          </a:p>
          <a:p>
            <a:pPr lvl="0"/>
            <a:r>
              <a:rPr lang="en-US" dirty="0" smtClean="0"/>
              <a:t>Mary assumes the male gender and her story is an allegory for the exploitation of tribal forests and the rape of tribal women by non-</a:t>
            </a:r>
            <a:r>
              <a:rPr lang="en-US" dirty="0" err="1" smtClean="0"/>
              <a:t>tribals</a:t>
            </a:r>
            <a:r>
              <a:rPr lang="en-US" dirty="0" smtClean="0"/>
              <a:t>.</a:t>
            </a:r>
          </a:p>
          <a:p>
            <a:pPr lvl="0"/>
            <a:r>
              <a:rPr lang="en-US" dirty="0" smtClean="0"/>
              <a:t>Women have a place of </a:t>
            </a:r>
            <a:r>
              <a:rPr lang="en-US" dirty="0" err="1" smtClean="0"/>
              <a:t>honour</a:t>
            </a:r>
            <a:r>
              <a:rPr lang="en-US" dirty="0" smtClean="0"/>
              <a:t> amongst tribal communities, and insulting or raping a woman is considered the greatest crime. However, outside of tribal communities, tribal women are considered objects and commodities.</a:t>
            </a:r>
            <a:endParaRPr lang="en-GB" dirty="0"/>
          </a:p>
          <a:p>
            <a:endParaRPr lang="en-US" dirty="0" smtClean="0"/>
          </a:p>
          <a:p>
            <a:endParaRPr lang="en-US" dirty="0"/>
          </a:p>
        </p:txBody>
      </p:sp>
    </p:spTree>
    <p:extLst>
      <p:ext uri="{BB962C8B-B14F-4D97-AF65-F5344CB8AC3E}">
        <p14:creationId xmlns:p14="http://schemas.microsoft.com/office/powerpoint/2010/main" val="2200850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Draupadi</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This short story deals with the dismemberment of the tribal woman, which is symbolic of the dismemberment of tribal lands, forests, culture and identity. </a:t>
            </a:r>
          </a:p>
          <a:p>
            <a:r>
              <a:rPr lang="en-US" dirty="0" smtClean="0"/>
              <a:t>“</a:t>
            </a:r>
            <a:r>
              <a:rPr lang="en-US" dirty="0" err="1" smtClean="0"/>
              <a:t>Draupadi</a:t>
            </a:r>
            <a:r>
              <a:rPr lang="en-US" dirty="0" smtClean="0"/>
              <a:t>” is one of the three short-stories included in the collection </a:t>
            </a:r>
            <a:r>
              <a:rPr lang="en-US" dirty="0" err="1" smtClean="0"/>
              <a:t>Agnigarbha</a:t>
            </a:r>
            <a:r>
              <a:rPr lang="en-US" dirty="0" smtClean="0"/>
              <a:t> (Womb of fire) published in 1978.</a:t>
            </a:r>
          </a:p>
          <a:p>
            <a:r>
              <a:rPr lang="en-US" dirty="0" err="1" smtClean="0"/>
              <a:t>Draupadi’s</a:t>
            </a:r>
            <a:r>
              <a:rPr lang="en-US" dirty="0" smtClean="0"/>
              <a:t> tribal name is </a:t>
            </a:r>
            <a:r>
              <a:rPr lang="en-US" dirty="0" err="1" smtClean="0"/>
              <a:t>Dopdi</a:t>
            </a:r>
            <a:r>
              <a:rPr lang="en-US" dirty="0" smtClean="0"/>
              <a:t>, thus she has a double identity: one as a woman called </a:t>
            </a:r>
            <a:r>
              <a:rPr lang="en-US" dirty="0" err="1" smtClean="0"/>
              <a:t>Draupadi</a:t>
            </a:r>
            <a:r>
              <a:rPr lang="en-US" dirty="0" smtClean="0"/>
              <a:t> and the other as a tribal woman call </a:t>
            </a:r>
            <a:r>
              <a:rPr lang="en-US" dirty="0" err="1" smtClean="0"/>
              <a:t>Dopdi</a:t>
            </a:r>
            <a:r>
              <a:rPr lang="en-US" dirty="0" smtClean="0"/>
              <a:t>.</a:t>
            </a:r>
            <a:endParaRPr lang="en-US" dirty="0"/>
          </a:p>
        </p:txBody>
      </p:sp>
    </p:spTree>
    <p:extLst>
      <p:ext uri="{BB962C8B-B14F-4D97-AF65-F5344CB8AC3E}">
        <p14:creationId xmlns:p14="http://schemas.microsoft.com/office/powerpoint/2010/main" val="2139478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6613" y="231750"/>
            <a:ext cx="4819080" cy="1143000"/>
          </a:xfrm>
        </p:spPr>
        <p:txBody>
          <a:bodyPr/>
          <a:lstStyle/>
          <a:p>
            <a:r>
              <a:rPr lang="en-US" dirty="0" smtClean="0"/>
              <a:t>Mahabharata</a:t>
            </a:r>
            <a:endParaRPr lang="en-US" dirty="0"/>
          </a:p>
        </p:txBody>
      </p:sp>
      <p:sp>
        <p:nvSpPr>
          <p:cNvPr id="3" name="Content Placeholder 2"/>
          <p:cNvSpPr>
            <a:spLocks noGrp="1"/>
          </p:cNvSpPr>
          <p:nvPr>
            <p:ph idx="1"/>
          </p:nvPr>
        </p:nvSpPr>
        <p:spPr>
          <a:xfrm>
            <a:off x="457200" y="2079235"/>
            <a:ext cx="8229600" cy="4229112"/>
          </a:xfrm>
        </p:spPr>
        <p:txBody>
          <a:bodyPr>
            <a:normAutofit fontScale="85000" lnSpcReduction="20000"/>
          </a:bodyPr>
          <a:lstStyle/>
          <a:p>
            <a:r>
              <a:rPr lang="en-US" dirty="0" smtClean="0"/>
              <a:t>The heroine of the Indian epic </a:t>
            </a:r>
            <a:r>
              <a:rPr lang="en-US" dirty="0" err="1" smtClean="0"/>
              <a:t>Draupadi</a:t>
            </a:r>
            <a:r>
              <a:rPr lang="en-US" dirty="0" smtClean="0"/>
              <a:t> is married to the five </a:t>
            </a:r>
            <a:r>
              <a:rPr lang="en-US" dirty="0" err="1" smtClean="0"/>
              <a:t>Pandava</a:t>
            </a:r>
            <a:r>
              <a:rPr lang="en-US" dirty="0" smtClean="0"/>
              <a:t> brothers. The eldest, </a:t>
            </a:r>
            <a:r>
              <a:rPr lang="en-US" dirty="0" err="1" smtClean="0"/>
              <a:t>Yudhisthira</a:t>
            </a:r>
            <a:r>
              <a:rPr lang="en-US" dirty="0" smtClean="0"/>
              <a:t>, at one point loses his kingdom and all his possessions to his cousins, the </a:t>
            </a:r>
            <a:r>
              <a:rPr lang="en-US" dirty="0" err="1" smtClean="0"/>
              <a:t>Kauravas</a:t>
            </a:r>
            <a:r>
              <a:rPr lang="en-US" dirty="0" smtClean="0"/>
              <a:t>, in a game of dice. He then stakes and loses </a:t>
            </a:r>
            <a:r>
              <a:rPr lang="en-US" dirty="0" err="1" smtClean="0"/>
              <a:t>Draupadi</a:t>
            </a:r>
            <a:r>
              <a:rPr lang="en-US" dirty="0" smtClean="0"/>
              <a:t>, who is violently dragged by the hair in front of the assembly of men. One of the </a:t>
            </a:r>
            <a:r>
              <a:rPr lang="en-US" dirty="0" err="1" smtClean="0"/>
              <a:t>Kauravas</a:t>
            </a:r>
            <a:r>
              <a:rPr lang="en-US" dirty="0" smtClean="0"/>
              <a:t> attempts to strip her. </a:t>
            </a:r>
            <a:r>
              <a:rPr lang="en-US" dirty="0" err="1" smtClean="0"/>
              <a:t>Draupadi</a:t>
            </a:r>
            <a:r>
              <a:rPr lang="en-US" dirty="0" smtClean="0"/>
              <a:t>, however, prays to Lord Krishna, who works a miracle: the more her sari is pulled, the more it grows and thus </a:t>
            </a:r>
            <a:r>
              <a:rPr lang="en-US" dirty="0" err="1" smtClean="0"/>
              <a:t>Draupadi</a:t>
            </a:r>
            <a:r>
              <a:rPr lang="en-US" dirty="0" smtClean="0"/>
              <a:t> can never be stripped. The attempt to strip </a:t>
            </a:r>
            <a:r>
              <a:rPr lang="en-US" dirty="0" err="1" smtClean="0"/>
              <a:t>Draupadi</a:t>
            </a:r>
            <a:r>
              <a:rPr lang="en-US" dirty="0" smtClean="0"/>
              <a:t> is a symbol of women’s humiliation, harassment and violence.</a:t>
            </a:r>
            <a:endParaRPr lang="en-US" dirty="0"/>
          </a:p>
        </p:txBody>
      </p:sp>
      <p:pic>
        <p:nvPicPr>
          <p:cNvPr id="4" name="Picture 3"/>
          <p:cNvPicPr>
            <a:picLocks noChangeAspect="1"/>
          </p:cNvPicPr>
          <p:nvPr/>
        </p:nvPicPr>
        <p:blipFill>
          <a:blip r:embed="rId2"/>
          <a:stretch>
            <a:fillRect/>
          </a:stretch>
        </p:blipFill>
        <p:spPr>
          <a:xfrm>
            <a:off x="6462590" y="0"/>
            <a:ext cx="2879823" cy="1897051"/>
          </a:xfrm>
          <a:prstGeom prst="rect">
            <a:avLst/>
          </a:prstGeom>
        </p:spPr>
      </p:pic>
      <p:pic>
        <p:nvPicPr>
          <p:cNvPr id="5" name="Picture 4"/>
          <p:cNvPicPr>
            <a:picLocks noChangeAspect="1"/>
          </p:cNvPicPr>
          <p:nvPr/>
        </p:nvPicPr>
        <p:blipFill>
          <a:blip r:embed="rId3"/>
          <a:stretch>
            <a:fillRect/>
          </a:stretch>
        </p:blipFill>
        <p:spPr>
          <a:xfrm>
            <a:off x="0" y="0"/>
            <a:ext cx="2794000" cy="2019300"/>
          </a:xfrm>
          <a:prstGeom prst="rect">
            <a:avLst/>
          </a:prstGeom>
        </p:spPr>
      </p:pic>
    </p:spTree>
    <p:extLst>
      <p:ext uri="{BB962C8B-B14F-4D97-AF65-F5344CB8AC3E}">
        <p14:creationId xmlns:p14="http://schemas.microsoft.com/office/powerpoint/2010/main" val="560638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Draupadi-Dopdi</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Draupadi</a:t>
            </a:r>
            <a:r>
              <a:rPr lang="en-US" dirty="0" smtClean="0"/>
              <a:t> is hunted down, caught and arrested by the police. She is tortured, gang-raped and stripped in front of the policemen. </a:t>
            </a:r>
            <a:endParaRPr lang="en-US" dirty="0"/>
          </a:p>
          <a:p>
            <a:r>
              <a:rPr lang="en-US" dirty="0" smtClean="0"/>
              <a:t>Her ravaged and tortured body becomes a weapon. </a:t>
            </a:r>
            <a:r>
              <a:rPr lang="en-US" dirty="0" err="1" smtClean="0"/>
              <a:t>Draupadi</a:t>
            </a:r>
            <a:r>
              <a:rPr lang="en-US" dirty="0" smtClean="0"/>
              <a:t> uses it against </a:t>
            </a:r>
            <a:r>
              <a:rPr lang="en-US" dirty="0" err="1" smtClean="0"/>
              <a:t>Senanayak</a:t>
            </a:r>
            <a:r>
              <a:rPr lang="en-US" dirty="0" smtClean="0"/>
              <a:t>.</a:t>
            </a:r>
          </a:p>
          <a:p>
            <a:r>
              <a:rPr lang="en-US" dirty="0" err="1" smtClean="0"/>
              <a:t>Draupadi</a:t>
            </a:r>
            <a:r>
              <a:rPr lang="en-US" dirty="0" smtClean="0"/>
              <a:t> refuses to cover herself or be ashamed, her mangled body terrifies </a:t>
            </a:r>
            <a:r>
              <a:rPr lang="en-US" dirty="0" err="1" smtClean="0"/>
              <a:t>Senanayak</a:t>
            </a:r>
            <a:r>
              <a:rPr lang="en-US" dirty="0" smtClean="0"/>
              <a:t>, as it becomes a symbol of male force and </a:t>
            </a:r>
            <a:r>
              <a:rPr lang="en-US" dirty="0" err="1" smtClean="0"/>
              <a:t>institutionalised</a:t>
            </a:r>
            <a:r>
              <a:rPr lang="en-US" dirty="0" smtClean="0"/>
              <a:t> authority.</a:t>
            </a:r>
          </a:p>
          <a:p>
            <a:r>
              <a:rPr lang="en-US" dirty="0" smtClean="0"/>
              <a:t>She uses her body as a means of resistance.</a:t>
            </a:r>
            <a:endParaRPr lang="en-US" dirty="0"/>
          </a:p>
        </p:txBody>
      </p:sp>
    </p:spTree>
    <p:extLst>
      <p:ext uri="{BB962C8B-B14F-4D97-AF65-F5344CB8AC3E}">
        <p14:creationId xmlns:p14="http://schemas.microsoft.com/office/powerpoint/2010/main" val="3771023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 “Women in Difference: Mahasweta Devi’s “</a:t>
            </a:r>
            <a:r>
              <a:rPr lang="en-US" dirty="0" err="1" smtClean="0"/>
              <a:t>Douloti</a:t>
            </a:r>
            <a:r>
              <a:rPr lang="en-US" dirty="0" smtClean="0"/>
              <a:t> the Bountiful”” </a:t>
            </a:r>
            <a:r>
              <a:rPr lang="en-US" dirty="0" err="1" smtClean="0"/>
              <a:t>Spivak</a:t>
            </a:r>
            <a:r>
              <a:rPr lang="en-US" dirty="0" smtClean="0"/>
              <a:t> contends:</a:t>
            </a:r>
            <a:endParaRPr lang="en-US" dirty="0"/>
          </a:p>
        </p:txBody>
      </p:sp>
      <p:sp>
        <p:nvSpPr>
          <p:cNvPr id="3" name="Content Placeholder 2"/>
          <p:cNvSpPr>
            <a:spLocks noGrp="1"/>
          </p:cNvSpPr>
          <p:nvPr>
            <p:ph idx="1"/>
          </p:nvPr>
        </p:nvSpPr>
        <p:spPr>
          <a:xfrm>
            <a:off x="457200" y="2130641"/>
            <a:ext cx="8229600" cy="3995522"/>
          </a:xfrm>
        </p:spPr>
        <p:txBody>
          <a:bodyPr/>
          <a:lstStyle/>
          <a:p>
            <a:r>
              <a:rPr lang="en-US" dirty="0" smtClean="0"/>
              <a:t>“Her material is not written with an international audience in mind. It often contains problematic representations of decolonization after a negotiated </a:t>
            </a:r>
            <a:r>
              <a:rPr lang="en-US" i="1" dirty="0" smtClean="0"/>
              <a:t>political </a:t>
            </a:r>
            <a:r>
              <a:rPr lang="en-US" dirty="0" smtClean="0"/>
              <a:t>independence.” (105)</a:t>
            </a:r>
          </a:p>
          <a:p>
            <a:r>
              <a:rPr lang="en-US" dirty="0" smtClean="0"/>
              <a:t>What problems does Devi explore in the three texts you’ve read this week?</a:t>
            </a:r>
            <a:endParaRPr lang="en-US" dirty="0"/>
          </a:p>
        </p:txBody>
      </p:sp>
    </p:spTree>
    <p:extLst>
      <p:ext uri="{BB962C8B-B14F-4D97-AF65-F5344CB8AC3E}">
        <p14:creationId xmlns:p14="http://schemas.microsoft.com/office/powerpoint/2010/main" val="41583945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495</TotalTime>
  <Words>1592</Words>
  <Application>Microsoft Macintosh PowerPoint</Application>
  <PresentationFormat>On-screen Show (4:3)</PresentationFormat>
  <Paragraphs>59</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Subalternity, Solidarity and Experience</vt:lpstr>
      <vt:lpstr>Mahasveta Devi</vt:lpstr>
      <vt:lpstr>Social Conscience</vt:lpstr>
      <vt:lpstr>Tribals</vt:lpstr>
      <vt:lpstr>The Hunt</vt:lpstr>
      <vt:lpstr>Draupadi</vt:lpstr>
      <vt:lpstr>Mahabharata</vt:lpstr>
      <vt:lpstr>Draupadi-Dopdi</vt:lpstr>
      <vt:lpstr>In “Women in Difference: Mahasweta Devi’s “Douloti the Bountiful”” Spivak contends:</vt:lpstr>
      <vt:lpstr>Bonded Labour</vt:lpstr>
      <vt:lpstr>Spivak concludes:</vt:lpstr>
      <vt:lpstr>Douloti’s Death and  Independence Day</vt:lpstr>
      <vt:lpstr>Indian Independence Day</vt:lpstr>
      <vt:lpstr>Doulot</vt:lpstr>
      <vt:lpstr>Discussion 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Subalterneity, Solidarity and Experience</dc:title>
  <dc:creator>Roxanne Bibizadeh</dc:creator>
  <cp:lastModifiedBy>Roxanne Bibizadeh</cp:lastModifiedBy>
  <cp:revision>28</cp:revision>
  <dcterms:created xsi:type="dcterms:W3CDTF">2016-01-04T15:31:22Z</dcterms:created>
  <dcterms:modified xsi:type="dcterms:W3CDTF">2016-01-05T00:11:57Z</dcterms:modified>
</cp:coreProperties>
</file>