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8" r:id="rId2"/>
    <p:sldId id="265" r:id="rId3"/>
    <p:sldId id="257" r:id="rId4"/>
    <p:sldId id="259" r:id="rId5"/>
    <p:sldId id="260" r:id="rId6"/>
    <p:sldId id="261" r:id="rId7"/>
    <p:sldId id="262" r:id="rId8"/>
    <p:sldId id="266" r:id="rId9"/>
    <p:sldId id="263" r:id="rId10"/>
    <p:sldId id="268" r:id="rId11"/>
    <p:sldId id="269" r:id="rId12"/>
    <p:sldId id="264" r:id="rId1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58" d="100"/>
          <a:sy n="58" d="100"/>
        </p:scale>
        <p:origin x="-96" y="-56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printerSettings" Target="printerSettings/printerSettings1.bin"/><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A2876526-A97E-E741-9BD5-5DE2DEBD6622}" type="datetimeFigureOut">
              <a:rPr lang="en-US" smtClean="0"/>
              <a:t>24/01/16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E41DDA-E888-5348-968F-56CA86B8F9D4}" type="slidenum">
              <a:rPr lang="en-US" smtClean="0"/>
              <a:t>‹#›</a:t>
            </a:fld>
            <a:endParaRPr lang="en-US"/>
          </a:p>
        </p:txBody>
      </p:sp>
    </p:spTree>
    <p:extLst>
      <p:ext uri="{BB962C8B-B14F-4D97-AF65-F5344CB8AC3E}">
        <p14:creationId xmlns:p14="http://schemas.microsoft.com/office/powerpoint/2010/main" val="15072663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A2876526-A97E-E741-9BD5-5DE2DEBD6622}" type="datetimeFigureOut">
              <a:rPr lang="en-US" smtClean="0"/>
              <a:t>24/01/16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E41DDA-E888-5348-968F-56CA86B8F9D4}" type="slidenum">
              <a:rPr lang="en-US" smtClean="0"/>
              <a:t>‹#›</a:t>
            </a:fld>
            <a:endParaRPr lang="en-US"/>
          </a:p>
        </p:txBody>
      </p:sp>
    </p:spTree>
    <p:extLst>
      <p:ext uri="{BB962C8B-B14F-4D97-AF65-F5344CB8AC3E}">
        <p14:creationId xmlns:p14="http://schemas.microsoft.com/office/powerpoint/2010/main" val="38535906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A2876526-A97E-E741-9BD5-5DE2DEBD6622}" type="datetimeFigureOut">
              <a:rPr lang="en-US" smtClean="0"/>
              <a:t>24/01/16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E41DDA-E888-5348-968F-56CA86B8F9D4}" type="slidenum">
              <a:rPr lang="en-US" smtClean="0"/>
              <a:t>‹#›</a:t>
            </a:fld>
            <a:endParaRPr lang="en-US"/>
          </a:p>
        </p:txBody>
      </p:sp>
    </p:spTree>
    <p:extLst>
      <p:ext uri="{BB962C8B-B14F-4D97-AF65-F5344CB8AC3E}">
        <p14:creationId xmlns:p14="http://schemas.microsoft.com/office/powerpoint/2010/main" val="30380765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A2876526-A97E-E741-9BD5-5DE2DEBD6622}" type="datetimeFigureOut">
              <a:rPr lang="en-US" smtClean="0"/>
              <a:t>24/01/16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E41DDA-E888-5348-968F-56CA86B8F9D4}" type="slidenum">
              <a:rPr lang="en-US" smtClean="0"/>
              <a:t>‹#›</a:t>
            </a:fld>
            <a:endParaRPr lang="en-US"/>
          </a:p>
        </p:txBody>
      </p:sp>
    </p:spTree>
    <p:extLst>
      <p:ext uri="{BB962C8B-B14F-4D97-AF65-F5344CB8AC3E}">
        <p14:creationId xmlns:p14="http://schemas.microsoft.com/office/powerpoint/2010/main" val="29715300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A2876526-A97E-E741-9BD5-5DE2DEBD6622}" type="datetimeFigureOut">
              <a:rPr lang="en-US" smtClean="0"/>
              <a:t>24/01/16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E41DDA-E888-5348-968F-56CA86B8F9D4}" type="slidenum">
              <a:rPr lang="en-US" smtClean="0"/>
              <a:t>‹#›</a:t>
            </a:fld>
            <a:endParaRPr lang="en-US"/>
          </a:p>
        </p:txBody>
      </p:sp>
    </p:spTree>
    <p:extLst>
      <p:ext uri="{BB962C8B-B14F-4D97-AF65-F5344CB8AC3E}">
        <p14:creationId xmlns:p14="http://schemas.microsoft.com/office/powerpoint/2010/main" val="16475118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A2876526-A97E-E741-9BD5-5DE2DEBD6622}" type="datetimeFigureOut">
              <a:rPr lang="en-US" smtClean="0"/>
              <a:t>24/01/16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E41DDA-E888-5348-968F-56CA86B8F9D4}" type="slidenum">
              <a:rPr lang="en-US" smtClean="0"/>
              <a:t>‹#›</a:t>
            </a:fld>
            <a:endParaRPr lang="en-US"/>
          </a:p>
        </p:txBody>
      </p:sp>
    </p:spTree>
    <p:extLst>
      <p:ext uri="{BB962C8B-B14F-4D97-AF65-F5344CB8AC3E}">
        <p14:creationId xmlns:p14="http://schemas.microsoft.com/office/powerpoint/2010/main" val="12317448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A2876526-A97E-E741-9BD5-5DE2DEBD6622}" type="datetimeFigureOut">
              <a:rPr lang="en-US" smtClean="0"/>
              <a:t>24/01/16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AE41DDA-E888-5348-968F-56CA86B8F9D4}" type="slidenum">
              <a:rPr lang="en-US" smtClean="0"/>
              <a:t>‹#›</a:t>
            </a:fld>
            <a:endParaRPr lang="en-US"/>
          </a:p>
        </p:txBody>
      </p:sp>
    </p:spTree>
    <p:extLst>
      <p:ext uri="{BB962C8B-B14F-4D97-AF65-F5344CB8AC3E}">
        <p14:creationId xmlns:p14="http://schemas.microsoft.com/office/powerpoint/2010/main" val="6991004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A2876526-A97E-E741-9BD5-5DE2DEBD6622}" type="datetimeFigureOut">
              <a:rPr lang="en-US" smtClean="0"/>
              <a:t>24/01/16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AE41DDA-E888-5348-968F-56CA86B8F9D4}" type="slidenum">
              <a:rPr lang="en-US" smtClean="0"/>
              <a:t>‹#›</a:t>
            </a:fld>
            <a:endParaRPr lang="en-US"/>
          </a:p>
        </p:txBody>
      </p:sp>
    </p:spTree>
    <p:extLst>
      <p:ext uri="{BB962C8B-B14F-4D97-AF65-F5344CB8AC3E}">
        <p14:creationId xmlns:p14="http://schemas.microsoft.com/office/powerpoint/2010/main" val="29436552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876526-A97E-E741-9BD5-5DE2DEBD6622}" type="datetimeFigureOut">
              <a:rPr lang="en-US" smtClean="0"/>
              <a:t>24/01/16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AE41DDA-E888-5348-968F-56CA86B8F9D4}" type="slidenum">
              <a:rPr lang="en-US" smtClean="0"/>
              <a:t>‹#›</a:t>
            </a:fld>
            <a:endParaRPr lang="en-US"/>
          </a:p>
        </p:txBody>
      </p:sp>
    </p:spTree>
    <p:extLst>
      <p:ext uri="{BB962C8B-B14F-4D97-AF65-F5344CB8AC3E}">
        <p14:creationId xmlns:p14="http://schemas.microsoft.com/office/powerpoint/2010/main" val="13320281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A2876526-A97E-E741-9BD5-5DE2DEBD6622}" type="datetimeFigureOut">
              <a:rPr lang="en-US" smtClean="0"/>
              <a:t>24/01/16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E41DDA-E888-5348-968F-56CA86B8F9D4}" type="slidenum">
              <a:rPr lang="en-US" smtClean="0"/>
              <a:t>‹#›</a:t>
            </a:fld>
            <a:endParaRPr lang="en-US"/>
          </a:p>
        </p:txBody>
      </p:sp>
    </p:spTree>
    <p:extLst>
      <p:ext uri="{BB962C8B-B14F-4D97-AF65-F5344CB8AC3E}">
        <p14:creationId xmlns:p14="http://schemas.microsoft.com/office/powerpoint/2010/main" val="18956276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A2876526-A97E-E741-9BD5-5DE2DEBD6622}" type="datetimeFigureOut">
              <a:rPr lang="en-US" smtClean="0"/>
              <a:t>24/01/16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E41DDA-E888-5348-968F-56CA86B8F9D4}" type="slidenum">
              <a:rPr lang="en-US" smtClean="0"/>
              <a:t>‹#›</a:t>
            </a:fld>
            <a:endParaRPr lang="en-US"/>
          </a:p>
        </p:txBody>
      </p:sp>
    </p:spTree>
    <p:extLst>
      <p:ext uri="{BB962C8B-B14F-4D97-AF65-F5344CB8AC3E}">
        <p14:creationId xmlns:p14="http://schemas.microsoft.com/office/powerpoint/2010/main" val="406637380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876526-A97E-E741-9BD5-5DE2DEBD6622}" type="datetimeFigureOut">
              <a:rPr lang="en-US" smtClean="0"/>
              <a:t>24/01/16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E41DDA-E888-5348-968F-56CA86B8F9D4}" type="slidenum">
              <a:rPr lang="en-US" smtClean="0"/>
              <a:t>‹#›</a:t>
            </a:fld>
            <a:endParaRPr lang="en-US"/>
          </a:p>
        </p:txBody>
      </p:sp>
    </p:spTree>
    <p:extLst>
      <p:ext uri="{BB962C8B-B14F-4D97-AF65-F5344CB8AC3E}">
        <p14:creationId xmlns:p14="http://schemas.microsoft.com/office/powerpoint/2010/main" val="5148911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youtube.com/watch?v=wcK07vOcV7k"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Week3</a:t>
            </a:r>
            <a:br>
              <a:rPr lang="en-US" dirty="0" smtClean="0"/>
            </a:br>
            <a:r>
              <a:rPr lang="en-US" dirty="0" err="1" smtClean="0"/>
              <a:t>Kamila</a:t>
            </a:r>
            <a:r>
              <a:rPr lang="en-US" dirty="0" smtClean="0"/>
              <a:t> </a:t>
            </a:r>
            <a:r>
              <a:rPr lang="en-US" dirty="0" err="1" smtClean="0"/>
              <a:t>Shamsie</a:t>
            </a:r>
            <a:r>
              <a:rPr lang="en-US" dirty="0" smtClean="0"/>
              <a:t>, </a:t>
            </a:r>
            <a:r>
              <a:rPr lang="en-US" i="1" dirty="0"/>
              <a:t>Burnt Shadows </a:t>
            </a:r>
            <a:r>
              <a:rPr lang="en-US" dirty="0"/>
              <a:t>(</a:t>
            </a:r>
            <a:r>
              <a:rPr lang="en-US" dirty="0" smtClean="0"/>
              <a:t>2009)</a:t>
            </a:r>
            <a:r>
              <a:rPr lang="en-US" dirty="0"/>
              <a:t/>
            </a:r>
            <a:br>
              <a:rPr lang="en-US" dirty="0"/>
            </a:br>
            <a:endParaRPr lang="en-US" dirty="0"/>
          </a:p>
        </p:txBody>
      </p:sp>
      <p:sp>
        <p:nvSpPr>
          <p:cNvPr id="3" name="Subtitle 2"/>
          <p:cNvSpPr>
            <a:spLocks noGrp="1"/>
          </p:cNvSpPr>
          <p:nvPr>
            <p:ph type="subTitle" idx="1"/>
          </p:nvPr>
        </p:nvSpPr>
        <p:spPr>
          <a:xfrm>
            <a:off x="1371600" y="3886200"/>
            <a:ext cx="6400800" cy="2243856"/>
          </a:xfrm>
        </p:spPr>
        <p:txBody>
          <a:bodyPr>
            <a:normAutofit/>
          </a:bodyPr>
          <a:lstStyle/>
          <a:p>
            <a:r>
              <a:rPr lang="en-US" dirty="0" smtClean="0"/>
              <a:t>Pakistani writer’s 5</a:t>
            </a:r>
            <a:r>
              <a:rPr lang="en-US" baseline="30000" dirty="0" smtClean="0"/>
              <a:t>th</a:t>
            </a:r>
            <a:r>
              <a:rPr lang="en-US" dirty="0" smtClean="0"/>
              <a:t> novel</a:t>
            </a:r>
          </a:p>
          <a:p>
            <a:endParaRPr lang="en-US" dirty="0"/>
          </a:p>
          <a:p>
            <a:r>
              <a:rPr lang="en-US" dirty="0" smtClean="0"/>
              <a:t>Any questions regarding submitting your first assessed essay?</a:t>
            </a:r>
            <a:endParaRPr lang="en-US" dirty="0"/>
          </a:p>
        </p:txBody>
      </p:sp>
      <p:pic>
        <p:nvPicPr>
          <p:cNvPr id="4" name="Picture 3"/>
          <p:cNvPicPr>
            <a:picLocks noChangeAspect="1"/>
          </p:cNvPicPr>
          <p:nvPr/>
        </p:nvPicPr>
        <p:blipFill>
          <a:blip r:embed="rId2"/>
          <a:stretch>
            <a:fillRect/>
          </a:stretch>
        </p:blipFill>
        <p:spPr>
          <a:xfrm>
            <a:off x="7759700" y="0"/>
            <a:ext cx="1384300" cy="2032000"/>
          </a:xfrm>
          <a:prstGeom prst="rect">
            <a:avLst/>
          </a:prstGeom>
        </p:spPr>
      </p:pic>
      <p:pic>
        <p:nvPicPr>
          <p:cNvPr id="5" name="Picture 4"/>
          <p:cNvPicPr>
            <a:picLocks noChangeAspect="1"/>
          </p:cNvPicPr>
          <p:nvPr/>
        </p:nvPicPr>
        <p:blipFill>
          <a:blip r:embed="rId2"/>
          <a:stretch>
            <a:fillRect/>
          </a:stretch>
        </p:blipFill>
        <p:spPr>
          <a:xfrm>
            <a:off x="-12700" y="0"/>
            <a:ext cx="1384300" cy="2032000"/>
          </a:xfrm>
          <a:prstGeom prst="rect">
            <a:avLst/>
          </a:prstGeom>
        </p:spPr>
      </p:pic>
    </p:spTree>
    <p:extLst>
      <p:ext uri="{BB962C8B-B14F-4D97-AF65-F5344CB8AC3E}">
        <p14:creationId xmlns:p14="http://schemas.microsoft.com/office/powerpoint/2010/main" val="34700867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History as loss/</a:t>
            </a:r>
            <a:r>
              <a:rPr lang="en-US" dirty="0" err="1" smtClean="0"/>
              <a:t>Unbelonging</a:t>
            </a:r>
            <a:endParaRPr lang="en-US" dirty="0"/>
          </a:p>
        </p:txBody>
      </p:sp>
      <p:sp>
        <p:nvSpPr>
          <p:cNvPr id="3" name="Content Placeholder 2"/>
          <p:cNvSpPr>
            <a:spLocks noGrp="1"/>
          </p:cNvSpPr>
          <p:nvPr>
            <p:ph idx="1"/>
          </p:nvPr>
        </p:nvSpPr>
        <p:spPr/>
        <p:txBody>
          <a:bodyPr>
            <a:normAutofit lnSpcReduction="10000"/>
          </a:bodyPr>
          <a:lstStyle/>
          <a:p>
            <a:r>
              <a:rPr lang="en-US" dirty="0" smtClean="0"/>
              <a:t>Hiroko from Nagasaki</a:t>
            </a:r>
          </a:p>
          <a:p>
            <a:r>
              <a:rPr lang="en-US" dirty="0" err="1" smtClean="0"/>
              <a:t>Sajjad</a:t>
            </a:r>
            <a:r>
              <a:rPr lang="en-US" dirty="0" smtClean="0"/>
              <a:t> from Delhi</a:t>
            </a:r>
          </a:p>
          <a:p>
            <a:r>
              <a:rPr lang="en-US" dirty="0" smtClean="0"/>
              <a:t>Henry from India</a:t>
            </a:r>
          </a:p>
          <a:p>
            <a:r>
              <a:rPr lang="en-US" dirty="0" smtClean="0"/>
              <a:t>Abdullah from Karachi</a:t>
            </a:r>
          </a:p>
          <a:p>
            <a:endParaRPr lang="en-US" dirty="0"/>
          </a:p>
          <a:p>
            <a:r>
              <a:rPr lang="en-US" dirty="0"/>
              <a:t>Condition of modernity</a:t>
            </a:r>
          </a:p>
          <a:p>
            <a:r>
              <a:rPr lang="en-US" dirty="0"/>
              <a:t>Displacement</a:t>
            </a:r>
          </a:p>
          <a:p>
            <a:r>
              <a:rPr lang="en-US" dirty="0"/>
              <a:t>Memory and </a:t>
            </a:r>
            <a:r>
              <a:rPr lang="en-US" dirty="0" smtClean="0"/>
              <a:t>nostalgia</a:t>
            </a:r>
            <a:endParaRPr lang="en-US" dirty="0" smtClean="0"/>
          </a:p>
          <a:p>
            <a:endParaRPr lang="en-US" dirty="0"/>
          </a:p>
        </p:txBody>
      </p:sp>
    </p:spTree>
    <p:extLst>
      <p:ext uri="{BB962C8B-B14F-4D97-AF65-F5344CB8AC3E}">
        <p14:creationId xmlns:p14="http://schemas.microsoft.com/office/powerpoint/2010/main" val="8297235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Poetic/Linguistic transnationalism</a:t>
            </a:r>
            <a:endParaRPr lang="en-US" dirty="0"/>
          </a:p>
        </p:txBody>
      </p:sp>
      <p:sp>
        <p:nvSpPr>
          <p:cNvPr id="3" name="Content Placeholder 2"/>
          <p:cNvSpPr>
            <a:spLocks noGrp="1"/>
          </p:cNvSpPr>
          <p:nvPr>
            <p:ph idx="1"/>
          </p:nvPr>
        </p:nvSpPr>
        <p:spPr/>
        <p:txBody>
          <a:bodyPr/>
          <a:lstStyle/>
          <a:p>
            <a:r>
              <a:rPr lang="en-US" dirty="0" smtClean="0"/>
              <a:t>Imagining of different, alternate histories of solidarity and belonging, unmoored from place and identity</a:t>
            </a:r>
            <a:endParaRPr lang="en-US" dirty="0"/>
          </a:p>
        </p:txBody>
      </p:sp>
    </p:spTree>
    <p:extLst>
      <p:ext uri="{BB962C8B-B14F-4D97-AF65-F5344CB8AC3E}">
        <p14:creationId xmlns:p14="http://schemas.microsoft.com/office/powerpoint/2010/main" val="4675885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 Questions</a:t>
            </a:r>
            <a:endParaRPr lang="en-US" dirty="0"/>
          </a:p>
        </p:txBody>
      </p:sp>
      <p:sp>
        <p:nvSpPr>
          <p:cNvPr id="3" name="Content Placeholder 2"/>
          <p:cNvSpPr>
            <a:spLocks noGrp="1"/>
          </p:cNvSpPr>
          <p:nvPr>
            <p:ph idx="1"/>
          </p:nvPr>
        </p:nvSpPr>
        <p:spPr/>
        <p:txBody>
          <a:bodyPr/>
          <a:lstStyle/>
          <a:p>
            <a:r>
              <a:rPr lang="en-US" dirty="0" smtClean="0"/>
              <a:t>Read through the questions and discuss in pairs and small groups ready to share your ideas with the whole group shortly.</a:t>
            </a:r>
            <a:endParaRPr lang="en-US" dirty="0"/>
          </a:p>
        </p:txBody>
      </p:sp>
    </p:spTree>
    <p:extLst>
      <p:ext uri="{BB962C8B-B14F-4D97-AF65-F5344CB8AC3E}">
        <p14:creationId xmlns:p14="http://schemas.microsoft.com/office/powerpoint/2010/main" val="21184081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Kamila</a:t>
            </a:r>
            <a:r>
              <a:rPr lang="en-US" dirty="0" smtClean="0"/>
              <a:t> </a:t>
            </a:r>
            <a:r>
              <a:rPr lang="en-US" dirty="0" err="1" smtClean="0"/>
              <a:t>Shamsie</a:t>
            </a:r>
            <a:endParaRPr lang="en-US" dirty="0"/>
          </a:p>
        </p:txBody>
      </p:sp>
      <p:sp>
        <p:nvSpPr>
          <p:cNvPr id="3" name="Content Placeholder 2"/>
          <p:cNvSpPr>
            <a:spLocks noGrp="1"/>
          </p:cNvSpPr>
          <p:nvPr>
            <p:ph idx="1"/>
          </p:nvPr>
        </p:nvSpPr>
        <p:spPr/>
        <p:txBody>
          <a:bodyPr/>
          <a:lstStyle/>
          <a:p>
            <a:r>
              <a:rPr lang="en-US" dirty="0" smtClean="0">
                <a:hlinkClick r:id="rId2"/>
              </a:rPr>
              <a:t>https://www.youtube.com/watch?v=wcK07vOcV7k</a:t>
            </a:r>
            <a:endParaRPr lang="en-US" dirty="0" smtClean="0"/>
          </a:p>
          <a:p>
            <a:endParaRPr lang="en-US" dirty="0"/>
          </a:p>
        </p:txBody>
      </p:sp>
    </p:spTree>
    <p:extLst>
      <p:ext uri="{BB962C8B-B14F-4D97-AF65-F5344CB8AC3E}">
        <p14:creationId xmlns:p14="http://schemas.microsoft.com/office/powerpoint/2010/main" val="13966446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Burnt Shadows</a:t>
            </a:r>
            <a:endParaRPr lang="en-US" dirty="0"/>
          </a:p>
        </p:txBody>
      </p:sp>
      <p:sp>
        <p:nvSpPr>
          <p:cNvPr id="3" name="Content Placeholder 2"/>
          <p:cNvSpPr>
            <a:spLocks noGrp="1"/>
          </p:cNvSpPr>
          <p:nvPr>
            <p:ph idx="1"/>
          </p:nvPr>
        </p:nvSpPr>
        <p:spPr/>
        <p:txBody>
          <a:bodyPr>
            <a:normAutofit fontScale="92500" lnSpcReduction="10000"/>
          </a:bodyPr>
          <a:lstStyle/>
          <a:p>
            <a:r>
              <a:rPr lang="en-US" dirty="0" err="1" smtClean="0"/>
              <a:t>Kamila</a:t>
            </a:r>
            <a:r>
              <a:rPr lang="en-US" dirty="0" smtClean="0"/>
              <a:t> </a:t>
            </a:r>
            <a:r>
              <a:rPr lang="en-US" dirty="0" err="1" smtClean="0"/>
              <a:t>Shamsie’s</a:t>
            </a:r>
            <a:r>
              <a:rPr lang="en-US" dirty="0" smtClean="0"/>
              <a:t> fifth novel, Burnt Shadows (2009), is a tale of multiple migrations, and the friendship between two </a:t>
            </a:r>
            <a:r>
              <a:rPr lang="en-US" dirty="0" smtClean="0">
                <a:solidFill>
                  <a:srgbClr val="000000"/>
                </a:solidFill>
              </a:rPr>
              <a:t>families: the Tanaka-</a:t>
            </a:r>
            <a:r>
              <a:rPr lang="en-US" dirty="0" err="1" smtClean="0">
                <a:solidFill>
                  <a:srgbClr val="000000"/>
                </a:solidFill>
              </a:rPr>
              <a:t>Ashrafs</a:t>
            </a:r>
            <a:r>
              <a:rPr lang="en-US" dirty="0" smtClean="0">
                <a:solidFill>
                  <a:srgbClr val="000000"/>
                </a:solidFill>
              </a:rPr>
              <a:t> and the </a:t>
            </a:r>
            <a:r>
              <a:rPr lang="en-US" dirty="0" smtClean="0">
                <a:solidFill>
                  <a:srgbClr val="000000"/>
                </a:solidFill>
              </a:rPr>
              <a:t>Weiss-Burtons</a:t>
            </a:r>
            <a:r>
              <a:rPr lang="en-US" dirty="0" smtClean="0"/>
              <a:t>, and it takes the reader across six decades from war-torn Nagasaki, to Delhi, Karachi, Afghanistan, the United States, and ultimately, Guantanamo Bay. The novel highlights the horror of war and the nuclear threat and challenges the prejudices and divisive rhetoric of nationhood.</a:t>
            </a:r>
            <a:endParaRPr lang="en-US" dirty="0"/>
          </a:p>
        </p:txBody>
      </p:sp>
      <p:sp>
        <p:nvSpPr>
          <p:cNvPr id="4" name="Rectangle 3"/>
          <p:cNvSpPr/>
          <p:nvPr/>
        </p:nvSpPr>
        <p:spPr>
          <a:xfrm>
            <a:off x="4479667" y="3244334"/>
            <a:ext cx="184666" cy="369332"/>
          </a:xfrm>
          <a:prstGeom prst="rect">
            <a:avLst/>
          </a:prstGeom>
        </p:spPr>
        <p:txBody>
          <a:bodyPr wrap="none">
            <a:spAutoFit/>
          </a:bodyPr>
          <a:lstStyle/>
          <a:p>
            <a:r>
              <a:rPr lang="en-US" dirty="0" smtClean="0"/>
              <a:t>￼</a:t>
            </a:r>
            <a:endParaRPr lang="en-US" dirty="0"/>
          </a:p>
        </p:txBody>
      </p:sp>
    </p:spTree>
    <p:extLst>
      <p:ext uri="{BB962C8B-B14F-4D97-AF65-F5344CB8AC3E}">
        <p14:creationId xmlns:p14="http://schemas.microsoft.com/office/powerpoint/2010/main" val="6549840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Opening</a:t>
            </a:r>
            <a:endParaRPr lang="en-US" dirty="0"/>
          </a:p>
        </p:txBody>
      </p:sp>
      <p:sp>
        <p:nvSpPr>
          <p:cNvPr id="3" name="Content Placeholder 2"/>
          <p:cNvSpPr>
            <a:spLocks noGrp="1"/>
          </p:cNvSpPr>
          <p:nvPr>
            <p:ph idx="1"/>
          </p:nvPr>
        </p:nvSpPr>
        <p:spPr>
          <a:xfrm>
            <a:off x="457200" y="1600200"/>
            <a:ext cx="6505487" cy="5257800"/>
          </a:xfrm>
        </p:spPr>
        <p:txBody>
          <a:bodyPr>
            <a:normAutofit fontScale="77500" lnSpcReduction="20000"/>
          </a:bodyPr>
          <a:lstStyle/>
          <a:p>
            <a:r>
              <a:rPr lang="en-US" dirty="0" smtClean="0"/>
              <a:t>At the start of </a:t>
            </a:r>
            <a:r>
              <a:rPr lang="en-US" dirty="0" err="1" smtClean="0"/>
              <a:t>Shamsie’s</a:t>
            </a:r>
            <a:r>
              <a:rPr lang="en-US" dirty="0" smtClean="0"/>
              <a:t> novel Burnt Shadows, an unidentified man slowly disrobes in a cell, watched by guards who then remove his clothes. When he next dresses, it will be in an orange jumpsuit. There is no need to tell us what this means: the uniform is familiar from a thousand media images. The question hangs there: </a:t>
            </a:r>
            <a:r>
              <a:rPr lang="en-US" i="1" dirty="0" smtClean="0"/>
              <a:t>“how did it come to this?”</a:t>
            </a:r>
          </a:p>
          <a:p>
            <a:r>
              <a:rPr lang="en-US" dirty="0" smtClean="0">
                <a:solidFill>
                  <a:srgbClr val="FF0000"/>
                </a:solidFill>
              </a:rPr>
              <a:t>Why does </a:t>
            </a:r>
            <a:r>
              <a:rPr lang="en-US" dirty="0" err="1" smtClean="0">
                <a:solidFill>
                  <a:srgbClr val="FF0000"/>
                </a:solidFill>
              </a:rPr>
              <a:t>Shamsie</a:t>
            </a:r>
            <a:r>
              <a:rPr lang="en-US" dirty="0" smtClean="0">
                <a:solidFill>
                  <a:srgbClr val="FF0000"/>
                </a:solidFill>
              </a:rPr>
              <a:t> begin her novel in this way?</a:t>
            </a:r>
          </a:p>
          <a:p>
            <a:r>
              <a:rPr lang="en-US" dirty="0" smtClean="0">
                <a:solidFill>
                  <a:srgbClr val="FF0000"/>
                </a:solidFill>
              </a:rPr>
              <a:t>How does this correlate with the ending of the novel?</a:t>
            </a:r>
          </a:p>
          <a:p>
            <a:r>
              <a:rPr lang="en-US" dirty="0" smtClean="0">
                <a:solidFill>
                  <a:srgbClr val="FF0000"/>
                </a:solidFill>
              </a:rPr>
              <a:t>Does this signal the expendability of non-Americans?</a:t>
            </a:r>
            <a:endParaRPr lang="en-US" dirty="0">
              <a:solidFill>
                <a:srgbClr val="FF0000"/>
              </a:solidFill>
            </a:endParaRPr>
          </a:p>
        </p:txBody>
      </p:sp>
      <p:pic>
        <p:nvPicPr>
          <p:cNvPr id="4" name="Picture 3"/>
          <p:cNvPicPr>
            <a:picLocks noChangeAspect="1"/>
          </p:cNvPicPr>
          <p:nvPr/>
        </p:nvPicPr>
        <p:blipFill>
          <a:blip r:embed="rId2"/>
          <a:stretch>
            <a:fillRect/>
          </a:stretch>
        </p:blipFill>
        <p:spPr>
          <a:xfrm>
            <a:off x="7144745" y="-63672"/>
            <a:ext cx="1999255" cy="6921672"/>
          </a:xfrm>
          <a:prstGeom prst="rect">
            <a:avLst/>
          </a:prstGeom>
        </p:spPr>
      </p:pic>
    </p:spTree>
    <p:extLst>
      <p:ext uri="{BB962C8B-B14F-4D97-AF65-F5344CB8AC3E}">
        <p14:creationId xmlns:p14="http://schemas.microsoft.com/office/powerpoint/2010/main" val="1702685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Memory of Nagasaki</a:t>
            </a:r>
            <a:endParaRPr lang="en-US" dirty="0"/>
          </a:p>
        </p:txBody>
      </p:sp>
      <p:sp>
        <p:nvSpPr>
          <p:cNvPr id="3" name="Content Placeholder 2"/>
          <p:cNvSpPr>
            <a:spLocks noGrp="1"/>
          </p:cNvSpPr>
          <p:nvPr>
            <p:ph idx="1"/>
          </p:nvPr>
        </p:nvSpPr>
        <p:spPr>
          <a:xfrm>
            <a:off x="457200" y="1600200"/>
            <a:ext cx="8229600" cy="5257800"/>
          </a:xfrm>
        </p:spPr>
        <p:txBody>
          <a:bodyPr>
            <a:normAutofit fontScale="85000" lnSpcReduction="10000"/>
          </a:bodyPr>
          <a:lstStyle/>
          <a:p>
            <a:r>
              <a:rPr lang="en-US" dirty="0" smtClean="0"/>
              <a:t>Burnt Shadows presents itself as about the memory of the bombing of Nagasaki.</a:t>
            </a:r>
          </a:p>
          <a:p>
            <a:r>
              <a:rPr lang="en-US" dirty="0" smtClean="0"/>
              <a:t>The novel opens with </a:t>
            </a:r>
            <a:r>
              <a:rPr lang="en-US" dirty="0" err="1" smtClean="0"/>
              <a:t>Konrad</a:t>
            </a:r>
            <a:r>
              <a:rPr lang="en-US" dirty="0" smtClean="0"/>
              <a:t> Weiss, a German, and Hiroko Tanaka who both live in </a:t>
            </a:r>
            <a:r>
              <a:rPr lang="en-US" dirty="0" smtClean="0"/>
              <a:t>Nagasaki. </a:t>
            </a:r>
            <a:r>
              <a:rPr lang="en-US" dirty="0"/>
              <a:t>W</a:t>
            </a:r>
            <a:r>
              <a:rPr lang="en-US" dirty="0" smtClean="0"/>
              <a:t>ithin </a:t>
            </a:r>
            <a:r>
              <a:rPr lang="en-US" dirty="0" smtClean="0"/>
              <a:t>minutes of becoming engaged, the bomb detonates. </a:t>
            </a:r>
            <a:r>
              <a:rPr lang="en-US" dirty="0" err="1" smtClean="0"/>
              <a:t>Konrad</a:t>
            </a:r>
            <a:r>
              <a:rPr lang="en-US" dirty="0" smtClean="0"/>
              <a:t> had just begun walking away from Hiroko, towards </a:t>
            </a:r>
            <a:r>
              <a:rPr lang="en-US" dirty="0" err="1" smtClean="0"/>
              <a:t>Urakami</a:t>
            </a:r>
            <a:r>
              <a:rPr lang="en-US" dirty="0" smtClean="0"/>
              <a:t> </a:t>
            </a:r>
            <a:r>
              <a:rPr lang="en-US" dirty="0" smtClean="0"/>
              <a:t>Cathedral, which came to be near the </a:t>
            </a:r>
            <a:r>
              <a:rPr lang="en-US" dirty="0" err="1" smtClean="0"/>
              <a:t>epicentre</a:t>
            </a:r>
            <a:r>
              <a:rPr lang="en-US" dirty="0" smtClean="0"/>
              <a:t> of the nuclear blast; nothing remains of him beyond the </a:t>
            </a:r>
            <a:r>
              <a:rPr lang="en-US" dirty="0" smtClean="0"/>
              <a:t>shadow, </a:t>
            </a:r>
            <a:r>
              <a:rPr lang="en-US" dirty="0" smtClean="0"/>
              <a:t>which Hiroko has decided is </a:t>
            </a:r>
            <a:r>
              <a:rPr lang="en-US" dirty="0" smtClean="0"/>
              <a:t>his, </a:t>
            </a:r>
            <a:r>
              <a:rPr lang="en-US" dirty="0" smtClean="0"/>
              <a:t>based on </a:t>
            </a:r>
            <a:r>
              <a:rPr lang="en-US" dirty="0" smtClean="0"/>
              <a:t>it being a</a:t>
            </a:r>
            <a:r>
              <a:rPr lang="en-US" dirty="0" smtClean="0"/>
              <a:t> </a:t>
            </a:r>
            <a:r>
              <a:rPr lang="en-US" dirty="0" smtClean="0"/>
              <a:t>longer shadow. Hiroko’s back is badly burnt.</a:t>
            </a:r>
          </a:p>
          <a:p>
            <a:r>
              <a:rPr lang="en-US" dirty="0" smtClean="0"/>
              <a:t>What is the significance of </a:t>
            </a:r>
            <a:r>
              <a:rPr lang="en-US" dirty="0" err="1" smtClean="0"/>
              <a:t>Konrad</a:t>
            </a:r>
            <a:r>
              <a:rPr lang="en-US" dirty="0" smtClean="0"/>
              <a:t> and Hiroko’s relationship within the novel?</a:t>
            </a:r>
            <a:endParaRPr lang="en-US" dirty="0"/>
          </a:p>
        </p:txBody>
      </p:sp>
    </p:spTree>
    <p:extLst>
      <p:ext uri="{BB962C8B-B14F-4D97-AF65-F5344CB8AC3E}">
        <p14:creationId xmlns:p14="http://schemas.microsoft.com/office/powerpoint/2010/main" val="18454771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87643"/>
          </a:xfrm>
        </p:spPr>
        <p:txBody>
          <a:bodyPr/>
          <a:lstStyle/>
          <a:p>
            <a:r>
              <a:rPr lang="en-US" dirty="0" smtClean="0"/>
              <a:t>Is this a novel about war?</a:t>
            </a:r>
            <a:endParaRPr lang="en-US" dirty="0"/>
          </a:p>
        </p:txBody>
      </p:sp>
      <p:sp>
        <p:nvSpPr>
          <p:cNvPr id="3" name="Content Placeholder 2"/>
          <p:cNvSpPr>
            <a:spLocks noGrp="1"/>
          </p:cNvSpPr>
          <p:nvPr>
            <p:ph idx="1"/>
          </p:nvPr>
        </p:nvSpPr>
        <p:spPr>
          <a:xfrm>
            <a:off x="457200" y="887643"/>
            <a:ext cx="8229600" cy="6205707"/>
          </a:xfrm>
        </p:spPr>
        <p:txBody>
          <a:bodyPr>
            <a:normAutofit fontScale="77500" lnSpcReduction="20000"/>
          </a:bodyPr>
          <a:lstStyle/>
          <a:p>
            <a:r>
              <a:rPr lang="en-US" dirty="0" smtClean="0"/>
              <a:t>The novel explores he damage it does and about how it becomes possible in the first place.</a:t>
            </a:r>
          </a:p>
          <a:p>
            <a:r>
              <a:rPr lang="en-US" dirty="0" smtClean="0"/>
              <a:t>Whilst the novel starts with the bombing of Nagasaki, the novel is more about love and loss as a consequence of war.</a:t>
            </a:r>
          </a:p>
          <a:p>
            <a:r>
              <a:rPr lang="en-US" dirty="0" smtClean="0"/>
              <a:t>It also explores how</a:t>
            </a:r>
            <a:r>
              <a:rPr lang="en-US" dirty="0" smtClean="0"/>
              <a:t> </a:t>
            </a:r>
            <a:r>
              <a:rPr lang="en-US" dirty="0" smtClean="0"/>
              <a:t>friendship and families are affected in times of conflict, and it asks questions of humanity and how we come to be entangled.</a:t>
            </a:r>
          </a:p>
          <a:p>
            <a:r>
              <a:rPr lang="en-US" dirty="0" smtClean="0"/>
              <a:t>Essentially </a:t>
            </a:r>
            <a:r>
              <a:rPr lang="en-US" dirty="0" err="1" smtClean="0"/>
              <a:t>Shamsie</a:t>
            </a:r>
            <a:r>
              <a:rPr lang="en-US" dirty="0" smtClean="0"/>
              <a:t> </a:t>
            </a:r>
            <a:r>
              <a:rPr lang="en-US" dirty="0" smtClean="0"/>
              <a:t>establishe</a:t>
            </a:r>
            <a:r>
              <a:rPr lang="en-US" dirty="0" smtClean="0"/>
              <a:t>s the need to showcase </a:t>
            </a:r>
            <a:r>
              <a:rPr lang="en-US" dirty="0" smtClean="0"/>
              <a:t>the human cost of acts of war is not just called for </a:t>
            </a:r>
            <a:r>
              <a:rPr lang="en-US" dirty="0" smtClean="0"/>
              <a:t>ethically, </a:t>
            </a:r>
            <a:r>
              <a:rPr lang="en-US" dirty="0" smtClean="0"/>
              <a:t>but also provides a strong platform for articulating a critique of </a:t>
            </a:r>
            <a:r>
              <a:rPr lang="en-US" dirty="0" smtClean="0"/>
              <a:t>war</a:t>
            </a:r>
            <a:r>
              <a:rPr lang="en-US" dirty="0" smtClean="0"/>
              <a:t>.</a:t>
            </a:r>
          </a:p>
          <a:p>
            <a:r>
              <a:rPr lang="en-US" dirty="0" smtClean="0"/>
              <a:t>Consequently, </a:t>
            </a:r>
            <a:r>
              <a:rPr lang="en-US" dirty="0" smtClean="0"/>
              <a:t>it is concluded that the failure to remember the bombing of Nagasaki seems to mean that (nuclear) war remains possible</a:t>
            </a:r>
            <a:r>
              <a:rPr lang="en-US" dirty="0" smtClean="0"/>
              <a:t>. </a:t>
            </a:r>
            <a:r>
              <a:rPr lang="en-US" dirty="0" smtClean="0"/>
              <a:t>As shown by </a:t>
            </a:r>
            <a:r>
              <a:rPr lang="en-US" dirty="0" err="1" smtClean="0"/>
              <a:t>Raza’s</a:t>
            </a:r>
            <a:r>
              <a:rPr lang="en-US" dirty="0" smtClean="0"/>
              <a:t> decision to become part of wars, and therefore, she regrets not telling him about her memories.</a:t>
            </a:r>
          </a:p>
          <a:p>
            <a:r>
              <a:rPr lang="en-US" dirty="0" smtClean="0"/>
              <a:t>Therefore remembering the scars of war becomes of great significance to the novel.</a:t>
            </a:r>
            <a:endParaRPr lang="en-US" dirty="0"/>
          </a:p>
        </p:txBody>
      </p:sp>
    </p:spTree>
    <p:extLst>
      <p:ext uri="{BB962C8B-B14F-4D97-AF65-F5344CB8AC3E}">
        <p14:creationId xmlns:p14="http://schemas.microsoft.com/office/powerpoint/2010/main" val="4987834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Four Times, Five Locations</a:t>
            </a:r>
            <a:endParaRPr lang="en-US" dirty="0"/>
          </a:p>
        </p:txBody>
      </p:sp>
      <p:sp>
        <p:nvSpPr>
          <p:cNvPr id="3" name="Content Placeholder 2"/>
          <p:cNvSpPr>
            <a:spLocks noGrp="1"/>
          </p:cNvSpPr>
          <p:nvPr>
            <p:ph idx="1"/>
          </p:nvPr>
        </p:nvSpPr>
        <p:spPr/>
        <p:txBody>
          <a:bodyPr/>
          <a:lstStyle/>
          <a:p>
            <a:r>
              <a:rPr lang="en-US" dirty="0" smtClean="0"/>
              <a:t>Nagasaki 1945</a:t>
            </a:r>
          </a:p>
          <a:p>
            <a:r>
              <a:rPr lang="en-US" dirty="0" err="1" smtClean="0"/>
              <a:t>Delihi</a:t>
            </a:r>
            <a:r>
              <a:rPr lang="en-US" dirty="0" smtClean="0"/>
              <a:t> 1947</a:t>
            </a:r>
          </a:p>
          <a:p>
            <a:r>
              <a:rPr lang="en-US" dirty="0" smtClean="0"/>
              <a:t>Pakistan 1982-3</a:t>
            </a:r>
          </a:p>
          <a:p>
            <a:r>
              <a:rPr lang="en-US" dirty="0" smtClean="0"/>
              <a:t>New York and Afghanistan 2001-2</a:t>
            </a:r>
          </a:p>
          <a:p>
            <a:r>
              <a:rPr lang="en-US" dirty="0" smtClean="0"/>
              <a:t>What is the significance of place within the novel?</a:t>
            </a:r>
            <a:endParaRPr lang="en-US" dirty="0"/>
          </a:p>
        </p:txBody>
      </p:sp>
      <p:pic>
        <p:nvPicPr>
          <p:cNvPr id="4" name="Content Placeholder 3"/>
          <p:cNvPicPr>
            <a:picLocks noChangeAspect="1"/>
          </p:cNvPicPr>
          <p:nvPr/>
        </p:nvPicPr>
        <p:blipFill>
          <a:blip r:embed="rId2"/>
          <a:srcRect l="-19028" r="-19028"/>
          <a:stretch>
            <a:fillRect/>
          </a:stretch>
        </p:blipFill>
        <p:spPr>
          <a:xfrm>
            <a:off x="4586323" y="1160332"/>
            <a:ext cx="4557677" cy="2140775"/>
          </a:xfrm>
          <a:prstGeom prst="rect">
            <a:avLst/>
          </a:prstGeom>
        </p:spPr>
      </p:pic>
      <p:pic>
        <p:nvPicPr>
          <p:cNvPr id="5" name="Content Placeholder 3"/>
          <p:cNvPicPr>
            <a:picLocks noChangeAspect="1"/>
          </p:cNvPicPr>
          <p:nvPr/>
        </p:nvPicPr>
        <p:blipFill>
          <a:blip r:embed="rId3"/>
          <a:srcRect l="-10610" r="-10610"/>
          <a:stretch>
            <a:fillRect/>
          </a:stretch>
        </p:blipFill>
        <p:spPr>
          <a:xfrm>
            <a:off x="4586323" y="4707007"/>
            <a:ext cx="5003793" cy="2150993"/>
          </a:xfrm>
          <a:prstGeom prst="rect">
            <a:avLst/>
          </a:prstGeom>
        </p:spPr>
      </p:pic>
      <p:pic>
        <p:nvPicPr>
          <p:cNvPr id="7" name="Content Placeholder 3"/>
          <p:cNvPicPr>
            <a:picLocks noChangeAspect="1"/>
          </p:cNvPicPr>
          <p:nvPr/>
        </p:nvPicPr>
        <p:blipFill>
          <a:blip r:embed="rId4"/>
          <a:srcRect t="5885" b="5885"/>
          <a:stretch>
            <a:fillRect/>
          </a:stretch>
        </p:blipFill>
        <p:spPr>
          <a:xfrm>
            <a:off x="-1" y="5035403"/>
            <a:ext cx="4400943" cy="1822597"/>
          </a:xfrm>
          <a:prstGeom prst="rect">
            <a:avLst/>
          </a:prstGeom>
        </p:spPr>
      </p:pic>
    </p:spTree>
    <p:extLst>
      <p:ext uri="{BB962C8B-B14F-4D97-AF65-F5344CB8AC3E}">
        <p14:creationId xmlns:p14="http://schemas.microsoft.com/office/powerpoint/2010/main" val="2983182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past/the present</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“How did it come to this?”: Complex shared histories: against the clash of civilizations thesis (Islam </a:t>
            </a:r>
            <a:r>
              <a:rPr lang="en-US" dirty="0" err="1" smtClean="0"/>
              <a:t>vs</a:t>
            </a:r>
            <a:r>
              <a:rPr lang="en-US" dirty="0" smtClean="0"/>
              <a:t> West; us/them)</a:t>
            </a:r>
          </a:p>
          <a:p>
            <a:r>
              <a:rPr lang="en-US" dirty="0" smtClean="0"/>
              <a:t>Historical correlations between seemingly unconnected places—writing against historical </a:t>
            </a:r>
            <a:r>
              <a:rPr lang="en-US" dirty="0" err="1" smtClean="0"/>
              <a:t>exceptionalism</a:t>
            </a:r>
            <a:r>
              <a:rPr lang="en-US" dirty="0" smtClean="0"/>
              <a:t> (of 9/11; of Partition, </a:t>
            </a:r>
            <a:r>
              <a:rPr lang="en-US" dirty="0" err="1" smtClean="0"/>
              <a:t>etc</a:t>
            </a:r>
            <a:r>
              <a:rPr lang="en-US" dirty="0" smtClean="0"/>
              <a:t>)</a:t>
            </a:r>
          </a:p>
          <a:p>
            <a:r>
              <a:rPr lang="en-US" dirty="0" smtClean="0"/>
              <a:t>Histories of imperialism and neo-imperialism</a:t>
            </a:r>
          </a:p>
          <a:p>
            <a:r>
              <a:rPr lang="en-US" dirty="0" smtClean="0"/>
              <a:t>Nations and borders policed through violence and destruction</a:t>
            </a:r>
          </a:p>
          <a:p>
            <a:r>
              <a:rPr lang="en-US" dirty="0" smtClean="0"/>
              <a:t>Nations and identities: religious, linguistic</a:t>
            </a:r>
          </a:p>
          <a:p>
            <a:r>
              <a:rPr lang="en-US" dirty="0" smtClean="0"/>
              <a:t>States, ideologies, individual fanatics: agents of </a:t>
            </a:r>
            <a:r>
              <a:rPr lang="en-US" dirty="0" smtClean="0"/>
              <a:t>terror</a:t>
            </a:r>
            <a:endParaRPr lang="en-US" dirty="0" smtClean="0"/>
          </a:p>
        </p:txBody>
      </p:sp>
    </p:spTree>
    <p:extLst>
      <p:ext uri="{BB962C8B-B14F-4D97-AF65-F5344CB8AC3E}">
        <p14:creationId xmlns:p14="http://schemas.microsoft.com/office/powerpoint/2010/main" val="19314250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Hiroko Tanaka</a:t>
            </a:r>
            <a:endParaRPr lang="en-US" dirty="0"/>
          </a:p>
        </p:txBody>
      </p:sp>
      <p:sp>
        <p:nvSpPr>
          <p:cNvPr id="3" name="Content Placeholder 2"/>
          <p:cNvSpPr>
            <a:spLocks noGrp="1"/>
          </p:cNvSpPr>
          <p:nvPr>
            <p:ph idx="1"/>
          </p:nvPr>
        </p:nvSpPr>
        <p:spPr/>
        <p:txBody>
          <a:bodyPr>
            <a:normAutofit fontScale="92500"/>
          </a:bodyPr>
          <a:lstStyle/>
          <a:p>
            <a:r>
              <a:rPr lang="en-US" dirty="0" smtClean="0"/>
              <a:t>Figure of gendered transnationalism--</a:t>
            </a:r>
            <a:r>
              <a:rPr lang="en-US" dirty="0" err="1" smtClean="0"/>
              <a:t>unhomely</a:t>
            </a:r>
            <a:endParaRPr lang="en-US" dirty="0" smtClean="0"/>
          </a:p>
          <a:p>
            <a:r>
              <a:rPr lang="en-US" dirty="0" smtClean="0"/>
              <a:t>Young school-teacher turned munitions factory worker; daughter of an artist who is designated as a traitor for speaking out (Hiroko’s father is described as an ‘iconoclastic artist’ who set fire to cherry blossoms commemorating a young boy who died in an act of kamikaze).</a:t>
            </a:r>
          </a:p>
          <a:p>
            <a:r>
              <a:rPr lang="en-US" dirty="0" smtClean="0"/>
              <a:t>Translator of languages</a:t>
            </a:r>
          </a:p>
          <a:p>
            <a:r>
              <a:rPr lang="en-US" dirty="0" smtClean="0"/>
              <a:t>How can we read Hiroko?</a:t>
            </a:r>
          </a:p>
          <a:p>
            <a:endParaRPr lang="en-US" dirty="0"/>
          </a:p>
        </p:txBody>
      </p:sp>
    </p:spTree>
    <p:extLst>
      <p:ext uri="{BB962C8B-B14F-4D97-AF65-F5344CB8AC3E}">
        <p14:creationId xmlns:p14="http://schemas.microsoft.com/office/powerpoint/2010/main" val="24227565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233</TotalTime>
  <Words>766</Words>
  <Application>Microsoft Macintosh PowerPoint</Application>
  <PresentationFormat>On-screen Show (4:3)</PresentationFormat>
  <Paragraphs>56</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Week3 Kamila Shamsie, Burnt Shadows (2009) </vt:lpstr>
      <vt:lpstr>Kamila Shamsie</vt:lpstr>
      <vt:lpstr>Burnt Shadows</vt:lpstr>
      <vt:lpstr>Opening</vt:lpstr>
      <vt:lpstr>Memory of Nagasaki</vt:lpstr>
      <vt:lpstr>Is this a novel about war?</vt:lpstr>
      <vt:lpstr>Four Times, Five Locations</vt:lpstr>
      <vt:lpstr>The past/the present</vt:lpstr>
      <vt:lpstr>Hiroko Tanaka</vt:lpstr>
      <vt:lpstr>History as loss/Unbelonging</vt:lpstr>
      <vt:lpstr>Poetic/Linguistic transnationalism</vt:lpstr>
      <vt:lpstr>Discussion Questions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Kamila Shamsie, Burnt Shadows (2009) </dc:title>
  <dc:creator>Roxanne Bibizadeh</dc:creator>
  <cp:lastModifiedBy>Roxanne Bibizadeh</cp:lastModifiedBy>
  <cp:revision>21</cp:revision>
  <dcterms:created xsi:type="dcterms:W3CDTF">2016-01-23T23:25:59Z</dcterms:created>
  <dcterms:modified xsi:type="dcterms:W3CDTF">2016-01-24T11:31:40Z</dcterms:modified>
</cp:coreProperties>
</file>