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7" r:id="rId4"/>
    <p:sldId id="259" r:id="rId5"/>
    <p:sldId id="260" r:id="rId6"/>
    <p:sldId id="262" r:id="rId7"/>
    <p:sldId id="261" r:id="rId8"/>
    <p:sldId id="263" r:id="rId9"/>
    <p:sldId id="264" r:id="rId10"/>
    <p:sldId id="267" r:id="rId11"/>
    <p:sldId id="266" r:id="rId12"/>
    <p:sldId id="268" r:id="rId13"/>
    <p:sldId id="269"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9" d="100"/>
          <a:sy n="99" d="100"/>
        </p:scale>
        <p:origin x="102" y="2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49D8F2FB-8320-9F4D-8A48-C5965E0A964F}"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518D9-7B2C-9546-92F0-5E590641ACF3}" type="slidenum">
              <a:rPr lang="en-US" smtClean="0"/>
              <a:t>‹#›</a:t>
            </a:fld>
            <a:endParaRPr lang="en-US"/>
          </a:p>
        </p:txBody>
      </p:sp>
    </p:spTree>
    <p:extLst>
      <p:ext uri="{BB962C8B-B14F-4D97-AF65-F5344CB8AC3E}">
        <p14:creationId xmlns:p14="http://schemas.microsoft.com/office/powerpoint/2010/main" val="2001267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49D8F2FB-8320-9F4D-8A48-C5965E0A964F}"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518D9-7B2C-9546-92F0-5E590641ACF3}" type="slidenum">
              <a:rPr lang="en-US" smtClean="0"/>
              <a:t>‹#›</a:t>
            </a:fld>
            <a:endParaRPr lang="en-US"/>
          </a:p>
        </p:txBody>
      </p:sp>
    </p:spTree>
    <p:extLst>
      <p:ext uri="{BB962C8B-B14F-4D97-AF65-F5344CB8AC3E}">
        <p14:creationId xmlns:p14="http://schemas.microsoft.com/office/powerpoint/2010/main" val="4051524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49D8F2FB-8320-9F4D-8A48-C5965E0A964F}"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518D9-7B2C-9546-92F0-5E590641ACF3}" type="slidenum">
              <a:rPr lang="en-US" smtClean="0"/>
              <a:t>‹#›</a:t>
            </a:fld>
            <a:endParaRPr lang="en-US"/>
          </a:p>
        </p:txBody>
      </p:sp>
    </p:spTree>
    <p:extLst>
      <p:ext uri="{BB962C8B-B14F-4D97-AF65-F5344CB8AC3E}">
        <p14:creationId xmlns:p14="http://schemas.microsoft.com/office/powerpoint/2010/main" val="4064523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49D8F2FB-8320-9F4D-8A48-C5965E0A964F}"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518D9-7B2C-9546-92F0-5E590641ACF3}" type="slidenum">
              <a:rPr lang="en-US" smtClean="0"/>
              <a:t>‹#›</a:t>
            </a:fld>
            <a:endParaRPr lang="en-US"/>
          </a:p>
        </p:txBody>
      </p:sp>
    </p:spTree>
    <p:extLst>
      <p:ext uri="{BB962C8B-B14F-4D97-AF65-F5344CB8AC3E}">
        <p14:creationId xmlns:p14="http://schemas.microsoft.com/office/powerpoint/2010/main" val="374113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49D8F2FB-8320-9F4D-8A48-C5965E0A964F}" type="datetimeFigureOut">
              <a:rPr lang="en-US" smtClean="0"/>
              <a:t>10/17/2017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518D9-7B2C-9546-92F0-5E590641ACF3}" type="slidenum">
              <a:rPr lang="en-US" smtClean="0"/>
              <a:t>‹#›</a:t>
            </a:fld>
            <a:endParaRPr lang="en-US"/>
          </a:p>
        </p:txBody>
      </p:sp>
    </p:spTree>
    <p:extLst>
      <p:ext uri="{BB962C8B-B14F-4D97-AF65-F5344CB8AC3E}">
        <p14:creationId xmlns:p14="http://schemas.microsoft.com/office/powerpoint/2010/main" val="3791820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49D8F2FB-8320-9F4D-8A48-C5965E0A964F}" type="datetimeFigureOut">
              <a:rPr lang="en-US" smtClean="0"/>
              <a:t>10/17/2017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E518D9-7B2C-9546-92F0-5E590641ACF3}" type="slidenum">
              <a:rPr lang="en-US" smtClean="0"/>
              <a:t>‹#›</a:t>
            </a:fld>
            <a:endParaRPr lang="en-US"/>
          </a:p>
        </p:txBody>
      </p:sp>
    </p:spTree>
    <p:extLst>
      <p:ext uri="{BB962C8B-B14F-4D97-AF65-F5344CB8AC3E}">
        <p14:creationId xmlns:p14="http://schemas.microsoft.com/office/powerpoint/2010/main" val="3176234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49D8F2FB-8320-9F4D-8A48-C5965E0A964F}" type="datetimeFigureOut">
              <a:rPr lang="en-US" smtClean="0"/>
              <a:t>10/17/2017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E518D9-7B2C-9546-92F0-5E590641ACF3}" type="slidenum">
              <a:rPr lang="en-US" smtClean="0"/>
              <a:t>‹#›</a:t>
            </a:fld>
            <a:endParaRPr lang="en-US"/>
          </a:p>
        </p:txBody>
      </p:sp>
    </p:spTree>
    <p:extLst>
      <p:ext uri="{BB962C8B-B14F-4D97-AF65-F5344CB8AC3E}">
        <p14:creationId xmlns:p14="http://schemas.microsoft.com/office/powerpoint/2010/main" val="2735784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49D8F2FB-8320-9F4D-8A48-C5965E0A964F}" type="datetimeFigureOut">
              <a:rPr lang="en-US" smtClean="0"/>
              <a:t>10/17/2017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E518D9-7B2C-9546-92F0-5E590641ACF3}" type="slidenum">
              <a:rPr lang="en-US" smtClean="0"/>
              <a:t>‹#›</a:t>
            </a:fld>
            <a:endParaRPr lang="en-US"/>
          </a:p>
        </p:txBody>
      </p:sp>
    </p:spTree>
    <p:extLst>
      <p:ext uri="{BB962C8B-B14F-4D97-AF65-F5344CB8AC3E}">
        <p14:creationId xmlns:p14="http://schemas.microsoft.com/office/powerpoint/2010/main" val="2186155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D8F2FB-8320-9F4D-8A48-C5965E0A964F}" type="datetimeFigureOut">
              <a:rPr lang="en-US" smtClean="0"/>
              <a:t>10/17/2017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E518D9-7B2C-9546-92F0-5E590641ACF3}" type="slidenum">
              <a:rPr lang="en-US" smtClean="0"/>
              <a:t>‹#›</a:t>
            </a:fld>
            <a:endParaRPr lang="en-US"/>
          </a:p>
        </p:txBody>
      </p:sp>
    </p:spTree>
    <p:extLst>
      <p:ext uri="{BB962C8B-B14F-4D97-AF65-F5344CB8AC3E}">
        <p14:creationId xmlns:p14="http://schemas.microsoft.com/office/powerpoint/2010/main" val="1786946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49D8F2FB-8320-9F4D-8A48-C5965E0A964F}" type="datetimeFigureOut">
              <a:rPr lang="en-US" smtClean="0"/>
              <a:t>10/17/2017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E518D9-7B2C-9546-92F0-5E590641ACF3}" type="slidenum">
              <a:rPr lang="en-US" smtClean="0"/>
              <a:t>‹#›</a:t>
            </a:fld>
            <a:endParaRPr lang="en-US"/>
          </a:p>
        </p:txBody>
      </p:sp>
    </p:spTree>
    <p:extLst>
      <p:ext uri="{BB962C8B-B14F-4D97-AF65-F5344CB8AC3E}">
        <p14:creationId xmlns:p14="http://schemas.microsoft.com/office/powerpoint/2010/main" val="577441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49D8F2FB-8320-9F4D-8A48-C5965E0A964F}" type="datetimeFigureOut">
              <a:rPr lang="en-US" smtClean="0"/>
              <a:t>10/17/2017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E518D9-7B2C-9546-92F0-5E590641ACF3}" type="slidenum">
              <a:rPr lang="en-US" smtClean="0"/>
              <a:t>‹#›</a:t>
            </a:fld>
            <a:endParaRPr lang="en-US"/>
          </a:p>
        </p:txBody>
      </p:sp>
    </p:spTree>
    <p:extLst>
      <p:ext uri="{BB962C8B-B14F-4D97-AF65-F5344CB8AC3E}">
        <p14:creationId xmlns:p14="http://schemas.microsoft.com/office/powerpoint/2010/main" val="3762921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D8F2FB-8320-9F4D-8A48-C5965E0A964F}" type="datetimeFigureOut">
              <a:rPr lang="en-US" smtClean="0"/>
              <a:t>10/17/2017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E518D9-7B2C-9546-92F0-5E590641ACF3}" type="slidenum">
              <a:rPr lang="en-US" smtClean="0"/>
              <a:t>‹#›</a:t>
            </a:fld>
            <a:endParaRPr lang="en-US"/>
          </a:p>
        </p:txBody>
      </p:sp>
    </p:spTree>
    <p:extLst>
      <p:ext uri="{BB962C8B-B14F-4D97-AF65-F5344CB8AC3E}">
        <p14:creationId xmlns:p14="http://schemas.microsoft.com/office/powerpoint/2010/main" val="5097103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r-7bKi5MFWI"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Week 3</a:t>
            </a:r>
            <a:endParaRPr lang="en-US" dirty="0"/>
          </a:p>
        </p:txBody>
      </p:sp>
      <p:sp>
        <p:nvSpPr>
          <p:cNvPr id="3" name="Subtitle 2"/>
          <p:cNvSpPr>
            <a:spLocks noGrp="1"/>
          </p:cNvSpPr>
          <p:nvPr>
            <p:ph type="subTitle" idx="1"/>
          </p:nvPr>
        </p:nvSpPr>
        <p:spPr>
          <a:xfrm>
            <a:off x="384809" y="3329173"/>
            <a:ext cx="8427294" cy="3528827"/>
          </a:xfrm>
        </p:spPr>
        <p:txBody>
          <a:bodyPr>
            <a:normAutofit/>
          </a:bodyPr>
          <a:lstStyle/>
          <a:p>
            <a:r>
              <a:rPr lang="en-US" dirty="0">
                <a:solidFill>
                  <a:srgbClr val="3366FF"/>
                </a:solidFill>
              </a:rPr>
              <a:t>Sander L. Gilman, “Black Bodies, White Bodies: Toward an Iconography of Female Sexuality in Late Nineteenth-Century Art, Medicine, and Literature</a:t>
            </a:r>
            <a:r>
              <a:rPr lang="en-US" dirty="0" smtClean="0">
                <a:solidFill>
                  <a:srgbClr val="3366FF"/>
                </a:solidFill>
              </a:rPr>
              <a:t>”</a:t>
            </a:r>
          </a:p>
          <a:p>
            <a:r>
              <a:rPr lang="en-US" dirty="0">
                <a:solidFill>
                  <a:srgbClr val="3366FF"/>
                </a:solidFill>
              </a:rPr>
              <a:t>Anne McClintock,</a:t>
            </a:r>
            <a:r>
              <a:rPr lang="en-US" i="1" dirty="0">
                <a:solidFill>
                  <a:srgbClr val="3366FF"/>
                </a:solidFill>
              </a:rPr>
              <a:t> “’Massa’ and Maids: Power and Desire in the Imperial Metropolis”</a:t>
            </a:r>
            <a:endParaRPr lang="en-US" dirty="0">
              <a:solidFill>
                <a:srgbClr val="3366FF"/>
              </a:solidFill>
            </a:endParaRPr>
          </a:p>
        </p:txBody>
      </p:sp>
      <p:pic>
        <p:nvPicPr>
          <p:cNvPr id="4" name="Picture 3"/>
          <p:cNvPicPr>
            <a:picLocks noChangeAspect="1"/>
          </p:cNvPicPr>
          <p:nvPr/>
        </p:nvPicPr>
        <p:blipFill>
          <a:blip r:embed="rId2"/>
          <a:stretch>
            <a:fillRect/>
          </a:stretch>
        </p:blipFill>
        <p:spPr>
          <a:xfrm>
            <a:off x="19050" y="34925"/>
            <a:ext cx="3367260" cy="3294248"/>
          </a:xfrm>
          <a:prstGeom prst="rect">
            <a:avLst/>
          </a:prstGeom>
        </p:spPr>
      </p:pic>
      <p:pic>
        <p:nvPicPr>
          <p:cNvPr id="5" name="Picture 4"/>
          <p:cNvPicPr>
            <a:picLocks noChangeAspect="1"/>
          </p:cNvPicPr>
          <p:nvPr/>
        </p:nvPicPr>
        <p:blipFill>
          <a:blip r:embed="rId3"/>
          <a:stretch>
            <a:fillRect/>
          </a:stretch>
        </p:blipFill>
        <p:spPr>
          <a:xfrm>
            <a:off x="5714399" y="34925"/>
            <a:ext cx="3429601" cy="3294248"/>
          </a:xfrm>
          <a:prstGeom prst="rect">
            <a:avLst/>
          </a:prstGeom>
        </p:spPr>
      </p:pic>
    </p:spTree>
    <p:extLst>
      <p:ext uri="{BB962C8B-B14F-4D97-AF65-F5344CB8AC3E}">
        <p14:creationId xmlns:p14="http://schemas.microsoft.com/office/powerpoint/2010/main" val="3322582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rgbClr val="3366FF"/>
                </a:solidFill>
              </a:rPr>
              <a:t>Anne McClintock,</a:t>
            </a:r>
            <a:r>
              <a:rPr lang="en-US" sz="2800" i="1" dirty="0" smtClean="0">
                <a:solidFill>
                  <a:srgbClr val="3366FF"/>
                </a:solidFill>
              </a:rPr>
              <a:t> “’Massa’ and Maids: Power and Desire in the Imperial Metropolis”</a:t>
            </a:r>
            <a:endParaRPr lang="en-US" sz="2800" dirty="0"/>
          </a:p>
        </p:txBody>
      </p:sp>
      <p:sp>
        <p:nvSpPr>
          <p:cNvPr id="3" name="Content Placeholder 2"/>
          <p:cNvSpPr>
            <a:spLocks noGrp="1"/>
          </p:cNvSpPr>
          <p:nvPr>
            <p:ph idx="1"/>
          </p:nvPr>
        </p:nvSpPr>
        <p:spPr/>
        <p:txBody>
          <a:bodyPr>
            <a:normAutofit fontScale="85000" lnSpcReduction="10000"/>
          </a:bodyPr>
          <a:lstStyle/>
          <a:p>
            <a:r>
              <a:rPr lang="en-US" dirty="0"/>
              <a:t>Articulation of </a:t>
            </a:r>
            <a:r>
              <a:rPr lang="en-US" u="sng" dirty="0"/>
              <a:t>class, gender, race</a:t>
            </a:r>
            <a:endParaRPr lang="en-GB" u="sng" dirty="0"/>
          </a:p>
          <a:p>
            <a:r>
              <a:rPr lang="en-US" u="sng" dirty="0"/>
              <a:t>Gender</a:t>
            </a:r>
            <a:r>
              <a:rPr lang="en-US" dirty="0"/>
              <a:t>: an articulated category, constructed through and by </a:t>
            </a:r>
            <a:r>
              <a:rPr lang="en-US" u="sng" dirty="0"/>
              <a:t>class</a:t>
            </a:r>
            <a:r>
              <a:rPr lang="en-US" dirty="0"/>
              <a:t> (feminine women </a:t>
            </a:r>
            <a:r>
              <a:rPr lang="en-US" dirty="0" err="1"/>
              <a:t>vs</a:t>
            </a:r>
            <a:r>
              <a:rPr lang="en-US" dirty="0"/>
              <a:t> masculine women), just as </a:t>
            </a:r>
            <a:r>
              <a:rPr lang="en-US" u="sng" dirty="0"/>
              <a:t>gender</a:t>
            </a:r>
            <a:r>
              <a:rPr lang="en-US" dirty="0"/>
              <a:t> is used as a regulatory discourse to manage </a:t>
            </a:r>
            <a:r>
              <a:rPr lang="en-US" u="sng" dirty="0"/>
              <a:t>class</a:t>
            </a:r>
            <a:r>
              <a:rPr lang="en-US" dirty="0"/>
              <a:t> (working class women unrefined, not at home)</a:t>
            </a:r>
            <a:endParaRPr lang="en-GB" dirty="0"/>
          </a:p>
          <a:p>
            <a:r>
              <a:rPr lang="en-US" dirty="0" smtClean="0"/>
              <a:t>Class </a:t>
            </a:r>
            <a:r>
              <a:rPr lang="en-US" dirty="0"/>
              <a:t>and sexuality managed and policed by discourse on </a:t>
            </a:r>
            <a:r>
              <a:rPr lang="en-US" u="sng" dirty="0"/>
              <a:t>race</a:t>
            </a:r>
            <a:endParaRPr lang="en-GB" u="sng" dirty="0"/>
          </a:p>
          <a:p>
            <a:r>
              <a:rPr lang="en-US" dirty="0"/>
              <a:t>A</a:t>
            </a:r>
            <a:r>
              <a:rPr lang="en-US" dirty="0" smtClean="0"/>
              <a:t>nalogue between </a:t>
            </a:r>
            <a:r>
              <a:rPr lang="en-US" dirty="0"/>
              <a:t>working-class women and black men; </a:t>
            </a:r>
            <a:r>
              <a:rPr lang="en-US" dirty="0" smtClean="0"/>
              <a:t>between </a:t>
            </a:r>
            <a:r>
              <a:rPr lang="en-US" dirty="0"/>
              <a:t>prostitutes and </a:t>
            </a:r>
            <a:r>
              <a:rPr lang="en-US" dirty="0" smtClean="0"/>
              <a:t>black women </a:t>
            </a:r>
            <a:r>
              <a:rPr lang="en-US" dirty="0" smtClean="0"/>
              <a:t>(dangerous criminality)</a:t>
            </a:r>
            <a:r>
              <a:rPr lang="en-GB" dirty="0" smtClean="0"/>
              <a:t>; </a:t>
            </a:r>
            <a:r>
              <a:rPr lang="en-US" dirty="0" smtClean="0"/>
              <a:t>between </a:t>
            </a:r>
            <a:r>
              <a:rPr lang="en-US" dirty="0"/>
              <a:t>slum and colony</a:t>
            </a:r>
            <a:endParaRPr lang="en-GB" dirty="0"/>
          </a:p>
          <a:p>
            <a:endParaRPr lang="en-GB" dirty="0"/>
          </a:p>
          <a:p>
            <a:endParaRPr lang="en-US" dirty="0"/>
          </a:p>
        </p:txBody>
      </p:sp>
    </p:spTree>
    <p:extLst>
      <p:ext uri="{BB962C8B-B14F-4D97-AF65-F5344CB8AC3E}">
        <p14:creationId xmlns:p14="http://schemas.microsoft.com/office/powerpoint/2010/main" val="2112776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Questions</a:t>
            </a:r>
            <a:endParaRPr lang="en-US" dirty="0"/>
          </a:p>
        </p:txBody>
      </p:sp>
      <p:sp>
        <p:nvSpPr>
          <p:cNvPr id="3" name="Content Placeholder 2"/>
          <p:cNvSpPr>
            <a:spLocks noGrp="1"/>
          </p:cNvSpPr>
          <p:nvPr>
            <p:ph idx="1"/>
          </p:nvPr>
        </p:nvSpPr>
        <p:spPr>
          <a:xfrm>
            <a:off x="457200" y="1417638"/>
            <a:ext cx="8229600" cy="5144489"/>
          </a:xfrm>
        </p:spPr>
        <p:txBody>
          <a:bodyPr>
            <a:normAutofit fontScale="70000" lnSpcReduction="20000"/>
          </a:bodyPr>
          <a:lstStyle/>
          <a:p>
            <a:pPr marL="514350" indent="-514350">
              <a:buFont typeface="+mj-lt"/>
              <a:buAutoNum type="arabicPeriod"/>
            </a:pPr>
            <a:r>
              <a:rPr lang="en-US" dirty="0"/>
              <a:t>McClintock contends </a:t>
            </a:r>
            <a:r>
              <a:rPr lang="en-US" dirty="0" err="1"/>
              <a:t>Munby</a:t>
            </a:r>
            <a:r>
              <a:rPr lang="en-US" dirty="0"/>
              <a:t> equated female sexuality with servitude (80), is Anna’s sexuality servile or does she demonstrate some agency</a:t>
            </a:r>
            <a:r>
              <a:rPr lang="en-US" dirty="0" smtClean="0"/>
              <a:t>?</a:t>
            </a:r>
            <a:endParaRPr lang="en-GB" dirty="0"/>
          </a:p>
          <a:p>
            <a:pPr marL="514350" indent="-514350">
              <a:buFont typeface="+mj-lt"/>
              <a:buAutoNum type="arabicPeriod"/>
            </a:pPr>
            <a:r>
              <a:rPr lang="en-US" dirty="0"/>
              <a:t>“Walking bespoke leisure and male class power.” (81) </a:t>
            </a:r>
            <a:r>
              <a:rPr lang="en-US" dirty="0" err="1"/>
              <a:t>Analyse</a:t>
            </a:r>
            <a:r>
              <a:rPr lang="en-US" dirty="0"/>
              <a:t> the figure of the </a:t>
            </a:r>
            <a:r>
              <a:rPr lang="en-US" dirty="0" err="1"/>
              <a:t>Flaneur</a:t>
            </a:r>
            <a:r>
              <a:rPr lang="en-US" dirty="0"/>
              <a:t> in Voyage in the Dark, what characters are seen to leisurely walk through the turmoil of the city? What does this tell us about their position within society</a:t>
            </a:r>
            <a:r>
              <a:rPr lang="en-US" dirty="0" smtClean="0"/>
              <a:t>?</a:t>
            </a:r>
            <a:endParaRPr lang="en-GB" dirty="0"/>
          </a:p>
          <a:p>
            <a:pPr marL="514350" indent="-514350">
              <a:buFont typeface="+mj-lt"/>
              <a:buAutoNum type="arabicPeriod"/>
            </a:pPr>
            <a:r>
              <a:rPr lang="en-US" dirty="0"/>
              <a:t>‘If the woman’s body is the child’s first space for knowledge and self-discovery, later the city, as the first space of modern self-knowledge, was mapped as a feminine space. Once feminized, the city was more easily represented and made docile for male knowledge and power, for such representations could depend on the prior fact of the social subordination of women.” (82) Explore whether the city is a feminine space in Voyage in the Dark</a:t>
            </a:r>
            <a:r>
              <a:rPr lang="en-US" dirty="0" smtClean="0"/>
              <a:t>?</a:t>
            </a:r>
            <a:endParaRPr lang="en-GB" dirty="0"/>
          </a:p>
        </p:txBody>
      </p:sp>
    </p:spTree>
    <p:extLst>
      <p:ext uri="{BB962C8B-B14F-4D97-AF65-F5344CB8AC3E}">
        <p14:creationId xmlns:p14="http://schemas.microsoft.com/office/powerpoint/2010/main" val="638646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Questions</a:t>
            </a:r>
            <a:endParaRPr lang="en-US" dirty="0"/>
          </a:p>
        </p:txBody>
      </p:sp>
      <p:sp>
        <p:nvSpPr>
          <p:cNvPr id="3" name="Content Placeholder 2"/>
          <p:cNvSpPr>
            <a:spLocks noGrp="1"/>
          </p:cNvSpPr>
          <p:nvPr>
            <p:ph idx="1"/>
          </p:nvPr>
        </p:nvSpPr>
        <p:spPr/>
        <p:txBody>
          <a:bodyPr>
            <a:normAutofit fontScale="85000" lnSpcReduction="10000"/>
          </a:bodyPr>
          <a:lstStyle/>
          <a:p>
            <a:pPr marL="514350" indent="-514350">
              <a:buFont typeface="+mj-lt"/>
              <a:buAutoNum type="arabicPeriod" startAt="4"/>
            </a:pPr>
            <a:r>
              <a:rPr lang="en-US" dirty="0"/>
              <a:t>“[G]ender is an articulated category, constructed through and by class.” (94) How is Anna’s gender articulated and constructed through her class?</a:t>
            </a:r>
            <a:endParaRPr lang="en-GB" dirty="0"/>
          </a:p>
          <a:p>
            <a:pPr marL="0" indent="0">
              <a:buNone/>
            </a:pPr>
            <a:endParaRPr lang="en-GB" dirty="0"/>
          </a:p>
          <a:p>
            <a:pPr marL="514350" indent="-514350">
              <a:buFont typeface="+mj-lt"/>
              <a:buAutoNum type="arabicPeriod" startAt="4"/>
            </a:pPr>
            <a:r>
              <a:rPr lang="en-US" dirty="0" err="1"/>
              <a:t>Munby</a:t>
            </a:r>
            <a:r>
              <a:rPr lang="en-US" dirty="0"/>
              <a:t> admired women who wore trousers but he was alone, most considered women in male attire as a threat to the “moral fiber of the nation”, “absolutely unsexing the women” and making them “utterly coarse and unfeminine” (117). Compare this to the way in which Rhys describes the importance of clothes in the novel?</a:t>
            </a:r>
            <a:endParaRPr lang="en-GB" dirty="0"/>
          </a:p>
          <a:p>
            <a:pPr marL="514350" indent="-514350">
              <a:buFont typeface="+mj-lt"/>
              <a:buAutoNum type="arabicPeriod" startAt="4"/>
            </a:pPr>
            <a:endParaRPr lang="en-GB" dirty="0"/>
          </a:p>
        </p:txBody>
      </p:sp>
    </p:spTree>
    <p:extLst>
      <p:ext uri="{BB962C8B-B14F-4D97-AF65-F5344CB8AC3E}">
        <p14:creationId xmlns:p14="http://schemas.microsoft.com/office/powerpoint/2010/main" val="37058984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Questions</a:t>
            </a:r>
            <a:endParaRPr lang="en-US" dirty="0"/>
          </a:p>
        </p:txBody>
      </p:sp>
      <p:sp>
        <p:nvSpPr>
          <p:cNvPr id="3" name="Content Placeholder 2"/>
          <p:cNvSpPr>
            <a:spLocks noGrp="1"/>
          </p:cNvSpPr>
          <p:nvPr>
            <p:ph idx="1"/>
          </p:nvPr>
        </p:nvSpPr>
        <p:spPr/>
        <p:txBody>
          <a:bodyPr>
            <a:normAutofit fontScale="70000" lnSpcReduction="20000"/>
          </a:bodyPr>
          <a:lstStyle/>
          <a:p>
            <a:pPr marL="514350" indent="-514350">
              <a:buFont typeface="+mj-lt"/>
              <a:buAutoNum type="arabicPeriod" startAt="7"/>
            </a:pPr>
            <a:r>
              <a:rPr lang="en-US" dirty="0" smtClean="0"/>
              <a:t>“In the last decades of nineteenth century, the urban crowd became a recurring fetish for ruling-class fears of social unrest and underclass militancy. Lurking in the resplendent metropolis, the crowd embodied a “savage” and dangerous underclass waiting to spring upon the propertied classes. As the embodiment of deviant agency, the crowd became the metonymic symbol of the unemployed and unruly poor; who were associated with criminals and the insane; who were in turn associated with women, particularly prostitutes and alcoholics; who were in turn associated with children; who were associated with “primitives” and the realm of the empire. The degenerate crowd […] violently irrational yet hypnotically ductile, savage and bestial, inherently criminal and, above all, female” (119). Why is a masculine crowd feminized? Why is gender used as a regulatory discourse to manage class? Apply this to Anna, where is she positioned within the “urban crowd”?</a:t>
            </a:r>
            <a:endParaRPr lang="en-GB" dirty="0" smtClean="0"/>
          </a:p>
          <a:p>
            <a:pPr marL="514350" indent="-514350">
              <a:buFont typeface="+mj-lt"/>
              <a:buAutoNum type="arabicPeriod" startAt="7"/>
            </a:pPr>
            <a:endParaRPr lang="en-US" dirty="0" smtClean="0"/>
          </a:p>
          <a:p>
            <a:pPr marL="514350" indent="-514350">
              <a:buFont typeface="+mj-lt"/>
              <a:buAutoNum type="arabicPeriod" startAt="7"/>
            </a:pPr>
            <a:endParaRPr lang="en-US" dirty="0"/>
          </a:p>
        </p:txBody>
      </p:sp>
    </p:spTree>
    <p:extLst>
      <p:ext uri="{BB962C8B-B14F-4D97-AF65-F5344CB8AC3E}">
        <p14:creationId xmlns:p14="http://schemas.microsoft.com/office/powerpoint/2010/main" val="3977831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Representation</a:t>
            </a:r>
            <a:r>
              <a:rPr lang="en-GB" dirty="0"/>
              <a:t> </a:t>
            </a:r>
            <a:endParaRPr lang="en-US" dirty="0"/>
          </a:p>
        </p:txBody>
      </p:sp>
      <p:sp>
        <p:nvSpPr>
          <p:cNvPr id="3" name="Content Placeholder 2"/>
          <p:cNvSpPr>
            <a:spLocks noGrp="1"/>
          </p:cNvSpPr>
          <p:nvPr>
            <p:ph idx="1"/>
          </p:nvPr>
        </p:nvSpPr>
        <p:spPr/>
        <p:txBody>
          <a:bodyPr>
            <a:normAutofit/>
          </a:bodyPr>
          <a:lstStyle/>
          <a:p>
            <a:r>
              <a:rPr lang="en-US" dirty="0" smtClean="0"/>
              <a:t>Ideological</a:t>
            </a:r>
            <a:r>
              <a:rPr lang="en-US" dirty="0"/>
              <a:t>, relying on stereotypes (conventions based on class, race, gender, ways of seeing that are invisible, unexamined and naturalized</a:t>
            </a:r>
            <a:r>
              <a:rPr lang="en-US" dirty="0" smtClean="0"/>
              <a:t>)</a:t>
            </a:r>
            <a:endParaRPr lang="en-GB" dirty="0"/>
          </a:p>
          <a:p>
            <a:r>
              <a:rPr lang="en-US" dirty="0" smtClean="0"/>
              <a:t>Observers </a:t>
            </a:r>
            <a:r>
              <a:rPr lang="en-US" dirty="0"/>
              <a:t>and producers of images—both shaped by </a:t>
            </a:r>
            <a:r>
              <a:rPr lang="en-US" dirty="0" smtClean="0"/>
              <a:t>history</a:t>
            </a:r>
            <a:endParaRPr lang="en-GB" dirty="0"/>
          </a:p>
          <a:p>
            <a:r>
              <a:rPr lang="en-US" dirty="0"/>
              <a:t>Icons: representing a whole class/category; all visual representation uses icons</a:t>
            </a:r>
            <a:endParaRPr lang="en-GB" dirty="0"/>
          </a:p>
          <a:p>
            <a:endParaRPr lang="en-US" dirty="0"/>
          </a:p>
        </p:txBody>
      </p:sp>
    </p:spTree>
    <p:extLst>
      <p:ext uri="{BB962C8B-B14F-4D97-AF65-F5344CB8AC3E}">
        <p14:creationId xmlns:p14="http://schemas.microsoft.com/office/powerpoint/2010/main" val="3845407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Three themes emerge in the history of Black feminist theory</a:t>
            </a:r>
            <a:r>
              <a:rPr lang="en-US" dirty="0" smtClean="0"/>
              <a:t>:</a:t>
            </a:r>
            <a:endParaRPr lang="en-US" dirty="0"/>
          </a:p>
        </p:txBody>
      </p:sp>
      <p:sp>
        <p:nvSpPr>
          <p:cNvPr id="3" name="Content Placeholder 2"/>
          <p:cNvSpPr>
            <a:spLocks noGrp="1"/>
          </p:cNvSpPr>
          <p:nvPr>
            <p:ph idx="1"/>
          </p:nvPr>
        </p:nvSpPr>
        <p:spPr/>
        <p:txBody>
          <a:bodyPr>
            <a:normAutofit fontScale="92500" lnSpcReduction="20000"/>
          </a:bodyPr>
          <a:lstStyle/>
          <a:p>
            <a:pPr marL="514350" lvl="0" indent="-514350">
              <a:buFont typeface="+mj-lt"/>
              <a:buAutoNum type="arabicPeriod"/>
            </a:pPr>
            <a:r>
              <a:rPr lang="en-US" dirty="0"/>
              <a:t>The construction of the black female as the embodiment of sex and the attendant invisibility of black women as unvoiced, unseen and everything that is not white.</a:t>
            </a:r>
            <a:endParaRPr lang="en-GB" dirty="0"/>
          </a:p>
          <a:p>
            <a:pPr marL="514350" lvl="0" indent="-514350">
              <a:buFont typeface="+mj-lt"/>
              <a:buAutoNum type="arabicPeriod"/>
            </a:pPr>
            <a:r>
              <a:rPr lang="en-US" dirty="0"/>
              <a:t>The resistance of black women both to negative stereotypes of their sexuality and the material effects of those stereotypes on black women’s lives.</a:t>
            </a:r>
            <a:endParaRPr lang="en-GB" dirty="0"/>
          </a:p>
          <a:p>
            <a:pPr marL="514350" lvl="0" indent="-514350">
              <a:buFont typeface="+mj-lt"/>
              <a:buAutoNum type="arabicPeriod"/>
            </a:pPr>
            <a:r>
              <a:rPr lang="en-US" dirty="0"/>
              <a:t>The evolution of a ‘culture of dissemblance’ and the ‘politics of silence’ by black women on the issue of their sexuality.</a:t>
            </a:r>
            <a:endParaRPr lang="en-GB" dirty="0"/>
          </a:p>
        </p:txBody>
      </p:sp>
    </p:spTree>
    <p:extLst>
      <p:ext uri="{BB962C8B-B14F-4D97-AF65-F5344CB8AC3E}">
        <p14:creationId xmlns:p14="http://schemas.microsoft.com/office/powerpoint/2010/main" val="4128586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Hottentot </a:t>
            </a:r>
            <a:r>
              <a:rPr lang="en-US" dirty="0" smtClean="0"/>
              <a:t>Female</a:t>
            </a:r>
            <a:r>
              <a:rPr lang="en-GB" dirty="0" smtClean="0">
                <a:effectLst/>
              </a:rPr>
              <a:t> </a:t>
            </a:r>
            <a:endParaRPr lang="en-US" dirty="0"/>
          </a:p>
        </p:txBody>
      </p:sp>
      <p:sp>
        <p:nvSpPr>
          <p:cNvPr id="3" name="Content Placeholder 2"/>
          <p:cNvSpPr>
            <a:spLocks noGrp="1"/>
          </p:cNvSpPr>
          <p:nvPr>
            <p:ph idx="1"/>
          </p:nvPr>
        </p:nvSpPr>
        <p:spPr/>
        <p:txBody>
          <a:bodyPr>
            <a:normAutofit lnSpcReduction="10000"/>
          </a:bodyPr>
          <a:lstStyle/>
          <a:p>
            <a:r>
              <a:rPr lang="en-US" dirty="0"/>
              <a:t>The Hottentot female most vividly represented in this iconography was Sarah </a:t>
            </a:r>
            <a:r>
              <a:rPr lang="en-US" dirty="0" err="1" smtClean="0"/>
              <a:t>Baartmann</a:t>
            </a:r>
            <a:r>
              <a:rPr lang="en-US" dirty="0" smtClean="0"/>
              <a:t> </a:t>
            </a:r>
            <a:r>
              <a:rPr lang="en-US" i="1" dirty="0" smtClean="0"/>
              <a:t>(before 1790 – 29 December 1815)</a:t>
            </a:r>
            <a:r>
              <a:rPr lang="en-US" dirty="0" smtClean="0"/>
              <a:t>, </a:t>
            </a:r>
            <a:r>
              <a:rPr lang="en-US" dirty="0"/>
              <a:t>known as the “Hottentot Venus”. </a:t>
            </a:r>
            <a:r>
              <a:rPr lang="en-US" dirty="0" err="1" smtClean="0"/>
              <a:t>Baartmann</a:t>
            </a:r>
            <a:r>
              <a:rPr lang="en-US" dirty="0" smtClean="0"/>
              <a:t> was </a:t>
            </a:r>
            <a:r>
              <a:rPr lang="en-US" dirty="0"/>
              <a:t>crudely exhibited and objectified by European audiences and scientific </a:t>
            </a:r>
            <a:r>
              <a:rPr lang="en-US" dirty="0" smtClean="0"/>
              <a:t>experts.</a:t>
            </a:r>
          </a:p>
          <a:p>
            <a:r>
              <a:rPr lang="en-US" dirty="0" smtClean="0">
                <a:hlinkClick r:id="rId2"/>
              </a:rPr>
              <a:t>https://www.youtube.com/watch?v=r-7bKi5MFWI</a:t>
            </a:r>
            <a:endParaRPr lang="en-US" dirty="0" smtClean="0"/>
          </a:p>
          <a:p>
            <a:endParaRPr lang="en-US" dirty="0"/>
          </a:p>
        </p:txBody>
      </p:sp>
    </p:spTree>
    <p:extLst>
      <p:ext uri="{BB962C8B-B14F-4D97-AF65-F5344CB8AC3E}">
        <p14:creationId xmlns:p14="http://schemas.microsoft.com/office/powerpoint/2010/main" val="1237474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Hottentot Venus</a:t>
            </a:r>
            <a:endParaRPr lang="en-US" dirty="0"/>
          </a:p>
        </p:txBody>
      </p:sp>
      <p:sp>
        <p:nvSpPr>
          <p:cNvPr id="3" name="Content Placeholder 2"/>
          <p:cNvSpPr>
            <a:spLocks noGrp="1"/>
          </p:cNvSpPr>
          <p:nvPr>
            <p:ph idx="1"/>
          </p:nvPr>
        </p:nvSpPr>
        <p:spPr/>
        <p:txBody>
          <a:bodyPr>
            <a:normAutofit/>
          </a:bodyPr>
          <a:lstStyle/>
          <a:p>
            <a:r>
              <a:rPr lang="en-US" dirty="0"/>
              <a:t>Icon of the Hottentot Venus/icon of the prostitute</a:t>
            </a:r>
            <a:endParaRPr lang="en-GB" dirty="0"/>
          </a:p>
          <a:p>
            <a:r>
              <a:rPr lang="en-US" dirty="0"/>
              <a:t>Essence of the black woman; absolute difference/sexualized </a:t>
            </a:r>
            <a:r>
              <a:rPr lang="en-US" dirty="0" smtClean="0"/>
              <a:t>woman; reduced to her sexual parts</a:t>
            </a:r>
          </a:p>
          <a:p>
            <a:r>
              <a:rPr lang="en-US" dirty="0" smtClean="0"/>
              <a:t>Evidence of racial difference (inferiority): as different from the European as the orangutan; sign of the primitive.</a:t>
            </a:r>
          </a:p>
          <a:p>
            <a:endParaRPr lang="en-US" dirty="0"/>
          </a:p>
        </p:txBody>
      </p:sp>
    </p:spTree>
    <p:extLst>
      <p:ext uri="{BB962C8B-B14F-4D97-AF65-F5344CB8AC3E}">
        <p14:creationId xmlns:p14="http://schemas.microsoft.com/office/powerpoint/2010/main" val="498590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Black figures/prostitutes/primitives</a:t>
            </a:r>
            <a:endParaRPr lang="en-US" dirty="0"/>
          </a:p>
        </p:txBody>
      </p:sp>
      <p:sp>
        <p:nvSpPr>
          <p:cNvPr id="3" name="Content Placeholder 2"/>
          <p:cNvSpPr>
            <a:spLocks noGrp="1"/>
          </p:cNvSpPr>
          <p:nvPr>
            <p:ph idx="1"/>
          </p:nvPr>
        </p:nvSpPr>
        <p:spPr/>
        <p:txBody>
          <a:bodyPr/>
          <a:lstStyle/>
          <a:p>
            <a:r>
              <a:rPr lang="en-US" dirty="0" smtClean="0"/>
              <a:t>Source of pollution</a:t>
            </a:r>
          </a:p>
          <a:p>
            <a:r>
              <a:rPr lang="en-US" dirty="0" smtClean="0"/>
              <a:t>Illness of society/the diseased prostitute</a:t>
            </a:r>
          </a:p>
          <a:p>
            <a:r>
              <a:rPr lang="en-US" dirty="0" smtClean="0"/>
              <a:t>Children of alcoholics</a:t>
            </a:r>
          </a:p>
          <a:p>
            <a:r>
              <a:rPr lang="en-US" dirty="0" smtClean="0"/>
              <a:t>Concern with the prostitute’s physical features (plump/fat; lazy); signs at the lower end of the scale of beauty</a:t>
            </a:r>
          </a:p>
          <a:p>
            <a:r>
              <a:rPr lang="en-US" dirty="0" smtClean="0">
                <a:solidFill>
                  <a:srgbClr val="3366FF"/>
                </a:solidFill>
              </a:rPr>
              <a:t>Why was/is there such a negative construction of black women’s sexuality?</a:t>
            </a:r>
            <a:endParaRPr lang="en-US" dirty="0">
              <a:solidFill>
                <a:srgbClr val="3366FF"/>
              </a:solidFill>
            </a:endParaRPr>
          </a:p>
        </p:txBody>
      </p:sp>
    </p:spTree>
    <p:extLst>
      <p:ext uri="{BB962C8B-B14F-4D97-AF65-F5344CB8AC3E}">
        <p14:creationId xmlns:p14="http://schemas.microsoft.com/office/powerpoint/2010/main" val="2454054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 put it simply:</a:t>
            </a:r>
            <a:endParaRPr lang="en-US" dirty="0"/>
          </a:p>
        </p:txBody>
      </p:sp>
      <p:sp>
        <p:nvSpPr>
          <p:cNvPr id="3" name="Content Placeholder 2"/>
          <p:cNvSpPr>
            <a:spLocks noGrp="1"/>
          </p:cNvSpPr>
          <p:nvPr>
            <p:ph idx="1"/>
          </p:nvPr>
        </p:nvSpPr>
        <p:spPr/>
        <p:txBody>
          <a:bodyPr/>
          <a:lstStyle/>
          <a:p>
            <a:r>
              <a:rPr lang="en-US" b="1" dirty="0"/>
              <a:t>Ideologically, these sciences </a:t>
            </a:r>
            <a:r>
              <a:rPr lang="en-US" b="1"/>
              <a:t>reflected </a:t>
            </a:r>
            <a:r>
              <a:rPr lang="en-US" b="1" smtClean="0"/>
              <a:t>European </a:t>
            </a:r>
            <a:r>
              <a:rPr lang="en-US" b="1" dirty="0"/>
              <a:t>males’ fear of difference in the period of colonialism and their consequent need to control and regulate the sexuality of those rendered ‘other’</a:t>
            </a:r>
            <a:r>
              <a:rPr lang="en-US" b="1" dirty="0" smtClean="0"/>
              <a:t>.</a:t>
            </a:r>
          </a:p>
          <a:p>
            <a:r>
              <a:rPr lang="en-US" b="1" dirty="0"/>
              <a:t>Thus racial difference was linked to sexual difference to maintain white male supremacy during the period of slavery.</a:t>
            </a:r>
            <a:endParaRPr lang="en-GB" dirty="0"/>
          </a:p>
          <a:p>
            <a:endParaRPr lang="en-GB" dirty="0"/>
          </a:p>
          <a:p>
            <a:endParaRPr lang="en-US" dirty="0"/>
          </a:p>
        </p:txBody>
      </p:sp>
    </p:spTree>
    <p:extLst>
      <p:ext uri="{BB962C8B-B14F-4D97-AF65-F5344CB8AC3E}">
        <p14:creationId xmlns:p14="http://schemas.microsoft.com/office/powerpoint/2010/main" val="1390511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Questions Gilman</a:t>
            </a:r>
            <a:endParaRPr lang="en-US" dirty="0"/>
          </a:p>
        </p:txBody>
      </p:sp>
      <p:sp>
        <p:nvSpPr>
          <p:cNvPr id="3" name="Content Placeholder 2"/>
          <p:cNvSpPr>
            <a:spLocks noGrp="1"/>
          </p:cNvSpPr>
          <p:nvPr>
            <p:ph idx="1"/>
          </p:nvPr>
        </p:nvSpPr>
        <p:spPr/>
        <p:txBody>
          <a:bodyPr>
            <a:normAutofit fontScale="77500" lnSpcReduction="20000"/>
          </a:bodyPr>
          <a:lstStyle/>
          <a:p>
            <a:pPr marL="514350" indent="-514350">
              <a:buFont typeface="+mj-lt"/>
              <a:buAutoNum type="arabicPeriod"/>
            </a:pPr>
            <a:r>
              <a:rPr lang="en-US" dirty="0"/>
              <a:t>How did something that was initially adopted as a political strategy to maintain white male supremacy during the period of slavery become so ingrained in society as to be recognizable as a culture</a:t>
            </a:r>
            <a:r>
              <a:rPr lang="en-US" dirty="0" smtClean="0"/>
              <a:t>?</a:t>
            </a:r>
          </a:p>
          <a:p>
            <a:pPr marL="514350" indent="-514350">
              <a:buFont typeface="+mj-lt"/>
              <a:buAutoNum type="arabicPeriod"/>
            </a:pPr>
            <a:r>
              <a:rPr lang="en-US" dirty="0" smtClean="0"/>
              <a:t>Can you think of any contemporary examples? </a:t>
            </a:r>
          </a:p>
          <a:p>
            <a:pPr marL="514350" indent="-514350">
              <a:buFont typeface="+mj-lt"/>
              <a:buAutoNum type="arabicPeriod"/>
            </a:pPr>
            <a:r>
              <a:rPr lang="en-US" dirty="0" smtClean="0"/>
              <a:t>Or </a:t>
            </a:r>
            <a:r>
              <a:rPr lang="en-US" dirty="0"/>
              <a:t>was it a result of an absence of detailed historical studies that little is known about the social constructions of sexuality changing over time alongside changing social conditions? </a:t>
            </a:r>
            <a:endParaRPr lang="en-US" dirty="0" smtClean="0"/>
          </a:p>
          <a:p>
            <a:pPr marL="514350" indent="-514350">
              <a:buFont typeface="+mj-lt"/>
              <a:buAutoNum type="arabicPeriod"/>
            </a:pPr>
            <a:r>
              <a:rPr lang="en-US" dirty="0" smtClean="0"/>
              <a:t>How </a:t>
            </a:r>
            <a:r>
              <a:rPr lang="en-US" dirty="0"/>
              <a:t>can </a:t>
            </a:r>
            <a:r>
              <a:rPr lang="en-US" dirty="0" smtClean="0"/>
              <a:t>feminists </a:t>
            </a:r>
            <a:r>
              <a:rPr lang="en-US" dirty="0"/>
              <a:t>dislodge the negative stereotyping of </a:t>
            </a:r>
            <a:r>
              <a:rPr lang="en-US" dirty="0" smtClean="0"/>
              <a:t>a black woman’s sexuality </a:t>
            </a:r>
            <a:r>
              <a:rPr lang="en-US" dirty="0"/>
              <a:t>and the attendant denials of citizenship and protection? </a:t>
            </a:r>
            <a:endParaRPr lang="en-US" dirty="0" smtClean="0"/>
          </a:p>
          <a:p>
            <a:pPr marL="514350" indent="-514350">
              <a:buFont typeface="+mj-lt"/>
              <a:buAutoNum type="arabicPeriod"/>
            </a:pPr>
            <a:r>
              <a:rPr lang="en-US" dirty="0" smtClean="0"/>
              <a:t>Has </a:t>
            </a:r>
            <a:r>
              <a:rPr lang="en-US" dirty="0"/>
              <a:t>Jean Rhys contributed to this project in any way?</a:t>
            </a:r>
            <a:endParaRPr lang="en-GB" dirty="0"/>
          </a:p>
          <a:p>
            <a:endParaRPr lang="en-US" dirty="0"/>
          </a:p>
        </p:txBody>
      </p:sp>
    </p:spTree>
    <p:extLst>
      <p:ext uri="{BB962C8B-B14F-4D97-AF65-F5344CB8AC3E}">
        <p14:creationId xmlns:p14="http://schemas.microsoft.com/office/powerpoint/2010/main" val="1003278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Imagery </a:t>
            </a:r>
            <a:r>
              <a:rPr lang="en-US" dirty="0"/>
              <a:t>that is steeped in centuries of racism, oppression and misogyny</a:t>
            </a:r>
          </a:p>
        </p:txBody>
      </p:sp>
      <p:pic>
        <p:nvPicPr>
          <p:cNvPr id="8" name="Picture 7"/>
          <p:cNvPicPr>
            <a:picLocks noChangeAspect="1"/>
          </p:cNvPicPr>
          <p:nvPr/>
        </p:nvPicPr>
        <p:blipFill>
          <a:blip r:embed="rId2"/>
          <a:stretch>
            <a:fillRect/>
          </a:stretch>
        </p:blipFill>
        <p:spPr>
          <a:xfrm>
            <a:off x="1143000" y="1866646"/>
            <a:ext cx="6858000" cy="4991354"/>
          </a:xfrm>
          <a:prstGeom prst="rect">
            <a:avLst/>
          </a:prstGeom>
        </p:spPr>
      </p:pic>
    </p:spTree>
    <p:extLst>
      <p:ext uri="{BB962C8B-B14F-4D97-AF65-F5344CB8AC3E}">
        <p14:creationId xmlns:p14="http://schemas.microsoft.com/office/powerpoint/2010/main" val="4438731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567</TotalTime>
  <Words>1019</Words>
  <Application>Microsoft Office PowerPoint</Application>
  <PresentationFormat>On-screen Show (4:3)</PresentationFormat>
  <Paragraphs>49</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Week 3</vt:lpstr>
      <vt:lpstr>Representation </vt:lpstr>
      <vt:lpstr>Three themes emerge in the history of Black feminist theory:</vt:lpstr>
      <vt:lpstr>Hottentot Female </vt:lpstr>
      <vt:lpstr>Hottentot Venus</vt:lpstr>
      <vt:lpstr>Black figures/prostitutes/primitives</vt:lpstr>
      <vt:lpstr>To put it simply:</vt:lpstr>
      <vt:lpstr>Discussion Questions Gilman</vt:lpstr>
      <vt:lpstr>Imagery that is steeped in centuries of racism, oppression and misogyny</vt:lpstr>
      <vt:lpstr>Anne McClintock, “’Massa’ and Maids: Power and Desire in the Imperial Metropolis”</vt:lpstr>
      <vt:lpstr>Discussion Questions</vt:lpstr>
      <vt:lpstr>Discussion Questions</vt:lpstr>
      <vt:lpstr>Discussion Questions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Roxanne Bibizadeh</dc:creator>
  <cp:lastModifiedBy>Bibizadeh, Roxanne</cp:lastModifiedBy>
  <cp:revision>19</cp:revision>
  <dcterms:created xsi:type="dcterms:W3CDTF">2015-10-18T15:44:40Z</dcterms:created>
  <dcterms:modified xsi:type="dcterms:W3CDTF">2017-10-17T14:16:04Z</dcterms:modified>
</cp:coreProperties>
</file>