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3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20" y="-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970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9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02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7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223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49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549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315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91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5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7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7E7D3-B974-424F-B361-586861F8128C}" type="datetimeFigureOut">
              <a:rPr lang="en-US" smtClean="0"/>
              <a:t>25/10/15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DC74E-F976-0C4C-A40D-3B17C2C3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6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754" y="0"/>
            <a:ext cx="7772400" cy="1470025"/>
          </a:xfrm>
        </p:spPr>
        <p:txBody>
          <a:bodyPr/>
          <a:lstStyle/>
          <a:p>
            <a:r>
              <a:rPr lang="en-US" dirty="0" smtClean="0"/>
              <a:t>Feminism and Colonialism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090885"/>
            <a:ext cx="6400800" cy="322821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Antoinette Burton,</a:t>
            </a:r>
            <a:r>
              <a:rPr lang="en-US" b="1" i="1" dirty="0"/>
              <a:t> “The White Woman’s Burden: British Feminists and ‘the Indian Woman’, 1865-1914”</a:t>
            </a:r>
            <a:r>
              <a:rPr lang="en-GB" dirty="0" smtClean="0">
                <a:effectLst/>
              </a:rPr>
              <a:t> </a:t>
            </a:r>
          </a:p>
          <a:p>
            <a:r>
              <a:rPr lang="en-US" b="1" dirty="0" err="1"/>
              <a:t>Inderpal</a:t>
            </a:r>
            <a:r>
              <a:rPr lang="en-US" b="1" dirty="0"/>
              <a:t> </a:t>
            </a:r>
            <a:r>
              <a:rPr lang="en-US" b="1" dirty="0" err="1"/>
              <a:t>Grewal</a:t>
            </a:r>
            <a:r>
              <a:rPr lang="en-US" b="1" dirty="0"/>
              <a:t>,</a:t>
            </a:r>
            <a:r>
              <a:rPr lang="en-US" b="1" i="1" dirty="0"/>
              <a:t> “The Culture of Travel and the Gendering of Colonial Modernity in Nineteenth-Century India”</a:t>
            </a:r>
            <a:r>
              <a:rPr lang="en-GB" dirty="0" smtClean="0">
                <a:effectLst/>
              </a:rPr>
              <a:t>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33800"/>
            <a:ext cx="3562758" cy="3124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0631" y="3733800"/>
            <a:ext cx="3783369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25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err="1"/>
              <a:t>Inderpal</a:t>
            </a:r>
            <a:r>
              <a:rPr lang="en-US" sz="2800" b="1" dirty="0"/>
              <a:t> </a:t>
            </a:r>
            <a:r>
              <a:rPr lang="en-US" sz="2800" b="1" dirty="0" err="1"/>
              <a:t>Grewal</a:t>
            </a:r>
            <a:r>
              <a:rPr lang="en-US" sz="2800" b="1" dirty="0"/>
              <a:t>,</a:t>
            </a:r>
            <a:r>
              <a:rPr lang="en-US" sz="2800" b="1" i="1" dirty="0"/>
              <a:t> “The Culture of Travel and the Gendering of Colonial Modernity in Nineteenth-Century India”</a:t>
            </a:r>
            <a:r>
              <a:rPr lang="en-GB" sz="2800" dirty="0" smtClean="0">
                <a:effectLst/>
              </a:rPr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Inderpal</a:t>
            </a:r>
            <a:r>
              <a:rPr lang="en-US" dirty="0"/>
              <a:t> </a:t>
            </a:r>
            <a:r>
              <a:rPr lang="en-US" dirty="0" err="1"/>
              <a:t>Grewal</a:t>
            </a:r>
            <a:r>
              <a:rPr lang="en-US" dirty="0"/>
              <a:t> contends the colonial modernity is a gendered issue.</a:t>
            </a:r>
            <a:r>
              <a:rPr lang="en-GB" dirty="0" smtClean="0">
                <a:effectLst/>
              </a:rPr>
              <a:t> </a:t>
            </a:r>
          </a:p>
          <a:p>
            <a:r>
              <a:rPr lang="en-US" dirty="0" smtClean="0"/>
              <a:t>Production of gendered selves</a:t>
            </a:r>
            <a:r>
              <a:rPr lang="en-GB" dirty="0" smtClean="0"/>
              <a:t>-r</a:t>
            </a:r>
            <a:r>
              <a:rPr lang="en-US" dirty="0" err="1" smtClean="0"/>
              <a:t>econstitution</a:t>
            </a:r>
            <a:r>
              <a:rPr lang="en-US" dirty="0" smtClean="0"/>
              <a:t> of domestic space under colonialism</a:t>
            </a:r>
            <a:endParaRPr lang="en-GB" dirty="0" smtClean="0"/>
          </a:p>
          <a:p>
            <a:r>
              <a:rPr lang="en-US" dirty="0" smtClean="0"/>
              <a:t>Opposition of home and the world </a:t>
            </a:r>
          </a:p>
          <a:p>
            <a:r>
              <a:rPr lang="en-US" dirty="0" smtClean="0"/>
              <a:t>Pre-existing caste, class, familial and gender demarcations reworked</a:t>
            </a:r>
          </a:p>
          <a:p>
            <a:r>
              <a:rPr lang="en-US" dirty="0" smtClean="0"/>
              <a:t>Indian men: equality with the British—new modes of patriarchal power (discovering an ancient past; mapping the nation); reform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34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Toru </a:t>
            </a:r>
            <a:r>
              <a:rPr lang="en-US" dirty="0" err="1" smtClean="0"/>
              <a:t>Dutt</a:t>
            </a:r>
            <a:r>
              <a:rPr lang="en-US" dirty="0" smtClean="0"/>
              <a:t> (1856-1877)</a:t>
            </a:r>
            <a:br>
              <a:rPr lang="en-US" dirty="0" smtClean="0"/>
            </a:br>
            <a:r>
              <a:rPr lang="en-US" dirty="0" smtClean="0"/>
              <a:t>writer, traveller, first Indian woman to publish poetry in English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80501" r="-80501"/>
          <a:stretch>
            <a:fillRect/>
          </a:stretch>
        </p:blipFill>
        <p:spPr>
          <a:xfrm>
            <a:off x="457200" y="1791364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403941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Behramji</a:t>
            </a:r>
            <a:r>
              <a:rPr lang="en-US" dirty="0"/>
              <a:t> </a:t>
            </a:r>
            <a:r>
              <a:rPr lang="en-US" dirty="0" err="1"/>
              <a:t>Malabari</a:t>
            </a:r>
            <a:r>
              <a:rPr lang="en-US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6774" r="-26774"/>
          <a:stretch>
            <a:fillRect/>
          </a:stretch>
        </p:blipFill>
        <p:spPr>
          <a:xfrm>
            <a:off x="457200" y="1600200"/>
            <a:ext cx="4359121" cy="4525963"/>
          </a:xfrm>
        </p:spPr>
      </p:pic>
      <p:sp>
        <p:nvSpPr>
          <p:cNvPr id="5" name="TextBox 4"/>
          <p:cNvSpPr txBox="1"/>
          <p:nvPr/>
        </p:nvSpPr>
        <p:spPr>
          <a:xfrm>
            <a:off x="4634884" y="2936197"/>
            <a:ext cx="36560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Indian poet, publicist, author, and social reformer best known for his ardent advocacy for the protection of the rights of </a:t>
            </a:r>
            <a:r>
              <a:rPr lang="en-US" sz="2400" dirty="0" smtClean="0"/>
              <a:t>women.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7307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How does </a:t>
            </a:r>
            <a:r>
              <a:rPr lang="en-US" dirty="0" smtClean="0"/>
              <a:t>Anna’s journey to England compare to Toru </a:t>
            </a:r>
            <a:r>
              <a:rPr lang="en-US" dirty="0"/>
              <a:t>and </a:t>
            </a:r>
            <a:r>
              <a:rPr lang="en-US" dirty="0" err="1"/>
              <a:t>Behramji</a:t>
            </a:r>
            <a:r>
              <a:rPr lang="en-US" dirty="0"/>
              <a:t> </a:t>
            </a:r>
            <a:r>
              <a:rPr lang="en-US" dirty="0" smtClean="0"/>
              <a:t>journey?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is Rhys presenting travel?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Do you consider Voyage in the Dark to have any similarities with travel </a:t>
            </a:r>
            <a:r>
              <a:rPr lang="en-US" dirty="0" smtClean="0"/>
              <a:t>literature?</a:t>
            </a:r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54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Grewal</a:t>
            </a:r>
            <a:r>
              <a:rPr lang="en-US" dirty="0" smtClean="0"/>
              <a:t> contends it is ironic that nineteenth century England was considered a superior civilization to India.</a:t>
            </a:r>
          </a:p>
          <a:p>
            <a:r>
              <a:rPr lang="en-US" dirty="0" smtClean="0"/>
              <a:t>Find some evidence from the text which examines the irony </a:t>
            </a:r>
            <a:r>
              <a:rPr lang="en-US" dirty="0" err="1" smtClean="0"/>
              <a:t>Grewal</a:t>
            </a:r>
            <a:r>
              <a:rPr lang="en-US" dirty="0" smtClean="0"/>
              <a:t> discusses.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383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Does Anna </a:t>
            </a:r>
            <a:r>
              <a:rPr lang="en-US" dirty="0"/>
              <a:t>perceive England to be the land of freedom? </a:t>
            </a:r>
            <a:endParaRPr lang="en-US" dirty="0" smtClean="0"/>
          </a:p>
          <a:p>
            <a:pPr lvl="0"/>
            <a:r>
              <a:rPr lang="en-US" dirty="0" smtClean="0"/>
              <a:t>Why </a:t>
            </a:r>
            <a:r>
              <a:rPr lang="en-US" dirty="0"/>
              <a:t>might Rhys have chosen not to </a:t>
            </a:r>
            <a:r>
              <a:rPr lang="en-US" dirty="0" smtClean="0"/>
              <a:t>portray an idealized experience of London?</a:t>
            </a:r>
          </a:p>
          <a:p>
            <a:pPr lvl="0"/>
            <a:r>
              <a:rPr lang="en-US" dirty="0" smtClean="0"/>
              <a:t>Does </a:t>
            </a:r>
            <a:r>
              <a:rPr lang="en-US" dirty="0"/>
              <a:t>Anna become a victim of travel? </a:t>
            </a:r>
            <a:endParaRPr lang="en-US" dirty="0" smtClean="0"/>
          </a:p>
          <a:p>
            <a:pPr lvl="0"/>
            <a:r>
              <a:rPr lang="en-US" dirty="0" smtClean="0"/>
              <a:t>Does </a:t>
            </a:r>
            <a:r>
              <a:rPr lang="en-US" dirty="0"/>
              <a:t>Anna construct a new identity and self through her journey to England?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922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Do you </a:t>
            </a:r>
            <a:r>
              <a:rPr lang="en-US" dirty="0"/>
              <a:t>feel Anna speaks for herself? How is she defined by those around her</a:t>
            </a:r>
            <a:r>
              <a:rPr lang="en-US" dirty="0" smtClean="0"/>
              <a:t>?</a:t>
            </a:r>
          </a:p>
          <a:p>
            <a:pPr lvl="0"/>
            <a:r>
              <a:rPr lang="en-US" dirty="0"/>
              <a:t>What is Anna’s sense of self? How is it constructed?</a:t>
            </a:r>
            <a:r>
              <a:rPr lang="en-GB" dirty="0" smtClean="0">
                <a:effectLst/>
              </a:rPr>
              <a:t> 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21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you sum up the thesis from each essay? – Write one sentence for each essay.</a:t>
            </a:r>
          </a:p>
          <a:p>
            <a:r>
              <a:rPr lang="en-US" dirty="0" smtClean="0"/>
              <a:t>Can you identify how these essays might be used to interpret Rhys?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611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Burton posits: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British </a:t>
            </a:r>
            <a:r>
              <a:rPr lang="en-US" dirty="0"/>
              <a:t>feminists were imbued with an imperialist consciousness of racial </a:t>
            </a:r>
            <a:r>
              <a:rPr lang="en-US" dirty="0" smtClean="0"/>
              <a:t>hierarchy.</a:t>
            </a:r>
          </a:p>
          <a:p>
            <a:pPr lvl="1"/>
            <a:r>
              <a:rPr lang="en-US" dirty="0" smtClean="0"/>
              <a:t>Superiority of white women as morally pure, nurturing</a:t>
            </a:r>
          </a:p>
          <a:p>
            <a:pPr lvl="1"/>
            <a:r>
              <a:rPr lang="en-US" dirty="0" smtClean="0"/>
              <a:t>Race preservation—women as mothers of the race</a:t>
            </a:r>
            <a:endParaRPr lang="en-GB" dirty="0" smtClean="0"/>
          </a:p>
          <a:p>
            <a:pPr lvl="1"/>
            <a:r>
              <a:rPr lang="en-US" dirty="0" smtClean="0"/>
              <a:t>Vessels of society; responsible imperial citizens</a:t>
            </a:r>
            <a:endParaRPr lang="en-GB" dirty="0" smtClean="0"/>
          </a:p>
          <a:p>
            <a:pPr lvl="1"/>
            <a:endParaRPr lang="en-GB" dirty="0"/>
          </a:p>
          <a:p>
            <a:pPr lvl="0"/>
            <a:r>
              <a:rPr lang="en-US" dirty="0"/>
              <a:t>The very existence of their feminist movement depended on the </a:t>
            </a:r>
            <a:r>
              <a:rPr lang="en-US" dirty="0" err="1"/>
              <a:t>racialized</a:t>
            </a:r>
            <a:r>
              <a:rPr lang="en-US" dirty="0"/>
              <a:t> construct of the colonized other.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230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Imperial context of feminism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“Acknowledging the impact of empire on the British women’s movement is one of the most urgent projects of late twentieth-century Western feminism”.</a:t>
            </a:r>
          </a:p>
          <a:p>
            <a:r>
              <a:rPr lang="en-US" dirty="0"/>
              <a:t>Liberal bourgeois feminism—its premises compatible with an imperial </a:t>
            </a:r>
            <a:r>
              <a:rPr lang="en-US" dirty="0" smtClean="0"/>
              <a:t>ethos; </a:t>
            </a:r>
            <a:r>
              <a:rPr lang="en-US" dirty="0"/>
              <a:t>Structured around the idea of moral </a:t>
            </a:r>
            <a:r>
              <a:rPr lang="en-US" dirty="0" smtClean="0"/>
              <a:t>responsibility (aid, charity)</a:t>
            </a:r>
          </a:p>
          <a:p>
            <a:r>
              <a:rPr lang="en-US" dirty="0" smtClean="0"/>
              <a:t>Empire</a:t>
            </a:r>
            <a:r>
              <a:rPr lang="en-US" dirty="0"/>
              <a:t>—a fact of life; imbued a sense of national and racial superiority an organizing principle of Victorian society; </a:t>
            </a:r>
            <a:endParaRPr lang="en-US" dirty="0" smtClean="0"/>
          </a:p>
          <a:p>
            <a:r>
              <a:rPr lang="en-US" dirty="0" smtClean="0"/>
              <a:t>F </a:t>
            </a:r>
            <a:r>
              <a:rPr lang="en-US" dirty="0"/>
              <a:t>Nightingale: </a:t>
            </a:r>
            <a:r>
              <a:rPr lang="en-US" dirty="0" smtClean="0"/>
              <a:t>India as “</a:t>
            </a:r>
            <a:r>
              <a:rPr lang="en-US" dirty="0"/>
              <a:t>a home issue”</a:t>
            </a:r>
            <a:endParaRPr lang="en-GB" dirty="0"/>
          </a:p>
          <a:p>
            <a:r>
              <a:rPr lang="en-US" dirty="0"/>
              <a:t>Empire—an integral and enabling part of the woman question (cleared ideological and practical space for women</a:t>
            </a:r>
            <a:r>
              <a:rPr lang="en-US" dirty="0" smtClean="0"/>
              <a:t>)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661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Indian woman—white woman’s burden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Not seen as equals, but in need of saving (ignoring the feminist reform activities of Indian women); larger belief that British presence would improve India</a:t>
            </a:r>
            <a:endParaRPr lang="en-GB" dirty="0"/>
          </a:p>
          <a:p>
            <a:r>
              <a:rPr lang="en-US" dirty="0"/>
              <a:t>A foil against which to </a:t>
            </a:r>
            <a:r>
              <a:rPr lang="en-US" dirty="0" smtClean="0"/>
              <a:t>gauge </a:t>
            </a:r>
            <a:r>
              <a:rPr lang="en-US" dirty="0"/>
              <a:t>their own progress</a:t>
            </a:r>
            <a:endParaRPr lang="en-GB" dirty="0"/>
          </a:p>
          <a:p>
            <a:r>
              <a:rPr lang="en-US" dirty="0"/>
              <a:t>Modern Western feminism influenced by imperial assumptions of the day—a secular </a:t>
            </a:r>
            <a:r>
              <a:rPr lang="en-US" dirty="0" smtClean="0"/>
              <a:t>burden; maternal feminism</a:t>
            </a:r>
          </a:p>
          <a:p>
            <a:r>
              <a:rPr lang="en-US" dirty="0" smtClean="0"/>
              <a:t>Colony—site of reform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708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Mary Carpenter (1807-1877)</a:t>
            </a:r>
            <a:br>
              <a:rPr lang="en-US" dirty="0" smtClean="0"/>
            </a:br>
            <a:r>
              <a:rPr lang="en-US" dirty="0" smtClean="0"/>
              <a:t>educational and social reformer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6950" r="-66950"/>
          <a:stretch>
            <a:fillRect/>
          </a:stretch>
        </p:blipFill>
        <p:spPr>
          <a:xfrm>
            <a:off x="-1983949" y="16002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816321" y="2292873"/>
            <a:ext cx="352977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/>
              <a:t>Mary Carpenter visited India in 1860s and promoted Hindu female education.</a:t>
            </a:r>
            <a:endParaRPr lang="en-GB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734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Josephine Butler (1828-1906)</a:t>
            </a:r>
            <a:br>
              <a:rPr lang="en-US" dirty="0" smtClean="0"/>
            </a:br>
            <a:r>
              <a:rPr lang="en-US" dirty="0" smtClean="0"/>
              <a:t>British feminist and social reformer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88000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Read the extract from Mary Carpenter’s Six Months in India.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she describe Indian women and their position in society?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role do women like Mary Carpenter and Josephine Butler play in the colonial project?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Did these movements improve conditions for women?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 the studies of colonizing women fail to consider or incorporate in their analysis?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According to Burton Indian </a:t>
            </a:r>
            <a:r>
              <a:rPr lang="en-US" dirty="0"/>
              <a:t>women did not have an opportunity to speak for themselves, British feminists robbed them of their power. Do you agree?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372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Maintaining the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Burton highlights the role women played in creating, sustaining and maintaining Britain’s empire, which you could say was disguised as a feminist project or “white woman’s burden” to save the enslaved Indian women. </a:t>
            </a:r>
            <a:endParaRPr lang="en-US" dirty="0" smtClean="0"/>
          </a:p>
          <a:p>
            <a:r>
              <a:rPr lang="en-US" dirty="0">
                <a:solidFill>
                  <a:srgbClr val="0000FF"/>
                </a:solidFill>
              </a:rPr>
              <a:t>Feminism is and always will be a quest for power as much as it is a battle for rights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  <a:r>
              <a:rPr lang="en-GB" dirty="0" smtClean="0">
                <a:solidFill>
                  <a:srgbClr val="0000FF"/>
                </a:solidFill>
              </a:rPr>
              <a:t> Do you agree with Burton’s statement?</a:t>
            </a:r>
            <a:endParaRPr lang="en-US" dirty="0" smtClean="0">
              <a:solidFill>
                <a:srgbClr val="0000FF"/>
              </a:solidFill>
            </a:endParaRPr>
          </a:p>
          <a:p>
            <a:pPr lvl="0"/>
            <a:r>
              <a:rPr lang="en-US" dirty="0" smtClean="0">
                <a:solidFill>
                  <a:srgbClr val="0000FF"/>
                </a:solidFill>
              </a:rPr>
              <a:t>What </a:t>
            </a:r>
            <a:r>
              <a:rPr lang="en-US" dirty="0">
                <a:solidFill>
                  <a:srgbClr val="0000FF"/>
                </a:solidFill>
              </a:rPr>
              <a:t>is the significance of Anna (metaphorically) inheriting the historical ruin of her father’s estate</a:t>
            </a:r>
            <a:r>
              <a:rPr lang="en-US" dirty="0" smtClean="0">
                <a:solidFill>
                  <a:srgbClr val="0000FF"/>
                </a:solidFill>
              </a:rPr>
              <a:t>?</a:t>
            </a:r>
          </a:p>
          <a:p>
            <a:pPr lvl="0"/>
            <a:r>
              <a:rPr lang="en-US" dirty="0" smtClean="0">
                <a:solidFill>
                  <a:srgbClr val="0000FF"/>
                </a:solidFill>
              </a:rPr>
              <a:t>Why </a:t>
            </a:r>
            <a:r>
              <a:rPr lang="en-US" dirty="0">
                <a:solidFill>
                  <a:srgbClr val="0000FF"/>
                </a:solidFill>
              </a:rPr>
              <a:t>might Jean Rhys have chosen for her character to have this historical framework behind the story of her slide into prostitution?</a:t>
            </a:r>
            <a:endParaRPr lang="en-GB" dirty="0">
              <a:solidFill>
                <a:srgbClr val="0000FF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36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you think of any contemporary manifestations of saving women?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72100"/>
            <a:ext cx="8229600" cy="7540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Why do you think indigenous women are associated with colonizing land/space?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758" y="1485900"/>
            <a:ext cx="4667873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502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1144</TotalTime>
  <Words>825</Words>
  <Application>Microsoft Macintosh PowerPoint</Application>
  <PresentationFormat>On-screen Show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Feminism and Colonialism</vt:lpstr>
      <vt:lpstr>Burton posits:</vt:lpstr>
      <vt:lpstr>Imperial context of feminism </vt:lpstr>
      <vt:lpstr>Indian woman—white woman’s burden </vt:lpstr>
      <vt:lpstr>Mary Carpenter (1807-1877) educational and social reformer</vt:lpstr>
      <vt:lpstr>Josephine Butler (1828-1906) British feminist and social reformer </vt:lpstr>
      <vt:lpstr>Activity</vt:lpstr>
      <vt:lpstr>Maintaining the Empire</vt:lpstr>
      <vt:lpstr>Can you think of any contemporary manifestations of saving women?</vt:lpstr>
      <vt:lpstr>Inderpal Grewal, “The Culture of Travel and the Gendering of Colonial Modernity in Nineteenth-Century India” </vt:lpstr>
      <vt:lpstr>Toru Dutt (1856-1877) writer, traveller, first Indian woman to publish poetry in English </vt:lpstr>
      <vt:lpstr>Behramji Malabari </vt:lpstr>
      <vt:lpstr>Discussion Questions:</vt:lpstr>
      <vt:lpstr>Irony</vt:lpstr>
      <vt:lpstr>Discussion Questions</vt:lpstr>
      <vt:lpstr>Discussion Questions</vt:lpstr>
      <vt:lpstr>Plenary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Roxanne Bibizadeh</dc:creator>
  <cp:lastModifiedBy>Roxanne Bibizadeh</cp:lastModifiedBy>
  <cp:revision>28</cp:revision>
  <dcterms:created xsi:type="dcterms:W3CDTF">2015-10-25T17:05:21Z</dcterms:created>
  <dcterms:modified xsi:type="dcterms:W3CDTF">2015-10-26T12:09:32Z</dcterms:modified>
</cp:coreProperties>
</file>