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9" r:id="rId3"/>
    <p:sldId id="260" r:id="rId4"/>
    <p:sldId id="261" r:id="rId5"/>
    <p:sldId id="262" r:id="rId6"/>
    <p:sldId id="263" r:id="rId7"/>
    <p:sldId id="258"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75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BDBA3C6-7CF2-CA4B-AA05-6C431BA50771}" type="datetimeFigureOut">
              <a:rPr lang="en-US" smtClean="0"/>
              <a:t>01/11/15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1391624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DBA3C6-7CF2-CA4B-AA05-6C431BA50771}" type="datetimeFigureOut">
              <a:rPr lang="en-US" smtClean="0"/>
              <a:t>01/11/15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5264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DBA3C6-7CF2-CA4B-AA05-6C431BA50771}" type="datetimeFigureOut">
              <a:rPr lang="en-US" smtClean="0"/>
              <a:t>01/11/15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2663385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DBA3C6-7CF2-CA4B-AA05-6C431BA50771}" type="datetimeFigureOut">
              <a:rPr lang="en-US" smtClean="0"/>
              <a:t>01/11/15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1052006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BDBA3C6-7CF2-CA4B-AA05-6C431BA50771}" type="datetimeFigureOut">
              <a:rPr lang="en-US" smtClean="0"/>
              <a:t>01/11/15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428215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BDBA3C6-7CF2-CA4B-AA05-6C431BA50771}" type="datetimeFigureOut">
              <a:rPr lang="en-US" smtClean="0"/>
              <a:t>01/11/15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4272472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BDBA3C6-7CF2-CA4B-AA05-6C431BA50771}" type="datetimeFigureOut">
              <a:rPr lang="en-US" smtClean="0"/>
              <a:t>01/11/15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813485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BDBA3C6-7CF2-CA4B-AA05-6C431BA50771}" type="datetimeFigureOut">
              <a:rPr lang="en-US" smtClean="0"/>
              <a:t>01/11/15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1271700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DBA3C6-7CF2-CA4B-AA05-6C431BA50771}" type="datetimeFigureOut">
              <a:rPr lang="en-US" smtClean="0"/>
              <a:t>01/11/15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2499713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BDBA3C6-7CF2-CA4B-AA05-6C431BA50771}" type="datetimeFigureOut">
              <a:rPr lang="en-US" smtClean="0"/>
              <a:t>01/11/15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2431336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BDBA3C6-7CF2-CA4B-AA05-6C431BA50771}" type="datetimeFigureOut">
              <a:rPr lang="en-US" smtClean="0"/>
              <a:t>01/11/15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0F452-4628-C840-B604-1351FF1CBE14}" type="slidenum">
              <a:rPr lang="en-US" smtClean="0"/>
              <a:t>‹#›</a:t>
            </a:fld>
            <a:endParaRPr lang="en-US"/>
          </a:p>
        </p:txBody>
      </p:sp>
    </p:spTree>
    <p:extLst>
      <p:ext uri="{BB962C8B-B14F-4D97-AF65-F5344CB8AC3E}">
        <p14:creationId xmlns:p14="http://schemas.microsoft.com/office/powerpoint/2010/main" val="13480805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DBA3C6-7CF2-CA4B-AA05-6C431BA50771}" type="datetimeFigureOut">
              <a:rPr lang="en-US" smtClean="0"/>
              <a:t>01/11/15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20F452-4628-C840-B604-1351FF1CBE14}" type="slidenum">
              <a:rPr lang="en-US" smtClean="0"/>
              <a:t>‹#›</a:t>
            </a:fld>
            <a:endParaRPr lang="en-US"/>
          </a:p>
        </p:txBody>
      </p:sp>
    </p:spTree>
    <p:extLst>
      <p:ext uri="{BB962C8B-B14F-4D97-AF65-F5344CB8AC3E}">
        <p14:creationId xmlns:p14="http://schemas.microsoft.com/office/powerpoint/2010/main" val="2196838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2904" y="3771296"/>
            <a:ext cx="7772400" cy="1470025"/>
          </a:xfrm>
        </p:spPr>
        <p:txBody>
          <a:bodyPr/>
          <a:lstStyle/>
          <a:p>
            <a:r>
              <a:rPr lang="en-US" dirty="0"/>
              <a:t>Rabindranath Tagore</a:t>
            </a:r>
            <a:r>
              <a:rPr lang="en-GB" dirty="0"/>
              <a:t> </a:t>
            </a:r>
            <a:endParaRPr lang="en-US" dirty="0"/>
          </a:p>
        </p:txBody>
      </p:sp>
      <p:sp>
        <p:nvSpPr>
          <p:cNvPr id="3" name="Subtitle 2"/>
          <p:cNvSpPr>
            <a:spLocks noGrp="1"/>
          </p:cNvSpPr>
          <p:nvPr>
            <p:ph type="subTitle" idx="1"/>
          </p:nvPr>
        </p:nvSpPr>
        <p:spPr>
          <a:xfrm>
            <a:off x="1371600" y="5090228"/>
            <a:ext cx="6400800" cy="1752600"/>
          </a:xfrm>
        </p:spPr>
        <p:txBody>
          <a:bodyPr/>
          <a:lstStyle/>
          <a:p>
            <a:r>
              <a:rPr lang="en-US" i="1" dirty="0"/>
              <a:t>The Home and the World </a:t>
            </a:r>
            <a:r>
              <a:rPr lang="en-US" dirty="0"/>
              <a:t>(</a:t>
            </a:r>
            <a:r>
              <a:rPr lang="en-US" dirty="0" smtClean="0"/>
              <a:t>1916)</a:t>
            </a:r>
            <a:r>
              <a:rPr lang="en-GB" dirty="0" smtClean="0"/>
              <a:t> </a:t>
            </a:r>
            <a:endParaRPr lang="en-US" dirty="0"/>
          </a:p>
        </p:txBody>
      </p:sp>
      <p:pic>
        <p:nvPicPr>
          <p:cNvPr id="4" name="Picture 3"/>
          <p:cNvPicPr>
            <a:picLocks noChangeAspect="1"/>
          </p:cNvPicPr>
          <p:nvPr/>
        </p:nvPicPr>
        <p:blipFill>
          <a:blip r:embed="rId2"/>
          <a:stretch>
            <a:fillRect/>
          </a:stretch>
        </p:blipFill>
        <p:spPr>
          <a:xfrm>
            <a:off x="0" y="167051"/>
            <a:ext cx="2142079" cy="3600450"/>
          </a:xfrm>
          <a:prstGeom prst="rect">
            <a:avLst/>
          </a:prstGeom>
        </p:spPr>
      </p:pic>
      <p:pic>
        <p:nvPicPr>
          <p:cNvPr id="5" name="Picture 4"/>
          <p:cNvPicPr>
            <a:picLocks noChangeAspect="1"/>
          </p:cNvPicPr>
          <p:nvPr/>
        </p:nvPicPr>
        <p:blipFill>
          <a:blip r:embed="rId3"/>
          <a:stretch>
            <a:fillRect/>
          </a:stretch>
        </p:blipFill>
        <p:spPr>
          <a:xfrm>
            <a:off x="7049071" y="0"/>
            <a:ext cx="2207771" cy="3767501"/>
          </a:xfrm>
          <a:prstGeom prst="rect">
            <a:avLst/>
          </a:prstGeom>
        </p:spPr>
      </p:pic>
      <p:pic>
        <p:nvPicPr>
          <p:cNvPr id="6" name="Picture 5"/>
          <p:cNvPicPr>
            <a:picLocks noChangeAspect="1"/>
          </p:cNvPicPr>
          <p:nvPr/>
        </p:nvPicPr>
        <p:blipFill>
          <a:blip r:embed="rId4"/>
          <a:stretch>
            <a:fillRect/>
          </a:stretch>
        </p:blipFill>
        <p:spPr>
          <a:xfrm>
            <a:off x="3340100" y="0"/>
            <a:ext cx="2463800" cy="3302000"/>
          </a:xfrm>
          <a:prstGeom prst="rect">
            <a:avLst/>
          </a:prstGeom>
        </p:spPr>
      </p:pic>
    </p:spTree>
    <p:extLst>
      <p:ext uri="{BB962C8B-B14F-4D97-AF65-F5344CB8AC3E}">
        <p14:creationId xmlns:p14="http://schemas.microsoft.com/office/powerpoint/2010/main" val="4032354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Bimala</a:t>
            </a:r>
            <a:r>
              <a:rPr lang="en-US" dirty="0" smtClean="0"/>
              <a:t>: ideal wife/modern woman</a:t>
            </a:r>
            <a:endParaRPr lang="en-US" dirty="0"/>
          </a:p>
        </p:txBody>
      </p:sp>
      <p:sp>
        <p:nvSpPr>
          <p:cNvPr id="3" name="Content Placeholder 2"/>
          <p:cNvSpPr>
            <a:spLocks noGrp="1"/>
          </p:cNvSpPr>
          <p:nvPr>
            <p:ph idx="1"/>
          </p:nvPr>
        </p:nvSpPr>
        <p:spPr>
          <a:xfrm>
            <a:off x="457200" y="1417638"/>
            <a:ext cx="8229600" cy="5215437"/>
          </a:xfrm>
        </p:spPr>
        <p:txBody>
          <a:bodyPr>
            <a:normAutofit fontScale="70000" lnSpcReduction="20000"/>
          </a:bodyPr>
          <a:lstStyle/>
          <a:p>
            <a:r>
              <a:rPr lang="en-US" dirty="0" err="1" smtClean="0"/>
              <a:t>Bimala</a:t>
            </a:r>
            <a:r>
              <a:rPr lang="en-US" dirty="0" smtClean="0"/>
              <a:t>: imagining  different possibilities</a:t>
            </a:r>
          </a:p>
          <a:p>
            <a:r>
              <a:rPr lang="en-US" dirty="0"/>
              <a:t>Traditional heroine of Hindu revivalism who is also modern</a:t>
            </a:r>
            <a:endParaRPr lang="en-GB" dirty="0"/>
          </a:p>
          <a:p>
            <a:r>
              <a:rPr lang="en-US" dirty="0"/>
              <a:t>“ideal wife”  (devotion) led into modernity by her progressive </a:t>
            </a:r>
            <a:r>
              <a:rPr lang="en-US" dirty="0" smtClean="0"/>
              <a:t>husband</a:t>
            </a:r>
          </a:p>
          <a:p>
            <a:r>
              <a:rPr lang="en-US" dirty="0" smtClean="0"/>
              <a:t>“Everyone says that I resemble my mother. In my childhood I used to resent this. It made me angry with my mirror… All that remained for me to ask of my God in reparation was, that I might grow up to be a model of what woman should be, as one reads it in some epic poem.</a:t>
            </a:r>
          </a:p>
          <a:p>
            <a:pPr lvl="1"/>
            <a:r>
              <a:rPr lang="en-US" sz="3300" dirty="0" smtClean="0"/>
              <a:t>When the proposal came for my marriage, an astrologer…said, ‘This girl has good signs. She will become an ideal wife” (17).</a:t>
            </a:r>
          </a:p>
          <a:p>
            <a:r>
              <a:rPr lang="en-GB" dirty="0" smtClean="0"/>
              <a:t>L</a:t>
            </a:r>
            <a:r>
              <a:rPr lang="en-US" dirty="0" smtClean="0"/>
              <a:t>iterate; reads stories from English books to the grandmother; writes: self-representation</a:t>
            </a:r>
          </a:p>
          <a:p>
            <a:r>
              <a:rPr lang="en-US" dirty="0" smtClean="0"/>
              <a:t>P</a:t>
            </a:r>
            <a:r>
              <a:rPr lang="en-GB" dirty="0" err="1" smtClean="0"/>
              <a:t>ublic</a:t>
            </a:r>
            <a:r>
              <a:rPr lang="en-GB" dirty="0" smtClean="0"/>
              <a:t> role for domestic virtues; wife and nationalist icon</a:t>
            </a:r>
          </a:p>
          <a:p>
            <a:r>
              <a:rPr lang="en-GB" dirty="0" smtClean="0"/>
              <a:t>Self-assertion, but becomes an instrument for male power</a:t>
            </a:r>
          </a:p>
        </p:txBody>
      </p:sp>
    </p:spTree>
    <p:extLst>
      <p:ext uri="{BB962C8B-B14F-4D97-AF65-F5344CB8AC3E}">
        <p14:creationId xmlns:p14="http://schemas.microsoft.com/office/powerpoint/2010/main" val="489199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“Home” and the “World”</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“world” came to be representative of native people humbled in the colonial encounter, while the “home” became a symbolic space of unconquered and uncompromised national identity. </a:t>
            </a:r>
            <a:endParaRPr lang="en-US" dirty="0" smtClean="0"/>
          </a:p>
          <a:p>
            <a:r>
              <a:rPr lang="en-US" dirty="0" err="1"/>
              <a:t>Tanika</a:t>
            </a:r>
            <a:r>
              <a:rPr lang="en-US" dirty="0"/>
              <a:t> </a:t>
            </a:r>
            <a:r>
              <a:rPr lang="en-US" dirty="0" err="1"/>
              <a:t>Sarkar</a:t>
            </a:r>
            <a:r>
              <a:rPr lang="en-GB" dirty="0" smtClean="0">
                <a:effectLst/>
              </a:rPr>
              <a:t> in </a:t>
            </a:r>
            <a:r>
              <a:rPr lang="en-GB" i="1" dirty="0" smtClean="0">
                <a:effectLst/>
              </a:rPr>
              <a:t>Nationalist Iconography </a:t>
            </a:r>
            <a:r>
              <a:rPr lang="en-GB" dirty="0" smtClean="0">
                <a:effectLst/>
              </a:rPr>
              <a:t>contends:</a:t>
            </a:r>
          </a:p>
          <a:p>
            <a:r>
              <a:rPr lang="en-US" dirty="0"/>
              <a:t>“The woman’s body was the ultimate site of virtue, of stability, the last refuge of freedom… Through a steady process of regression, this independent self-hood had been folded back from the public domain to the interior space of the household, and then further pushed back into the hidden depths of an inviolate, chaste, pure female body.” </a:t>
            </a:r>
          </a:p>
        </p:txBody>
      </p:sp>
    </p:spTree>
    <p:extLst>
      <p:ext uri="{BB962C8B-B14F-4D97-AF65-F5344CB8AC3E}">
        <p14:creationId xmlns:p14="http://schemas.microsoft.com/office/powerpoint/2010/main" val="1570207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Nikhil and </a:t>
            </a:r>
            <a:r>
              <a:rPr lang="en-US" dirty="0" err="1" smtClean="0"/>
              <a:t>Sandip</a:t>
            </a:r>
            <a:endParaRPr lang="en-US" dirty="0"/>
          </a:p>
        </p:txBody>
      </p:sp>
      <p:sp>
        <p:nvSpPr>
          <p:cNvPr id="3" name="Content Placeholder 2"/>
          <p:cNvSpPr>
            <a:spLocks noGrp="1"/>
          </p:cNvSpPr>
          <p:nvPr>
            <p:ph idx="1"/>
          </p:nvPr>
        </p:nvSpPr>
        <p:spPr>
          <a:xfrm>
            <a:off x="457200" y="1199599"/>
            <a:ext cx="8229600" cy="5658401"/>
          </a:xfrm>
        </p:spPr>
        <p:txBody>
          <a:bodyPr>
            <a:normAutofit fontScale="55000" lnSpcReduction="20000"/>
          </a:bodyPr>
          <a:lstStyle/>
          <a:p>
            <a:r>
              <a:rPr lang="en-US" sz="4000" b="1" dirty="0"/>
              <a:t>Nikhil: </a:t>
            </a:r>
            <a:r>
              <a:rPr lang="en-US" sz="4000" dirty="0"/>
              <a:t>a wealthy landowner who is </a:t>
            </a:r>
            <a:r>
              <a:rPr lang="en-US" sz="4000" dirty="0" smtClean="0"/>
              <a:t>modern—educated in the city, rational</a:t>
            </a:r>
            <a:r>
              <a:rPr lang="en-US" sz="4000" dirty="0"/>
              <a:t>, benevolent, decent, believes in equality b/w men and women in conjugal life and </a:t>
            </a:r>
            <a:r>
              <a:rPr lang="en-US" sz="4000" dirty="0" smtClean="0"/>
              <a:t>love; </a:t>
            </a:r>
            <a:r>
              <a:rPr lang="en-US" sz="4000" dirty="0"/>
              <a:t>in women’s education; modern </a:t>
            </a:r>
            <a:r>
              <a:rPr lang="en-US" sz="4000" dirty="0" smtClean="0"/>
              <a:t>dressing bought from European shops; modern house</a:t>
            </a:r>
            <a:endParaRPr lang="en-GB" sz="4000" dirty="0"/>
          </a:p>
          <a:p>
            <a:r>
              <a:rPr lang="en-US" sz="4000" dirty="0"/>
              <a:t>Desire to take wife to the threshold of the home and the </a:t>
            </a:r>
            <a:r>
              <a:rPr lang="en-US" sz="4000" dirty="0" smtClean="0"/>
              <a:t>world</a:t>
            </a:r>
            <a:endParaRPr lang="en-US" sz="4000" dirty="0"/>
          </a:p>
          <a:p>
            <a:r>
              <a:rPr lang="en-US" sz="4000" dirty="0" smtClean="0"/>
              <a:t>Looks </a:t>
            </a:r>
            <a:r>
              <a:rPr lang="en-US" sz="4000" dirty="0"/>
              <a:t>at himself through </a:t>
            </a:r>
            <a:r>
              <a:rPr lang="en-US" sz="4000" dirty="0" err="1"/>
              <a:t>Bimala’s</a:t>
            </a:r>
            <a:r>
              <a:rPr lang="en-US" sz="4000" dirty="0"/>
              <a:t> </a:t>
            </a:r>
            <a:r>
              <a:rPr lang="en-US" sz="4000" dirty="0" smtClean="0"/>
              <a:t>eyes</a:t>
            </a:r>
          </a:p>
          <a:p>
            <a:r>
              <a:rPr lang="en-US" sz="4000" dirty="0" smtClean="0"/>
              <a:t>Possibilities and limits of male reformism</a:t>
            </a:r>
            <a:endParaRPr lang="en-GB" sz="4000" dirty="0"/>
          </a:p>
          <a:p>
            <a:endParaRPr lang="en-GB" sz="4000" dirty="0"/>
          </a:p>
          <a:p>
            <a:r>
              <a:rPr lang="en-US" sz="4000" b="1" dirty="0" err="1"/>
              <a:t>Sandip</a:t>
            </a:r>
            <a:r>
              <a:rPr lang="en-US" sz="4000" dirty="0"/>
              <a:t>: fiery revolutionary for whom ends justify the means; charismatic but unscrupulous</a:t>
            </a:r>
          </a:p>
          <a:p>
            <a:r>
              <a:rPr lang="en-US" sz="4000" dirty="0"/>
              <a:t>Novel mounts a critique of his nationalism based on ideas of divinity</a:t>
            </a:r>
          </a:p>
          <a:p>
            <a:r>
              <a:rPr lang="en-US" sz="4000" dirty="0"/>
              <a:t>The erotic: test of his power (control over women/control over life)</a:t>
            </a:r>
          </a:p>
          <a:p>
            <a:r>
              <a:rPr lang="en-US" sz="4000" dirty="0" err="1"/>
              <a:t>Bimala</a:t>
            </a:r>
            <a:r>
              <a:rPr lang="en-US" sz="4000" dirty="0"/>
              <a:t> confirms his power (even as he is servile towards her)</a:t>
            </a:r>
          </a:p>
          <a:p>
            <a:r>
              <a:rPr lang="en-US" sz="4000" dirty="0"/>
              <a:t>Masculinity at the heart of his nationalism</a:t>
            </a:r>
          </a:p>
          <a:p>
            <a:r>
              <a:rPr lang="en-US" sz="4000" dirty="0"/>
              <a:t>Lives on Nikhil’s patronage—does not “work”</a:t>
            </a:r>
          </a:p>
          <a:p>
            <a:r>
              <a:rPr lang="en-US" sz="4000" dirty="0"/>
              <a:t>Confronts his lack through violence</a:t>
            </a:r>
            <a:endParaRPr lang="en-GB" sz="4000" dirty="0"/>
          </a:p>
          <a:p>
            <a:endParaRPr lang="en-US" dirty="0"/>
          </a:p>
        </p:txBody>
      </p:sp>
    </p:spTree>
    <p:extLst>
      <p:ext uri="{BB962C8B-B14F-4D97-AF65-F5344CB8AC3E}">
        <p14:creationId xmlns:p14="http://schemas.microsoft.com/office/powerpoint/2010/main" val="2437955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Bimala’s</a:t>
            </a:r>
            <a:r>
              <a:rPr lang="en-US" dirty="0" smtClean="0"/>
              <a:t> Education</a:t>
            </a:r>
            <a:endParaRPr lang="en-US" dirty="0"/>
          </a:p>
        </p:txBody>
      </p:sp>
      <p:sp>
        <p:nvSpPr>
          <p:cNvPr id="3" name="Content Placeholder 2"/>
          <p:cNvSpPr>
            <a:spLocks noGrp="1"/>
          </p:cNvSpPr>
          <p:nvPr>
            <p:ph idx="1"/>
          </p:nvPr>
        </p:nvSpPr>
        <p:spPr/>
        <p:txBody>
          <a:bodyPr>
            <a:normAutofit/>
          </a:bodyPr>
          <a:lstStyle/>
          <a:p>
            <a:r>
              <a:rPr lang="en-US" dirty="0"/>
              <a:t>Figure of Miss </a:t>
            </a:r>
            <a:r>
              <a:rPr lang="en-US" dirty="0" err="1" smtClean="0"/>
              <a:t>Gilby</a:t>
            </a:r>
            <a:r>
              <a:rPr lang="en-US" dirty="0" smtClean="0"/>
              <a:t>: transnational feminism</a:t>
            </a:r>
          </a:p>
          <a:p>
            <a:pPr lvl="1"/>
            <a:r>
              <a:rPr lang="en-US" dirty="0" smtClean="0"/>
              <a:t>Brought in by Nikhil to teach </a:t>
            </a:r>
            <a:r>
              <a:rPr lang="en-US" dirty="0" err="1" smtClean="0"/>
              <a:t>Bimala</a:t>
            </a:r>
            <a:r>
              <a:rPr lang="en-US" dirty="0" smtClean="0"/>
              <a:t> and to be her companion</a:t>
            </a:r>
          </a:p>
          <a:p>
            <a:pPr lvl="1"/>
            <a:r>
              <a:rPr lang="en-US" dirty="0" smtClean="0"/>
              <a:t>“I had never bothered myself before whether Miss </a:t>
            </a:r>
            <a:r>
              <a:rPr lang="en-US" dirty="0" err="1" smtClean="0"/>
              <a:t>Gilby</a:t>
            </a:r>
            <a:r>
              <a:rPr lang="en-US" dirty="0" smtClean="0"/>
              <a:t> was European or Indian, but I began to do so now. I said to my husband, ‘We must get rid of Miss </a:t>
            </a:r>
            <a:r>
              <a:rPr lang="en-US" dirty="0" err="1" smtClean="0"/>
              <a:t>Gilby</a:t>
            </a:r>
            <a:r>
              <a:rPr lang="en-US" dirty="0" smtClean="0"/>
              <a:t>’.</a:t>
            </a:r>
          </a:p>
          <a:p>
            <a:pPr lvl="1"/>
            <a:r>
              <a:rPr lang="en-US" dirty="0" smtClean="0"/>
              <a:t>“I cannot look upon Miss </a:t>
            </a:r>
            <a:r>
              <a:rPr lang="en-US" dirty="0" err="1" smtClean="0"/>
              <a:t>Gilby</a:t>
            </a:r>
            <a:r>
              <a:rPr lang="en-US" dirty="0" smtClean="0"/>
              <a:t> through a mist of abstraction, just because she is English” (28).</a:t>
            </a:r>
            <a:endParaRPr lang="en-GB" dirty="0"/>
          </a:p>
          <a:p>
            <a:endParaRPr lang="en-US" dirty="0"/>
          </a:p>
        </p:txBody>
      </p:sp>
    </p:spTree>
    <p:extLst>
      <p:ext uri="{BB962C8B-B14F-4D97-AF65-F5344CB8AC3E}">
        <p14:creationId xmlns:p14="http://schemas.microsoft.com/office/powerpoint/2010/main" val="2161314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lstStyle/>
          <a:p>
            <a:r>
              <a:rPr lang="en-US" dirty="0" smtClean="0"/>
              <a:t>Read through the questions and discuss how you might respond to them in small groups and pairs ready to share your ideas with the group.</a:t>
            </a:r>
            <a:endParaRPr lang="en-US" dirty="0"/>
          </a:p>
        </p:txBody>
      </p:sp>
    </p:spTree>
    <p:extLst>
      <p:ext uri="{BB962C8B-B14F-4D97-AF65-F5344CB8AC3E}">
        <p14:creationId xmlns:p14="http://schemas.microsoft.com/office/powerpoint/2010/main" val="345569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Tagore</a:t>
            </a:r>
            <a:endParaRPr lang="en-US" dirty="0"/>
          </a:p>
        </p:txBody>
      </p:sp>
      <p:pic>
        <p:nvPicPr>
          <p:cNvPr id="4" name="Content Placeholder 3"/>
          <p:cNvPicPr>
            <a:picLocks noGrp="1" noChangeAspect="1"/>
          </p:cNvPicPr>
          <p:nvPr>
            <p:ph idx="1"/>
          </p:nvPr>
        </p:nvPicPr>
        <p:blipFill>
          <a:blip r:embed="rId2"/>
          <a:srcRect l="-40915" r="-40915"/>
          <a:stretch>
            <a:fillRect/>
          </a:stretch>
        </p:blipFill>
        <p:spPr/>
      </p:pic>
    </p:spTree>
    <p:extLst>
      <p:ext uri="{BB962C8B-B14F-4D97-AF65-F5344CB8AC3E}">
        <p14:creationId xmlns:p14="http://schemas.microsoft.com/office/powerpoint/2010/main" val="822462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t>Tagore 1861-1941</a:t>
            </a:r>
            <a:r>
              <a:rPr lang="en-GB" dirty="0"/>
              <a:t/>
            </a:r>
            <a:br>
              <a:rPr lang="en-GB"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a:t>Poet, novelist, </a:t>
            </a:r>
            <a:r>
              <a:rPr lang="en-US" dirty="0" smtClean="0"/>
              <a:t>painter</a:t>
            </a:r>
          </a:p>
          <a:p>
            <a:r>
              <a:rPr lang="en-US" dirty="0"/>
              <a:t>Iconic man of letters—Nobel Prize for literature in </a:t>
            </a:r>
            <a:r>
              <a:rPr lang="en-US" dirty="0" smtClean="0"/>
              <a:t>1913</a:t>
            </a:r>
          </a:p>
          <a:p>
            <a:r>
              <a:rPr lang="en-US" dirty="0" smtClean="0"/>
              <a:t>A modernist, humanist and internationalist (anti-imperialist and critic of extremist, violent nationalism)</a:t>
            </a:r>
          </a:p>
          <a:p>
            <a:r>
              <a:rPr lang="en-US" dirty="0" smtClean="0"/>
              <a:t>Benevolent </a:t>
            </a:r>
            <a:r>
              <a:rPr lang="en-US" dirty="0"/>
              <a:t>paternalism: born into an elite Bengali family; landed gentry that combined traditional </a:t>
            </a:r>
            <a:r>
              <a:rPr lang="en-US" dirty="0" err="1"/>
              <a:t>zamindari</a:t>
            </a:r>
            <a:r>
              <a:rPr lang="en-US" dirty="0"/>
              <a:t> (landlordism) with modern education and progressive ideals and politics </a:t>
            </a:r>
            <a:r>
              <a:rPr lang="en-US" dirty="0" smtClean="0"/>
              <a:t>(</a:t>
            </a:r>
            <a:r>
              <a:rPr lang="en-US" dirty="0"/>
              <a:t>rural </a:t>
            </a:r>
            <a:r>
              <a:rPr lang="en-US" dirty="0" err="1" smtClean="0"/>
              <a:t>upliftment</a:t>
            </a:r>
            <a:r>
              <a:rPr lang="en-US" dirty="0" smtClean="0"/>
              <a:t>). Tagore’s father was </a:t>
            </a:r>
            <a:r>
              <a:rPr lang="en-US" dirty="0"/>
              <a:t>a leading proponent of the </a:t>
            </a:r>
            <a:r>
              <a:rPr lang="en-US" dirty="0" err="1"/>
              <a:t>Brahmo</a:t>
            </a:r>
            <a:r>
              <a:rPr lang="en-US" dirty="0"/>
              <a:t> </a:t>
            </a:r>
            <a:r>
              <a:rPr lang="en-US" dirty="0" err="1"/>
              <a:t>Samaj</a:t>
            </a:r>
            <a:r>
              <a:rPr lang="en-US" dirty="0"/>
              <a:t>, a reformist Hindu </a:t>
            </a:r>
            <a:r>
              <a:rPr lang="en-US" dirty="0" smtClean="0"/>
              <a:t>movement) </a:t>
            </a:r>
          </a:p>
          <a:p>
            <a:r>
              <a:rPr lang="en-US" dirty="0"/>
              <a:t>Renounced his knighthood following the 1919 </a:t>
            </a:r>
            <a:r>
              <a:rPr lang="en-US" dirty="0" err="1"/>
              <a:t>Jallianwala</a:t>
            </a:r>
            <a:r>
              <a:rPr lang="en-US" dirty="0"/>
              <a:t> </a:t>
            </a:r>
            <a:r>
              <a:rPr lang="en-US" dirty="0" err="1"/>
              <a:t>Bagh</a:t>
            </a:r>
            <a:r>
              <a:rPr lang="en-US" dirty="0"/>
              <a:t> massacre</a:t>
            </a:r>
            <a:endParaRPr lang="en-GB" dirty="0"/>
          </a:p>
          <a:p>
            <a:endParaRPr lang="en-GB" dirty="0"/>
          </a:p>
          <a:p>
            <a:endParaRPr lang="en-US" dirty="0"/>
          </a:p>
        </p:txBody>
      </p:sp>
    </p:spTree>
    <p:extLst>
      <p:ext uri="{BB962C8B-B14F-4D97-AF65-F5344CB8AC3E}">
        <p14:creationId xmlns:p14="http://schemas.microsoft.com/office/powerpoint/2010/main" val="4055296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Jallianwala</a:t>
            </a:r>
            <a:r>
              <a:rPr lang="en-US" dirty="0" smtClean="0"/>
              <a:t> </a:t>
            </a:r>
            <a:r>
              <a:rPr lang="en-US" dirty="0" err="1" smtClean="0"/>
              <a:t>Bagh</a:t>
            </a:r>
            <a:r>
              <a:rPr lang="en-US" dirty="0" smtClean="0"/>
              <a:t> Massacre (1919)</a:t>
            </a:r>
            <a:endParaRPr lang="en-US" dirty="0"/>
          </a:p>
        </p:txBody>
      </p:sp>
      <p:pic>
        <p:nvPicPr>
          <p:cNvPr id="4" name="Content Placeholder 3"/>
          <p:cNvPicPr>
            <a:picLocks noGrp="1" noChangeAspect="1"/>
          </p:cNvPicPr>
          <p:nvPr>
            <p:ph idx="1"/>
          </p:nvPr>
        </p:nvPicPr>
        <p:blipFill>
          <a:blip r:embed="rId2"/>
          <a:srcRect t="27862" b="27862"/>
          <a:stretch>
            <a:fillRect/>
          </a:stretch>
        </p:blipFill>
        <p:spPr/>
      </p:pic>
    </p:spTree>
    <p:extLst>
      <p:ext uri="{BB962C8B-B14F-4D97-AF65-F5344CB8AC3E}">
        <p14:creationId xmlns:p14="http://schemas.microsoft.com/office/powerpoint/2010/main" val="2782898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t>Historical background to the novel</a:t>
            </a:r>
            <a:r>
              <a:rPr lang="en-GB" dirty="0"/>
              <a:t/>
            </a:r>
            <a:br>
              <a:rPr lang="en-GB"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a:t>1905: Lord Curzon’s Partition of Bengal, along communal lines (“divide and rule”) </a:t>
            </a:r>
            <a:endParaRPr lang="en-GB" dirty="0"/>
          </a:p>
          <a:p>
            <a:r>
              <a:rPr lang="en-US" dirty="0"/>
              <a:t>1905-1908: The </a:t>
            </a:r>
            <a:r>
              <a:rPr lang="en-US" dirty="0" err="1"/>
              <a:t>Swadeshi</a:t>
            </a:r>
            <a:r>
              <a:rPr lang="en-US" dirty="0"/>
              <a:t> movement—first popular anti-colonial movement in India that took place in Bengal</a:t>
            </a:r>
            <a:endParaRPr lang="en-GB" dirty="0"/>
          </a:p>
          <a:p>
            <a:r>
              <a:rPr lang="en-US" dirty="0"/>
              <a:t>Extremists and </a:t>
            </a:r>
            <a:r>
              <a:rPr lang="en-US" dirty="0" smtClean="0"/>
              <a:t>moderates</a:t>
            </a:r>
          </a:p>
          <a:p>
            <a:r>
              <a:rPr lang="en-US" dirty="0" err="1" smtClean="0"/>
              <a:t>Criticised</a:t>
            </a:r>
            <a:r>
              <a:rPr lang="en-US" dirty="0" smtClean="0"/>
              <a:t> for being elitist</a:t>
            </a:r>
            <a:endParaRPr lang="en-GB" dirty="0"/>
          </a:p>
          <a:p>
            <a:r>
              <a:rPr lang="en-US" dirty="0"/>
              <a:t>Boycott of foreign goods (cloth imported from Britain that impoverished local weavers)</a:t>
            </a:r>
            <a:endParaRPr lang="en-GB" dirty="0"/>
          </a:p>
          <a:p>
            <a:r>
              <a:rPr lang="en-US" dirty="0"/>
              <a:t>Stirred nationalist sentiment but also aroused communal tension between Hindus and Muslims (middle-class </a:t>
            </a:r>
            <a:r>
              <a:rPr lang="en-US" dirty="0" err="1"/>
              <a:t>Swadeshi</a:t>
            </a:r>
            <a:r>
              <a:rPr lang="en-US" dirty="0"/>
              <a:t> activists and peasants and petty traders)</a:t>
            </a:r>
            <a:endParaRPr lang="en-GB" dirty="0"/>
          </a:p>
          <a:p>
            <a:endParaRPr lang="en-US" dirty="0"/>
          </a:p>
        </p:txBody>
      </p:sp>
    </p:spTree>
    <p:extLst>
      <p:ext uri="{BB962C8B-B14F-4D97-AF65-F5344CB8AC3E}">
        <p14:creationId xmlns:p14="http://schemas.microsoft.com/office/powerpoint/2010/main" val="820903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Swadeshi</a:t>
            </a:r>
            <a:r>
              <a:rPr lang="en-US" dirty="0" smtClean="0"/>
              <a:t> Movement</a:t>
            </a:r>
            <a:endParaRPr lang="en-US" dirty="0"/>
          </a:p>
        </p:txBody>
      </p:sp>
      <p:pic>
        <p:nvPicPr>
          <p:cNvPr id="4" name="Content Placeholder 3"/>
          <p:cNvPicPr>
            <a:picLocks noGrp="1" noChangeAspect="1"/>
          </p:cNvPicPr>
          <p:nvPr>
            <p:ph idx="1"/>
          </p:nvPr>
        </p:nvPicPr>
        <p:blipFill>
          <a:blip r:embed="rId2"/>
          <a:srcRect l="-14853" r="-14853"/>
          <a:stretch>
            <a:fillRect/>
          </a:stretch>
        </p:blipFill>
        <p:spPr/>
      </p:pic>
    </p:spTree>
    <p:extLst>
      <p:ext uri="{BB962C8B-B14F-4D97-AF65-F5344CB8AC3E}">
        <p14:creationId xmlns:p14="http://schemas.microsoft.com/office/powerpoint/2010/main" val="772811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Nikhil and </a:t>
            </a:r>
            <a:r>
              <a:rPr lang="en-US" dirty="0" err="1" smtClean="0"/>
              <a:t>Bimala</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Modern conjugal love that is based not on worship and devotion, but on love and companionship</a:t>
            </a:r>
          </a:p>
          <a:p>
            <a:endParaRPr lang="en-US" dirty="0" smtClean="0"/>
          </a:p>
          <a:p>
            <a:r>
              <a:rPr lang="en-US" dirty="0" smtClean="0"/>
              <a:t>“I would have you come into the heart of the outer world and meet reality. Merely going on with your household duties, living all your life in the world of household conventions and the drudgery of household tasks—you were not made for that! If we meet, and </a:t>
            </a:r>
            <a:r>
              <a:rPr lang="en-US" dirty="0" err="1" smtClean="0"/>
              <a:t>recognise</a:t>
            </a:r>
            <a:r>
              <a:rPr lang="en-US" dirty="0" smtClean="0"/>
              <a:t> each other, in the real world, then only will our love be true” (Nikhil to </a:t>
            </a:r>
            <a:r>
              <a:rPr lang="en-US" dirty="0" err="1" smtClean="0"/>
              <a:t>Bimala</a:t>
            </a:r>
            <a:r>
              <a:rPr lang="en-US" dirty="0" smtClean="0"/>
              <a:t>, 23)</a:t>
            </a:r>
          </a:p>
          <a:p>
            <a:endParaRPr lang="en-US" dirty="0"/>
          </a:p>
        </p:txBody>
      </p:sp>
    </p:spTree>
    <p:extLst>
      <p:ext uri="{BB962C8B-B14F-4D97-AF65-F5344CB8AC3E}">
        <p14:creationId xmlns:p14="http://schemas.microsoft.com/office/powerpoint/2010/main" val="739160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Sandip</a:t>
            </a:r>
            <a:r>
              <a:rPr lang="en-US" dirty="0" smtClean="0"/>
              <a:t> and </a:t>
            </a:r>
            <a:r>
              <a:rPr lang="en-US" dirty="0" err="1" smtClean="0"/>
              <a:t>Bimala</a:t>
            </a:r>
            <a:endParaRPr lang="en-US" dirty="0"/>
          </a:p>
        </p:txBody>
      </p:sp>
      <p:sp>
        <p:nvSpPr>
          <p:cNvPr id="3" name="Content Placeholder 2"/>
          <p:cNvSpPr>
            <a:spLocks noGrp="1"/>
          </p:cNvSpPr>
          <p:nvPr>
            <p:ph idx="1"/>
          </p:nvPr>
        </p:nvSpPr>
        <p:spPr/>
        <p:txBody>
          <a:bodyPr>
            <a:normAutofit fontScale="92500"/>
          </a:bodyPr>
          <a:lstStyle/>
          <a:p>
            <a:r>
              <a:rPr lang="en-US" dirty="0" err="1" smtClean="0"/>
              <a:t>Bimala</a:t>
            </a:r>
            <a:r>
              <a:rPr lang="en-US" dirty="0" smtClean="0"/>
              <a:t> personifies Bengal, she is torn between the values of the two men. She becomes the terrain on which the two men fight and she serves as their prize. She also serves to represent public opinion of their competing world views.</a:t>
            </a:r>
            <a:r>
              <a:rPr lang="en-US" b="1" dirty="0"/>
              <a:t> </a:t>
            </a:r>
            <a:endParaRPr lang="en-US" b="1" dirty="0" smtClean="0"/>
          </a:p>
          <a:p>
            <a:r>
              <a:rPr lang="en-US" dirty="0"/>
              <a:t>The eroticization of </a:t>
            </a:r>
            <a:r>
              <a:rPr lang="en-US" dirty="0" err="1"/>
              <a:t>Bimala’s</a:t>
            </a:r>
            <a:r>
              <a:rPr lang="en-US" dirty="0"/>
              <a:t> relationship with </a:t>
            </a:r>
            <a:r>
              <a:rPr lang="en-US" dirty="0" err="1"/>
              <a:t>Sandip</a:t>
            </a:r>
            <a:r>
              <a:rPr lang="en-US" dirty="0"/>
              <a:t> is meant to represent the seductiveness of the </a:t>
            </a:r>
            <a:r>
              <a:rPr lang="en-US" dirty="0" err="1"/>
              <a:t>Swadeshi</a:t>
            </a:r>
            <a:r>
              <a:rPr lang="en-US" dirty="0"/>
              <a:t> </a:t>
            </a:r>
            <a:r>
              <a:rPr lang="en-US" dirty="0" smtClean="0"/>
              <a:t>movement’s </a:t>
            </a:r>
            <a:r>
              <a:rPr lang="en-US" dirty="0"/>
              <a:t>promise to deliver the nation from imperialist subjugation. </a:t>
            </a:r>
          </a:p>
        </p:txBody>
      </p:sp>
    </p:spTree>
    <p:extLst>
      <p:ext uri="{BB962C8B-B14F-4D97-AF65-F5344CB8AC3E}">
        <p14:creationId xmlns:p14="http://schemas.microsoft.com/office/powerpoint/2010/main" val="585902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Gendering modernity</a:t>
            </a:r>
            <a:endParaRPr lang="en-US" dirty="0"/>
          </a:p>
        </p:txBody>
      </p:sp>
      <p:sp>
        <p:nvSpPr>
          <p:cNvPr id="3" name="Content Placeholder 2"/>
          <p:cNvSpPr>
            <a:spLocks noGrp="1"/>
          </p:cNvSpPr>
          <p:nvPr>
            <p:ph idx="1"/>
          </p:nvPr>
        </p:nvSpPr>
        <p:spPr/>
        <p:txBody>
          <a:bodyPr/>
          <a:lstStyle/>
          <a:p>
            <a:r>
              <a:rPr lang="en-US" dirty="0" smtClean="0"/>
              <a:t>Women as individual subjects negotiating tradition and modernity</a:t>
            </a:r>
          </a:p>
          <a:p>
            <a:r>
              <a:rPr lang="en-US" smtClean="0"/>
              <a:t>Women’s </a:t>
            </a:r>
            <a:r>
              <a:rPr lang="en-US" smtClean="0"/>
              <a:t>roles </a:t>
            </a:r>
            <a:r>
              <a:rPr lang="en-US" dirty="0" smtClean="0"/>
              <a:t>in building the nation—goddess and the everyday woman</a:t>
            </a:r>
          </a:p>
          <a:p>
            <a:r>
              <a:rPr lang="en-US" dirty="0" smtClean="0"/>
              <a:t>Politics and desire—merging of the erotic and the nationalist</a:t>
            </a:r>
          </a:p>
          <a:p>
            <a:r>
              <a:rPr lang="en-US" dirty="0" smtClean="0"/>
              <a:t>Setting up a conjugal home in the city</a:t>
            </a:r>
            <a:endParaRPr lang="en-US" dirty="0"/>
          </a:p>
        </p:txBody>
      </p:sp>
    </p:spTree>
    <p:extLst>
      <p:ext uri="{BB962C8B-B14F-4D97-AF65-F5344CB8AC3E}">
        <p14:creationId xmlns:p14="http://schemas.microsoft.com/office/powerpoint/2010/main" val="1369211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255</TotalTime>
  <Words>964</Words>
  <Application>Microsoft Macintosh PowerPoint</Application>
  <PresentationFormat>On-screen Show (4:3)</PresentationFormat>
  <Paragraphs>63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Rabindranath Tagore </vt:lpstr>
      <vt:lpstr>Tagore</vt:lpstr>
      <vt:lpstr>Tagore 1861-1941 </vt:lpstr>
      <vt:lpstr>Jallianwala Bagh Massacre (1919)</vt:lpstr>
      <vt:lpstr>Historical background to the novel </vt:lpstr>
      <vt:lpstr>Swadeshi Movement</vt:lpstr>
      <vt:lpstr>Nikhil and Bimala</vt:lpstr>
      <vt:lpstr>Sandip and Bimala</vt:lpstr>
      <vt:lpstr>Gendering modernity</vt:lpstr>
      <vt:lpstr>Bimala: ideal wife/modern woman</vt:lpstr>
      <vt:lpstr>The “Home” and the “World”</vt:lpstr>
      <vt:lpstr>Nikhil and Sandip</vt:lpstr>
      <vt:lpstr>Bimala’s Education</vt:lpstr>
      <vt:lpstr>Discussion 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17</cp:revision>
  <dcterms:created xsi:type="dcterms:W3CDTF">2015-11-01T12:13:27Z</dcterms:created>
  <dcterms:modified xsi:type="dcterms:W3CDTF">2015-11-01T18:32:35Z</dcterms:modified>
</cp:coreProperties>
</file>