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491" autoAdjust="0"/>
  </p:normalViewPr>
  <p:slideViewPr>
    <p:cSldViewPr snapToGrid="0" snapToObjects="1">
      <p:cViewPr varScale="1">
        <p:scale>
          <a:sx n="66" d="100"/>
          <a:sy n="66" d="100"/>
        </p:scale>
        <p:origin x="-4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F3FB9-1C2B-F141-8EDB-880B3FAC7F70}" type="datetimeFigureOut">
              <a:rPr lang="en-US" smtClean="0"/>
              <a:t>28/02/16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E600C2-7113-EF4A-9303-D03459DD5B03}" type="slidenum">
              <a:rPr lang="en-US" smtClean="0"/>
              <a:t>‹#›</a:t>
            </a:fld>
            <a:endParaRPr lang="en-US"/>
          </a:p>
        </p:txBody>
      </p:sp>
    </p:spTree>
    <p:extLst>
      <p:ext uri="{BB962C8B-B14F-4D97-AF65-F5344CB8AC3E}">
        <p14:creationId xmlns:p14="http://schemas.microsoft.com/office/powerpoint/2010/main" val="27646175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2</a:t>
            </a:fld>
            <a:endParaRPr lang="en-US"/>
          </a:p>
        </p:txBody>
      </p:sp>
    </p:spTree>
    <p:extLst>
      <p:ext uri="{BB962C8B-B14F-4D97-AF65-F5344CB8AC3E}">
        <p14:creationId xmlns:p14="http://schemas.microsoft.com/office/powerpoint/2010/main" val="762436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12</a:t>
            </a:fld>
            <a:endParaRPr lang="en-US"/>
          </a:p>
        </p:txBody>
      </p:sp>
    </p:spTree>
    <p:extLst>
      <p:ext uri="{BB962C8B-B14F-4D97-AF65-F5344CB8AC3E}">
        <p14:creationId xmlns:p14="http://schemas.microsoft.com/office/powerpoint/2010/main" val="4063845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13</a:t>
            </a:fld>
            <a:endParaRPr lang="en-US"/>
          </a:p>
        </p:txBody>
      </p:sp>
    </p:spTree>
    <p:extLst>
      <p:ext uri="{BB962C8B-B14F-4D97-AF65-F5344CB8AC3E}">
        <p14:creationId xmlns:p14="http://schemas.microsoft.com/office/powerpoint/2010/main" val="374891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14</a:t>
            </a:fld>
            <a:endParaRPr lang="en-US"/>
          </a:p>
        </p:txBody>
      </p:sp>
    </p:spTree>
    <p:extLst>
      <p:ext uri="{BB962C8B-B14F-4D97-AF65-F5344CB8AC3E}">
        <p14:creationId xmlns:p14="http://schemas.microsoft.com/office/powerpoint/2010/main" val="90078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E600C2-7113-EF4A-9303-D03459DD5B03}" type="slidenum">
              <a:rPr lang="en-US" smtClean="0"/>
              <a:t>16</a:t>
            </a:fld>
            <a:endParaRPr lang="en-US"/>
          </a:p>
        </p:txBody>
      </p:sp>
    </p:spTree>
    <p:extLst>
      <p:ext uri="{BB962C8B-B14F-4D97-AF65-F5344CB8AC3E}">
        <p14:creationId xmlns:p14="http://schemas.microsoft.com/office/powerpoint/2010/main" val="3561370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19</a:t>
            </a:fld>
            <a:endParaRPr lang="en-US"/>
          </a:p>
        </p:txBody>
      </p:sp>
    </p:spTree>
    <p:extLst>
      <p:ext uri="{BB962C8B-B14F-4D97-AF65-F5344CB8AC3E}">
        <p14:creationId xmlns:p14="http://schemas.microsoft.com/office/powerpoint/2010/main" val="3672135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E600C2-7113-EF4A-9303-D03459DD5B03}" type="slidenum">
              <a:rPr lang="en-US" smtClean="0"/>
              <a:t>3</a:t>
            </a:fld>
            <a:endParaRPr lang="en-US"/>
          </a:p>
        </p:txBody>
      </p:sp>
    </p:spTree>
    <p:extLst>
      <p:ext uri="{BB962C8B-B14F-4D97-AF65-F5344CB8AC3E}">
        <p14:creationId xmlns:p14="http://schemas.microsoft.com/office/powerpoint/2010/main" val="3190139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5</a:t>
            </a:fld>
            <a:endParaRPr lang="en-US"/>
          </a:p>
        </p:txBody>
      </p:sp>
    </p:spTree>
    <p:extLst>
      <p:ext uri="{BB962C8B-B14F-4D97-AF65-F5344CB8AC3E}">
        <p14:creationId xmlns:p14="http://schemas.microsoft.com/office/powerpoint/2010/main" val="2000602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6</a:t>
            </a:fld>
            <a:endParaRPr lang="en-US"/>
          </a:p>
        </p:txBody>
      </p:sp>
    </p:spTree>
    <p:extLst>
      <p:ext uri="{BB962C8B-B14F-4D97-AF65-F5344CB8AC3E}">
        <p14:creationId xmlns:p14="http://schemas.microsoft.com/office/powerpoint/2010/main" val="3395736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7</a:t>
            </a:fld>
            <a:endParaRPr lang="en-US"/>
          </a:p>
        </p:txBody>
      </p:sp>
    </p:spTree>
    <p:extLst>
      <p:ext uri="{BB962C8B-B14F-4D97-AF65-F5344CB8AC3E}">
        <p14:creationId xmlns:p14="http://schemas.microsoft.com/office/powerpoint/2010/main" val="3650453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8</a:t>
            </a:fld>
            <a:endParaRPr lang="en-US"/>
          </a:p>
        </p:txBody>
      </p:sp>
    </p:spTree>
    <p:extLst>
      <p:ext uri="{BB962C8B-B14F-4D97-AF65-F5344CB8AC3E}">
        <p14:creationId xmlns:p14="http://schemas.microsoft.com/office/powerpoint/2010/main" val="4201254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9</a:t>
            </a:fld>
            <a:endParaRPr lang="en-US"/>
          </a:p>
        </p:txBody>
      </p:sp>
    </p:spTree>
    <p:extLst>
      <p:ext uri="{BB962C8B-B14F-4D97-AF65-F5344CB8AC3E}">
        <p14:creationId xmlns:p14="http://schemas.microsoft.com/office/powerpoint/2010/main" val="2110538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10</a:t>
            </a:fld>
            <a:endParaRPr lang="en-US"/>
          </a:p>
        </p:txBody>
      </p:sp>
    </p:spTree>
    <p:extLst>
      <p:ext uri="{BB962C8B-B14F-4D97-AF65-F5344CB8AC3E}">
        <p14:creationId xmlns:p14="http://schemas.microsoft.com/office/powerpoint/2010/main" val="93235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11</a:t>
            </a:fld>
            <a:endParaRPr lang="en-US"/>
          </a:p>
        </p:txBody>
      </p:sp>
    </p:spTree>
    <p:extLst>
      <p:ext uri="{BB962C8B-B14F-4D97-AF65-F5344CB8AC3E}">
        <p14:creationId xmlns:p14="http://schemas.microsoft.com/office/powerpoint/2010/main" val="2720034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1526173-5693-F24C-859A-FC226A53327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2214272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1526173-5693-F24C-859A-FC226A53327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361195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1526173-5693-F24C-859A-FC226A53327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53342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1526173-5693-F24C-859A-FC226A53327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3884016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1526173-5693-F24C-859A-FC226A53327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77252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1526173-5693-F24C-859A-FC226A53327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2296088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1526173-5693-F24C-859A-FC226A533277}" type="datetimeFigureOut">
              <a:rPr lang="en-US" smtClean="0"/>
              <a:t>28/02/16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3024993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1526173-5693-F24C-859A-FC226A533277}" type="datetimeFigureOut">
              <a:rPr lang="en-US" smtClean="0"/>
              <a:t>28/02/16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3292640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26173-5693-F24C-859A-FC226A533277}" type="datetimeFigureOut">
              <a:rPr lang="en-US" smtClean="0"/>
              <a:t>28/02/16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2307904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1526173-5693-F24C-859A-FC226A53327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4008446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1526173-5693-F24C-859A-FC226A53327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82A5D-3E16-CD4A-9540-AAC2483C8292}" type="slidenum">
              <a:rPr lang="en-US" smtClean="0"/>
              <a:t>‹#›</a:t>
            </a:fld>
            <a:endParaRPr lang="en-US"/>
          </a:p>
        </p:txBody>
      </p:sp>
    </p:spTree>
    <p:extLst>
      <p:ext uri="{BB962C8B-B14F-4D97-AF65-F5344CB8AC3E}">
        <p14:creationId xmlns:p14="http://schemas.microsoft.com/office/powerpoint/2010/main" val="7496544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526173-5693-F24C-859A-FC226A533277}" type="datetimeFigureOut">
              <a:rPr lang="en-US" smtClean="0"/>
              <a:t>28/02/16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082A5D-3E16-CD4A-9540-AAC2483C8292}" type="slidenum">
              <a:rPr lang="en-US" smtClean="0"/>
              <a:t>‹#›</a:t>
            </a:fld>
            <a:endParaRPr lang="en-US"/>
          </a:p>
        </p:txBody>
      </p:sp>
    </p:spTree>
    <p:extLst>
      <p:ext uri="{BB962C8B-B14F-4D97-AF65-F5344CB8AC3E}">
        <p14:creationId xmlns:p14="http://schemas.microsoft.com/office/powerpoint/2010/main" val="3085773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The World, the Body, the Text</a:t>
            </a:r>
            <a:endParaRPr lang="en-US" dirty="0"/>
          </a:p>
        </p:txBody>
      </p:sp>
      <p:sp>
        <p:nvSpPr>
          <p:cNvPr id="3" name="Subtitle 2"/>
          <p:cNvSpPr>
            <a:spLocks noGrp="1"/>
          </p:cNvSpPr>
          <p:nvPr>
            <p:ph type="subTitle" idx="1"/>
          </p:nvPr>
        </p:nvSpPr>
        <p:spPr/>
        <p:txBody>
          <a:bodyPr>
            <a:normAutofit fontScale="70000" lnSpcReduction="20000"/>
          </a:bodyPr>
          <a:lstStyle/>
          <a:p>
            <a:r>
              <a:rPr lang="en-US" dirty="0"/>
              <a:t>Week 8: Donna Haraway, “A Manifesto for Cyborgs”</a:t>
            </a:r>
          </a:p>
          <a:p>
            <a:r>
              <a:rPr lang="en-US" dirty="0"/>
              <a:t>Francoise </a:t>
            </a:r>
            <a:r>
              <a:rPr lang="en-US" dirty="0" err="1"/>
              <a:t>Lionnet</a:t>
            </a:r>
            <a:r>
              <a:rPr lang="en-US" dirty="0"/>
              <a:t>, “Feminisms and Universalisms: ‘Universal Rights’ and the Legal Debate Around the Practice of Female Excision in France”</a:t>
            </a:r>
          </a:p>
        </p:txBody>
      </p:sp>
      <p:pic>
        <p:nvPicPr>
          <p:cNvPr id="4" name="Picture 3"/>
          <p:cNvPicPr>
            <a:picLocks noChangeAspect="1"/>
          </p:cNvPicPr>
          <p:nvPr/>
        </p:nvPicPr>
        <p:blipFill>
          <a:blip r:embed="rId2"/>
          <a:stretch>
            <a:fillRect/>
          </a:stretch>
        </p:blipFill>
        <p:spPr>
          <a:xfrm>
            <a:off x="4533824" y="0"/>
            <a:ext cx="4610176" cy="1911240"/>
          </a:xfrm>
          <a:prstGeom prst="rect">
            <a:avLst/>
          </a:prstGeom>
        </p:spPr>
      </p:pic>
      <p:pic>
        <p:nvPicPr>
          <p:cNvPr id="5" name="Picture 4"/>
          <p:cNvPicPr>
            <a:picLocks noChangeAspect="1"/>
          </p:cNvPicPr>
          <p:nvPr/>
        </p:nvPicPr>
        <p:blipFill>
          <a:blip r:embed="rId3"/>
          <a:stretch>
            <a:fillRect/>
          </a:stretch>
        </p:blipFill>
        <p:spPr>
          <a:xfrm>
            <a:off x="0" y="0"/>
            <a:ext cx="4533824" cy="1993900"/>
          </a:xfrm>
          <a:prstGeom prst="rect">
            <a:avLst/>
          </a:prstGeom>
        </p:spPr>
      </p:pic>
    </p:spTree>
    <p:extLst>
      <p:ext uri="{BB962C8B-B14F-4D97-AF65-F5344CB8AC3E}">
        <p14:creationId xmlns:p14="http://schemas.microsoft.com/office/powerpoint/2010/main" val="572856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58454" cy="1143000"/>
          </a:xfrm>
        </p:spPr>
        <p:txBody>
          <a:bodyPr/>
          <a:lstStyle/>
          <a:p>
            <a:r>
              <a:rPr lang="en-US" b="1" dirty="0"/>
              <a:t>Critique of Human Rights: </a:t>
            </a:r>
            <a:endParaRPr lang="en-US" dirty="0"/>
          </a:p>
        </p:txBody>
      </p:sp>
      <p:sp>
        <p:nvSpPr>
          <p:cNvPr id="3" name="Content Placeholder 2"/>
          <p:cNvSpPr>
            <a:spLocks noGrp="1"/>
          </p:cNvSpPr>
          <p:nvPr>
            <p:ph idx="1"/>
          </p:nvPr>
        </p:nvSpPr>
        <p:spPr/>
        <p:txBody>
          <a:bodyPr>
            <a:normAutofit fontScale="77500" lnSpcReduction="20000"/>
          </a:bodyPr>
          <a:lstStyle/>
          <a:p>
            <a:r>
              <a:rPr lang="en-US" dirty="0"/>
              <a:t>“[W]</a:t>
            </a:r>
            <a:r>
              <a:rPr lang="en-US" dirty="0" err="1"/>
              <a:t>hile</a:t>
            </a:r>
            <a:r>
              <a:rPr lang="en-US" dirty="0"/>
              <a:t> the rhetoric of human rights has historically had a positive and liberating effect on societies, once rights become </a:t>
            </a:r>
            <a:r>
              <a:rPr lang="en-US" dirty="0" err="1"/>
              <a:t>institutionalised</a:t>
            </a:r>
            <a:r>
              <a:rPr lang="en-US" dirty="0"/>
              <a:t> as a central part of political and administrative culture, they lose their transformative effect and are petrified into a legalistic paradigm that marginalizes values or interests that resist translation into rights-language. In this way the liberal principle of the ‘priority of the right over the good’ results in colonization of political culture by a technocratic language that leaves no room for the articulation or </a:t>
            </a:r>
            <a:r>
              <a:rPr lang="en-US" dirty="0" err="1"/>
              <a:t>realisation</a:t>
            </a:r>
            <a:r>
              <a:rPr lang="en-US" dirty="0"/>
              <a:t> of conceptions of the good.”</a:t>
            </a:r>
            <a:r>
              <a:rPr lang="en-US" i="1" dirty="0"/>
              <a:t> Discuss</a:t>
            </a:r>
            <a:endParaRPr lang="en-GB" dirty="0"/>
          </a:p>
          <a:p>
            <a:r>
              <a:rPr lang="en-GB" b="1" dirty="0"/>
              <a:t>M. </a:t>
            </a:r>
            <a:r>
              <a:rPr lang="en-GB" b="1" dirty="0" err="1"/>
              <a:t>Koskenniemi</a:t>
            </a:r>
            <a:r>
              <a:rPr lang="en-GB" b="1" dirty="0"/>
              <a:t> ‘The Effects of Rights on Political Culture’ in P. Alston (ed.) </a:t>
            </a:r>
            <a:r>
              <a:rPr lang="en-GB" b="1" i="1" dirty="0"/>
              <a:t>The EU and Human Rights</a:t>
            </a:r>
            <a:r>
              <a:rPr lang="en-GB" b="1" dirty="0"/>
              <a:t> (Oxford: OUP, 1999)</a:t>
            </a:r>
          </a:p>
          <a:p>
            <a:endParaRPr lang="en-US" dirty="0"/>
          </a:p>
        </p:txBody>
      </p:sp>
      <p:pic>
        <p:nvPicPr>
          <p:cNvPr id="4" name="Picture 3"/>
          <p:cNvPicPr>
            <a:picLocks noChangeAspect="1"/>
          </p:cNvPicPr>
          <p:nvPr/>
        </p:nvPicPr>
        <p:blipFill>
          <a:blip r:embed="rId3"/>
          <a:stretch>
            <a:fillRect/>
          </a:stretch>
        </p:blipFill>
        <p:spPr>
          <a:xfrm>
            <a:off x="7215654" y="0"/>
            <a:ext cx="1928346" cy="1600200"/>
          </a:xfrm>
          <a:prstGeom prst="rect">
            <a:avLst/>
          </a:prstGeom>
        </p:spPr>
      </p:pic>
    </p:spTree>
    <p:extLst>
      <p:ext uri="{BB962C8B-B14F-4D97-AF65-F5344CB8AC3E}">
        <p14:creationId xmlns:p14="http://schemas.microsoft.com/office/powerpoint/2010/main" val="2548400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030"/>
            <a:ext cx="5722523" cy="5690133"/>
          </a:xfrm>
        </p:spPr>
        <p:txBody>
          <a:bodyPr>
            <a:normAutofit fontScale="70000" lnSpcReduction="20000"/>
          </a:bodyPr>
          <a:lstStyle/>
          <a:p>
            <a:r>
              <a:rPr lang="en-US" dirty="0"/>
              <a:t>“…I believe, profoundly, in the universality of the human spirit. Individuals everywhere want the same essential things: to have sufficient food and shelter; to be able to speak freely; to practice their own religion or to abstain from religious belief; to feel that their person is not threatened by the state; to know that they will not be tortured, or detained without charge, and that, if charged, they will have a fair trial. I believe there is nothing in these aspirations that is dependent upon culture, or religion, or stage of development. They are as keenly felt by the African tribesman as by the European city-dweller, by the inhabitant of a Latin American shanty-town as by the resident of a Manhattan apartment.” </a:t>
            </a:r>
            <a:r>
              <a:rPr lang="en-US" i="1" dirty="0"/>
              <a:t>Discuss</a:t>
            </a:r>
            <a:endParaRPr lang="en-GB" dirty="0"/>
          </a:p>
          <a:p>
            <a:r>
              <a:rPr lang="en-US" dirty="0"/>
              <a:t>R. Higgins, </a:t>
            </a:r>
            <a:r>
              <a:rPr lang="en-US" i="1" dirty="0"/>
              <a:t>Problems and Process: International Law and How We Use It</a:t>
            </a:r>
            <a:r>
              <a:rPr lang="en-US" dirty="0"/>
              <a:t> (Oxford: Clarendon Press, 1994) 96</a:t>
            </a:r>
            <a:endParaRPr lang="en-GB" dirty="0"/>
          </a:p>
          <a:p>
            <a:endParaRPr lang="en-US" dirty="0"/>
          </a:p>
        </p:txBody>
      </p:sp>
      <p:pic>
        <p:nvPicPr>
          <p:cNvPr id="4" name="Picture 3"/>
          <p:cNvPicPr>
            <a:picLocks noChangeAspect="1"/>
          </p:cNvPicPr>
          <p:nvPr/>
        </p:nvPicPr>
        <p:blipFill>
          <a:blip r:embed="rId3"/>
          <a:stretch>
            <a:fillRect/>
          </a:stretch>
        </p:blipFill>
        <p:spPr>
          <a:xfrm>
            <a:off x="6179722" y="0"/>
            <a:ext cx="2964277" cy="3810000"/>
          </a:xfrm>
          <a:prstGeom prst="rect">
            <a:avLst/>
          </a:prstGeom>
        </p:spPr>
      </p:pic>
    </p:spTree>
    <p:extLst>
      <p:ext uri="{BB962C8B-B14F-4D97-AF65-F5344CB8AC3E}">
        <p14:creationId xmlns:p14="http://schemas.microsoft.com/office/powerpoint/2010/main" val="2382775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1862"/>
            <a:ext cx="6908800" cy="5614301"/>
          </a:xfrm>
        </p:spPr>
        <p:txBody>
          <a:bodyPr>
            <a:normAutofit fontScale="85000" lnSpcReduction="20000"/>
          </a:bodyPr>
          <a:lstStyle/>
          <a:p>
            <a:r>
              <a:rPr lang="en-US" dirty="0"/>
              <a:t>“As currently constituted and deployed, the human rights movement will ultimately fail because it is perceived as an alien ideology in non-Western societies. The movement does not deeply resonate in the cultural fabrics of non-Western states, except among hypocritical elites steeped in Western ideas. In order to ultimately prevail, the human rights movement must be moored in the cultures of all peoples.</a:t>
            </a:r>
            <a:r>
              <a:rPr lang="en-US" dirty="0" smtClean="0"/>
              <a:t>”</a:t>
            </a:r>
          </a:p>
          <a:p>
            <a:r>
              <a:rPr lang="en-US" i="1" dirty="0" smtClean="0"/>
              <a:t>Do </a:t>
            </a:r>
            <a:r>
              <a:rPr lang="en-US" i="1" dirty="0"/>
              <a:t>you agree with this statement? Give reasons for your response?</a:t>
            </a:r>
            <a:endParaRPr lang="en-GB" dirty="0"/>
          </a:p>
          <a:p>
            <a:r>
              <a:rPr lang="en-US" dirty="0"/>
              <a:t>M. </a:t>
            </a:r>
            <a:r>
              <a:rPr lang="en-US" dirty="0" err="1"/>
              <a:t>Mutua</a:t>
            </a:r>
            <a:r>
              <a:rPr lang="en-US" dirty="0"/>
              <a:t>, ‘Savages, Victims and Saviors…’ 42 (2001) </a:t>
            </a:r>
            <a:r>
              <a:rPr lang="en-US" i="1" dirty="0"/>
              <a:t>Harvard International Law Journal </a:t>
            </a:r>
            <a:r>
              <a:rPr lang="en-US" dirty="0"/>
              <a:t>201 at 208</a:t>
            </a:r>
            <a:endParaRPr lang="en-GB" dirty="0"/>
          </a:p>
          <a:p>
            <a:endParaRPr lang="en-US" dirty="0"/>
          </a:p>
        </p:txBody>
      </p:sp>
      <p:pic>
        <p:nvPicPr>
          <p:cNvPr id="4" name="Picture 3"/>
          <p:cNvPicPr>
            <a:picLocks noChangeAspect="1"/>
          </p:cNvPicPr>
          <p:nvPr/>
        </p:nvPicPr>
        <p:blipFill>
          <a:blip r:embed="rId3"/>
          <a:stretch>
            <a:fillRect/>
          </a:stretch>
        </p:blipFill>
        <p:spPr>
          <a:xfrm>
            <a:off x="7366000" y="0"/>
            <a:ext cx="1778000" cy="2286000"/>
          </a:xfrm>
          <a:prstGeom prst="rect">
            <a:avLst/>
          </a:prstGeom>
        </p:spPr>
      </p:pic>
    </p:spTree>
    <p:extLst>
      <p:ext uri="{BB962C8B-B14F-4D97-AF65-F5344CB8AC3E}">
        <p14:creationId xmlns:p14="http://schemas.microsoft.com/office/powerpoint/2010/main" val="4093647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1664"/>
            <a:ext cx="7087370" cy="6706336"/>
          </a:xfrm>
        </p:spPr>
        <p:txBody>
          <a:bodyPr>
            <a:normAutofit fontScale="77500" lnSpcReduction="20000"/>
          </a:bodyPr>
          <a:lstStyle/>
          <a:p>
            <a:r>
              <a:rPr lang="en-US" dirty="0"/>
              <a:t>“On the other hand, and we should never forget this, female genital mutilation is not just intended as a tribal mark or tattoo (say, like male circumcision in the Jewish world). The doctrine behind it contains an implicit reproach to some of </a:t>
            </a:r>
            <a:r>
              <a:rPr lang="en-US" i="1" dirty="0"/>
              <a:t>our </a:t>
            </a:r>
            <a:r>
              <a:rPr lang="en-US" dirty="0"/>
              <a:t>Western views about women and sexuality. It may not be a valid or convincing reproach, but certainly there is disagreement or competition between the views about women and sexuality that these practices represent and the views about women and sexuality that are presupposed when we make our criticism of these practices. And even if no one is proposing to extend the practice of </a:t>
            </a:r>
            <a:r>
              <a:rPr lang="en-US" dirty="0" err="1"/>
              <a:t>clitorectomy</a:t>
            </a:r>
            <a:r>
              <a:rPr lang="en-US" dirty="0"/>
              <a:t> to the West, these opposing views cannot be treated </a:t>
            </a:r>
            <a:r>
              <a:rPr lang="en-US" dirty="0" err="1"/>
              <a:t>relativistically</a:t>
            </a:r>
            <a:r>
              <a:rPr lang="en-US" dirty="0"/>
              <a:t>. They have to be seen as confronting one another, each on the other’s turf, and they cannot both be right.” </a:t>
            </a:r>
            <a:r>
              <a:rPr lang="en-US" i="1" dirty="0"/>
              <a:t>Discuss</a:t>
            </a:r>
            <a:endParaRPr lang="en-GB" dirty="0"/>
          </a:p>
          <a:p>
            <a:r>
              <a:rPr lang="en-US" dirty="0"/>
              <a:t>J. Waldron, ‘How to argue for a universal claim’ 30 (1999) </a:t>
            </a:r>
            <a:r>
              <a:rPr lang="en-US" i="1" dirty="0"/>
              <a:t>Columbia Human Rights Law Review </a:t>
            </a:r>
            <a:r>
              <a:rPr lang="en-US" dirty="0"/>
              <a:t>305 at 310</a:t>
            </a:r>
            <a:endParaRPr lang="en-GB" dirty="0"/>
          </a:p>
          <a:p>
            <a:endParaRPr lang="en-US" dirty="0"/>
          </a:p>
        </p:txBody>
      </p:sp>
      <p:pic>
        <p:nvPicPr>
          <p:cNvPr id="4" name="Picture 3"/>
          <p:cNvPicPr>
            <a:picLocks noChangeAspect="1"/>
          </p:cNvPicPr>
          <p:nvPr/>
        </p:nvPicPr>
        <p:blipFill>
          <a:blip r:embed="rId3"/>
          <a:stretch>
            <a:fillRect/>
          </a:stretch>
        </p:blipFill>
        <p:spPr>
          <a:xfrm>
            <a:off x="6919015" y="0"/>
            <a:ext cx="2224985" cy="2754083"/>
          </a:xfrm>
          <a:prstGeom prst="rect">
            <a:avLst/>
          </a:prstGeom>
        </p:spPr>
      </p:pic>
    </p:spTree>
    <p:extLst>
      <p:ext uri="{BB962C8B-B14F-4D97-AF65-F5344CB8AC3E}">
        <p14:creationId xmlns:p14="http://schemas.microsoft.com/office/powerpoint/2010/main" val="3673500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Francoise </a:t>
            </a:r>
            <a:r>
              <a:rPr lang="en-US" dirty="0" err="1"/>
              <a:t>Lionnet</a:t>
            </a:r>
            <a:r>
              <a:rPr lang="en-US" dirty="0"/>
              <a:t>, </a:t>
            </a:r>
            <a:r>
              <a:rPr lang="en-US" dirty="0" smtClean="0"/>
              <a:t/>
            </a:r>
            <a:br>
              <a:rPr lang="en-US" dirty="0" smtClean="0"/>
            </a:br>
            <a:r>
              <a:rPr lang="en-US" dirty="0" smtClean="0"/>
              <a:t>“</a:t>
            </a:r>
            <a:r>
              <a:rPr lang="en-US" dirty="0"/>
              <a:t>Feminisms and </a:t>
            </a:r>
            <a:r>
              <a:rPr lang="en-US" dirty="0" smtClean="0"/>
              <a:t>Universalisms”</a:t>
            </a:r>
            <a:endParaRPr lang="en-US" dirty="0"/>
          </a:p>
        </p:txBody>
      </p:sp>
      <p:sp>
        <p:nvSpPr>
          <p:cNvPr id="3" name="Content Placeholder 2"/>
          <p:cNvSpPr>
            <a:spLocks noGrp="1"/>
          </p:cNvSpPr>
          <p:nvPr>
            <p:ph idx="1"/>
          </p:nvPr>
        </p:nvSpPr>
        <p:spPr/>
        <p:txBody>
          <a:bodyPr>
            <a:normAutofit/>
          </a:bodyPr>
          <a:lstStyle/>
          <a:p>
            <a:r>
              <a:rPr lang="en-US" dirty="0" smtClean="0"/>
              <a:t>There are insurmountable differences between:</a:t>
            </a:r>
          </a:p>
          <a:p>
            <a:r>
              <a:rPr lang="en-US" dirty="0" smtClean="0"/>
              <a:t>“‘Western’ modes of analysis of the concrete status of women in various non-Western cultures, on the one hand, and non-Western women’s subjective experience of their position, on the other hand.” (368)</a:t>
            </a:r>
          </a:p>
          <a:p>
            <a:endParaRPr lang="en-US" dirty="0"/>
          </a:p>
        </p:txBody>
      </p:sp>
    </p:spTree>
    <p:extLst>
      <p:ext uri="{BB962C8B-B14F-4D97-AF65-F5344CB8AC3E}">
        <p14:creationId xmlns:p14="http://schemas.microsoft.com/office/powerpoint/2010/main" val="2210466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beyond one interpretation</a:t>
            </a:r>
            <a:endParaRPr lang="en-US" dirty="0"/>
          </a:p>
        </p:txBody>
      </p:sp>
      <p:sp>
        <p:nvSpPr>
          <p:cNvPr id="3" name="Content Placeholder 2"/>
          <p:cNvSpPr>
            <a:spLocks noGrp="1"/>
          </p:cNvSpPr>
          <p:nvPr>
            <p:ph idx="1"/>
          </p:nvPr>
        </p:nvSpPr>
        <p:spPr/>
        <p:txBody>
          <a:bodyPr/>
          <a:lstStyle/>
          <a:p>
            <a:r>
              <a:rPr lang="en-US" dirty="0" smtClean="0"/>
              <a:t>“I think that the only way out of that fundamentalist feminist impasse is, and will continue to be, through the awareness of the multicultural dimensions of women’s real lives in and out of the academy”.</a:t>
            </a:r>
          </a:p>
          <a:p>
            <a:r>
              <a:rPr lang="en-US" dirty="0" smtClean="0"/>
              <a:t>What does she mean by this?</a:t>
            </a:r>
            <a:endParaRPr lang="en-US" dirty="0"/>
          </a:p>
        </p:txBody>
      </p:sp>
    </p:spTree>
    <p:extLst>
      <p:ext uri="{BB962C8B-B14F-4D97-AF65-F5344CB8AC3E}">
        <p14:creationId xmlns:p14="http://schemas.microsoft.com/office/powerpoint/2010/main" val="1463393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respond to this?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“By criminalizing the practice and sending to jail the parents of the excised girls the French courts have judged individuals guilty of an act of violence which they had, in fact, no intention of committing, since their </a:t>
            </a:r>
            <a:r>
              <a:rPr lang="en-US" dirty="0" err="1" smtClean="0"/>
              <a:t>behaviour</a:t>
            </a:r>
            <a:r>
              <a:rPr lang="en-US" dirty="0" smtClean="0"/>
              <a:t> was in accordance with deeply-held-socio-cultural and religious beliefs about the nature of femininity and the function of sexuality in their respective collectives. Anthropologists and social critics have argued that such sanctions will have little if any positive impact, since families may continue to have the excision performed” (370).</a:t>
            </a:r>
          </a:p>
          <a:p>
            <a:r>
              <a:rPr lang="en-US" dirty="0" smtClean="0"/>
              <a:t>Does this signify the problems with universal human rights?</a:t>
            </a:r>
            <a:endParaRPr lang="en-US" dirty="0"/>
          </a:p>
        </p:txBody>
      </p:sp>
    </p:spTree>
    <p:extLst>
      <p:ext uri="{BB962C8B-B14F-4D97-AF65-F5344CB8AC3E}">
        <p14:creationId xmlns:p14="http://schemas.microsoft.com/office/powerpoint/2010/main" val="3464474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the following: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 page 371 </a:t>
            </a:r>
            <a:r>
              <a:rPr lang="en-US" dirty="0" err="1" smtClean="0"/>
              <a:t>Lionnet</a:t>
            </a:r>
            <a:r>
              <a:rPr lang="en-US" dirty="0" smtClean="0"/>
              <a:t> contends:</a:t>
            </a:r>
          </a:p>
          <a:p>
            <a:r>
              <a:rPr lang="en-US" dirty="0" smtClean="0"/>
              <a:t>“the French legal system has victimized three individuals who were not themselves treated as persons in their own right during the trial, since it was clear that intentions, motivations and responsibility -  which are the foundations of individual guilt before the law – could not be interpreted as criminal.”</a:t>
            </a:r>
          </a:p>
          <a:p>
            <a:r>
              <a:rPr lang="en-US" dirty="0" smtClean="0"/>
              <a:t>Examine Michel </a:t>
            </a:r>
            <a:r>
              <a:rPr lang="en-US" dirty="0" err="1" smtClean="0"/>
              <a:t>Erlich’s</a:t>
            </a:r>
            <a:r>
              <a:rPr lang="en-US" dirty="0" smtClean="0"/>
              <a:t> explanations, how do you respond to this?</a:t>
            </a:r>
          </a:p>
        </p:txBody>
      </p:sp>
    </p:spTree>
    <p:extLst>
      <p:ext uri="{BB962C8B-B14F-4D97-AF65-F5344CB8AC3E}">
        <p14:creationId xmlns:p14="http://schemas.microsoft.com/office/powerpoint/2010/main" val="396551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“education remains an essential tool” </a:t>
            </a:r>
          </a:p>
        </p:txBody>
      </p:sp>
      <p:sp>
        <p:nvSpPr>
          <p:cNvPr id="3" name="Content Placeholder 2"/>
          <p:cNvSpPr>
            <a:spLocks noGrp="1"/>
          </p:cNvSpPr>
          <p:nvPr>
            <p:ph idx="1"/>
          </p:nvPr>
        </p:nvSpPr>
        <p:spPr/>
        <p:txBody>
          <a:bodyPr/>
          <a:lstStyle/>
          <a:p>
            <a:r>
              <a:rPr lang="en-US" dirty="0" smtClean="0"/>
              <a:t>“only education and information combined with an open and tolerant approach to different definitions of identity and sexuality will eventually help eradicate excision.” (373)</a:t>
            </a:r>
          </a:p>
          <a:p>
            <a:r>
              <a:rPr lang="en-US" dirty="0" smtClean="0"/>
              <a:t>Do you agree?</a:t>
            </a:r>
            <a:endParaRPr lang="en-US" dirty="0"/>
          </a:p>
        </p:txBody>
      </p:sp>
    </p:spTree>
    <p:extLst>
      <p:ext uri="{BB962C8B-B14F-4D97-AF65-F5344CB8AC3E}">
        <p14:creationId xmlns:p14="http://schemas.microsoft.com/office/powerpoint/2010/main" val="4281673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Levi-Strauss</a:t>
            </a:r>
            <a:endParaRPr lang="en-US" dirty="0"/>
          </a:p>
        </p:txBody>
      </p:sp>
      <p:sp>
        <p:nvSpPr>
          <p:cNvPr id="3" name="Content Placeholder 2"/>
          <p:cNvSpPr>
            <a:spLocks noGrp="1"/>
          </p:cNvSpPr>
          <p:nvPr>
            <p:ph idx="1"/>
          </p:nvPr>
        </p:nvSpPr>
        <p:spPr/>
        <p:txBody>
          <a:bodyPr/>
          <a:lstStyle/>
          <a:p>
            <a:r>
              <a:rPr lang="en-US" dirty="0" smtClean="0"/>
              <a:t>To conclude:</a:t>
            </a:r>
          </a:p>
          <a:p>
            <a:r>
              <a:rPr lang="en-US" dirty="0" smtClean="0"/>
              <a:t>“The barbarian is first and foremost the one who believes in barbarism” (379)</a:t>
            </a:r>
          </a:p>
          <a:p>
            <a:r>
              <a:rPr lang="en-US" dirty="0" smtClean="0"/>
              <a:t>What therefore is </a:t>
            </a:r>
            <a:r>
              <a:rPr lang="en-US" dirty="0" err="1" smtClean="0"/>
              <a:t>Lionnet’s</a:t>
            </a:r>
            <a:r>
              <a:rPr lang="en-US" dirty="0" smtClean="0"/>
              <a:t> thesis in your words?</a:t>
            </a:r>
          </a:p>
          <a:p>
            <a:r>
              <a:rPr lang="en-US" dirty="0" smtClean="0"/>
              <a:t>What is </a:t>
            </a:r>
            <a:r>
              <a:rPr lang="en-US" dirty="0" err="1" smtClean="0"/>
              <a:t>Lionnet’s</a:t>
            </a:r>
            <a:r>
              <a:rPr lang="en-US" dirty="0" smtClean="0"/>
              <a:t> opinion of universalism and universal human rights?</a:t>
            </a:r>
            <a:endParaRPr lang="en-US" dirty="0"/>
          </a:p>
        </p:txBody>
      </p:sp>
    </p:spTree>
    <p:extLst>
      <p:ext uri="{BB962C8B-B14F-4D97-AF65-F5344CB8AC3E}">
        <p14:creationId xmlns:p14="http://schemas.microsoft.com/office/powerpoint/2010/main" val="623805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Donna Haraway, </a:t>
            </a:r>
            <a:r>
              <a:rPr lang="en-US" dirty="0" smtClean="0"/>
              <a:t/>
            </a:r>
            <a:br>
              <a:rPr lang="en-US" dirty="0" smtClean="0"/>
            </a:br>
            <a:r>
              <a:rPr lang="en-US" dirty="0" smtClean="0"/>
              <a:t>“</a:t>
            </a:r>
            <a:r>
              <a:rPr lang="en-US" dirty="0"/>
              <a:t>A Manifesto for Cyborgs</a:t>
            </a:r>
            <a:r>
              <a:rPr lang="en-US" dirty="0" smtClean="0"/>
              <a:t>”</a:t>
            </a:r>
            <a:endParaRPr lang="en-US" dirty="0"/>
          </a:p>
        </p:txBody>
      </p:sp>
      <p:sp>
        <p:nvSpPr>
          <p:cNvPr id="3" name="Content Placeholder 2"/>
          <p:cNvSpPr>
            <a:spLocks noGrp="1"/>
          </p:cNvSpPr>
          <p:nvPr>
            <p:ph idx="1"/>
          </p:nvPr>
        </p:nvSpPr>
        <p:spPr>
          <a:xfrm>
            <a:off x="457200" y="1600200"/>
            <a:ext cx="7561275" cy="4525963"/>
          </a:xfrm>
        </p:spPr>
        <p:txBody>
          <a:bodyPr>
            <a:normAutofit fontScale="92500" lnSpcReduction="20000"/>
          </a:bodyPr>
          <a:lstStyle/>
          <a:p>
            <a:r>
              <a:rPr lang="en-US" dirty="0" smtClean="0"/>
              <a:t>What is a “Cyborg”?</a:t>
            </a:r>
          </a:p>
          <a:p>
            <a:r>
              <a:rPr lang="en-US" dirty="0" smtClean="0"/>
              <a:t>“A cyborg is a cybernetic organism, a hybrid of machine and organism, a creature of social reality as well as a creature of fiction.” (191)</a:t>
            </a:r>
          </a:p>
          <a:p>
            <a:r>
              <a:rPr lang="en-US" dirty="0" smtClean="0"/>
              <a:t>What does this mean?</a:t>
            </a:r>
          </a:p>
          <a:p>
            <a:r>
              <a:rPr lang="en-US" dirty="0" smtClean="0"/>
              <a:t>“the utopian tradition of imagining a world without gender” (192).</a:t>
            </a:r>
          </a:p>
          <a:p>
            <a:r>
              <a:rPr lang="en-US" dirty="0" smtClean="0"/>
              <a:t>“The cyborg is a creature in a </a:t>
            </a:r>
            <a:r>
              <a:rPr lang="en-US" dirty="0" err="1" smtClean="0"/>
              <a:t>postgender</a:t>
            </a:r>
            <a:r>
              <a:rPr lang="en-US" dirty="0" smtClean="0"/>
              <a:t> world” (192)</a:t>
            </a:r>
          </a:p>
          <a:p>
            <a:pPr marL="0" indent="0">
              <a:buNone/>
            </a:pPr>
            <a:endParaRPr lang="en-US" dirty="0"/>
          </a:p>
        </p:txBody>
      </p:sp>
      <p:pic>
        <p:nvPicPr>
          <p:cNvPr id="4" name="Picture 3"/>
          <p:cNvPicPr>
            <a:picLocks noChangeAspect="1"/>
          </p:cNvPicPr>
          <p:nvPr/>
        </p:nvPicPr>
        <p:blipFill>
          <a:blip r:embed="rId3"/>
          <a:stretch>
            <a:fillRect/>
          </a:stretch>
        </p:blipFill>
        <p:spPr>
          <a:xfrm>
            <a:off x="7016061" y="3382015"/>
            <a:ext cx="2004828" cy="2554569"/>
          </a:xfrm>
          <a:prstGeom prst="rect">
            <a:avLst/>
          </a:prstGeom>
        </p:spPr>
      </p:pic>
    </p:spTree>
    <p:extLst>
      <p:ext uri="{BB962C8B-B14F-4D97-AF65-F5344CB8AC3E}">
        <p14:creationId xmlns:p14="http://schemas.microsoft.com/office/powerpoint/2010/main" val="3511338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Connections</a:t>
            </a:r>
            <a:endParaRPr lang="en-US" dirty="0"/>
          </a:p>
        </p:txBody>
      </p:sp>
      <p:sp>
        <p:nvSpPr>
          <p:cNvPr id="3" name="Content Placeholder 2"/>
          <p:cNvSpPr>
            <a:spLocks noGrp="1"/>
          </p:cNvSpPr>
          <p:nvPr>
            <p:ph idx="1"/>
          </p:nvPr>
        </p:nvSpPr>
        <p:spPr/>
        <p:txBody>
          <a:bodyPr/>
          <a:lstStyle/>
          <a:p>
            <a:r>
              <a:rPr lang="en-US" dirty="0" smtClean="0"/>
              <a:t>Can you draw any connections between this theory and the literature we have read over the course of this module?</a:t>
            </a:r>
            <a:endParaRPr lang="en-US" dirty="0"/>
          </a:p>
        </p:txBody>
      </p:sp>
    </p:spTree>
    <p:extLst>
      <p:ext uri="{BB962C8B-B14F-4D97-AF65-F5344CB8AC3E}">
        <p14:creationId xmlns:p14="http://schemas.microsoft.com/office/powerpoint/2010/main" val="3330367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Fractured Identity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“It has become difficult to name one’s feminism by a single adjective – or even to insist in every circumstance upon the noun. Consciousness of exclusion through naming is acute. Identities seem contradictory, partial, and strategic. […] </a:t>
            </a:r>
            <a:r>
              <a:rPr lang="en-US" b="1" dirty="0" smtClean="0">
                <a:solidFill>
                  <a:srgbClr val="FF0000"/>
                </a:solidFill>
              </a:rPr>
              <a:t>There is nothing about being “female” that naturally binds women.</a:t>
            </a:r>
            <a:r>
              <a:rPr lang="en-US" dirty="0" smtClean="0"/>
              <a:t> There is not even such a state as “being” female, itself a highly complex category constructed in contested sexual scientific discourses and other social practices. Gender, race, or class consciousness is an achievement forced on us by the terrible historical experience of the contradictory social realities of patriarchy, colonialism, racism and capitalism.” (196-7)</a:t>
            </a:r>
          </a:p>
          <a:p>
            <a:r>
              <a:rPr lang="en-US" dirty="0" smtClean="0">
                <a:solidFill>
                  <a:srgbClr val="FF0000"/>
                </a:solidFill>
              </a:rPr>
              <a:t>Can you identify any possible problems with </a:t>
            </a:r>
            <a:r>
              <a:rPr lang="en-US" dirty="0" err="1" smtClean="0">
                <a:solidFill>
                  <a:srgbClr val="FF0000"/>
                </a:solidFill>
              </a:rPr>
              <a:t>Haraway’s</a:t>
            </a:r>
            <a:r>
              <a:rPr lang="en-US" dirty="0">
                <a:solidFill>
                  <a:srgbClr val="FF0000"/>
                </a:solidFill>
              </a:rPr>
              <a:t> </a:t>
            </a:r>
            <a:r>
              <a:rPr lang="en-US" dirty="0" smtClean="0">
                <a:solidFill>
                  <a:srgbClr val="FF0000"/>
                </a:solidFill>
              </a:rPr>
              <a:t>ideas?</a:t>
            </a:r>
            <a:endParaRPr lang="en-US" dirty="0">
              <a:solidFill>
                <a:srgbClr val="FF0000"/>
              </a:solidFill>
            </a:endParaRPr>
          </a:p>
        </p:txBody>
      </p:sp>
    </p:spTree>
    <p:extLst>
      <p:ext uri="{BB962C8B-B14F-4D97-AF65-F5344CB8AC3E}">
        <p14:creationId xmlns:p14="http://schemas.microsoft.com/office/powerpoint/2010/main" val="1313469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9158"/>
            <a:ext cx="8229600" cy="1143000"/>
          </a:xfrm>
        </p:spPr>
        <p:txBody>
          <a:bodyPr>
            <a:normAutofit fontScale="90000"/>
          </a:bodyPr>
          <a:lstStyle/>
          <a:p>
            <a:r>
              <a:rPr lang="en-US" dirty="0" smtClean="0"/>
              <a:t>What boundaries have been breached already according to Haraway?</a:t>
            </a:r>
            <a:endParaRPr lang="en-US" dirty="0"/>
          </a:p>
        </p:txBody>
      </p:sp>
    </p:spTree>
    <p:extLst>
      <p:ext uri="{BB962C8B-B14F-4D97-AF65-F5344CB8AC3E}">
        <p14:creationId xmlns:p14="http://schemas.microsoft.com/office/powerpoint/2010/main" val="2465854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“breached boundary” (193)</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Animal and Humans – “the boundary between human and animal is transgressed” (193).</a:t>
            </a:r>
          </a:p>
          <a:p>
            <a:pPr marL="514350" indent="-514350">
              <a:buFont typeface="+mj-lt"/>
              <a:buAutoNum type="arabicPeriod"/>
            </a:pPr>
            <a:r>
              <a:rPr lang="en-US" dirty="0" smtClean="0"/>
              <a:t>Organism and machines – “Late twentieth-century machines have made thoroughly ambiguous the differences between natural and artificial, mind and body, self-developing and externally designed, and many other distinctions that used to apply to organisms and machines. Our machines are disturbingly lively, and we ourselves frighteningly inert.” (193-4)</a:t>
            </a:r>
          </a:p>
          <a:p>
            <a:pPr marL="514350" indent="-514350">
              <a:buFont typeface="+mj-lt"/>
              <a:buAutoNum type="arabicPeriod"/>
            </a:pPr>
            <a:r>
              <a:rPr lang="en-US" dirty="0" smtClean="0"/>
              <a:t>Physical and non-physical – TV is an example (195) because you can see it but you can’t touch it.</a:t>
            </a:r>
            <a:endParaRPr lang="en-US" dirty="0"/>
          </a:p>
        </p:txBody>
      </p:sp>
    </p:spTree>
    <p:extLst>
      <p:ext uri="{BB962C8B-B14F-4D97-AF65-F5344CB8AC3E}">
        <p14:creationId xmlns:p14="http://schemas.microsoft.com/office/powerpoint/2010/main" val="4191098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Cyborg and Power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“Cyborg writing is about power to survive not on the basis of original innocence, but on the basis of seizing the tools to mark the world that marked them as other. The tools are often stories, retold stories, versions that reverse and displace the hierarchical dualisms of naturalized identities. In retelling origin stories, cyborg authors subvert the central myths of origin of Western culture. We have all been colonized by those origin myths, with their longing for fulfillment in apocalypse.” (217)</a:t>
            </a:r>
            <a:endParaRPr lang="en-US" dirty="0"/>
          </a:p>
        </p:txBody>
      </p:sp>
    </p:spTree>
    <p:extLst>
      <p:ext uri="{BB962C8B-B14F-4D97-AF65-F5344CB8AC3E}">
        <p14:creationId xmlns:p14="http://schemas.microsoft.com/office/powerpoint/2010/main" val="230711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her thesis?</a:t>
            </a:r>
            <a:endParaRPr lang="en-US" dirty="0"/>
          </a:p>
        </p:txBody>
      </p:sp>
      <p:sp>
        <p:nvSpPr>
          <p:cNvPr id="3" name="Content Placeholder 2"/>
          <p:cNvSpPr>
            <a:spLocks noGrp="1"/>
          </p:cNvSpPr>
          <p:nvPr>
            <p:ph idx="1"/>
          </p:nvPr>
        </p:nvSpPr>
        <p:spPr/>
        <p:txBody>
          <a:bodyPr/>
          <a:lstStyle/>
          <a:p>
            <a:r>
              <a:rPr lang="en-US" dirty="0" smtClean="0"/>
              <a:t>“Cyborg imagery can suggest a way out of the maze of dualisms in which we have explained our bodies and our tools to ourselves. […] It means both building and destroying machines, identities, categories, relationships, spaces and stories. Although both are bound in the spiral dance, I would rather be a cyborg than a goddess.” (223)</a:t>
            </a:r>
            <a:endParaRPr lang="en-US" dirty="0"/>
          </a:p>
        </p:txBody>
      </p:sp>
    </p:spTree>
    <p:extLst>
      <p:ext uri="{BB962C8B-B14F-4D97-AF65-F5344CB8AC3E}">
        <p14:creationId xmlns:p14="http://schemas.microsoft.com/office/powerpoint/2010/main" val="3949997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265713"/>
          </a:xfrm>
        </p:spPr>
        <p:txBody>
          <a:bodyPr>
            <a:normAutofit fontScale="90000"/>
          </a:bodyPr>
          <a:lstStyle/>
          <a:p>
            <a:r>
              <a:rPr lang="en-US" dirty="0"/>
              <a:t>Francoise </a:t>
            </a:r>
            <a:r>
              <a:rPr lang="en-US" dirty="0" err="1"/>
              <a:t>Lionnet</a:t>
            </a:r>
            <a:r>
              <a:rPr lang="en-US" dirty="0"/>
              <a:t>, “Feminisms and Universalisms: ‘Universal Rights’ and the Legal Debate Around the Practice of Female Excision in France</a:t>
            </a:r>
            <a:r>
              <a:rPr lang="en-US" dirty="0" smtClean="0"/>
              <a:t>”</a:t>
            </a:r>
            <a:endParaRPr lang="en-US" dirty="0"/>
          </a:p>
        </p:txBody>
      </p:sp>
      <p:sp>
        <p:nvSpPr>
          <p:cNvPr id="3" name="Content Placeholder 2"/>
          <p:cNvSpPr>
            <a:spLocks noGrp="1"/>
          </p:cNvSpPr>
          <p:nvPr>
            <p:ph idx="1"/>
          </p:nvPr>
        </p:nvSpPr>
        <p:spPr>
          <a:xfrm>
            <a:off x="457200" y="3753652"/>
            <a:ext cx="8229600" cy="2805761"/>
          </a:xfrm>
        </p:spPr>
        <p:txBody>
          <a:bodyPr/>
          <a:lstStyle/>
          <a:p>
            <a:pPr marL="0" lvl="0" indent="0" algn="ctr">
              <a:buNone/>
            </a:pPr>
            <a:r>
              <a:rPr lang="en-GB"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Does universal respect for human rights pose a threat to the value of non-western cultures?</a:t>
            </a:r>
          </a:p>
          <a:p>
            <a:endParaRPr lang="en-US" dirty="0"/>
          </a:p>
        </p:txBody>
      </p:sp>
    </p:spTree>
    <p:extLst>
      <p:ext uri="{BB962C8B-B14F-4D97-AF65-F5344CB8AC3E}">
        <p14:creationId xmlns:p14="http://schemas.microsoft.com/office/powerpoint/2010/main" val="3963364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questions to consider:</a:t>
            </a:r>
            <a:endParaRPr lang="en-US" dirty="0"/>
          </a:p>
        </p:txBody>
      </p:sp>
      <p:sp>
        <p:nvSpPr>
          <p:cNvPr id="3" name="Content Placeholder 2"/>
          <p:cNvSpPr>
            <a:spLocks noGrp="1"/>
          </p:cNvSpPr>
          <p:nvPr>
            <p:ph idx="1"/>
          </p:nvPr>
        </p:nvSpPr>
        <p:spPr/>
        <p:txBody>
          <a:bodyPr>
            <a:normAutofit lnSpcReduction="10000"/>
          </a:bodyPr>
          <a:lstStyle/>
          <a:p>
            <a:pPr lvl="0"/>
            <a:r>
              <a:rPr lang="en-GB" dirty="0"/>
              <a:t>According to the communitarian critique, the idea of rights implies a misguided view of the relation between individuals and their community. Do you agree? Has the legalisation of human rights led to an impoverished political culture</a:t>
            </a:r>
            <a:r>
              <a:rPr lang="en-GB" dirty="0" smtClean="0"/>
              <a:t>?</a:t>
            </a:r>
          </a:p>
          <a:p>
            <a:pPr lvl="0"/>
            <a:r>
              <a:rPr lang="en-GB" dirty="0"/>
              <a:t>Is the notion of human rights a western concept? </a:t>
            </a:r>
            <a:endParaRPr lang="en-GB" dirty="0" smtClean="0"/>
          </a:p>
          <a:p>
            <a:r>
              <a:rPr lang="en-GB" dirty="0" smtClean="0"/>
              <a:t>What are the problems with human rights?</a:t>
            </a:r>
            <a:endParaRPr lang="en-US" dirty="0"/>
          </a:p>
        </p:txBody>
      </p:sp>
    </p:spTree>
    <p:extLst>
      <p:ext uri="{BB962C8B-B14F-4D97-AF65-F5344CB8AC3E}">
        <p14:creationId xmlns:p14="http://schemas.microsoft.com/office/powerpoint/2010/main" val="1276472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619</TotalTime>
  <Words>1679</Words>
  <Application>Microsoft Macintosh PowerPoint</Application>
  <PresentationFormat>On-screen Show (4:3)</PresentationFormat>
  <Paragraphs>74</Paragraphs>
  <Slides>20</Slides>
  <Notes>14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World, the Body, the Text</vt:lpstr>
      <vt:lpstr>Donna Haraway,  “A Manifesto for Cyborgs”</vt:lpstr>
      <vt:lpstr>Fractured Identity</vt:lpstr>
      <vt:lpstr>What boundaries have been breached already according to Haraway?</vt:lpstr>
      <vt:lpstr>“breached boundary” (193)</vt:lpstr>
      <vt:lpstr>Cyborg and Power</vt:lpstr>
      <vt:lpstr>What is her thesis?</vt:lpstr>
      <vt:lpstr>Francoise Lionnet, “Feminisms and Universalisms: ‘Universal Rights’ and the Legal Debate Around the Practice of Female Excision in France”</vt:lpstr>
      <vt:lpstr>Further questions to consider:</vt:lpstr>
      <vt:lpstr>Critique of Human Rights: </vt:lpstr>
      <vt:lpstr>PowerPoint Presentation</vt:lpstr>
      <vt:lpstr>PowerPoint Presentation</vt:lpstr>
      <vt:lpstr>PowerPoint Presentation</vt:lpstr>
      <vt:lpstr>Francoise Lionnet,  “Feminisms and Universalisms”</vt:lpstr>
      <vt:lpstr>Moving beyond one interpretation</vt:lpstr>
      <vt:lpstr>How do you respond to this?</vt:lpstr>
      <vt:lpstr>Discuss the following:</vt:lpstr>
      <vt:lpstr>“education remains an essential tool” </vt:lpstr>
      <vt:lpstr>Levi-Strauss</vt:lpstr>
      <vt:lpstr>Connections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the Body, the Text</dc:title>
  <dc:creator>Roxanne Bibizadeh</dc:creator>
  <cp:lastModifiedBy>Roxanne Bibizadeh</cp:lastModifiedBy>
  <cp:revision>41</cp:revision>
  <dcterms:created xsi:type="dcterms:W3CDTF">2016-02-26T17:27:29Z</dcterms:created>
  <dcterms:modified xsi:type="dcterms:W3CDTF">2016-02-28T14:38:54Z</dcterms:modified>
</cp:coreProperties>
</file>