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9" d="100"/>
          <a:sy n="99" d="100"/>
        </p:scale>
        <p:origin x="-16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40C27F2C-63ED-9345-8CD0-8FFF6DD9FA34}" type="datetimeFigureOut">
              <a:rPr lang="en-US" smtClean="0"/>
              <a:t>30/11/15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164051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0C27F2C-63ED-9345-8CD0-8FFF6DD9FA34}" type="datetimeFigureOut">
              <a:rPr lang="en-US" smtClean="0"/>
              <a:t>30/11/15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1012840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0C27F2C-63ED-9345-8CD0-8FFF6DD9FA34}" type="datetimeFigureOut">
              <a:rPr lang="en-US" smtClean="0"/>
              <a:t>30/11/15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2004222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0C27F2C-63ED-9345-8CD0-8FFF6DD9FA34}" type="datetimeFigureOut">
              <a:rPr lang="en-US" smtClean="0"/>
              <a:t>30/11/15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1779784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40C27F2C-63ED-9345-8CD0-8FFF6DD9FA34}" type="datetimeFigureOut">
              <a:rPr lang="en-US" smtClean="0"/>
              <a:t>30/11/15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1886890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40C27F2C-63ED-9345-8CD0-8FFF6DD9FA34}" type="datetimeFigureOut">
              <a:rPr lang="en-US" smtClean="0"/>
              <a:t>30/11/15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435038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40C27F2C-63ED-9345-8CD0-8FFF6DD9FA34}" type="datetimeFigureOut">
              <a:rPr lang="en-US" smtClean="0"/>
              <a:t>30/11/15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3439043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0C27F2C-63ED-9345-8CD0-8FFF6DD9FA34}" type="datetimeFigureOut">
              <a:rPr lang="en-US" smtClean="0"/>
              <a:t>30/11/15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786517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C27F2C-63ED-9345-8CD0-8FFF6DD9FA34}" type="datetimeFigureOut">
              <a:rPr lang="en-US" smtClean="0"/>
              <a:t>30/11/15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1023970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0C27F2C-63ED-9345-8CD0-8FFF6DD9FA34}" type="datetimeFigureOut">
              <a:rPr lang="en-US" smtClean="0"/>
              <a:t>30/11/15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3054287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0C27F2C-63ED-9345-8CD0-8FFF6DD9FA34}" type="datetimeFigureOut">
              <a:rPr lang="en-US" smtClean="0"/>
              <a:t>30/11/15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902433-C8E4-2644-A278-2895EF81F062}" type="slidenum">
              <a:rPr lang="en-US" smtClean="0"/>
              <a:t>‹#›</a:t>
            </a:fld>
            <a:endParaRPr lang="en-US"/>
          </a:p>
        </p:txBody>
      </p:sp>
    </p:spTree>
    <p:extLst>
      <p:ext uri="{BB962C8B-B14F-4D97-AF65-F5344CB8AC3E}">
        <p14:creationId xmlns:p14="http://schemas.microsoft.com/office/powerpoint/2010/main" val="27861617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C27F2C-63ED-9345-8CD0-8FFF6DD9FA34}" type="datetimeFigureOut">
              <a:rPr lang="en-US" smtClean="0"/>
              <a:t>30/11/15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902433-C8E4-2644-A278-2895EF81F062}" type="slidenum">
              <a:rPr lang="en-US" smtClean="0"/>
              <a:t>‹#›</a:t>
            </a:fld>
            <a:endParaRPr lang="en-US"/>
          </a:p>
        </p:txBody>
      </p:sp>
    </p:spTree>
    <p:extLst>
      <p:ext uri="{BB962C8B-B14F-4D97-AF65-F5344CB8AC3E}">
        <p14:creationId xmlns:p14="http://schemas.microsoft.com/office/powerpoint/2010/main" val="20039053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4656" y="1182335"/>
            <a:ext cx="7772400" cy="1470025"/>
          </a:xfrm>
        </p:spPr>
        <p:txBody>
          <a:bodyPr/>
          <a:lstStyle/>
          <a:p>
            <a:r>
              <a:rPr lang="en-US" dirty="0" smtClean="0"/>
              <a:t>Week 9: Migrating Selves</a:t>
            </a:r>
            <a:endParaRPr lang="en-US" dirty="0"/>
          </a:p>
        </p:txBody>
      </p:sp>
      <p:sp>
        <p:nvSpPr>
          <p:cNvPr id="3" name="Subtitle 2"/>
          <p:cNvSpPr>
            <a:spLocks noGrp="1"/>
          </p:cNvSpPr>
          <p:nvPr>
            <p:ph type="subTitle" idx="1"/>
          </p:nvPr>
        </p:nvSpPr>
        <p:spPr>
          <a:xfrm>
            <a:off x="864656" y="2652360"/>
            <a:ext cx="7772400" cy="3608612"/>
          </a:xfrm>
        </p:spPr>
        <p:txBody>
          <a:bodyPr>
            <a:normAutofit fontScale="70000" lnSpcReduction="20000"/>
          </a:bodyPr>
          <a:lstStyle/>
          <a:p>
            <a:r>
              <a:rPr lang="en-US" b="1" dirty="0">
                <a:solidFill>
                  <a:schemeClr val="tx2"/>
                </a:solidFill>
              </a:rPr>
              <a:t>Chandra </a:t>
            </a:r>
            <a:r>
              <a:rPr lang="en-US" b="1" dirty="0" err="1">
                <a:solidFill>
                  <a:schemeClr val="tx2"/>
                </a:solidFill>
              </a:rPr>
              <a:t>Mohanty</a:t>
            </a:r>
            <a:r>
              <a:rPr lang="en-US" dirty="0">
                <a:solidFill>
                  <a:schemeClr val="tx2"/>
                </a:solidFill>
              </a:rPr>
              <a:t>,</a:t>
            </a:r>
            <a:r>
              <a:rPr lang="en-US" i="1" dirty="0">
                <a:solidFill>
                  <a:schemeClr val="tx2"/>
                </a:solidFill>
              </a:rPr>
              <a:t> “Women Workers and Capitalist Scripts: Ideologies of Domination, Common Interests, and the Politics of Solidarity”, in Alexander and </a:t>
            </a:r>
            <a:r>
              <a:rPr lang="en-US" i="1" dirty="0" err="1">
                <a:solidFill>
                  <a:schemeClr val="tx2"/>
                </a:solidFill>
              </a:rPr>
              <a:t>Mohanty</a:t>
            </a:r>
            <a:r>
              <a:rPr lang="en-US" i="1" dirty="0">
                <a:solidFill>
                  <a:schemeClr val="tx2"/>
                </a:solidFill>
              </a:rPr>
              <a:t>, eds. Feminist Genealogies, Colonial Legacies (1997): 3-29.</a:t>
            </a:r>
            <a:endParaRPr lang="en-US" dirty="0">
              <a:solidFill>
                <a:schemeClr val="tx2"/>
              </a:solidFill>
            </a:endParaRPr>
          </a:p>
          <a:p>
            <a:endParaRPr lang="en-US" dirty="0" smtClean="0">
              <a:solidFill>
                <a:schemeClr val="tx2"/>
              </a:solidFill>
            </a:endParaRPr>
          </a:p>
          <a:p>
            <a:r>
              <a:rPr lang="en-US" b="1" dirty="0" smtClean="0">
                <a:solidFill>
                  <a:schemeClr val="tx2"/>
                </a:solidFill>
              </a:rPr>
              <a:t>Maria </a:t>
            </a:r>
            <a:r>
              <a:rPr lang="en-US" b="1" dirty="0" err="1">
                <a:solidFill>
                  <a:schemeClr val="tx2"/>
                </a:solidFill>
              </a:rPr>
              <a:t>Mies</a:t>
            </a:r>
            <a:r>
              <a:rPr lang="en-US" dirty="0">
                <a:solidFill>
                  <a:schemeClr val="tx2"/>
                </a:solidFill>
              </a:rPr>
              <a:t>,</a:t>
            </a:r>
            <a:r>
              <a:rPr lang="en-US" i="1" dirty="0">
                <a:solidFill>
                  <a:schemeClr val="tx2"/>
                </a:solidFill>
              </a:rPr>
              <a:t> “Colonization and </a:t>
            </a:r>
            <a:r>
              <a:rPr lang="en-US" i="1" dirty="0" err="1">
                <a:solidFill>
                  <a:schemeClr val="tx2"/>
                </a:solidFill>
              </a:rPr>
              <a:t>Housewifization</a:t>
            </a:r>
            <a:r>
              <a:rPr lang="en-US" i="1" dirty="0">
                <a:solidFill>
                  <a:schemeClr val="tx2"/>
                </a:solidFill>
              </a:rPr>
              <a:t>”, from Rosemary </a:t>
            </a:r>
            <a:r>
              <a:rPr lang="en-US" i="1" dirty="0" err="1">
                <a:solidFill>
                  <a:schemeClr val="tx2"/>
                </a:solidFill>
              </a:rPr>
              <a:t>Hennesy</a:t>
            </a:r>
            <a:r>
              <a:rPr lang="en-US" i="1" dirty="0">
                <a:solidFill>
                  <a:schemeClr val="tx2"/>
                </a:solidFill>
              </a:rPr>
              <a:t> and </a:t>
            </a:r>
            <a:r>
              <a:rPr lang="en-US" i="1" dirty="0" err="1">
                <a:solidFill>
                  <a:schemeClr val="tx2"/>
                </a:solidFill>
              </a:rPr>
              <a:t>Chrys</a:t>
            </a:r>
            <a:r>
              <a:rPr lang="en-US" i="1" dirty="0">
                <a:solidFill>
                  <a:schemeClr val="tx2"/>
                </a:solidFill>
              </a:rPr>
              <a:t> Ingraham, eds. Materialist Feminism </a:t>
            </a:r>
            <a:r>
              <a:rPr lang="en-US" dirty="0">
                <a:solidFill>
                  <a:schemeClr val="tx2"/>
                </a:solidFill>
              </a:rPr>
              <a:t>(1997): 175-185. (or, essay in reading pack)</a:t>
            </a:r>
          </a:p>
          <a:p>
            <a:endParaRPr lang="en-US" dirty="0" smtClean="0">
              <a:solidFill>
                <a:schemeClr val="tx2"/>
              </a:solidFill>
            </a:endParaRPr>
          </a:p>
          <a:p>
            <a:r>
              <a:rPr lang="en-US" b="1" dirty="0" smtClean="0">
                <a:solidFill>
                  <a:schemeClr val="tx2"/>
                </a:solidFill>
              </a:rPr>
              <a:t>Pun </a:t>
            </a:r>
            <a:r>
              <a:rPr lang="en-US" b="1" dirty="0" err="1" smtClean="0">
                <a:solidFill>
                  <a:schemeClr val="tx2"/>
                </a:solidFill>
              </a:rPr>
              <a:t>Ngai</a:t>
            </a:r>
            <a:r>
              <a:rPr lang="en-US" dirty="0" smtClean="0">
                <a:solidFill>
                  <a:schemeClr val="tx2"/>
                </a:solidFill>
              </a:rPr>
              <a:t>, </a:t>
            </a:r>
            <a:r>
              <a:rPr lang="en-US" dirty="0">
                <a:solidFill>
                  <a:schemeClr val="tx2"/>
                </a:solidFill>
              </a:rPr>
              <a:t>“Becoming </a:t>
            </a:r>
            <a:r>
              <a:rPr lang="en-US" dirty="0" err="1">
                <a:solidFill>
                  <a:schemeClr val="tx2"/>
                </a:solidFill>
              </a:rPr>
              <a:t>Dagongmei</a:t>
            </a:r>
            <a:r>
              <a:rPr lang="en-US" dirty="0">
                <a:solidFill>
                  <a:schemeClr val="tx2"/>
                </a:solidFill>
              </a:rPr>
              <a:t>: Subject, Gender and Power in a Global Workplace” (conference paper from </a:t>
            </a:r>
            <a:r>
              <a:rPr lang="en-US" dirty="0" smtClean="0">
                <a:solidFill>
                  <a:schemeClr val="tx2"/>
                </a:solidFill>
              </a:rPr>
              <a:t>2002)</a:t>
            </a:r>
            <a:endParaRPr lang="en-US" dirty="0">
              <a:solidFill>
                <a:schemeClr val="tx2"/>
              </a:solidFill>
            </a:endParaRPr>
          </a:p>
        </p:txBody>
      </p:sp>
    </p:spTree>
    <p:extLst>
      <p:ext uri="{BB962C8B-B14F-4D97-AF65-F5344CB8AC3E}">
        <p14:creationId xmlns:p14="http://schemas.microsoft.com/office/powerpoint/2010/main" val="1959273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a:t>
            </a:r>
            <a:r>
              <a:rPr lang="en-US" dirty="0" err="1" smtClean="0"/>
              <a:t>Mohanty’s</a:t>
            </a:r>
            <a:r>
              <a:rPr lang="en-US" dirty="0" smtClean="0"/>
              <a:t> thesis?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t>
            </a:r>
            <a:r>
              <a:rPr lang="en-US" dirty="0"/>
              <a:t>[H]</a:t>
            </a:r>
            <a:r>
              <a:rPr lang="en-US" dirty="0" err="1"/>
              <a:t>ow</a:t>
            </a:r>
            <a:r>
              <a:rPr lang="en-US" dirty="0"/>
              <a:t> do we talk about poor Third-World women workers’ interests, their agency, and their (in)visibility in the so-called democratic processes? What are the possibilities for democratic citizenship for Third-World women workers in the contemporary capitalist economy? These are some of the questions driving the essay. I hope to clarify and analyze the location of Third-World women workers and their collective struggles in an attempt to generate ways to think about mobilization, organizing, and </a:t>
            </a:r>
            <a:r>
              <a:rPr lang="en-US" dirty="0" err="1"/>
              <a:t>conscientization</a:t>
            </a:r>
            <a:r>
              <a:rPr lang="en-US" dirty="0"/>
              <a:t> transnationally.” (4)</a:t>
            </a:r>
            <a:endParaRPr lang="en-GB" dirty="0"/>
          </a:p>
          <a:p>
            <a:r>
              <a:rPr lang="en-US" dirty="0"/>
              <a:t>Third-World women according to </a:t>
            </a:r>
            <a:r>
              <a:rPr lang="en-US" dirty="0" err="1"/>
              <a:t>Mohanty</a:t>
            </a:r>
            <a:r>
              <a:rPr lang="en-US" dirty="0"/>
              <a:t> are </a:t>
            </a:r>
            <a:r>
              <a:rPr lang="en-US" dirty="0" smtClean="0"/>
              <a:t>invisible; </a:t>
            </a:r>
            <a:r>
              <a:rPr lang="en-US" dirty="0"/>
              <a:t>the capitalist scripts suggest they are subordinate and </a:t>
            </a:r>
            <a:r>
              <a:rPr lang="en-US" dirty="0" smtClean="0"/>
              <a:t>exploited. </a:t>
            </a:r>
          </a:p>
          <a:p>
            <a:r>
              <a:rPr lang="en-US" dirty="0" smtClean="0"/>
              <a:t>Their </a:t>
            </a:r>
            <a:r>
              <a:rPr lang="en-US" dirty="0"/>
              <a:t>emancipation can come from a reconceptualization of Third-World women as agents rather than victims.</a:t>
            </a:r>
            <a:endParaRPr lang="en-GB" dirty="0"/>
          </a:p>
          <a:p>
            <a:r>
              <a:rPr lang="en-US" dirty="0"/>
              <a:t>Is Lucy an agent or a victim?</a:t>
            </a:r>
            <a:endParaRPr lang="en-GB" dirty="0"/>
          </a:p>
          <a:p>
            <a:endParaRPr lang="en-US" dirty="0"/>
          </a:p>
        </p:txBody>
      </p:sp>
    </p:spTree>
    <p:extLst>
      <p:ext uri="{BB962C8B-B14F-4D97-AF65-F5344CB8AC3E}">
        <p14:creationId xmlns:p14="http://schemas.microsoft.com/office/powerpoint/2010/main" val="1272039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a:xfrm>
            <a:off x="276115" y="1269941"/>
            <a:ext cx="8633187" cy="5588059"/>
          </a:xfrm>
        </p:spPr>
        <p:txBody>
          <a:bodyPr>
            <a:normAutofit fontScale="62500" lnSpcReduction="20000"/>
          </a:bodyPr>
          <a:lstStyle/>
          <a:p>
            <a:pPr marL="514350" indent="-514350">
              <a:buFont typeface="+mj-lt"/>
              <a:buAutoNum type="arabicPeriod"/>
            </a:pPr>
            <a:r>
              <a:rPr lang="en-US" dirty="0"/>
              <a:t>What are the problems with the term “Third World”? Is it outdated according to </a:t>
            </a:r>
            <a:r>
              <a:rPr lang="en-US" dirty="0" err="1" smtClean="0"/>
              <a:t>Mohanty</a:t>
            </a:r>
            <a:r>
              <a:rPr lang="en-US" dirty="0" smtClean="0"/>
              <a:t>?</a:t>
            </a:r>
          </a:p>
          <a:p>
            <a:pPr marL="514350" indent="-514350">
              <a:buFont typeface="+mj-lt"/>
              <a:buAutoNum type="arabicPeriod"/>
            </a:pPr>
            <a:r>
              <a:rPr lang="en-US" dirty="0" err="1" smtClean="0"/>
              <a:t>Mohanty</a:t>
            </a:r>
            <a:r>
              <a:rPr lang="en-US" dirty="0" smtClean="0"/>
              <a:t> </a:t>
            </a:r>
            <a:r>
              <a:rPr lang="en-US" dirty="0"/>
              <a:t>suggests that there is a “</a:t>
            </a:r>
            <a:r>
              <a:rPr lang="en-US" dirty="0" err="1"/>
              <a:t>heterosexualization</a:t>
            </a:r>
            <a:r>
              <a:rPr lang="en-US" dirty="0"/>
              <a:t> of women’s work – women are always defined in relation to men and conjugal marriage.” </a:t>
            </a:r>
            <a:r>
              <a:rPr lang="en-US" dirty="0" smtClean="0"/>
              <a:t>Are </a:t>
            </a:r>
            <a:r>
              <a:rPr lang="en-US" dirty="0"/>
              <a:t>Lucy or Mariah defined solely by their relationship </a:t>
            </a:r>
            <a:r>
              <a:rPr lang="en-US" dirty="0" smtClean="0"/>
              <a:t>with </a:t>
            </a:r>
            <a:r>
              <a:rPr lang="en-US" dirty="0"/>
              <a:t>men</a:t>
            </a:r>
            <a:r>
              <a:rPr lang="en-US" dirty="0" smtClean="0"/>
              <a:t>?</a:t>
            </a:r>
            <a:endParaRPr lang="en-GB" dirty="0" smtClean="0"/>
          </a:p>
          <a:p>
            <a:pPr marL="514350" indent="-514350">
              <a:buFont typeface="+mj-lt"/>
              <a:buAutoNum type="arabicPeriod"/>
            </a:pPr>
            <a:r>
              <a:rPr lang="en-US" dirty="0" err="1" smtClean="0"/>
              <a:t>Mohanty</a:t>
            </a:r>
            <a:r>
              <a:rPr lang="en-US" dirty="0" smtClean="0"/>
              <a:t> </a:t>
            </a:r>
            <a:r>
              <a:rPr lang="en-US" dirty="0"/>
              <a:t>poses the question: “How do women understand their own positions and construct meanings in exploitative job situations?” How would you answer this question? Are any of the characters in Lucy in an “exploitative job situation”? Are the characters that are exploited conscious of their exploitation? Do any of the characters resist their exploitation</a:t>
            </a:r>
            <a:r>
              <a:rPr lang="en-US" dirty="0" smtClean="0"/>
              <a:t>?</a:t>
            </a:r>
            <a:endParaRPr lang="en-GB" dirty="0" smtClean="0"/>
          </a:p>
          <a:p>
            <a:pPr marL="514350" indent="-514350">
              <a:buFont typeface="+mj-lt"/>
              <a:buAutoNum type="arabicPeriod"/>
            </a:pPr>
            <a:r>
              <a:rPr lang="en-US" dirty="0" err="1" smtClean="0"/>
              <a:t>Mohanty</a:t>
            </a:r>
            <a:r>
              <a:rPr lang="en-US" dirty="0" smtClean="0"/>
              <a:t> </a:t>
            </a:r>
            <a:r>
              <a:rPr lang="en-US" dirty="0"/>
              <a:t>concludes “homework is one of the most significant, and repressive forms of “women’s work” in contemporary global capitalism” (27</a:t>
            </a:r>
            <a:r>
              <a:rPr lang="en-US" dirty="0" smtClean="0"/>
              <a:t>). </a:t>
            </a:r>
            <a:r>
              <a:rPr lang="en-US" dirty="0"/>
              <a:t>Do you agree? Is this a message that resonates in Kincaid’s Lucy</a:t>
            </a:r>
            <a:r>
              <a:rPr lang="en-US" dirty="0" smtClean="0"/>
              <a:t>?</a:t>
            </a:r>
            <a:endParaRPr lang="en-GB" dirty="0" smtClean="0"/>
          </a:p>
          <a:p>
            <a:pPr marL="514350" indent="-514350">
              <a:buFont typeface="+mj-lt"/>
              <a:buAutoNum type="arabicPeriod"/>
            </a:pPr>
            <a:r>
              <a:rPr lang="en-US" dirty="0" err="1" smtClean="0"/>
              <a:t>Mohanty</a:t>
            </a:r>
            <a:r>
              <a:rPr lang="en-US" dirty="0" smtClean="0"/>
              <a:t> </a:t>
            </a:r>
            <a:r>
              <a:rPr lang="en-US" dirty="0"/>
              <a:t>suggests that we should “understand the commonalities of experiences, histories, and identity as the basis for solidarity and in organizing Third-World women workers transnationally” (27). Are there any commonalities between the female characters of Kincaid’s Lucy? Do these commonalities enable solidarity</a:t>
            </a:r>
            <a:r>
              <a:rPr lang="en-US" dirty="0" smtClean="0"/>
              <a:t>?</a:t>
            </a:r>
            <a:endParaRPr lang="en-GB" dirty="0" smtClean="0"/>
          </a:p>
          <a:p>
            <a:pPr marL="514350" indent="-514350">
              <a:buFont typeface="+mj-lt"/>
              <a:buAutoNum type="arabicPeriod"/>
            </a:pPr>
            <a:r>
              <a:rPr lang="en-US" dirty="0" smtClean="0"/>
              <a:t>Is </a:t>
            </a:r>
            <a:r>
              <a:rPr lang="en-US" dirty="0"/>
              <a:t>there a “renewed politics of hope and solidarity” (29) by the end of the novel?</a:t>
            </a:r>
            <a:r>
              <a:rPr lang="en-GB" dirty="0" smtClean="0">
                <a:effectLst/>
              </a:rPr>
              <a:t> </a:t>
            </a:r>
            <a:endParaRPr lang="en-US" dirty="0"/>
          </a:p>
        </p:txBody>
      </p:sp>
    </p:spTree>
    <p:extLst>
      <p:ext uri="{BB962C8B-B14F-4D97-AF65-F5344CB8AC3E}">
        <p14:creationId xmlns:p14="http://schemas.microsoft.com/office/powerpoint/2010/main" val="3382584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Mies</a:t>
            </a:r>
            <a:r>
              <a:rPr lang="en-US" dirty="0" smtClean="0"/>
              <a:t> thesis?</a:t>
            </a:r>
            <a:endParaRPr lang="en-US" dirty="0"/>
          </a:p>
        </p:txBody>
      </p:sp>
      <p:sp>
        <p:nvSpPr>
          <p:cNvPr id="3" name="Content Placeholder 2"/>
          <p:cNvSpPr>
            <a:spLocks noGrp="1"/>
          </p:cNvSpPr>
          <p:nvPr>
            <p:ph idx="1"/>
          </p:nvPr>
        </p:nvSpPr>
        <p:spPr>
          <a:xfrm>
            <a:off x="457200" y="1472853"/>
            <a:ext cx="8229600" cy="4914018"/>
          </a:xfrm>
        </p:spPr>
        <p:txBody>
          <a:bodyPr>
            <a:normAutofit fontScale="70000" lnSpcReduction="20000"/>
          </a:bodyPr>
          <a:lstStyle/>
          <a:p>
            <a:r>
              <a:rPr lang="en-US" dirty="0"/>
              <a:t>“Maria </a:t>
            </a:r>
            <a:r>
              <a:rPr lang="en-US" dirty="0" err="1"/>
              <a:t>Mies</a:t>
            </a:r>
            <a:r>
              <a:rPr lang="en-US" dirty="0"/>
              <a:t> argues that the increasing division of the world into </a:t>
            </a:r>
            <a:r>
              <a:rPr lang="en-US" b="1" dirty="0"/>
              <a:t>consumers and producers </a:t>
            </a:r>
            <a:r>
              <a:rPr lang="en-US" dirty="0"/>
              <a:t>has a profound effect on Third-World women workers, who are drawn into international divisions of labor as workers in agriculture; in large-scale manufacturing industries like textiles, electronics, garments, and toys; in small-scale manufacturing of consumer goods like handicrafts and food processing (the informal sector); and as workers in the sex and tourist industries.” (</a:t>
            </a:r>
            <a:r>
              <a:rPr lang="en-US" dirty="0" err="1"/>
              <a:t>Mohanty</a:t>
            </a:r>
            <a:r>
              <a:rPr lang="en-US" dirty="0"/>
              <a:t> 10)</a:t>
            </a:r>
            <a:endParaRPr lang="en-GB" dirty="0"/>
          </a:p>
          <a:p>
            <a:r>
              <a:rPr lang="en-US" dirty="0" err="1"/>
              <a:t>Mies</a:t>
            </a:r>
            <a:r>
              <a:rPr lang="en-US" dirty="0"/>
              <a:t> focuses on the ways in which women in the “Third-World” become “foreign capital” that the government pimps out. </a:t>
            </a:r>
            <a:endParaRPr lang="en-GB" dirty="0"/>
          </a:p>
          <a:p>
            <a:r>
              <a:rPr lang="en-US" dirty="0" err="1"/>
              <a:t>Mies</a:t>
            </a:r>
            <a:r>
              <a:rPr lang="en-US" dirty="0"/>
              <a:t> also examines how women’s work or “real housewives” </a:t>
            </a:r>
            <a:r>
              <a:rPr lang="en-US" dirty="0" smtClean="0"/>
              <a:t>are </a:t>
            </a:r>
            <a:r>
              <a:rPr lang="en-US" dirty="0"/>
              <a:t>exploited and </a:t>
            </a:r>
            <a:r>
              <a:rPr lang="en-US" dirty="0" err="1" smtClean="0"/>
              <a:t>superexploited</a:t>
            </a:r>
            <a:r>
              <a:rPr lang="en-US" dirty="0" smtClean="0"/>
              <a:t>, this work </a:t>
            </a:r>
            <a:r>
              <a:rPr lang="en-US" dirty="0"/>
              <a:t>is largely invisible.</a:t>
            </a:r>
            <a:endParaRPr lang="en-GB" dirty="0"/>
          </a:p>
          <a:p>
            <a:r>
              <a:rPr lang="en-US" dirty="0"/>
              <a:t>Western women are consumers, housewives, mothers and sex objects.</a:t>
            </a:r>
            <a:endParaRPr lang="en-GB" dirty="0"/>
          </a:p>
          <a:p>
            <a:r>
              <a:rPr lang="en-US" dirty="0"/>
              <a:t>Third World women are producers, not consumers or “breeders”.</a:t>
            </a:r>
            <a:endParaRPr lang="en-GB" dirty="0"/>
          </a:p>
          <a:p>
            <a:endParaRPr lang="en-US" dirty="0"/>
          </a:p>
        </p:txBody>
      </p:sp>
    </p:spTree>
    <p:extLst>
      <p:ext uri="{BB962C8B-B14F-4D97-AF65-F5344CB8AC3E}">
        <p14:creationId xmlns:p14="http://schemas.microsoft.com/office/powerpoint/2010/main" val="384586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Mies</a:t>
            </a:r>
            <a:r>
              <a:rPr lang="en-US" dirty="0" smtClean="0"/>
              <a:t> and Kincaid’s Lucy</a:t>
            </a:r>
            <a:endParaRPr lang="en-US" dirty="0"/>
          </a:p>
        </p:txBody>
      </p:sp>
      <p:sp>
        <p:nvSpPr>
          <p:cNvPr id="3" name="Content Placeholder 2"/>
          <p:cNvSpPr>
            <a:spLocks noGrp="1"/>
          </p:cNvSpPr>
          <p:nvPr>
            <p:ph idx="1"/>
          </p:nvPr>
        </p:nvSpPr>
        <p:spPr/>
        <p:txBody>
          <a:bodyPr/>
          <a:lstStyle/>
          <a:p>
            <a:pPr marL="514350" lvl="0" indent="-514350">
              <a:buFont typeface="+mj-lt"/>
              <a:buAutoNum type="arabicPeriod"/>
            </a:pPr>
            <a:r>
              <a:rPr lang="en-US" dirty="0"/>
              <a:t>Is Lucy “foreign capital”? Is she exploited?</a:t>
            </a:r>
            <a:endParaRPr lang="en-GB" dirty="0"/>
          </a:p>
          <a:p>
            <a:pPr marL="514350" lvl="0" indent="-514350">
              <a:buFont typeface="+mj-lt"/>
              <a:buAutoNum type="arabicPeriod"/>
            </a:pPr>
            <a:r>
              <a:rPr lang="en-US" dirty="0"/>
              <a:t>How does Kincaid portray “women’s work” in the novel, is it invisible?</a:t>
            </a:r>
            <a:endParaRPr lang="en-GB" dirty="0"/>
          </a:p>
          <a:p>
            <a:endParaRPr lang="en-US" dirty="0"/>
          </a:p>
        </p:txBody>
      </p:sp>
    </p:spTree>
    <p:extLst>
      <p:ext uri="{BB962C8B-B14F-4D97-AF65-F5344CB8AC3E}">
        <p14:creationId xmlns:p14="http://schemas.microsoft.com/office/powerpoint/2010/main" val="3329111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a:t>
            </a:r>
            <a:r>
              <a:rPr lang="en-US" dirty="0" err="1"/>
              <a:t>Ngai’s</a:t>
            </a:r>
            <a:r>
              <a:rPr lang="en-US" dirty="0"/>
              <a:t> thesis</a:t>
            </a:r>
            <a:r>
              <a:rPr lang="en-US" dirty="0" smtClean="0"/>
              <a:t>?</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central argument in this paper is that the process of subject- making according to the principle of locality or ethnicity is political, embodying rural-urban disparity and spatial inequality.” (24) </a:t>
            </a:r>
            <a:endParaRPr lang="en-GB" dirty="0"/>
          </a:p>
          <a:p>
            <a:r>
              <a:rPr lang="en-US" dirty="0"/>
              <a:t>The transformation of </a:t>
            </a:r>
            <a:r>
              <a:rPr lang="en-US" dirty="0" smtClean="0"/>
              <a:t>the rural </a:t>
            </a:r>
            <a:r>
              <a:rPr lang="en-US" dirty="0"/>
              <a:t>female </a:t>
            </a:r>
            <a:r>
              <a:rPr lang="en-US" dirty="0" smtClean="0"/>
              <a:t>body into an </a:t>
            </a:r>
            <a:r>
              <a:rPr lang="en-US" dirty="0"/>
              <a:t>industrial subject is political, and can be both empowering and repressive.</a:t>
            </a:r>
            <a:endParaRPr lang="en-GB" dirty="0"/>
          </a:p>
          <a:p>
            <a:r>
              <a:rPr lang="en-US" dirty="0"/>
              <a:t>According to </a:t>
            </a:r>
            <a:r>
              <a:rPr lang="en-US" dirty="0" err="1"/>
              <a:t>Ngai</a:t>
            </a:r>
            <a:r>
              <a:rPr lang="en-US" dirty="0"/>
              <a:t> the creation of a new industrial subject </a:t>
            </a:r>
            <a:r>
              <a:rPr lang="en-US" dirty="0" smtClean="0"/>
              <a:t>can be </a:t>
            </a:r>
            <a:r>
              <a:rPr lang="en-US" dirty="0"/>
              <a:t>empowering. “The constitution of new selves and identities is an act of power, and a process of self-</a:t>
            </a:r>
            <a:r>
              <a:rPr lang="en-US" dirty="0" err="1"/>
              <a:t>subjectivization</a:t>
            </a:r>
            <a:r>
              <a:rPr lang="en-US" dirty="0"/>
              <a:t>, exclusion and displacement” (18) </a:t>
            </a:r>
            <a:endParaRPr lang="en-US" dirty="0" smtClean="0"/>
          </a:p>
          <a:p>
            <a:r>
              <a:rPr lang="en-US" dirty="0" smtClean="0"/>
              <a:t>Is </a:t>
            </a:r>
            <a:r>
              <a:rPr lang="en-US" dirty="0"/>
              <a:t>Lucy empowered by her move to the </a:t>
            </a:r>
            <a:r>
              <a:rPr lang="en-US" dirty="0" err="1"/>
              <a:t>metropole</a:t>
            </a:r>
            <a:r>
              <a:rPr lang="en-US" dirty="0"/>
              <a:t>?</a:t>
            </a:r>
            <a:endParaRPr lang="en-GB" dirty="0"/>
          </a:p>
          <a:p>
            <a:endParaRPr lang="en-US" dirty="0"/>
          </a:p>
        </p:txBody>
      </p:sp>
    </p:spTree>
    <p:extLst>
      <p:ext uri="{BB962C8B-B14F-4D97-AF65-F5344CB8AC3E}">
        <p14:creationId xmlns:p14="http://schemas.microsoft.com/office/powerpoint/2010/main" val="1075119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Jamaica Kincaid, </a:t>
            </a:r>
            <a:r>
              <a:rPr lang="en-US" b="1" i="1" dirty="0" smtClean="0"/>
              <a:t>Lucy</a:t>
            </a:r>
            <a:endParaRPr lang="en-US" dirty="0"/>
          </a:p>
        </p:txBody>
      </p:sp>
      <p:sp>
        <p:nvSpPr>
          <p:cNvPr id="3" name="Content Placeholder 2"/>
          <p:cNvSpPr>
            <a:spLocks noGrp="1"/>
          </p:cNvSpPr>
          <p:nvPr>
            <p:ph idx="1"/>
          </p:nvPr>
        </p:nvSpPr>
        <p:spPr/>
        <p:txBody>
          <a:bodyPr>
            <a:normAutofit fontScale="85000" lnSpcReduction="10000"/>
          </a:bodyPr>
          <a:lstStyle/>
          <a:p>
            <a:pPr marL="514350" lvl="0" indent="-514350">
              <a:buFont typeface="+mj-lt"/>
              <a:buAutoNum type="arabicPeriod"/>
            </a:pPr>
            <a:r>
              <a:rPr lang="en-US" dirty="0"/>
              <a:t>How does Lucy escape this domestic world?</a:t>
            </a:r>
            <a:endParaRPr lang="en-GB" dirty="0"/>
          </a:p>
          <a:p>
            <a:pPr marL="514350" lvl="0" indent="-514350">
              <a:buFont typeface="+mj-lt"/>
              <a:buAutoNum type="arabicPeriod"/>
            </a:pPr>
            <a:r>
              <a:rPr lang="en-US" dirty="0"/>
              <a:t>Where does Lucy fit within the global political economy? </a:t>
            </a:r>
            <a:endParaRPr lang="en-GB" dirty="0"/>
          </a:p>
          <a:p>
            <a:pPr marL="514350" lvl="0" indent="-514350">
              <a:buFont typeface="+mj-lt"/>
              <a:buAutoNum type="arabicPeriod"/>
            </a:pPr>
            <a:r>
              <a:rPr lang="en-US" dirty="0"/>
              <a:t>What are the differences between her two homes?</a:t>
            </a:r>
            <a:endParaRPr lang="en-GB" dirty="0"/>
          </a:p>
          <a:p>
            <a:pPr marL="514350" lvl="0" indent="-514350">
              <a:buFont typeface="+mj-lt"/>
              <a:buAutoNum type="arabicPeriod"/>
            </a:pPr>
            <a:r>
              <a:rPr lang="en-US" dirty="0"/>
              <a:t>Is Lucy’s role in the novel primarily to accommodate men, whether they are in the home, workplace or elsewhere?</a:t>
            </a:r>
            <a:endParaRPr lang="en-GB" dirty="0"/>
          </a:p>
          <a:p>
            <a:pPr marL="514350" lvl="0" indent="-514350">
              <a:buFont typeface="+mj-lt"/>
              <a:buAutoNum type="arabicPeriod"/>
            </a:pPr>
            <a:r>
              <a:rPr lang="en-US" dirty="0"/>
              <a:t>Why does Lucy leave her job as an </a:t>
            </a:r>
            <a:r>
              <a:rPr lang="en-US" i="1" dirty="0"/>
              <a:t>au pair</a:t>
            </a:r>
            <a:r>
              <a:rPr lang="en-US" dirty="0"/>
              <a:t>?</a:t>
            </a:r>
            <a:endParaRPr lang="en-GB" dirty="0"/>
          </a:p>
          <a:p>
            <a:pPr marL="514350" lvl="0" indent="-514350">
              <a:buFont typeface="+mj-lt"/>
              <a:buAutoNum type="arabicPeriod"/>
            </a:pPr>
            <a:r>
              <a:rPr lang="en-US" dirty="0"/>
              <a:t>Are the female characters in the novel complicit with male patriarchy?</a:t>
            </a:r>
            <a:endParaRPr lang="en-GB" dirty="0"/>
          </a:p>
          <a:p>
            <a:endParaRPr lang="en-US" dirty="0"/>
          </a:p>
        </p:txBody>
      </p:sp>
    </p:spTree>
    <p:extLst>
      <p:ext uri="{BB962C8B-B14F-4D97-AF65-F5344CB8AC3E}">
        <p14:creationId xmlns:p14="http://schemas.microsoft.com/office/powerpoint/2010/main" val="10499504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99</TotalTime>
  <Words>893</Words>
  <Application>Microsoft Macintosh PowerPoint</Application>
  <PresentationFormat>On-screen Show (4:3)</PresentationFormat>
  <Paragraphs>39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Week 9: Migrating Selves</vt:lpstr>
      <vt:lpstr>What is Mohanty’s thesis?</vt:lpstr>
      <vt:lpstr>Discussion Questions</vt:lpstr>
      <vt:lpstr>What is Mies thesis?</vt:lpstr>
      <vt:lpstr>Mies and Kincaid’s Lucy</vt:lpstr>
      <vt:lpstr>What is Ngai’s thesis?</vt:lpstr>
      <vt:lpstr>Jamaica Kincaid, Lucy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9: Migrating Selves</dc:title>
  <dc:creator>Roxanne Bibizadeh</dc:creator>
  <cp:lastModifiedBy>Roxanne Bibizadeh</cp:lastModifiedBy>
  <cp:revision>12</cp:revision>
  <dcterms:created xsi:type="dcterms:W3CDTF">2015-11-29T14:47:21Z</dcterms:created>
  <dcterms:modified xsi:type="dcterms:W3CDTF">2015-11-30T09:55:44Z</dcterms:modified>
</cp:coreProperties>
</file>