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4"/>
  </p:notesMasterIdLst>
  <p:sldIdLst>
    <p:sldId id="256" r:id="rId2"/>
    <p:sldId id="257" r:id="rId3"/>
    <p:sldId id="258" r:id="rId4"/>
    <p:sldId id="312" r:id="rId5"/>
    <p:sldId id="364" r:id="rId6"/>
    <p:sldId id="366" r:id="rId7"/>
    <p:sldId id="367" r:id="rId8"/>
    <p:sldId id="370" r:id="rId9"/>
    <p:sldId id="371" r:id="rId10"/>
    <p:sldId id="373" r:id="rId11"/>
    <p:sldId id="374" r:id="rId12"/>
    <p:sldId id="433" r:id="rId13"/>
    <p:sldId id="434" r:id="rId14"/>
    <p:sldId id="435" r:id="rId15"/>
    <p:sldId id="436" r:id="rId16"/>
    <p:sldId id="284" r:id="rId17"/>
    <p:sldId id="295" r:id="rId18"/>
    <p:sldId id="285" r:id="rId19"/>
    <p:sldId id="286" r:id="rId20"/>
    <p:sldId id="289" r:id="rId21"/>
    <p:sldId id="290" r:id="rId22"/>
    <p:sldId id="288" r:id="rId23"/>
    <p:sldId id="291" r:id="rId24"/>
    <p:sldId id="292" r:id="rId25"/>
    <p:sldId id="293" r:id="rId26"/>
    <p:sldId id="294" r:id="rId27"/>
    <p:sldId id="437" r:id="rId28"/>
    <p:sldId id="372" r:id="rId29"/>
    <p:sldId id="277" r:id="rId30"/>
    <p:sldId id="279" r:id="rId31"/>
    <p:sldId id="276" r:id="rId32"/>
    <p:sldId id="280" r:id="rId33"/>
    <p:sldId id="278" r:id="rId34"/>
    <p:sldId id="281" r:id="rId35"/>
    <p:sldId id="439" r:id="rId36"/>
    <p:sldId id="441" r:id="rId37"/>
    <p:sldId id="442" r:id="rId38"/>
    <p:sldId id="432" r:id="rId39"/>
    <p:sldId id="444" r:id="rId40"/>
    <p:sldId id="282" r:id="rId41"/>
    <p:sldId id="283" r:id="rId42"/>
    <p:sldId id="445" r:id="rId43"/>
    <p:sldId id="422" r:id="rId44"/>
    <p:sldId id="423" r:id="rId45"/>
    <p:sldId id="443" r:id="rId46"/>
    <p:sldId id="424" r:id="rId47"/>
    <p:sldId id="376" r:id="rId48"/>
    <p:sldId id="334" r:id="rId49"/>
    <p:sldId id="303" r:id="rId50"/>
    <p:sldId id="304" r:id="rId51"/>
    <p:sldId id="358" r:id="rId52"/>
    <p:sldId id="344" r:id="rId53"/>
    <p:sldId id="330" r:id="rId54"/>
    <p:sldId id="319" r:id="rId55"/>
    <p:sldId id="327" r:id="rId56"/>
    <p:sldId id="321" r:id="rId57"/>
    <p:sldId id="337" r:id="rId58"/>
    <p:sldId id="339" r:id="rId59"/>
    <p:sldId id="338" r:id="rId60"/>
    <p:sldId id="416" r:id="rId61"/>
    <p:sldId id="357" r:id="rId62"/>
    <p:sldId id="346" r:id="rId63"/>
    <p:sldId id="329" r:id="rId64"/>
    <p:sldId id="421" r:id="rId65"/>
    <p:sldId id="342" r:id="rId66"/>
    <p:sldId id="407" r:id="rId67"/>
    <p:sldId id="314" r:id="rId68"/>
    <p:sldId id="438" r:id="rId69"/>
    <p:sldId id="440" r:id="rId70"/>
    <p:sldId id="375" r:id="rId71"/>
    <p:sldId id="266" r:id="rId72"/>
    <p:sldId id="267" r:id="rId73"/>
    <p:sldId id="268" r:id="rId74"/>
    <p:sldId id="259" r:id="rId75"/>
    <p:sldId id="260" r:id="rId76"/>
    <p:sldId id="269" r:id="rId77"/>
    <p:sldId id="270" r:id="rId78"/>
    <p:sldId id="271" r:id="rId79"/>
    <p:sldId id="272" r:id="rId80"/>
    <p:sldId id="273" r:id="rId81"/>
    <p:sldId id="274" r:id="rId82"/>
    <p:sldId id="275" r:id="rId83"/>
  </p:sldIdLst>
  <p:sldSz cx="12192000" cy="6858000"/>
  <p:notesSz cx="6858000" cy="9144000"/>
  <p:custDataLst>
    <p:tags r:id="rId8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0D9296-9334-0F4C-A181-182EA38EA6EC}" v="6" dt="2024-09-24T13:42:17.629"/>
    <p1510:client id="{2636C753-54E6-B641-934B-76CC3559AEC7}" v="2" dt="2024-09-23T14:25:01.869"/>
    <p1510:client id="{28B0DD95-C640-69D1-AC8B-3DA07C45E43C}" v="22" dt="2024-09-24T10:23:25.930"/>
    <p1510:client id="{4783E976-CB65-60F8-F046-62138BDC2EFE}" v="2" dt="2024-09-24T13:03:48.040"/>
    <p1510:client id="{7BA988A5-4C57-4D1C-4298-CD31FF9DA9A2}" v="1" dt="2024-09-23T14:35:47.170"/>
    <p1510:client id="{92EA53E6-1AC8-1B35-8563-28C123B9B180}" v="1" dt="2024-09-24T10:14:34.822"/>
    <p1510:client id="{AFDEFB12-069E-99FE-FD93-74EAC560113C}" v="61" dt="2024-09-24T11:41:05.502"/>
    <p1510:client id="{B78930BD-A685-F458-CDB4-7F1B6992AADF}" v="16" dt="2024-09-24T11:33:15.965"/>
    <p1510:client id="{BCDDA60E-0E40-A299-5E74-6154537FE0EE}" v="250" dt="2024-09-24T12:27:15.0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microsoft.com/office/2015/10/relationships/revisionInfo" Target="revisionInfo.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0:55.827"/>
    </inkml:context>
    <inkml:brush xml:id="br0">
      <inkml:brushProperty name="width" value="0.2" units="cm"/>
      <inkml:brushProperty name="height" value="0.2" units="cm"/>
      <inkml:brushProperty name="color" value="#FFC114"/>
    </inkml:brush>
  </inkml:definitions>
  <inkml:trace contextRef="#ctx0" brushRef="#br0">0 174 24575,'20'1'0,"-1"-1"0,1-1 0,-1-1 0,1-1 0,-1 0 0,34-12 0,6-5 0,68-14 0,-106 30 0,-1 1 0,23 0 0,-24 3 0,0-2 0,35-7 0,111-27 0,-130 30 0,-1 2 0,1 1 0,0 2 0,44 4 0,58-3 0,-116-2 0,33-9 0,-34 6 0,36-3 0,269 5 0,-167 5 0,327-2 0,-479 0 0,0 1 0,0-1 0,0 1 0,0 0 0,0 0 0,0 0 0,0 1 0,0 0 0,-1 0 0,1 1 0,-1 0 0,0-1 0,0 2 0,0-1 0,0 1 0,0-1 0,-1 1 0,1 1 0,-1-1 0,4 6 0,8 7 0,1-1 0,1 0 0,0-1 0,29 18 0,-39-28 0,0 1 0,-1 0 0,0 1 0,0 0 0,-1 0 0,11 14 0,26 52 0,-14-21 0,-23-40 0,0 0 0,7 19 0,-11-24 0,0 0 0,1 1 0,0-1 0,0 0 0,1-1 0,0 1 0,0-1 0,1 1 0,0-1 0,11 10 0,-12-12 0,0 0 0,0 0 0,0 0 0,0 1 0,-1-1 0,0 1 0,0 0 0,0 0 0,0 0 0,-1 0 0,0 1 0,0-1 0,0 0 0,-1 1 0,2 11 0,-1 6 0,-1 0 0,-3 39 0,0-21 0,2 57 0,-2 62 0,-1-145 0,0 0 0,0 0 0,-2-1 0,0 0 0,0 0 0,-1 0 0,-10 16 0,4-7 0,-10 29 0,10-19 0,-1-2 0,-28 52 0,33-70 0,0-1 0,-1 1 0,0-2 0,-1 1 0,-1-2 0,1 1 0,-2-1 0,-20 13 0,-81 58 0,70-62 0,2 0 0,30-12 0,-1-1 0,1-1 0,-1 0 0,0 0 0,-1-2 0,1 1 0,-1-1 0,-23 1 0,-8-1 0,-56-5 0,27-1 0,-984 3 0,1042-1 0,0 0 0,1-2 0,-25-6 0,-22-3 0,41 8 0,1 0 0,0-1 0,0-1 0,-18-9 0,-17-5 0,44 16 0,1-1 0,-1 1 0,1-1 0,0-1 0,0 0 0,1 0 0,-13-12 0,-49-58 0,55 59 0,2 1 0,1-1 0,1-1 0,-14-27 0,16 26 0,-1 1 0,-1 0 0,-20-23 0,23 32 0,0 0 0,1 0 0,0-1 0,0 0 0,1 0 0,0 0 0,1-1 0,0 0 0,0 0 0,2 0 0,-1-1 0,1 1 0,-2-19 0,2-32 0,6-73 0,0 73 0,-5-69 0,0 121 0,0 0 0,0-1 0,-1 1 0,-1 0 0,1 1 0,-2-1 0,1 1 0,-1-1 0,-1 2 0,-6-11 0,6 10 0,1 0 36,0 0 0,1 0 0,0 0 0,0-1 0,1 1 0,1-1 0,0 0 0,-2-17 0,2-6-428,3-43-1,0 43-511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7:07.648"/>
    </inkml:context>
    <inkml:brush xml:id="br0">
      <inkml:brushProperty name="width" value="0.2" units="cm"/>
      <inkml:brushProperty name="height" value="0.2" units="cm"/>
      <inkml:brushProperty name="color" value="#FFC114"/>
    </inkml:brush>
  </inkml:definitions>
  <inkml:trace contextRef="#ctx0" brushRef="#br0">5 945 24575,'1'-4'0,"0"1"0,0 0 0,0 0 0,0 0 0,1 0 0,-1 1 0,4-6 0,1-2 0,19-30 0,-20 33 0,0 0 0,0-1 0,-1 0 0,0 0 0,0 0 0,3-10 0,6-36 0,-10 36 0,2-1 0,0 1 0,1 0 0,14-30 0,12-5 0,-22 38 0,0-1 0,-1 0 0,-1 0 0,0-1 0,6-19 0,-9 14 0,2 1 0,13-31 0,-16 45 0,-1 1 0,1-1 0,0 1 0,0 0 0,1 0 0,0 1 0,0-1 0,0 1 0,1 0 0,0 1 0,9-7 0,45-23 0,76-30 0,-115 55 0,0 1 0,0 1 0,1 1 0,0 1 0,0 1 0,0 0 0,28 1 0,383 5 0,-411-4 0,0 0 0,-1-2 0,0 0 0,0-2 0,0 0 0,0-1 0,26-14 0,-19 10 0,6-1 0,0 2 0,52-8 0,-70 15 0,39-4 0,0 3 0,107 4 0,-62 2 0,813-2 0,-896-1 0,1-1 0,-1 0 0,23-7 0,-19 4 0,38-5 0,266 8 0,-166 4 0,526-2 0,-673 0 0,0 0 0,0 1 0,0 1 0,-1 0 0,1 1 0,0 0 0,-1 0 0,0 1 0,0 1 0,0 0 0,-1 0 0,1 1 0,-1 1 0,14 11 0,-12-7 0,1 0 0,-1-1 0,2 0 0,-1-1 0,1-1 0,0 0 0,24 9 0,-23-12 0,0 1 0,0 1 0,-1 0 0,0 1 0,-1 1 0,0 0 0,0 1 0,-1 0 0,0 1 0,-1 0 0,0 1 0,-1 0 0,12 18 0,-16-21 0,0-1 0,1 0 0,0-1 0,0 0 0,1 0 0,0 0 0,9 5 0,-9-7 0,0 1 0,-1 0 0,1 1 0,-2-1 0,1 1 0,-1 1 0,1-1 0,4 10 0,-6-5 0,0 0 0,-1 1 0,-1 0 0,0-1 0,0 1 0,-1 0 0,0 15 0,4 28 0,4 20 0,-4 0 0,-6 134 0,-2-86 0,3-106 0,-1 0 0,-1 0 0,0 0 0,-2 0 0,0 0 0,-1 0 0,-1 0 0,-13 31 0,-97 175 0,110-214 0,0 1 0,1 0 0,-3 15 0,3-14 0,1 1 0,-10 18 0,0-9 0,-27 37 0,27-42 0,0 2 0,2-1 0,-14 28 0,22-39 0,0-1 0,-1 0 0,0 0 0,0 0 0,-1-1 0,1 1 0,-9 6 0,-43 32 0,31-25 0,7-6 0,-2 0 0,1-1 0,-2-2 0,1 0 0,-2-1 0,-24 7 0,-136 27 0,133-33 0,31-5 0,1 0 0,-25 11 0,26-9 0,0-1 0,-34 8 0,-122 27 0,120-26 0,0-2 0,-1-2 0,-73 4 0,16-14 0,-96 8 0,-113 10 0,-2-20 0,108-1 0,126 3 0,5 1 0,-135-16 0,170 8 0,-122-23 0,139 24 0,-49-3 0,-17-2 0,0-7 0,-142-33 0,163 30 0,29 8 0,-56-22 0,75 25 0,0 1 0,0 2 0,-52-6 0,13 2 0,20 2 0,19 5 0,1-2 0,0-1 0,0-1 0,-46-18 0,34 7 0,20 10 0,0 0 0,0-1 0,2-1 0,-1-1 0,-29-24 0,16 4 0,-39-55 0,2 2 0,53 66 0,1 0 0,1-1 0,-19-39 0,25 44 0,1 1 0,0-2 0,1 1 0,1 0 0,0-1 0,-1-28 0,5-94 0,2 59 0,-3-93-1365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6:18.814"/>
    </inkml:context>
    <inkml:brush xml:id="br0">
      <inkml:brushProperty name="width" value="0.2" units="cm"/>
      <inkml:brushProperty name="height" value="0.2" units="cm"/>
      <inkml:brushProperty name="color" value="#FFC114"/>
    </inkml:brush>
  </inkml:definitions>
  <inkml:trace contextRef="#ctx0" brushRef="#br0">0 658 24575,'2'-5'0,"0"0"0,1 1 0,0-1 0,0 0 0,0 1 0,0 0 0,1 0 0,7-7 0,0-1 0,82-116 0,-14 17 0,-39 55 0,-30 40 0,1 0 0,0 1 0,2 0 0,26-25 0,-7 14 0,2 0 0,74-44 0,-97 66 0,0 0 0,1 0 0,-1 1 0,1 0 0,0 1 0,0-1 0,0 2 0,16-2 0,35-5 0,-17 0 0,75-3 0,-30 3 0,85-4 0,286 7 0,-256 7 0,699-2 0,-866 1 0,0 2 0,39 7 0,-36-4 0,61 2 0,-60-6 0,0 3 0,0 0 0,-1 2 0,51 13 0,78 11 0,-5-3 0,-130-22 0,55 5 0,-55-8 0,64 13 0,-88-13 0,1 1 0,-2 0 0,1 0 0,0 0 0,-1 1 0,0 1 0,-1-1 0,20 14 0,-11-5 0,-6-2 0,2-2 0,0 0 0,1 0 0,0-1 0,31 13 0,-25-12 0,1 0 0,-1 0 0,-1 2 0,-1 0 0,0 1 0,32 27 0,-34-26 0,1-1 0,22 11 0,-25-15 0,0 0 0,0 1 0,-1 1 0,15 13 0,-13-6 0,-3-3 0,1-1 0,0 0 0,2-1 0,0 0 0,30 18 0,-41-28 0,0 1 0,0 0 0,-1 0 0,1 0 0,-1 1 0,0-1 0,-1 1 0,0 0 0,0 0 0,0 0 0,-1 0 0,0 1 0,0-1 0,0 1 0,-1-1 0,-1 1 0,3 10 0,-2 8 0,0 0 0,-2 0 0,-4 26 0,0 3 0,5 19 0,1-41 0,-2 0 0,-2 0 0,-7 33 0,3-46 0,-1 0 0,-1-1 0,-2 1 0,-22 31 0,-62 61 0,73-87 0,-1 0 0,-43 32 0,55-48 0,0-1 0,0 0 0,-1 0 0,0 0 0,0-1 0,0 0 0,-1-1 0,0 0 0,0 0 0,-26 4 0,5-4 0,-1-2 0,-61-1 0,-2 0 0,76 1 0,0 0 0,-22 6 0,-34 3 0,-67 4 0,84-7 0,-102 3 0,109-9 0,-60 8 0,-14 1 0,-426-6 0,311-7 0,-1224 2 0,1432-2 0,1 0 0,-42-8 0,-46-3 0,95 11 0,-1 0 0,1-1 0,0-2 0,0 0 0,0 0 0,1-2 0,0-1 0,1 0 0,-26-12 0,43 15 0,-1 1 0,2-1 0,-1 0 0,1 0 0,0 0 0,0-1 0,-8-10 0,-30-50 0,9 13 0,29 45 0,-8-10 0,1 0 0,-13-24 0,17 24 0,0-1 0,2 0 0,1 0 0,1-1 0,0 1 0,0-33 0,5 17 0,1 6 0,-2 0 0,-11-50 0,3 40-455,2 1 0,0-56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7:49.871"/>
    </inkml:context>
    <inkml:brush xml:id="br0">
      <inkml:brushProperty name="width" value="0.2" units="cm"/>
      <inkml:brushProperty name="height" value="0.2" units="cm"/>
      <inkml:brushProperty name="color" value="#FFC114"/>
    </inkml:brush>
  </inkml:definitions>
  <inkml:trace contextRef="#ctx0" brushRef="#br0">1 858 24575,'1'-18'0,"0"-1"0,2 1 0,0-1 0,1 1 0,1 0 0,0 1 0,2-1 0,0 1 0,13-23 0,7-6 0,66-83 0,33-10 0,-53 63 0,-63 63 0,1 1 0,1 1 0,0 0 0,1 1 0,-1 0 0,2 1 0,0 0 0,0 1 0,0 1 0,1 0 0,17-5 0,9 2 0,1 2 0,-1 2 0,1 2 0,73 1 0,491 4 0,-548-4 0,0-3 0,84-20 0,-50 9 0,-40 7 0,-3 1 0,95-7 0,-113 14 0,53-10 0,-52 6 0,47-2 0,447 7 0,-253 2 0,-158-2 0,130 3 0,-232 0 0,0 0 0,0 0 0,-1 1 0,1 1 0,19 8 0,55 33 0,-60-30 0,0-1 0,33 12 0,-40-19 0,0 0 0,0 2 0,-1 0 0,0 2 0,-1 0 0,0 0 0,-1 2 0,0 0 0,20 22 0,14 17 0,-30-33 0,-1 0 0,-1 2 0,-1 1 0,-1 0 0,-1 1 0,15 29 0,4 28 0,10 22 0,-21-43 0,2 4 0,-18-47 0,-1-1 0,-1 2 0,0-1 0,-1 1 0,-1 0 0,-1 0 0,0 0 0,-2 0 0,1 1 0,-3 30 0,1 33 0,-4 66 0,3-141 0,0 0 0,0 0 0,0 0 0,-1 0 0,0 0 0,-1 0 0,1-1 0,-1 1 0,-6 8 0,-1 0 0,-1-1 0,-14 14 0,12-14 0,-20 27 0,23-26 0,-1 1 0,0-2 0,-1 1 0,-24 20 0,27-28 0,1 0 0,-1-1 0,0 0 0,0 0 0,0 0 0,-1-1 0,0-1 0,1 0 0,-19 4 0,-3-2 0,0 2 0,-35 13 0,-76 22 0,87-25 0,-73 13 0,105-25 0,-158 26 0,-25 6 0,-169 39 0,139-12 0,86-21 0,-52-2 0,39-9 0,78-11 0,-1-4 0,-160 10 0,-204-27 0,185-2 0,239 0 0,0-1 0,0-2 0,1 0 0,0-2 0,-29-11 0,-17-5 0,48 17 0,1-1 0,1-1 0,-1-1 0,1-1 0,1-1 0,0-1 0,0 0 0,1-2 0,1 0 0,-23-23 0,-3-4 0,-17-19 0,54 53 0,1-2 0,-1 1 0,2-1 0,-1 0 0,1 0 0,-4-12 0,-2-7 0,0 1 0,-2 0 0,-1 1 0,-2 0 0,-18-23 0,28 40 0,0 0 0,0-1 0,1 1 0,0-1 0,1 0 0,0 0 0,1-1 0,0 1 0,0-1 0,1 0 0,-1-11 0,1-17 0,4-70 0,1 34 0,-2 37 0,0 1 0,-1 0 0,-2 0 0,-8-43 0,3 46-455,2-1 0,-1-37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4:43:13.629"/>
    </inkml:context>
    <inkml:brush xml:id="br0">
      <inkml:brushProperty name="width" value="0.2" units="cm"/>
      <inkml:brushProperty name="height" value="0.2" units="cm"/>
      <inkml:brushProperty name="color" value="#FFC114"/>
    </inkml:brush>
  </inkml:definitions>
  <inkml:trace contextRef="#ctx0" brushRef="#br0">117 2542 24575,'-1'-3'0,"0"0"0,0-1 0,0 1 0,0 0 0,0 0 0,-4-7 0,-2-4 0,2 4 0,0-1 0,0 1 0,-12-16 0,-12-22 0,22 29 0,0 0 0,1-1 0,1 1 0,0-1 0,2-1 0,-1-22 0,4-126 0,2 75 0,-2-534 0,2 611 0,0-1 0,1 0 0,1 1 0,1-1 0,0 1 0,15-32 0,-9 24 0,13-51 0,-19 56 0,0 0 0,1 1 0,1-1 0,1 1 0,1 1 0,16-27 0,-13 28 0,0 0 0,1 1 0,1 0 0,1 1 0,0 1 0,1 0 0,0 1 0,1 1 0,24-13 0,-23 13 0,26-23 0,-3 2 0,-23 22 0,0 1 0,1 1 0,0 0 0,28-8 0,17-7 0,109-64 0,-157 79 0,-3 3 0,1 0 0,1 1 0,-1 0 0,19-2 0,31-11 0,-14-1 0,12-3 0,95-50 0,-67 29 0,-32 17 0,77-46 0,-85 44 0,48-19 0,-56 28 0,-27 13 0,0 0 0,0 2 0,1 0 0,0 0 0,-1 1 0,24 0 0,98 3 0,-61 3 0,-44-3 0,0-1 0,0-1 0,54-12 0,-18 4 0,-47 8 0,38-9 0,-8-3 0,1 3 0,1 2 0,0 2 0,87 1 0,472 7 0,-572 1 0,59 11 0,21 1 0,-23-14 0,26 2 0,-56 9 0,-13-1 0,41 5 0,-54-7 0,74 4 0,-89-10 0,51 10 0,-47-6 0,36 2 0,34-8 0,-64-1 0,1 2 0,-1 1 0,41 8 0,-7 5 0,1-2 0,129 5 0,-169-16 0,-1 1 0,35 8 0,-8-1 0,17 4 0,126 40 0,-182-49 0,1-1 0,-1-1 0,20 1 0,34 7 0,-59-7 0,-1 1 0,-1 0 0,1 1 0,-1 1 0,0 0 0,0 0 0,-1 1 0,17 16 0,-5-5 0,13 9 0,73 43 0,-84-55 0,-1 1 0,-1 1 0,-1 1 0,30 33 0,4 4 0,-34-35 0,6 3 0,43 53 0,-64-68 0,-1 0 0,0 1 0,-1 0 0,0 0 0,-1 0 0,0 0 0,0 0 0,-1 1 0,0-1 0,-1 1 0,0 12 0,9 48 0,2-23 0,-3-13 0,-1 1 0,-1 1 0,2 47 0,-9 412 0,-2-220 0,3-227 0,1-25 0,-2 1 0,-1 0 0,-1 0 0,-9 44 0,-5 4 0,14-58 0,0 0 0,-1 0 0,-1-1 0,-1 1 0,0-1 0,-1 0 0,0 0 0,-12 18 0,-16 15 0,-67 72 0,93-112 0,1-1 0,-1-1 0,0 1 0,-1-1 0,1 0 0,-15 5 0,14-6 0,0-1 0,1 2 0,0-1 0,0 1 0,0 1 0,-13 11 0,-10 17 0,24-24 0,-1-1 0,0 0 0,-1 0 0,0-1 0,0 0 0,-1 0 0,0-1 0,-19 10 0,-35 12 0,-30 12 0,44-21 0,26-9 0,-1-2 0,-37 10 0,-40 6 0,-21 5 0,-30 9 0,110-26 0,0-2 0,-1-1 0,-66 4 0,-171-13 0,126-3 0,125 4 0,-60 11 0,-17 1 0,-312-11 0,213-5 0,-939 2 0,1121 1 0,0 1 0,-36 9 0,31-5 0,-33 2 0,26-6 0,7-1 0,-49 8 0,32-1 0,-89 3 0,-48-12 0,61-1 0,-562 2 0,671 0 0,-1-1 0,1-1 0,0 0 0,0-1 0,0 0 0,-18-8 0,-71-38 0,83 37 0,-1 2 0,-1 0 0,1 1 0,-2 1 0,1 1 0,-44-8 0,45 13 0,6 1 0,0 0 0,0-2 0,-23-6 0,32 8 0,0-1 0,1-1 0,-1 1 0,1-1 0,0 1 0,0-1 0,0 0 0,0-1 0,0 1 0,0-1 0,1 1 0,0-1 0,0 0 0,-3-6 0,-16-30 0,-9-14 0,25 44 0,0-1 0,1 1 0,0-1 0,1 0 0,-5-19 0,-12-28 0,19 55-4,0 0-1,0 0 1,0 0-1,-1 0 1,1 0-1,-1 0 1,0 1-1,0-1 1,0 1-1,0 0 1,0 0-1,0 0 1,-1 1-1,1-1 1,-1 1-1,1-1 1,-1 1-1,0 0 1,1 0-1,-6 0 1,-14-5-1267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59C60-D2D9-1040-BBCF-7D914B4D3C1D}" type="datetimeFigureOut">
              <a:rPr lang="en-US" smtClean="0"/>
              <a:t>9/26/2024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61E842-9538-8F48-8896-7B268D0C9DB8}" type="slidenum">
              <a:rPr lang="en-US" smtClean="0"/>
              <a:t>‹#›</a:t>
            </a:fld>
            <a:endParaRPr lang="en-US"/>
          </a:p>
        </p:txBody>
      </p:sp>
    </p:spTree>
    <p:extLst>
      <p:ext uri="{BB962C8B-B14F-4D97-AF65-F5344CB8AC3E}">
        <p14:creationId xmlns:p14="http://schemas.microsoft.com/office/powerpoint/2010/main" val="3406613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I were to sum up what an MA seminar is, it would be a “student-led discussion focused on a particular issue pertinent to literary study and informed by that week’s assigned readings.” What does this mean? Let’s break this down a little.</a:t>
            </a:r>
          </a:p>
          <a:p>
            <a:endParaRPr lang="en-US"/>
          </a:p>
          <a:p>
            <a:r>
              <a:rPr lang="en-US"/>
              <a:t>The fact that MA seminars are student led discussions is going to make this learning experience a little different from what you may have encountered in an undergraduate lecture or seminar. In lectures, the primary voice comes from the lecturer who offers a particular take on the text in question, while in undergraduate seminars, the seminar leader might be more hands about how the conversation is run—either by setting very specific group activities or setting questions for the students to answer as the seminar progresses. But in an MA seminar, it is the students’ voices that are elevated. While the seminar leader will facilitate the conversation with certain questions and sharing their interpretations of the texts, the flow of the conversation is down to the students themselves. The seminar is a space of collaborative, shared discussion wherein you, your fellow students, and the instructor model for each other how to close-read, </a:t>
            </a:r>
            <a:r>
              <a:rPr lang="en-US" err="1"/>
              <a:t>analyse</a:t>
            </a:r>
            <a:r>
              <a:rPr lang="en-US"/>
              <a:t> and argue at a much higher critical level than undergraduate. This is why active, participation in seminar by all students is really important—both in terms of speaking out your ideas, but also in listening closely to others so that you can engage with what they’re saying (not just about making your voice heard).</a:t>
            </a:r>
          </a:p>
          <a:p>
            <a:endParaRPr lang="en-US"/>
          </a:p>
          <a:p>
            <a:r>
              <a:rPr lang="en-US"/>
              <a:t>The MA seminar is also informed by assigned texts. Seminar leaders will typically assign about 50-90 pages of reading per week, and you will take the ideas you’ve picked up in your weekly readings as starting off points for discussion. This might seem like quite a lot! The crucial thing to remember here is that the goal is not to completely understand everything you’ve read on the first go before seminar. I often make this mistake—where I try to take notes on absolutely everything and get stressed if I don’t understand everything. But it’s completely fine to have things you don’t understand everything at the beginning! Rather than trying to completely comprehend everything, think about certain aspects of what you’ve read that really grabbed your interest—aspects that might have raised questions for you, that you might resonate with, that you might disagree with, then think about what you have to say about them. If there are parts you don’t understand, highlight them as well—because I guarantee that there will be others who don’t understand it also (those parts of the texts are often the most interesting). Once in seminar itself, you’ll discover that your ideas will develop along with that of others, and at the end, you’ll have a far better understanding of the text itself. </a:t>
            </a:r>
          </a:p>
          <a:p>
            <a:endParaRPr lang="en-US"/>
          </a:p>
          <a:p>
            <a:r>
              <a:rPr lang="en-US"/>
              <a:t>Often, modules will require you to do a informal presentation about one of the assigned readings in seminar. If you are unsure of what is required in a presentation, speak to the seminar leader. But much like the readings, these presentations should be thought of as a platforms that help further discussion and debate, rather than just trying to give a complete, comprehensive summary about the text itself. </a:t>
            </a:r>
          </a:p>
        </p:txBody>
      </p:sp>
      <p:sp>
        <p:nvSpPr>
          <p:cNvPr id="4" name="Slide Number Placeholder 3"/>
          <p:cNvSpPr>
            <a:spLocks noGrp="1"/>
          </p:cNvSpPr>
          <p:nvPr>
            <p:ph type="sldNum" sz="quarter" idx="5"/>
          </p:nvPr>
        </p:nvSpPr>
        <p:spPr/>
        <p:txBody>
          <a:bodyPr/>
          <a:lstStyle/>
          <a:p>
            <a:fld id="{EDA60E73-436C-5B47-BA4B-5323AA039C81}" type="slidenum">
              <a:rPr lang="en-US" smtClean="0"/>
              <a:t>38</a:t>
            </a:fld>
            <a:endParaRPr lang="en-US"/>
          </a:p>
        </p:txBody>
      </p:sp>
    </p:spTree>
    <p:extLst>
      <p:ext uri="{BB962C8B-B14F-4D97-AF65-F5344CB8AC3E}">
        <p14:creationId xmlns:p14="http://schemas.microsoft.com/office/powerpoint/2010/main" val="1196236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52</a:t>
            </a:fld>
            <a:endParaRPr lang="en-GB"/>
          </a:p>
        </p:txBody>
      </p:sp>
    </p:spTree>
    <p:extLst>
      <p:ext uri="{BB962C8B-B14F-4D97-AF65-F5344CB8AC3E}">
        <p14:creationId xmlns:p14="http://schemas.microsoft.com/office/powerpoint/2010/main" val="2665328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53</a:t>
            </a:fld>
            <a:endParaRPr lang="en-GB"/>
          </a:p>
        </p:txBody>
      </p:sp>
    </p:spTree>
    <p:extLst>
      <p:ext uri="{BB962C8B-B14F-4D97-AF65-F5344CB8AC3E}">
        <p14:creationId xmlns:p14="http://schemas.microsoft.com/office/powerpoint/2010/main" val="4161945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62</a:t>
            </a:fld>
            <a:endParaRPr lang="en-GB"/>
          </a:p>
        </p:txBody>
      </p:sp>
    </p:spTree>
    <p:extLst>
      <p:ext uri="{BB962C8B-B14F-4D97-AF65-F5344CB8AC3E}">
        <p14:creationId xmlns:p14="http://schemas.microsoft.com/office/powerpoint/2010/main" val="2958264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fld id="{51F85E1E-CF49-4471-9713-2F5FA54EC36F}" type="slidenum">
              <a:rPr lang="en-GB" smtClean="0"/>
              <a:t>67</a:t>
            </a:fld>
            <a:endParaRPr lang="en-GB"/>
          </a:p>
        </p:txBody>
      </p:sp>
    </p:spTree>
    <p:extLst>
      <p:ext uri="{BB962C8B-B14F-4D97-AF65-F5344CB8AC3E}">
        <p14:creationId xmlns:p14="http://schemas.microsoft.com/office/powerpoint/2010/main" val="3997446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2BA47-528F-A65C-97FE-E78DBF11E4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D128C7A-7442-0A9E-4224-3382F25367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A5D5FAE-CC68-9833-D0E1-2F5CC6C0E0AF}"/>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980877D2-7F16-2DFF-6A84-2CD92994AF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F163CD-1827-4801-3E8D-2DFFF987EB6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18152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39AC-05AE-BEE4-4D4E-12C74CD9CB0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5C7705D-4393-3DF3-6E74-EA12ABA5D65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4F2AB0-BE1B-ECCE-E7F2-41F1C2127B50}"/>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60A9E756-B043-2B34-DE12-9FA24CAE8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26754A-6A08-E7CC-EEAE-CFAA6753D078}"/>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698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AFCF6-D3A2-F01F-B09F-274EFCECA1D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3B95AA3-67F9-3499-26D1-DE882EF372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B0F24E-14B4-4004-AE54-BADFA10EC0DE}"/>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9A9FB4BD-1643-E81B-089A-055A6F34CA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9360C-92A1-6528-5CD5-944A9A882845}"/>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434015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15" y="4725144"/>
            <a:ext cx="8758015"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382" y="5301952"/>
            <a:ext cx="8758015"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9626528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0668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167582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 y="1"/>
            <a:ext cx="12191540" cy="6857996"/>
          </a:xfrm>
          <a:prstGeom prst="rect">
            <a:avLst/>
          </a:prstGeom>
        </p:spPr>
      </p:pic>
      <p:sp>
        <p:nvSpPr>
          <p:cNvPr id="8" name="Picture Placeholder 7"/>
          <p:cNvSpPr>
            <a:spLocks noGrp="1"/>
          </p:cNvSpPr>
          <p:nvPr>
            <p:ph type="pic" sz="quarter" idx="10"/>
          </p:nvPr>
        </p:nvSpPr>
        <p:spPr>
          <a:xfrm>
            <a:off x="1303870" y="1892301"/>
            <a:ext cx="3026833" cy="368877"/>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4694102" y="1892301"/>
            <a:ext cx="3026833" cy="368877"/>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8095028" y="1892301"/>
            <a:ext cx="3026833" cy="368877"/>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1178992" y="1177502"/>
            <a:ext cx="10189521" cy="409863"/>
          </a:xfrm>
          <a:prstGeom prst="rect">
            <a:avLst/>
          </a:prstGeom>
        </p:spPr>
        <p:txBody>
          <a:bodyPr/>
          <a:lstStyle>
            <a:lvl1pPr>
              <a:buClr>
                <a:srgbClr val="511C6C"/>
              </a:buClr>
              <a:buSzPct val="100000"/>
              <a:defRPr sz="1997"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23" name="Text Placeholder 21"/>
          <p:cNvSpPr>
            <a:spLocks noGrp="1"/>
          </p:cNvSpPr>
          <p:nvPr>
            <p:ph type="body" sz="quarter" idx="14" hasCustomPrompt="1"/>
          </p:nvPr>
        </p:nvSpPr>
        <p:spPr>
          <a:xfrm>
            <a:off x="1178992" y="606872"/>
            <a:ext cx="10189521" cy="819725"/>
          </a:xfrm>
          <a:prstGeom prst="rect">
            <a:avLst/>
          </a:prstGeom>
        </p:spPr>
        <p:txBody>
          <a:bodyPr/>
          <a:lstStyle>
            <a:lvl1pPr marL="0" indent="0">
              <a:buFontTx/>
              <a:buNone/>
              <a:defRPr sz="1997"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(3 column images)</a:t>
            </a:r>
          </a:p>
          <a:p>
            <a:pPr lvl="0"/>
            <a:endParaRPr lang="en-US"/>
          </a:p>
        </p:txBody>
      </p:sp>
      <p:sp>
        <p:nvSpPr>
          <p:cNvPr id="25" name="Text Placeholder 21"/>
          <p:cNvSpPr>
            <a:spLocks noGrp="1"/>
          </p:cNvSpPr>
          <p:nvPr>
            <p:ph type="body" sz="quarter" idx="15" hasCustomPrompt="1"/>
          </p:nvPr>
        </p:nvSpPr>
        <p:spPr>
          <a:xfrm>
            <a:off x="1178988" y="4231675"/>
            <a:ext cx="3151712"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26" name="Text Placeholder 21"/>
          <p:cNvSpPr>
            <a:spLocks noGrp="1"/>
          </p:cNvSpPr>
          <p:nvPr>
            <p:ph type="body" sz="quarter" idx="16" hasCustomPrompt="1"/>
          </p:nvPr>
        </p:nvSpPr>
        <p:spPr>
          <a:xfrm>
            <a:off x="4587289" y="4231675"/>
            <a:ext cx="3133647"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Nulla</a:t>
            </a:r>
            <a:r>
              <a:rPr lang="en-US"/>
              <a:t> </a:t>
            </a:r>
            <a:r>
              <a:rPr lang="en-US" err="1"/>
              <a:t>nisl</a:t>
            </a:r>
            <a:r>
              <a:rPr lang="en-US"/>
              <a:t> </a:t>
            </a:r>
            <a:r>
              <a:rPr lang="en-US" err="1"/>
              <a:t>ipsum</a:t>
            </a:r>
            <a:r>
              <a:rPr lang="en-US"/>
              <a:t>, </a:t>
            </a:r>
            <a:r>
              <a:rPr lang="en-US" err="1"/>
              <a:t>faucibus</a:t>
            </a:r>
            <a:r>
              <a:rPr lang="en-US"/>
              <a:t> et </a:t>
            </a:r>
            <a:r>
              <a:rPr lang="en-US" err="1"/>
              <a:t>arcu</a:t>
            </a:r>
            <a:r>
              <a:rPr lang="en-US"/>
              <a:t> </a:t>
            </a:r>
            <a:r>
              <a:rPr lang="en-US" err="1"/>
              <a:t>eu</a:t>
            </a:r>
            <a:r>
              <a:rPr lang="en-US"/>
              <a:t>, </a:t>
            </a:r>
            <a:r>
              <a:rPr lang="en-US" err="1"/>
              <a:t>gravida</a:t>
            </a:r>
            <a:r>
              <a:rPr lang="en-US"/>
              <a:t> </a:t>
            </a:r>
            <a:r>
              <a:rPr lang="en-US" err="1"/>
              <a:t>pretium</a:t>
            </a:r>
            <a:endParaRPr lang="en-US"/>
          </a:p>
        </p:txBody>
      </p:sp>
      <p:sp>
        <p:nvSpPr>
          <p:cNvPr id="27" name="Text Placeholder 21"/>
          <p:cNvSpPr>
            <a:spLocks noGrp="1"/>
          </p:cNvSpPr>
          <p:nvPr>
            <p:ph type="body" sz="quarter" idx="17" hasCustomPrompt="1"/>
          </p:nvPr>
        </p:nvSpPr>
        <p:spPr>
          <a:xfrm>
            <a:off x="7988079" y="4231675"/>
            <a:ext cx="3133780"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Curabitur</a:t>
            </a:r>
            <a:r>
              <a:rPr lang="en-US"/>
              <a:t> sit </a:t>
            </a:r>
            <a:r>
              <a:rPr lang="en-US" err="1"/>
              <a:t>amet</a:t>
            </a:r>
            <a:r>
              <a:rPr lang="en-US"/>
              <a:t> </a:t>
            </a:r>
            <a:r>
              <a:rPr lang="en-US" err="1"/>
              <a:t>vehicula</a:t>
            </a:r>
            <a:r>
              <a:rPr lang="en-US"/>
              <a:t> dui, sit </a:t>
            </a:r>
            <a:r>
              <a:rPr lang="en-US" err="1"/>
              <a:t>amet</a:t>
            </a:r>
            <a:r>
              <a:rPr lang="en-US"/>
              <a:t> </a:t>
            </a:r>
            <a:r>
              <a:rPr lang="en-US" err="1"/>
              <a:t>dignissim</a:t>
            </a:r>
            <a:r>
              <a:rPr lang="en-US"/>
              <a:t> </a:t>
            </a:r>
            <a:r>
              <a:rPr lang="en-US" err="1"/>
              <a:t>est</a:t>
            </a:r>
            <a:endParaRPr lang="en-US"/>
          </a:p>
        </p:txBody>
      </p:sp>
    </p:spTree>
    <p:extLst>
      <p:ext uri="{BB962C8B-B14F-4D97-AF65-F5344CB8AC3E}">
        <p14:creationId xmlns:p14="http://schemas.microsoft.com/office/powerpoint/2010/main" val="97156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 y="1"/>
            <a:ext cx="12191540" cy="6857996"/>
          </a:xfrm>
          <a:prstGeom prst="rect">
            <a:avLst/>
          </a:prstGeom>
        </p:spPr>
      </p:pic>
      <p:sp>
        <p:nvSpPr>
          <p:cNvPr id="22" name="Text Placeholder 21"/>
          <p:cNvSpPr>
            <a:spLocks noGrp="1"/>
          </p:cNvSpPr>
          <p:nvPr>
            <p:ph type="body" sz="quarter" idx="13" hasCustomPrompt="1"/>
          </p:nvPr>
        </p:nvSpPr>
        <p:spPr>
          <a:xfrm>
            <a:off x="4544507" y="1346877"/>
            <a:ext cx="6299956"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Morbi</a:t>
            </a:r>
            <a:r>
              <a:rPr lang="en-US"/>
              <a:t> vitae </a:t>
            </a:r>
            <a:r>
              <a:rPr lang="en-US" err="1"/>
              <a:t>nibh</a:t>
            </a:r>
            <a:r>
              <a:rPr lang="en-US"/>
              <a:t> est.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4544507" y="606870"/>
            <a:ext cx="6578020" cy="697889"/>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(one border image portrait)</a:t>
            </a:r>
          </a:p>
          <a:p>
            <a:pPr lvl="0"/>
            <a:endParaRPr lang="en-US"/>
          </a:p>
        </p:txBody>
      </p:sp>
      <p:sp>
        <p:nvSpPr>
          <p:cNvPr id="6" name="Picture Placeholder 7"/>
          <p:cNvSpPr>
            <a:spLocks noGrp="1"/>
          </p:cNvSpPr>
          <p:nvPr>
            <p:ph type="pic" sz="quarter" idx="10"/>
          </p:nvPr>
        </p:nvSpPr>
        <p:spPr>
          <a:xfrm>
            <a:off x="545434" y="606871"/>
            <a:ext cx="3283284" cy="4023953"/>
          </a:xfrm>
          <a:prstGeom prst="rect">
            <a:avLst/>
          </a:prstGeom>
          <a:ln w="34925">
            <a:solidFill>
              <a:srgbClr val="511C6C"/>
            </a:solidFill>
          </a:ln>
          <a:effectLst/>
        </p:spPr>
        <p:txBody>
          <a:bodyPr/>
          <a:lstStyle/>
          <a:p>
            <a:r>
              <a:rPr lang="en-US"/>
              <a:t>Click icon to add picture</a:t>
            </a:r>
          </a:p>
        </p:txBody>
      </p:sp>
    </p:spTree>
    <p:extLst>
      <p:ext uri="{BB962C8B-B14F-4D97-AF65-F5344CB8AC3E}">
        <p14:creationId xmlns:p14="http://schemas.microsoft.com/office/powerpoint/2010/main" val="3339287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135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9919914" y="4579321"/>
            <a:ext cx="1677828" cy="876304"/>
          </a:xfrm>
          <a:prstGeom prst="rect">
            <a:avLst/>
          </a:prstGeom>
        </p:spPr>
        <p:txBody>
          <a:bodyPr/>
          <a:lstStyle/>
          <a:p>
            <a:endParaRPr lang="en-US"/>
          </a:p>
        </p:txBody>
      </p:sp>
      <p:sp>
        <p:nvSpPr>
          <p:cNvPr id="13" name="Picture Placeholder 7"/>
          <p:cNvSpPr>
            <a:spLocks noGrp="1"/>
          </p:cNvSpPr>
          <p:nvPr>
            <p:ph type="pic" sz="quarter" idx="11"/>
          </p:nvPr>
        </p:nvSpPr>
        <p:spPr>
          <a:xfrm>
            <a:off x="9907230" y="5594636"/>
            <a:ext cx="1677828" cy="876304"/>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1178989" y="3119080"/>
            <a:ext cx="8147119"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15" name="Text Placeholder 21"/>
          <p:cNvSpPr>
            <a:spLocks noGrp="1"/>
          </p:cNvSpPr>
          <p:nvPr>
            <p:ph type="body" sz="quarter" idx="14" hasCustomPrompt="1"/>
          </p:nvPr>
        </p:nvSpPr>
        <p:spPr>
          <a:xfrm>
            <a:off x="1178989" y="2207955"/>
            <a:ext cx="71649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4218356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1790896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2CF9-AC87-09CB-8035-595F56440F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459CFD-8598-4C17-B8CB-AC19A228D63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B62E05C-14C0-758A-F415-DB884F9EF4A0}"/>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574B25F5-BBAE-E4BD-54A4-173B2983D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063503-9FF7-FFB2-CF0B-DEBB0EE71E5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4153100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1226-16DA-B454-C818-0894B90501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17EB186-C6CE-6D49-EC72-57B6BA38AB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5A3D61-FEB6-AA17-E5B1-27F605A6BB7D}"/>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FC4BF330-5F5E-937A-F891-7939B7F20E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A4A53E-98D8-EAC0-FD1C-61716EB03EB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273697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5A7A-9EAA-0E41-8D95-C2DEBE52287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C5A166-CC4C-7A5A-9D1F-77FEB7DF3CF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896CF32-74F2-FD7F-5FD9-BA4B2124CD4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3565BBE-B385-3EFB-A41F-BBDB9ECB7DB1}"/>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6" name="Footer Placeholder 5">
            <a:extLst>
              <a:ext uri="{FF2B5EF4-FFF2-40B4-BE49-F238E27FC236}">
                <a16:creationId xmlns:a16="http://schemas.microsoft.com/office/drawing/2014/main" id="{BAA8539B-8B88-D708-9CD5-D8CA1AC4D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428D8F-19AB-3FF5-C471-DC837385C5A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97732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C57A-6EFA-7181-BBEF-0AE23E3019D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E52F7B4-AB55-CBD6-329D-9C5B5E9933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A2DBC-912F-3921-9F1A-B4CDEDCAB8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814600D-A20A-3ED7-94FF-AEBDCF1E43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0F57F1E-CCE8-A8DC-2346-268F638CB0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5BA01D5-23BF-4CE1-E645-00FE323E7D40}"/>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8" name="Footer Placeholder 7">
            <a:extLst>
              <a:ext uri="{FF2B5EF4-FFF2-40B4-BE49-F238E27FC236}">
                <a16:creationId xmlns:a16="http://schemas.microsoft.com/office/drawing/2014/main" id="{AC9B3C08-E59F-5A18-42BB-0AB35F6165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98EC64-EC30-89DB-A201-DBEF9513CE0B}"/>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4100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F91DB-963E-363D-009A-FD04C71FBA0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E99ACD6-AB4D-72D0-4579-AA9B15C5EFE5}"/>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4" name="Footer Placeholder 3">
            <a:extLst>
              <a:ext uri="{FF2B5EF4-FFF2-40B4-BE49-F238E27FC236}">
                <a16:creationId xmlns:a16="http://schemas.microsoft.com/office/drawing/2014/main" id="{A6B88B16-70AA-49E1-7557-83E35E983A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3A4C7D-EFB0-05AE-D0A0-36DE1E693A0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751858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879649-D0E5-9A58-931D-3999FD100EB1}"/>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3" name="Footer Placeholder 2">
            <a:extLst>
              <a:ext uri="{FF2B5EF4-FFF2-40B4-BE49-F238E27FC236}">
                <a16:creationId xmlns:a16="http://schemas.microsoft.com/office/drawing/2014/main" id="{20EC5902-AE7B-C457-611C-DF540C4131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3B81F-F9A9-2294-8528-79665A456C84}"/>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54424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7C8AE-55BC-F87B-7140-2D7C520C6DA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AA0DA93-3EA6-54FE-38E5-D9851883A9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A7441BE-E5F8-2089-7D95-42FCBCB291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CC34F4A-9CBC-B9D2-7E04-28EE9FBB2C77}"/>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6" name="Footer Placeholder 5">
            <a:extLst>
              <a:ext uri="{FF2B5EF4-FFF2-40B4-BE49-F238E27FC236}">
                <a16:creationId xmlns:a16="http://schemas.microsoft.com/office/drawing/2014/main" id="{F54E3123-311A-A6BD-031F-8E0BC2964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07ACA7-F498-9BAB-16C6-C1A11F64273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81273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5A70-5C2E-33DA-4676-B66158217D2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1E43C54-A9EB-6E99-9E17-427B0A9E8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9DA8C3-0567-2A5E-B772-5CC42A8F0A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99F937-6DA3-F544-1877-990B7CF8FA2D}"/>
              </a:ext>
            </a:extLst>
          </p:cNvPr>
          <p:cNvSpPr>
            <a:spLocks noGrp="1"/>
          </p:cNvSpPr>
          <p:nvPr>
            <p:ph type="dt" sz="half" idx="10"/>
          </p:nvPr>
        </p:nvSpPr>
        <p:spPr/>
        <p:txBody>
          <a:bodyPr/>
          <a:lstStyle/>
          <a:p>
            <a:fld id="{31EF7E3D-E31C-D74D-ABA3-2A760FCF9A3E}" type="datetimeFigureOut">
              <a:rPr lang="en-US" smtClean="0"/>
              <a:t>9/26/2024</a:t>
            </a:fld>
            <a:endParaRPr lang="en-US"/>
          </a:p>
        </p:txBody>
      </p:sp>
      <p:sp>
        <p:nvSpPr>
          <p:cNvPr id="6" name="Footer Placeholder 5">
            <a:extLst>
              <a:ext uri="{FF2B5EF4-FFF2-40B4-BE49-F238E27FC236}">
                <a16:creationId xmlns:a16="http://schemas.microsoft.com/office/drawing/2014/main" id="{9B10ED55-ACDF-5D0A-AC55-FA2A11990C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5DDB14-E19C-E06D-B10C-2128C9E030F3}"/>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71801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BFCCBC-3C06-B280-F5A9-945C0FF41A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3A0FD68-0D9D-1FBB-8AD6-D523A1AA29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453CE0-B496-60C1-EB61-5894B83067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F7E3D-E31C-D74D-ABA3-2A760FCF9A3E}" type="datetimeFigureOut">
              <a:rPr lang="en-US" smtClean="0"/>
              <a:t>9/26/2024</a:t>
            </a:fld>
            <a:endParaRPr lang="en-US"/>
          </a:p>
        </p:txBody>
      </p:sp>
      <p:sp>
        <p:nvSpPr>
          <p:cNvPr id="5" name="Footer Placeholder 4">
            <a:extLst>
              <a:ext uri="{FF2B5EF4-FFF2-40B4-BE49-F238E27FC236}">
                <a16:creationId xmlns:a16="http://schemas.microsoft.com/office/drawing/2014/main" id="{22F356F5-92E5-3D27-AF74-1CFC0D8AF8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4FA431-D6C9-AB1A-8C78-841BD83718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ED4D51-F0D5-C944-BD14-BE32E89DAF9B}" type="slidenum">
              <a:rPr lang="en-US" smtClean="0"/>
              <a:t>‹#›</a:t>
            </a:fld>
            <a:endParaRPr lang="en-US"/>
          </a:p>
        </p:txBody>
      </p:sp>
    </p:spTree>
    <p:extLst>
      <p:ext uri="{BB962C8B-B14F-4D97-AF65-F5344CB8AC3E}">
        <p14:creationId xmlns:p14="http://schemas.microsoft.com/office/powerpoint/2010/main" val="301625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 id="2147483666" r:id="rId16"/>
    <p:sldLayoutId id="2147483667" r:id="rId17"/>
    <p:sldLayoutId id="2147483668"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mailto:n.lawrence@warwick.ac.uk" TargetMode="External"/><Relationship Id="rId2" Type="http://schemas.openxmlformats.org/officeDocument/2006/relationships/hyperlink" Target="https://warwick.ac.uk/fac/arts/english/postgraduatestudies/phd/scholarship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services/dc/" TargetMode="External"/><Relationship Id="rId2" Type="http://schemas.openxmlformats.org/officeDocument/2006/relationships/hyperlink" Target="https://warwick.ac.uk/fac/arts/english/currentstudents/postgraduate/" TargetMode="External"/><Relationship Id="rId1" Type="http://schemas.openxmlformats.org/officeDocument/2006/relationships/slideLayout" Target="../slideLayouts/slideLayout2.xml"/><Relationship Id="rId5" Type="http://schemas.openxmlformats.org/officeDocument/2006/relationships/hyperlink" Target="https://warwick.ac.uk/services/wss/students/disability" TargetMode="External"/><Relationship Id="rId4" Type="http://schemas.openxmlformats.org/officeDocument/2006/relationships/hyperlink" Target="https://warwick.ac.uk/fac/arts/cadre/"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warwick.ac.uk/services/dc/" TargetMode="External"/><Relationship Id="rId2" Type="http://schemas.openxmlformats.org/officeDocument/2006/relationships/hyperlink" Target="https://warwick.ac.uk/fac/arts/cadre/" TargetMode="External"/><Relationship Id="rId1" Type="http://schemas.openxmlformats.org/officeDocument/2006/relationships/slideLayout" Target="../slideLayouts/slideLayout2.xml"/><Relationship Id="rId5" Type="http://schemas.openxmlformats.org/officeDocument/2006/relationships/hyperlink" Target="https://warwick.ac.uk/fac/arts/english/research/currentprojects/feministdissent" TargetMode="External"/><Relationship Id="rId4" Type="http://schemas.openxmlformats.org/officeDocument/2006/relationships/hyperlink" Target="https://warwick.ac.uk/fac/arts/english/research/"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bbk.ac.uk/annual-events/london-critical-theory-summer-school" TargetMode="External"/><Relationship Id="rId2" Type="http://schemas.openxmlformats.org/officeDocument/2006/relationships/hyperlink" Target="https://sexualitysummerschool.wordpress.com/" TargetMode="External"/><Relationship Id="rId1" Type="http://schemas.openxmlformats.org/officeDocument/2006/relationships/slideLayout" Target="../slideLayouts/slideLayout2.xml"/><Relationship Id="rId5" Type="http://schemas.openxmlformats.org/officeDocument/2006/relationships/hyperlink" Target="https://iwl.fas.harvard.edu/" TargetMode="External"/><Relationship Id="rId4" Type="http://schemas.openxmlformats.org/officeDocument/2006/relationships/hyperlink" Target="https://sct.cornell.edu/"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arwick.ac.uk/global/partnerships/mwa/" TargetMode="External"/><Relationship Id="rId2" Type="http://schemas.openxmlformats.org/officeDocument/2006/relationships/hyperlink" Target="https://warwick.ac.uk/global/partnerships/europe/eutopia/studentopportunitie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arwick.ac.uk/fac/arts/hrc/" TargetMode="External"/><Relationship Id="rId2" Type="http://schemas.openxmlformats.org/officeDocument/2006/relationships/hyperlink" Target="https://warwick.ac.uk/services/ris/researchstrategy/researchfunding/rdf/hrf" TargetMode="External"/><Relationship Id="rId1" Type="http://schemas.openxmlformats.org/officeDocument/2006/relationships/slideLayout" Target="../slideLayouts/slideLayout2.xml"/><Relationship Id="rId4" Type="http://schemas.openxmlformats.org/officeDocument/2006/relationships/hyperlink" Target="https://warwick.ac.uk/services/dc/schols_fund/current/hardship_fund"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s://warwick.ac.uk/fac/arts/english/currentstudents/postgraduate/english-handbook-pg/policies-expectations-attendance"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englishseniortutor@warwick.ac.uk" TargetMode="Externa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s://warwick.ac.uk/fac/arts/english/currentstudents/undergraduate/academicwriting/en947researchmethod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arwick.ac.uk/fac/arts/english/currentstudents/academicwritingone-to-ones" TargetMode="External"/><Relationship Id="rId2" Type="http://schemas.openxmlformats.org/officeDocument/2006/relationships/hyperlink" Target="https://moodle.warwick.ac.uk/course/view.php?id=61594" TargetMode="Externa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hyperlink" Target="mailto:haijing.jiang@warwick.ac.uk"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jpeg"/></Relationships>
</file>

<file path=ppt/slides/_rels/slide4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openxmlformats.org/officeDocument/2006/relationships/image" Target="../media/image47.jpe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6.png"/><Relationship Id="rId10" Type="http://schemas.openxmlformats.org/officeDocument/2006/relationships/image" Target="../media/image50.png"/><Relationship Id="rId4" Type="http://schemas.openxmlformats.org/officeDocument/2006/relationships/image" Target="../media/image45.png"/><Relationship Id="rId9" Type="http://schemas.openxmlformats.org/officeDocument/2006/relationships/image" Target="../media/image49.png"/></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41.png"/><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4.jpeg"/></Relationships>
</file>

<file path=ppt/slides/_rels/slide5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65.png"/></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6.xml"/><Relationship Id="rId5" Type="http://schemas.openxmlformats.org/officeDocument/2006/relationships/image" Target="../media/image73.png"/><Relationship Id="rId4" Type="http://schemas.openxmlformats.org/officeDocument/2006/relationships/customXml" Target="../ink/ink1.xml"/></Relationships>
</file>

<file path=ppt/slides/_rels/slide57.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65.png"/><Relationship Id="rId7" Type="http://schemas.openxmlformats.org/officeDocument/2006/relationships/customXml" Target="../ink/ink3.xml"/><Relationship Id="rId2" Type="http://schemas.openxmlformats.org/officeDocument/2006/relationships/image" Target="../media/image71.jpeg"/><Relationship Id="rId1" Type="http://schemas.openxmlformats.org/officeDocument/2006/relationships/slideLayout" Target="../slideLayouts/slideLayout6.xml"/><Relationship Id="rId6" Type="http://schemas.openxmlformats.org/officeDocument/2006/relationships/image" Target="../media/image75.png"/><Relationship Id="rId5" Type="http://schemas.openxmlformats.org/officeDocument/2006/relationships/image" Target="../media/image74.png"/><Relationship Id="rId10" Type="http://schemas.openxmlformats.org/officeDocument/2006/relationships/image" Target="../media/image77.png"/><Relationship Id="rId4" Type="http://schemas.openxmlformats.org/officeDocument/2006/relationships/customXml" Target="../ink/ink2.xml"/><Relationship Id="rId9" Type="http://schemas.openxmlformats.org/officeDocument/2006/relationships/customXml" Target="../ink/ink4.xml"/></Relationships>
</file>

<file path=ppt/slides/_rels/slide5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1.jpeg"/><Relationship Id="rId1" Type="http://schemas.openxmlformats.org/officeDocument/2006/relationships/slideLayout" Target="../slideLayouts/slideLayout6.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59.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71.jpeg"/><Relationship Id="rId1" Type="http://schemas.openxmlformats.org/officeDocument/2006/relationships/slideLayout" Target="../slideLayouts/slideLayout6.xml"/><Relationship Id="rId6" Type="http://schemas.openxmlformats.org/officeDocument/2006/relationships/image" Target="../media/image87.png"/><Relationship Id="rId5" Type="http://schemas.openxmlformats.org/officeDocument/2006/relationships/image" Target="../media/image86.png"/><Relationship Id="rId10" Type="http://schemas.openxmlformats.org/officeDocument/2006/relationships/image" Target="../media/image91.png"/><Relationship Id="rId4" Type="http://schemas.openxmlformats.org/officeDocument/2006/relationships/image" Target="../media/image85.png"/><Relationship Id="rId9" Type="http://schemas.openxmlformats.org/officeDocument/2006/relationships/image" Target="../media/image9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6.xml"/><Relationship Id="rId5" Type="http://schemas.openxmlformats.org/officeDocument/2006/relationships/image" Target="../media/image94.png"/><Relationship Id="rId4" Type="http://schemas.openxmlformats.org/officeDocument/2006/relationships/customXml" Target="../ink/ink5.xml"/></Relationships>
</file>

<file path=ppt/slides/_rels/slide61.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6.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4.xml.rels><?xml version="1.0" encoding="UTF-8" standalone="yes"?>
<Relationships xmlns="http://schemas.openxmlformats.org/package/2006/relationships"><Relationship Id="rId3" Type="http://schemas.openxmlformats.org/officeDocument/2006/relationships/hyperlink" Target="mailto:s.e.Akhtaruzzaman@warwick.ac.uk" TargetMode="External"/><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6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jpeg"/><Relationship Id="rId1" Type="http://schemas.openxmlformats.org/officeDocument/2006/relationships/slideLayout" Target="../slideLayouts/slideLayout6.xml"/><Relationship Id="rId4" Type="http://schemas.openxmlformats.org/officeDocument/2006/relationships/image" Target="../media/image106.png"/></Relationships>
</file>

<file path=ppt/slides/_rels/slide6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8" Type="http://schemas.openxmlformats.org/officeDocument/2006/relationships/image" Target="../media/image113.svg"/><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11.png"/><Relationship Id="rId5" Type="http://schemas.openxmlformats.org/officeDocument/2006/relationships/image" Target="../media/image110.jpeg"/><Relationship Id="rId4" Type="http://schemas.openxmlformats.org/officeDocument/2006/relationships/image" Target="../media/image109.png"/></Relationships>
</file>

<file path=ppt/slides/_rels/slide68.xml.rels><?xml version="1.0" encoding="UTF-8" standalone="yes"?>
<Relationships xmlns="http://schemas.openxmlformats.org/package/2006/relationships"><Relationship Id="rId2" Type="http://schemas.openxmlformats.org/officeDocument/2006/relationships/hyperlink" Target="https://warwick.ac.uk/fac/arts/english/currentstudents/postgraduate/english-handbook-pgr/your-degree-course"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youtube.com/watch?v=cPL2FE7ZPTg" TargetMode="External"/><Relationship Id="rId2" Type="http://schemas.openxmlformats.org/officeDocument/2006/relationships/hyperlink" Target="https://www.jennywhmak.com/published-works"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www.theguardian.com/higher-education-network/blog/2014/aug/27/finishing-phd-thesis-top-tips-experts-advice"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0">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2">
            <a:extLst>
              <a:ext uri="{FF2B5EF4-FFF2-40B4-BE49-F238E27FC236}">
                <a16:creationId xmlns:a16="http://schemas.microsoft.com/office/drawing/2014/main" id="{3E4CBDBB-4FBD-4B9E-BD01-054A81D431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24">
            <a:extLst>
              <a:ext uri="{FF2B5EF4-FFF2-40B4-BE49-F238E27FC236}">
                <a16:creationId xmlns:a16="http://schemas.microsoft.com/office/drawing/2014/main" id="{B01A6F03-171F-40B2-8B2C-A061B89241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35" name="Rectangle 26">
            <a:extLst>
              <a:ext uri="{FF2B5EF4-FFF2-40B4-BE49-F238E27FC236}">
                <a16:creationId xmlns:a16="http://schemas.microsoft.com/office/drawing/2014/main" id="{72C4834C-B602-4125-8264-BD0D55A58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172EE5-132F-4DD4-8855-4DBBD9C346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5844" y="1110000"/>
            <a:ext cx="10195740" cy="4629235"/>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itle 1">
            <a:extLst>
              <a:ext uri="{FF2B5EF4-FFF2-40B4-BE49-F238E27FC236}">
                <a16:creationId xmlns:a16="http://schemas.microsoft.com/office/drawing/2014/main" id="{1E766930-E00C-429A-3478-8D7C2B62A5CE}"/>
              </a:ext>
            </a:extLst>
          </p:cNvPr>
          <p:cNvSpPr>
            <a:spLocks noGrp="1"/>
          </p:cNvSpPr>
          <p:nvPr>
            <p:ph type="ctrTitle"/>
          </p:nvPr>
        </p:nvSpPr>
        <p:spPr>
          <a:xfrm>
            <a:off x="1998875" y="1302871"/>
            <a:ext cx="8188026" cy="2044650"/>
          </a:xfrm>
        </p:spPr>
        <p:txBody>
          <a:bodyPr vert="horz" lIns="91440" tIns="45720" rIns="91440" bIns="45720" rtlCol="0" anchor="b">
            <a:normAutofit/>
          </a:bodyPr>
          <a:lstStyle/>
          <a:p>
            <a:r>
              <a:rPr lang="en-US" sz="4800" kern="1200">
                <a:solidFill>
                  <a:srgbClr val="7030A0"/>
                </a:solidFill>
                <a:latin typeface="+mj-lt"/>
                <a:ea typeface="+mj-ea"/>
                <a:cs typeface="+mj-cs"/>
              </a:rPr>
              <a:t>ECLS Induction 2024</a:t>
            </a:r>
          </a:p>
        </p:txBody>
      </p:sp>
      <p:sp>
        <p:nvSpPr>
          <p:cNvPr id="3" name="Subtitle 2">
            <a:extLst>
              <a:ext uri="{FF2B5EF4-FFF2-40B4-BE49-F238E27FC236}">
                <a16:creationId xmlns:a16="http://schemas.microsoft.com/office/drawing/2014/main" id="{C4924D9B-BB6B-58D5-836B-192C11AE0B9E}"/>
              </a:ext>
            </a:extLst>
          </p:cNvPr>
          <p:cNvSpPr>
            <a:spLocks noGrp="1"/>
          </p:cNvSpPr>
          <p:nvPr>
            <p:ph type="subTitle" idx="1"/>
          </p:nvPr>
        </p:nvSpPr>
        <p:spPr>
          <a:xfrm>
            <a:off x="1993641" y="3519236"/>
            <a:ext cx="8192843" cy="2057046"/>
          </a:xfrm>
        </p:spPr>
        <p:txBody>
          <a:bodyPr vert="horz" lIns="91440" tIns="45720" rIns="91440" bIns="45720" rtlCol="0" anchor="t">
            <a:normAutofit/>
          </a:bodyPr>
          <a:lstStyle/>
          <a:p>
            <a:pPr fontAlgn="base"/>
            <a:r>
              <a:rPr lang="en-US" sz="1800">
                <a:solidFill>
                  <a:schemeClr val="accent5">
                    <a:lumMod val="75000"/>
                  </a:schemeClr>
                </a:solidFill>
              </a:rPr>
              <a:t>Tuesday, 24 September </a:t>
            </a:r>
          </a:p>
          <a:p>
            <a:pPr fontAlgn="base"/>
            <a:r>
              <a:rPr lang="en-US" sz="1800">
                <a:solidFill>
                  <a:schemeClr val="accent5">
                    <a:lumMod val="75000"/>
                  </a:schemeClr>
                </a:solidFill>
              </a:rPr>
              <a:t>Lunch, 12-12:45pm, Student Hub</a:t>
            </a:r>
          </a:p>
          <a:p>
            <a:pPr fontAlgn="base"/>
            <a:r>
              <a:rPr lang="en-US" sz="1800">
                <a:solidFill>
                  <a:schemeClr val="accent5">
                    <a:lumMod val="75000"/>
                  </a:schemeClr>
                </a:solidFill>
              </a:rPr>
              <a:t> MA and PhD Student Induction, 12:45-3pm, FAB2.43</a:t>
            </a:r>
          </a:p>
        </p:txBody>
      </p:sp>
    </p:spTree>
    <p:extLst>
      <p:ext uri="{BB962C8B-B14F-4D97-AF65-F5344CB8AC3E}">
        <p14:creationId xmlns:p14="http://schemas.microsoft.com/office/powerpoint/2010/main" val="2435640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462952" y="2347548"/>
            <a:ext cx="8052099" cy="3283944"/>
          </a:xfrm>
        </p:spPr>
        <p:txBody>
          <a:bodyPr>
            <a:normAutofit/>
          </a:bodyPr>
          <a:lstStyle/>
          <a:p>
            <a:r>
              <a:rPr lang="en-GB" sz="2533" b="1"/>
              <a:t>Student’s Union Advice Centre </a:t>
            </a:r>
            <a:r>
              <a:rPr lang="en-GB" sz="2533"/>
              <a:t>(you will meet them at Induction 3)</a:t>
            </a:r>
          </a:p>
          <a:p>
            <a:r>
              <a:rPr lang="en-GB" sz="2533" b="1"/>
              <a:t>Library Study-Happy Team </a:t>
            </a:r>
            <a:r>
              <a:rPr lang="en-GB" sz="2533"/>
              <a:t>(meet the Library staff and associates at Induction 2)</a:t>
            </a:r>
          </a:p>
          <a:p>
            <a:r>
              <a:rPr lang="en-GB" sz="2533" b="1"/>
              <a:t>The Health Centre</a:t>
            </a:r>
          </a:p>
          <a:p>
            <a:r>
              <a:rPr lang="en-GB" sz="2533" b="1"/>
              <a:t>Residential Life Team </a:t>
            </a:r>
            <a:r>
              <a:rPr lang="en-GB" sz="2533"/>
              <a:t>if you live on campus</a:t>
            </a:r>
            <a:endParaRPr lang="en-GB" sz="2533" b="1"/>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250075" y="1665505"/>
            <a:ext cx="6707712" cy="507823"/>
          </a:xfrm>
        </p:spPr>
        <p:txBody>
          <a:bodyPr/>
          <a:lstStyle/>
          <a:p>
            <a:r>
              <a:rPr lang="en-GB"/>
              <a:t>Other Support Services</a:t>
            </a:r>
          </a:p>
        </p:txBody>
      </p:sp>
      <p:pic>
        <p:nvPicPr>
          <p:cNvPr id="5" name="Picture 2" descr="Text&#10;&#10;Description automatically generated">
            <a:extLst>
              <a:ext uri="{FF2B5EF4-FFF2-40B4-BE49-F238E27FC236}">
                <a16:creationId xmlns:a16="http://schemas.microsoft.com/office/drawing/2014/main" id="{71DFCBD4-B176-E52F-B399-71CF2F29769E}"/>
              </a:ext>
            </a:extLst>
          </p:cNvPr>
          <p:cNvPicPr>
            <a:picLocks noChangeAspect="1"/>
          </p:cNvPicPr>
          <p:nvPr/>
        </p:nvPicPr>
        <p:blipFill rotWithShape="1">
          <a:blip r:embed="rId2"/>
          <a:srcRect l="18017" t="81391" r="8730" b="4831"/>
          <a:stretch/>
        </p:blipFill>
        <p:spPr>
          <a:xfrm>
            <a:off x="1780420" y="5631492"/>
            <a:ext cx="8931125" cy="944848"/>
          </a:xfrm>
          <a:prstGeom prst="rect">
            <a:avLst/>
          </a:prstGeom>
          <a:ln w="57150">
            <a:solidFill>
              <a:srgbClr val="FF0000"/>
            </a:solidFill>
          </a:ln>
        </p:spPr>
      </p:pic>
    </p:spTree>
    <p:extLst>
      <p:ext uri="{BB962C8B-B14F-4D97-AF65-F5344CB8AC3E}">
        <p14:creationId xmlns:p14="http://schemas.microsoft.com/office/powerpoint/2010/main" val="1012897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CEC0E0-227F-1B89-0019-1B782B52EA5B}"/>
              </a:ext>
            </a:extLst>
          </p:cNvPr>
          <p:cNvSpPr>
            <a:spLocks noGrp="1"/>
          </p:cNvSpPr>
          <p:nvPr>
            <p:ph type="body" sz="quarter" idx="13"/>
          </p:nvPr>
        </p:nvSpPr>
        <p:spPr>
          <a:xfrm>
            <a:off x="629351" y="2289747"/>
            <a:ext cx="9056517" cy="4396501"/>
          </a:xfrm>
        </p:spPr>
        <p:txBody>
          <a:bodyPr>
            <a:normAutofit fontScale="62500" lnSpcReduction="20000"/>
          </a:bodyPr>
          <a:lstStyle/>
          <a:p>
            <a:r>
              <a:rPr lang="en-GB" b="0" i="0">
                <a:solidFill>
                  <a:srgbClr val="383838"/>
                </a:solidFill>
                <a:effectLst/>
                <a:latin typeface="Calibri" panose="020F0502020204030204" pitchFamily="34" charset="0"/>
                <a:cs typeface="Calibri" panose="020F0502020204030204" pitchFamily="34" charset="0"/>
              </a:rPr>
              <a:t>are </a:t>
            </a:r>
            <a:r>
              <a:rPr lang="en-GB" b="1" i="0">
                <a:solidFill>
                  <a:srgbClr val="383838"/>
                </a:solidFill>
                <a:effectLst/>
                <a:latin typeface="Calibri" panose="020F0502020204030204" pitchFamily="34" charset="0"/>
                <a:cs typeface="Calibri" panose="020F0502020204030204" pitchFamily="34" charset="0"/>
              </a:rPr>
              <a:t>acute, severe, exceptional</a:t>
            </a:r>
            <a:r>
              <a:rPr lang="en-GB" b="0" i="0">
                <a:solidFill>
                  <a:srgbClr val="383838"/>
                </a:solidFill>
                <a:effectLst/>
                <a:latin typeface="Calibri" panose="020F0502020204030204" pitchFamily="34" charset="0"/>
                <a:cs typeface="Calibri" panose="020F0502020204030204" pitchFamily="34" charset="0"/>
              </a:rPr>
              <a:t> circumstances outside the student’s control which affect their ability to complete work. Circumstances eligible for mitigating circumstances will usually be unforeseen and not normally of a duration greater than a term </a:t>
            </a:r>
            <a:endParaRPr lang="en-GB">
              <a:solidFill>
                <a:srgbClr val="383838"/>
              </a:solidFill>
              <a:latin typeface="Calibri" panose="020F0502020204030204" pitchFamily="34" charset="0"/>
              <a:cs typeface="Calibri" panose="020F0502020204030204" pitchFamily="34" charset="0"/>
            </a:endParaRPr>
          </a:p>
          <a:p>
            <a:r>
              <a:rPr lang="en-GB">
                <a:solidFill>
                  <a:srgbClr val="383838"/>
                </a:solidFill>
                <a:latin typeface="Calibri" panose="020F0502020204030204" pitchFamily="34" charset="0"/>
                <a:cs typeface="Calibri" panose="020F0502020204030204" pitchFamily="34" charset="0"/>
              </a:rPr>
              <a:t>C</a:t>
            </a:r>
            <a:r>
              <a:rPr lang="en-GB" b="0" i="0">
                <a:solidFill>
                  <a:srgbClr val="383838"/>
                </a:solidFill>
                <a:effectLst/>
                <a:latin typeface="Calibri" panose="020F0502020204030204" pitchFamily="34" charset="0"/>
                <a:cs typeface="Calibri" panose="020F0502020204030204" pitchFamily="34" charset="0"/>
              </a:rPr>
              <a:t>ontact your </a:t>
            </a:r>
            <a:r>
              <a:rPr lang="en-GB" b="1" i="0">
                <a:solidFill>
                  <a:srgbClr val="383838"/>
                </a:solidFill>
                <a:effectLst/>
                <a:latin typeface="Calibri" panose="020F0502020204030204" pitchFamily="34" charset="0"/>
                <a:cs typeface="Calibri" panose="020F0502020204030204" pitchFamily="34" charset="0"/>
              </a:rPr>
              <a:t>Personal Tutor</a:t>
            </a:r>
            <a:r>
              <a:rPr lang="en-GB" b="1">
                <a:solidFill>
                  <a:srgbClr val="383838"/>
                </a:solidFill>
                <a:latin typeface="Calibri" panose="020F0502020204030204" pitchFamily="34" charset="0"/>
                <a:cs typeface="Calibri" panose="020F0502020204030204" pitchFamily="34" charset="0"/>
              </a:rPr>
              <a:t> </a:t>
            </a:r>
            <a:r>
              <a:rPr lang="en-GB">
                <a:solidFill>
                  <a:srgbClr val="383838"/>
                </a:solidFill>
                <a:latin typeface="Calibri" panose="020F0502020204030204" pitchFamily="34" charset="0"/>
                <a:cs typeface="Calibri" panose="020F0502020204030204" pitchFamily="34" charset="0"/>
              </a:rPr>
              <a:t>if there is some unexpected problem, illness or situation affecting your work that we should know about. </a:t>
            </a:r>
          </a:p>
          <a:p>
            <a:r>
              <a:rPr lang="en-GB" b="0" i="0">
                <a:solidFill>
                  <a:srgbClr val="383838"/>
                </a:solidFill>
                <a:effectLst/>
                <a:latin typeface="Calibri" panose="020F0502020204030204" pitchFamily="34" charset="0"/>
                <a:cs typeface="Calibri" panose="020F0502020204030204" pitchFamily="34" charset="0"/>
              </a:rPr>
              <a:t>Keep dates/details as things go along, and save any </a:t>
            </a:r>
            <a:r>
              <a:rPr lang="en-GB" b="1" i="0">
                <a:solidFill>
                  <a:srgbClr val="383838"/>
                </a:solidFill>
                <a:effectLst/>
                <a:latin typeface="Calibri" panose="020F0502020204030204" pitchFamily="34" charset="0"/>
                <a:cs typeface="Calibri" panose="020F0502020204030204" pitchFamily="34" charset="0"/>
              </a:rPr>
              <a:t>external evidence </a:t>
            </a:r>
            <a:r>
              <a:rPr lang="en-GB"/>
              <a:t>(such as GP letters, hospital admissions, legal documents, supporting statements)</a:t>
            </a:r>
            <a:r>
              <a:rPr lang="en-GB" b="0" i="0">
                <a:solidFill>
                  <a:srgbClr val="383838"/>
                </a:solidFill>
                <a:effectLst/>
                <a:latin typeface="Calibri" panose="020F0502020204030204" pitchFamily="34" charset="0"/>
                <a:cs typeface="Calibri" panose="020F0502020204030204" pitchFamily="34" charset="0"/>
              </a:rPr>
              <a:t>. </a:t>
            </a:r>
          </a:p>
          <a:p>
            <a:r>
              <a:rPr lang="en-GB">
                <a:solidFill>
                  <a:srgbClr val="383838"/>
                </a:solidFill>
                <a:latin typeface="Calibri" panose="020F0502020204030204" pitchFamily="34" charset="0"/>
                <a:cs typeface="Calibri" panose="020F0502020204030204" pitchFamily="34" charset="0"/>
              </a:rPr>
              <a:t>If you think this has affected your work significantly, you can make a claim at the end of the year for these circumstances to be taken into account by the exam board in relation to your assessment, and/or degree classification. This </a:t>
            </a:r>
            <a:r>
              <a:rPr lang="en-GB"/>
              <a:t>can lead to greater options if you have work missing or with considerable late penalties, for instance. </a:t>
            </a:r>
            <a:r>
              <a:rPr lang="en-GB">
                <a:solidFill>
                  <a:srgbClr val="383838"/>
                </a:solidFill>
                <a:latin typeface="Calibri" panose="020F0502020204030204" pitchFamily="34" charset="0"/>
                <a:cs typeface="Calibri" panose="020F0502020204030204" pitchFamily="34" charset="0"/>
              </a:rPr>
              <a:t>Your </a:t>
            </a:r>
            <a:r>
              <a:rPr lang="en-GB" b="1">
                <a:solidFill>
                  <a:srgbClr val="383838"/>
                </a:solidFill>
                <a:latin typeface="Calibri" panose="020F0502020204030204" pitchFamily="34" charset="0"/>
                <a:cs typeface="Calibri" panose="020F0502020204030204" pitchFamily="34" charset="0"/>
              </a:rPr>
              <a:t>Personal Tutor </a:t>
            </a:r>
            <a:r>
              <a:rPr lang="en-GB">
                <a:solidFill>
                  <a:srgbClr val="383838"/>
                </a:solidFill>
                <a:latin typeface="Calibri" panose="020F0502020204030204" pitchFamily="34" charset="0"/>
                <a:cs typeface="Calibri" panose="020F0502020204030204" pitchFamily="34" charset="0"/>
              </a:rPr>
              <a:t>can help with this process. </a:t>
            </a:r>
          </a:p>
          <a:p>
            <a:r>
              <a:rPr lang="en-GB">
                <a:solidFill>
                  <a:srgbClr val="383838"/>
                </a:solidFill>
                <a:latin typeface="Calibri" panose="020F0502020204030204" pitchFamily="34" charset="0"/>
                <a:cs typeface="Calibri" panose="020F0502020204030204" pitchFamily="34" charset="0"/>
              </a:rPr>
              <a:t>The request is made is via the </a:t>
            </a:r>
            <a:r>
              <a:rPr lang="en-GB" b="1">
                <a:solidFill>
                  <a:srgbClr val="383838"/>
                </a:solidFill>
                <a:latin typeface="Calibri" panose="020F0502020204030204" pitchFamily="34" charset="0"/>
                <a:cs typeface="Calibri" panose="020F0502020204030204" pitchFamily="34" charset="0"/>
              </a:rPr>
              <a:t>Personal Circumstances </a:t>
            </a:r>
            <a:r>
              <a:rPr lang="en-GB">
                <a:solidFill>
                  <a:srgbClr val="383838"/>
                </a:solidFill>
                <a:latin typeface="Calibri" panose="020F0502020204030204" pitchFamily="34" charset="0"/>
                <a:cs typeface="Calibri" panose="020F0502020204030204" pitchFamily="34" charset="0"/>
              </a:rPr>
              <a:t>button on Tabula</a:t>
            </a:r>
          </a:p>
          <a:p>
            <a:r>
              <a:rPr lang="en-GB">
                <a:solidFill>
                  <a:srgbClr val="383838"/>
                </a:solidFill>
                <a:latin typeface="Calibri" panose="020F0502020204030204" pitchFamily="34" charset="0"/>
                <a:cs typeface="Calibri" panose="020F0502020204030204" pitchFamily="34" charset="0"/>
              </a:rPr>
              <a:t>There are details in the online department</a:t>
            </a:r>
            <a:r>
              <a:rPr lang="en-GB" b="1">
                <a:solidFill>
                  <a:srgbClr val="383838"/>
                </a:solidFill>
                <a:latin typeface="Calibri" panose="020F0502020204030204" pitchFamily="34" charset="0"/>
                <a:cs typeface="Calibri" panose="020F0502020204030204" pitchFamily="34" charset="0"/>
              </a:rPr>
              <a:t> Handbook</a:t>
            </a:r>
            <a:r>
              <a:rPr lang="en-GB">
                <a:solidFill>
                  <a:srgbClr val="383838"/>
                </a:solidFill>
                <a:latin typeface="Calibri" panose="020F0502020204030204" pitchFamily="34" charset="0"/>
                <a:cs typeface="Calibri" panose="020F0502020204030204" pitchFamily="34" charset="0"/>
              </a:rPr>
              <a:t> as to what constitutes appropriate evidence, and how sensitive information is handled in such matters. </a:t>
            </a:r>
            <a:endParaRPr lang="en-GB">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DE6434C-154A-CA86-8464-C957043F84DE}"/>
              </a:ext>
            </a:extLst>
          </p:cNvPr>
          <p:cNvSpPr>
            <a:spLocks noGrp="1"/>
          </p:cNvSpPr>
          <p:nvPr>
            <p:ph type="body" sz="quarter" idx="14"/>
          </p:nvPr>
        </p:nvSpPr>
        <p:spPr>
          <a:xfrm>
            <a:off x="629350" y="1548439"/>
            <a:ext cx="7817965" cy="507823"/>
          </a:xfrm>
        </p:spPr>
        <p:txBody>
          <a:bodyPr>
            <a:normAutofit/>
          </a:bodyPr>
          <a:lstStyle/>
          <a:p>
            <a:r>
              <a:rPr lang="en-GB"/>
              <a:t>Mitigating Circumstances</a:t>
            </a:r>
          </a:p>
        </p:txBody>
      </p:sp>
    </p:spTree>
    <p:extLst>
      <p:ext uri="{BB962C8B-B14F-4D97-AF65-F5344CB8AC3E}">
        <p14:creationId xmlns:p14="http://schemas.microsoft.com/office/powerpoint/2010/main" val="1422379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8AF47C9-AEC8-4D10-9ECC-C329A674F74F}"/>
              </a:ext>
            </a:extLst>
          </p:cNvPr>
          <p:cNvSpPr txBox="1">
            <a:spLocks/>
          </p:cNvSpPr>
          <p:nvPr/>
        </p:nvSpPr>
        <p:spPr>
          <a:xfrm>
            <a:off x="1066798" y="3157789"/>
            <a:ext cx="10058401" cy="1004888"/>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rgbClr val="5C5D61"/>
                </a:solidFill>
                <a:latin typeface="Montserrat alternates" panose="00000500000000000000" pitchFamily="2" charset="0"/>
                <a:cs typeface="Arial" panose="020B0604020202020204" pitchFamily="34" charset="0"/>
              </a:rPr>
              <a:t>Warwick Students’ Union</a:t>
            </a:r>
            <a:endParaRPr lang="en-GB" b="1">
              <a:solidFill>
                <a:srgbClr val="5C5D61"/>
              </a:solidFill>
              <a:latin typeface="Montserrat alternates" panose="00000500000000000000" pitchFamily="2" charset="0"/>
              <a:cs typeface="Arial" panose="020B0604020202020204" pitchFamily="34" charset="0"/>
            </a:endParaRPr>
          </a:p>
        </p:txBody>
      </p:sp>
      <p:sp>
        <p:nvSpPr>
          <p:cNvPr id="7" name="Subtitle 2">
            <a:extLst>
              <a:ext uri="{FF2B5EF4-FFF2-40B4-BE49-F238E27FC236}">
                <a16:creationId xmlns:a16="http://schemas.microsoft.com/office/drawing/2014/main" id="{6EFFD779-3767-4EE4-B436-75F5293180F5}"/>
              </a:ext>
            </a:extLst>
          </p:cNvPr>
          <p:cNvSpPr txBox="1">
            <a:spLocks/>
          </p:cNvSpPr>
          <p:nvPr/>
        </p:nvSpPr>
        <p:spPr>
          <a:xfrm>
            <a:off x="1523998" y="4267196"/>
            <a:ext cx="9144000" cy="518746"/>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solidFill>
                  <a:srgbClr val="5C5D61"/>
                </a:solidFill>
                <a:latin typeface="Montserrat alternates" panose="00000500000000000000" pitchFamily="2" charset="0"/>
                <a:cs typeface="Arial" panose="020B0604020202020204" pitchFamily="34" charset="0"/>
              </a:rPr>
              <a:t>Always Something For You</a:t>
            </a:r>
            <a:endParaRPr lang="en-GB">
              <a:solidFill>
                <a:srgbClr val="5C5D61"/>
              </a:solidFill>
              <a:latin typeface="Montserrat alternates" panose="00000500000000000000" pitchFamily="2" charset="0"/>
              <a:cs typeface="Arial" panose="020B0604020202020204" pitchFamily="34" charset="0"/>
            </a:endParaRPr>
          </a:p>
        </p:txBody>
      </p:sp>
      <p:pic>
        <p:nvPicPr>
          <p:cNvPr id="10" name="Picture 9">
            <a:extLst>
              <a:ext uri="{FF2B5EF4-FFF2-40B4-BE49-F238E27FC236}">
                <a16:creationId xmlns:a16="http://schemas.microsoft.com/office/drawing/2014/main" id="{567E42B0-342B-4D3C-B94F-D786EA9F1E23}"/>
              </a:ext>
            </a:extLst>
          </p:cNvPr>
          <p:cNvPicPr>
            <a:picLocks noChangeAspect="1"/>
          </p:cNvPicPr>
          <p:nvPr/>
        </p:nvPicPr>
        <p:blipFill>
          <a:blip r:embed="rId2"/>
          <a:stretch>
            <a:fillRect/>
          </a:stretch>
        </p:blipFill>
        <p:spPr>
          <a:xfrm>
            <a:off x="9533165" y="4785942"/>
            <a:ext cx="2929507" cy="1592721"/>
          </a:xfrm>
          <a:prstGeom prst="rect">
            <a:avLst/>
          </a:prstGeom>
        </p:spPr>
      </p:pic>
    </p:spTree>
    <p:extLst>
      <p:ext uri="{BB962C8B-B14F-4D97-AF65-F5344CB8AC3E}">
        <p14:creationId xmlns:p14="http://schemas.microsoft.com/office/powerpoint/2010/main" val="3011742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7D5D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a:latin typeface="Montserrat alternates" panose="00000500000000000000" pitchFamily="2" charset="0"/>
              </a:rPr>
              <a:t>Your Democratic Representation</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385995302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Officer Team</a:t>
            </a:r>
          </a:p>
        </p:txBody>
      </p:sp>
      <p:sp>
        <p:nvSpPr>
          <p:cNvPr id="55" name="TextBox 54">
            <a:extLst>
              <a:ext uri="{FF2B5EF4-FFF2-40B4-BE49-F238E27FC236}">
                <a16:creationId xmlns:a16="http://schemas.microsoft.com/office/drawing/2014/main" id="{A15D6371-38BE-8B9F-130B-7BAC9DC9B6E3}"/>
              </a:ext>
            </a:extLst>
          </p:cNvPr>
          <p:cNvSpPr txBox="1"/>
          <p:nvPr/>
        </p:nvSpPr>
        <p:spPr>
          <a:xfrm>
            <a:off x="273504" y="3358156"/>
            <a:ext cx="1556657"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Enaya Nihal</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President</a:t>
            </a:r>
          </a:p>
          <a:p>
            <a:r>
              <a:rPr lang="en-GB" sz="1400">
                <a:solidFill>
                  <a:srgbClr val="5C5D61"/>
                </a:solidFill>
                <a:latin typeface="Montserrat alternates"/>
              </a:rPr>
              <a:t>She/Her</a:t>
            </a:r>
          </a:p>
        </p:txBody>
      </p:sp>
      <p:sp>
        <p:nvSpPr>
          <p:cNvPr id="56" name="TextBox 55">
            <a:extLst>
              <a:ext uri="{FF2B5EF4-FFF2-40B4-BE49-F238E27FC236}">
                <a16:creationId xmlns:a16="http://schemas.microsoft.com/office/drawing/2014/main" id="{2E7C2585-8AF4-D061-5DE8-BE4672D39A1E}"/>
              </a:ext>
            </a:extLst>
          </p:cNvPr>
          <p:cNvSpPr txBox="1"/>
          <p:nvPr/>
        </p:nvSpPr>
        <p:spPr>
          <a:xfrm>
            <a:off x="5291819" y="3359295"/>
            <a:ext cx="1698171"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Alijah Taha</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Postgraduates</a:t>
            </a:r>
          </a:p>
          <a:p>
            <a:r>
              <a:rPr lang="en-GB" sz="1400">
                <a:solidFill>
                  <a:srgbClr val="5C5D61"/>
                </a:solidFill>
                <a:latin typeface="Montserrat alternates"/>
              </a:rPr>
              <a:t>He/Him</a:t>
            </a:r>
            <a:endParaRPr lang="en-GB" sz="1400">
              <a:solidFill>
                <a:srgbClr val="5C5D61"/>
              </a:solidFill>
              <a:latin typeface="Montserrat alternates" panose="00000500000000000000" pitchFamily="2" charset="0"/>
            </a:endParaRPr>
          </a:p>
        </p:txBody>
      </p:sp>
      <p:sp>
        <p:nvSpPr>
          <p:cNvPr id="57" name="TextBox 56">
            <a:extLst>
              <a:ext uri="{FF2B5EF4-FFF2-40B4-BE49-F238E27FC236}">
                <a16:creationId xmlns:a16="http://schemas.microsoft.com/office/drawing/2014/main" id="{12B7556D-82A0-AAD4-4F1C-A62257358C5D}"/>
              </a:ext>
            </a:extLst>
          </p:cNvPr>
          <p:cNvSpPr txBox="1"/>
          <p:nvPr/>
        </p:nvSpPr>
        <p:spPr>
          <a:xfrm>
            <a:off x="3615416" y="3343828"/>
            <a:ext cx="1698171"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Sasha King- Smith</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Democracy &amp; Development</a:t>
            </a:r>
          </a:p>
        </p:txBody>
      </p:sp>
      <p:sp>
        <p:nvSpPr>
          <p:cNvPr id="58" name="TextBox 57">
            <a:extLst>
              <a:ext uri="{FF2B5EF4-FFF2-40B4-BE49-F238E27FC236}">
                <a16:creationId xmlns:a16="http://schemas.microsoft.com/office/drawing/2014/main" id="{28800A67-3478-6AA4-09E6-AB7CBC6E1FCA}"/>
              </a:ext>
            </a:extLst>
          </p:cNvPr>
          <p:cNvSpPr txBox="1"/>
          <p:nvPr/>
        </p:nvSpPr>
        <p:spPr>
          <a:xfrm>
            <a:off x="8688161" y="3345744"/>
            <a:ext cx="1556657"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Joe Stanley</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Societies</a:t>
            </a:r>
          </a:p>
          <a:p>
            <a:r>
              <a:rPr lang="en-GB" sz="1400">
                <a:solidFill>
                  <a:srgbClr val="5C5D61"/>
                </a:solidFill>
                <a:latin typeface="Montserrat alternates"/>
              </a:rPr>
              <a:t>He/Him</a:t>
            </a:r>
          </a:p>
        </p:txBody>
      </p:sp>
      <p:sp>
        <p:nvSpPr>
          <p:cNvPr id="59" name="TextBox 58">
            <a:extLst>
              <a:ext uri="{FF2B5EF4-FFF2-40B4-BE49-F238E27FC236}">
                <a16:creationId xmlns:a16="http://schemas.microsoft.com/office/drawing/2014/main" id="{1EC03651-AB0B-036F-0DEE-4495ACB03765}"/>
              </a:ext>
            </a:extLst>
          </p:cNvPr>
          <p:cNvSpPr txBox="1"/>
          <p:nvPr/>
        </p:nvSpPr>
        <p:spPr>
          <a:xfrm>
            <a:off x="6989990" y="3345743"/>
            <a:ext cx="1556657" cy="954107"/>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Naomi Carter</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Welfare &amp; Campaigns</a:t>
            </a:r>
          </a:p>
          <a:p>
            <a:r>
              <a:rPr lang="en-GB" sz="1400">
                <a:solidFill>
                  <a:srgbClr val="5C5D61"/>
                </a:solidFill>
                <a:latin typeface="Montserrat alternates"/>
              </a:rPr>
              <a:t>She/Her</a:t>
            </a:r>
            <a:endParaRPr lang="en-GB" sz="1400">
              <a:solidFill>
                <a:srgbClr val="5C5D61"/>
              </a:solidFill>
              <a:latin typeface="Montserrat alternates" panose="00000500000000000000" pitchFamily="2" charset="0"/>
            </a:endParaRPr>
          </a:p>
        </p:txBody>
      </p:sp>
      <p:sp>
        <p:nvSpPr>
          <p:cNvPr id="60" name="TextBox 59">
            <a:extLst>
              <a:ext uri="{FF2B5EF4-FFF2-40B4-BE49-F238E27FC236}">
                <a16:creationId xmlns:a16="http://schemas.microsoft.com/office/drawing/2014/main" id="{FF9E4E68-0884-C56A-053E-3B294C33BDAD}"/>
              </a:ext>
            </a:extLst>
          </p:cNvPr>
          <p:cNvSpPr txBox="1"/>
          <p:nvPr/>
        </p:nvSpPr>
        <p:spPr>
          <a:xfrm>
            <a:off x="1944458" y="3343828"/>
            <a:ext cx="1649190"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Muneeba Amjad</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Education</a:t>
            </a:r>
          </a:p>
          <a:p>
            <a:r>
              <a:rPr lang="en-GB" sz="1400">
                <a:solidFill>
                  <a:srgbClr val="5C5D61"/>
                </a:solidFill>
                <a:latin typeface="Montserrat alternates"/>
              </a:rPr>
              <a:t>She/They</a:t>
            </a:r>
            <a:endParaRPr lang="en-GB" sz="1400">
              <a:solidFill>
                <a:srgbClr val="5C5D61"/>
              </a:solidFill>
              <a:latin typeface="Montserrat alternates" panose="00000500000000000000" pitchFamily="2" charset="0"/>
            </a:endParaRPr>
          </a:p>
        </p:txBody>
      </p:sp>
      <p:sp>
        <p:nvSpPr>
          <p:cNvPr id="61" name="TextBox 60">
            <a:extLst>
              <a:ext uri="{FF2B5EF4-FFF2-40B4-BE49-F238E27FC236}">
                <a16:creationId xmlns:a16="http://schemas.microsoft.com/office/drawing/2014/main" id="{2BFF8103-E198-BECF-62F3-AFF60D76B732}"/>
              </a:ext>
            </a:extLst>
          </p:cNvPr>
          <p:cNvSpPr txBox="1"/>
          <p:nvPr/>
        </p:nvSpPr>
        <p:spPr>
          <a:xfrm>
            <a:off x="10331898" y="3345742"/>
            <a:ext cx="1556657"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Louis Gosling</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Sports</a:t>
            </a:r>
          </a:p>
          <a:p>
            <a:r>
              <a:rPr lang="en-GB" sz="1400">
                <a:solidFill>
                  <a:srgbClr val="5C5D61"/>
                </a:solidFill>
                <a:latin typeface="Montserrat alternates"/>
              </a:rPr>
              <a:t>He/Him</a:t>
            </a:r>
          </a:p>
        </p:txBody>
      </p:sp>
      <p:sp>
        <p:nvSpPr>
          <p:cNvPr id="62" name="Rectangle 61">
            <a:extLst>
              <a:ext uri="{FF2B5EF4-FFF2-40B4-BE49-F238E27FC236}">
                <a16:creationId xmlns:a16="http://schemas.microsoft.com/office/drawing/2014/main" id="{933E76C4-B5A0-B1A2-2631-14E3625C2BEB}"/>
              </a:ext>
            </a:extLst>
          </p:cNvPr>
          <p:cNvSpPr/>
          <p:nvPr/>
        </p:nvSpPr>
        <p:spPr>
          <a:xfrm>
            <a:off x="0" y="0"/>
            <a:ext cx="8098971" cy="762000"/>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Democratic Representation</a:t>
            </a:r>
          </a:p>
        </p:txBody>
      </p:sp>
      <p:pic>
        <p:nvPicPr>
          <p:cNvPr id="2" name="Picture 1" descr="A person in a black shirt&#10;&#10;Description automatically generated">
            <a:extLst>
              <a:ext uri="{FF2B5EF4-FFF2-40B4-BE49-F238E27FC236}">
                <a16:creationId xmlns:a16="http://schemas.microsoft.com/office/drawing/2014/main" id="{7F74BA47-BC14-CAEC-F154-A84044790EA4}"/>
              </a:ext>
            </a:extLst>
          </p:cNvPr>
          <p:cNvPicPr>
            <a:picLocks noChangeAspect="1"/>
          </p:cNvPicPr>
          <p:nvPr/>
        </p:nvPicPr>
        <p:blipFill>
          <a:blip r:embed="rId2"/>
          <a:stretch>
            <a:fillRect/>
          </a:stretch>
        </p:blipFill>
        <p:spPr>
          <a:xfrm>
            <a:off x="209550" y="1628774"/>
            <a:ext cx="1666876" cy="1571626"/>
          </a:xfrm>
          <a:prstGeom prst="rect">
            <a:avLst/>
          </a:prstGeom>
        </p:spPr>
      </p:pic>
      <p:pic>
        <p:nvPicPr>
          <p:cNvPr id="3" name="Picture 2" descr="A person smiling for a picture&#10;&#10;Description automatically generated">
            <a:extLst>
              <a:ext uri="{FF2B5EF4-FFF2-40B4-BE49-F238E27FC236}">
                <a16:creationId xmlns:a16="http://schemas.microsoft.com/office/drawing/2014/main" id="{42E35916-6741-0B9B-3C08-347471956DD2}"/>
              </a:ext>
            </a:extLst>
          </p:cNvPr>
          <p:cNvPicPr>
            <a:picLocks noChangeAspect="1"/>
          </p:cNvPicPr>
          <p:nvPr/>
        </p:nvPicPr>
        <p:blipFill>
          <a:blip r:embed="rId3"/>
          <a:stretch>
            <a:fillRect/>
          </a:stretch>
        </p:blipFill>
        <p:spPr>
          <a:xfrm>
            <a:off x="3612356" y="1590675"/>
            <a:ext cx="1504951" cy="1562101"/>
          </a:xfrm>
          <a:prstGeom prst="rect">
            <a:avLst/>
          </a:prstGeom>
        </p:spPr>
      </p:pic>
      <p:pic>
        <p:nvPicPr>
          <p:cNvPr id="4" name="Picture 3" descr="A person wearing a green head scarf&#10;&#10;Description automatically generated">
            <a:extLst>
              <a:ext uri="{FF2B5EF4-FFF2-40B4-BE49-F238E27FC236}">
                <a16:creationId xmlns:a16="http://schemas.microsoft.com/office/drawing/2014/main" id="{45684BEC-1AD8-981A-3143-109F79AD5315}"/>
              </a:ext>
            </a:extLst>
          </p:cNvPr>
          <p:cNvPicPr>
            <a:picLocks noChangeAspect="1"/>
          </p:cNvPicPr>
          <p:nvPr/>
        </p:nvPicPr>
        <p:blipFill>
          <a:blip r:embed="rId4"/>
          <a:stretch>
            <a:fillRect/>
          </a:stretch>
        </p:blipFill>
        <p:spPr>
          <a:xfrm>
            <a:off x="1826419" y="1616869"/>
            <a:ext cx="1657351" cy="1564482"/>
          </a:xfrm>
          <a:prstGeom prst="rect">
            <a:avLst/>
          </a:prstGeom>
        </p:spPr>
      </p:pic>
      <p:pic>
        <p:nvPicPr>
          <p:cNvPr id="5" name="Picture 4" descr="A person smiling for a picture&#10;&#10;Description automatically generated">
            <a:extLst>
              <a:ext uri="{FF2B5EF4-FFF2-40B4-BE49-F238E27FC236}">
                <a16:creationId xmlns:a16="http://schemas.microsoft.com/office/drawing/2014/main" id="{CFF8DE30-63C5-60D7-2907-12865FD11BF0}"/>
              </a:ext>
            </a:extLst>
          </p:cNvPr>
          <p:cNvPicPr>
            <a:picLocks noChangeAspect="1"/>
          </p:cNvPicPr>
          <p:nvPr/>
        </p:nvPicPr>
        <p:blipFill>
          <a:blip r:embed="rId5"/>
          <a:stretch>
            <a:fillRect/>
          </a:stretch>
        </p:blipFill>
        <p:spPr>
          <a:xfrm>
            <a:off x="8556193" y="1480993"/>
            <a:ext cx="1647826" cy="1671638"/>
          </a:xfrm>
          <a:prstGeom prst="rect">
            <a:avLst/>
          </a:prstGeom>
        </p:spPr>
      </p:pic>
      <p:pic>
        <p:nvPicPr>
          <p:cNvPr id="6" name="Picture 5" descr="A person smiling at the camera&#10;&#10;Description automatically generated">
            <a:extLst>
              <a:ext uri="{FF2B5EF4-FFF2-40B4-BE49-F238E27FC236}">
                <a16:creationId xmlns:a16="http://schemas.microsoft.com/office/drawing/2014/main" id="{2807B207-8C47-669A-E7A2-5A2B198C73C6}"/>
              </a:ext>
            </a:extLst>
          </p:cNvPr>
          <p:cNvPicPr>
            <a:picLocks noChangeAspect="1"/>
          </p:cNvPicPr>
          <p:nvPr/>
        </p:nvPicPr>
        <p:blipFill>
          <a:blip r:embed="rId6"/>
          <a:stretch>
            <a:fillRect/>
          </a:stretch>
        </p:blipFill>
        <p:spPr>
          <a:xfrm>
            <a:off x="10329862" y="1471613"/>
            <a:ext cx="1647825" cy="1676400"/>
          </a:xfrm>
          <a:prstGeom prst="rect">
            <a:avLst/>
          </a:prstGeom>
        </p:spPr>
      </p:pic>
      <p:pic>
        <p:nvPicPr>
          <p:cNvPr id="7" name="Picture 6" descr="A person with curly hair wearing a denim shirt&#10;&#10;Description automatically generated">
            <a:extLst>
              <a:ext uri="{FF2B5EF4-FFF2-40B4-BE49-F238E27FC236}">
                <a16:creationId xmlns:a16="http://schemas.microsoft.com/office/drawing/2014/main" id="{23228099-2027-3A60-DD05-5FDBE513EDF3}"/>
              </a:ext>
            </a:extLst>
          </p:cNvPr>
          <p:cNvPicPr>
            <a:picLocks noChangeAspect="1"/>
          </p:cNvPicPr>
          <p:nvPr/>
        </p:nvPicPr>
        <p:blipFill>
          <a:blip r:embed="rId7"/>
          <a:stretch>
            <a:fillRect/>
          </a:stretch>
        </p:blipFill>
        <p:spPr>
          <a:xfrm>
            <a:off x="6900862" y="1595438"/>
            <a:ext cx="1657350" cy="1562100"/>
          </a:xfrm>
          <a:prstGeom prst="rect">
            <a:avLst/>
          </a:prstGeom>
        </p:spPr>
      </p:pic>
      <p:pic>
        <p:nvPicPr>
          <p:cNvPr id="8" name="Picture 7" descr="A person in a blue shirt&#10;&#10;Description automatically generated">
            <a:extLst>
              <a:ext uri="{FF2B5EF4-FFF2-40B4-BE49-F238E27FC236}">
                <a16:creationId xmlns:a16="http://schemas.microsoft.com/office/drawing/2014/main" id="{EF385E8F-F961-2365-FF34-9F6483DFD60B}"/>
              </a:ext>
            </a:extLst>
          </p:cNvPr>
          <p:cNvPicPr>
            <a:picLocks noChangeAspect="1"/>
          </p:cNvPicPr>
          <p:nvPr/>
        </p:nvPicPr>
        <p:blipFill>
          <a:blip r:embed="rId8"/>
          <a:stretch>
            <a:fillRect/>
          </a:stretch>
        </p:blipFill>
        <p:spPr>
          <a:xfrm>
            <a:off x="5393531" y="1385888"/>
            <a:ext cx="1323975" cy="1771650"/>
          </a:xfrm>
          <a:prstGeom prst="rect">
            <a:avLst/>
          </a:prstGeom>
        </p:spPr>
      </p:pic>
      <p:sp>
        <p:nvSpPr>
          <p:cNvPr id="10" name="TextBox 9">
            <a:extLst>
              <a:ext uri="{FF2B5EF4-FFF2-40B4-BE49-F238E27FC236}">
                <a16:creationId xmlns:a16="http://schemas.microsoft.com/office/drawing/2014/main" id="{DD9D81A3-2836-E846-CF7C-940ADF84C978}"/>
              </a:ext>
            </a:extLst>
          </p:cNvPr>
          <p:cNvSpPr txBox="1"/>
          <p:nvPr/>
        </p:nvSpPr>
        <p:spPr>
          <a:xfrm>
            <a:off x="319407" y="5166758"/>
            <a:ext cx="1556657" cy="954107"/>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Mads Wainman and Nye Steele</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Disabled Students' Officer</a:t>
            </a:r>
            <a:endParaRPr lang="en-GB" sz="1400">
              <a:solidFill>
                <a:srgbClr val="5C5D61"/>
              </a:solidFill>
              <a:latin typeface="Montserrat alternates" panose="00000500000000000000" pitchFamily="2" charset="0"/>
            </a:endParaRPr>
          </a:p>
        </p:txBody>
      </p:sp>
      <p:sp>
        <p:nvSpPr>
          <p:cNvPr id="11" name="TextBox 10">
            <a:extLst>
              <a:ext uri="{FF2B5EF4-FFF2-40B4-BE49-F238E27FC236}">
                <a16:creationId xmlns:a16="http://schemas.microsoft.com/office/drawing/2014/main" id="{1A743121-2B34-852C-E189-4CD447EB695E}"/>
              </a:ext>
            </a:extLst>
          </p:cNvPr>
          <p:cNvSpPr txBox="1"/>
          <p:nvPr/>
        </p:nvSpPr>
        <p:spPr>
          <a:xfrm>
            <a:off x="5245915" y="5167897"/>
            <a:ext cx="1698171" cy="954107"/>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Dorian Valentine and Isra Rai</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Trans Students' Officer</a:t>
            </a:r>
            <a:endParaRPr lang="en-GB" sz="1400">
              <a:solidFill>
                <a:srgbClr val="5C5D61"/>
              </a:solidFill>
              <a:latin typeface="Montserrat alternates" panose="00000500000000000000" pitchFamily="2" charset="0"/>
            </a:endParaRPr>
          </a:p>
        </p:txBody>
      </p:sp>
      <p:sp>
        <p:nvSpPr>
          <p:cNvPr id="12" name="TextBox 11">
            <a:extLst>
              <a:ext uri="{FF2B5EF4-FFF2-40B4-BE49-F238E27FC236}">
                <a16:creationId xmlns:a16="http://schemas.microsoft.com/office/drawing/2014/main" id="{2B283A8A-A607-B475-9F53-53D038FB9F0A}"/>
              </a:ext>
            </a:extLst>
          </p:cNvPr>
          <p:cNvSpPr txBox="1"/>
          <p:nvPr/>
        </p:nvSpPr>
        <p:spPr>
          <a:xfrm>
            <a:off x="3551150" y="5161611"/>
            <a:ext cx="1698171"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Summer Jones and Ariane Dayes</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LGBTQUA+ Officers</a:t>
            </a:r>
            <a:endParaRPr lang="en-GB" sz="1400">
              <a:solidFill>
                <a:srgbClr val="5C5D61"/>
              </a:solidFill>
              <a:latin typeface="Montserrat alternates" panose="00000500000000000000" pitchFamily="2" charset="0"/>
            </a:endParaRPr>
          </a:p>
        </p:txBody>
      </p:sp>
      <p:sp>
        <p:nvSpPr>
          <p:cNvPr id="13" name="TextBox 12">
            <a:extLst>
              <a:ext uri="{FF2B5EF4-FFF2-40B4-BE49-F238E27FC236}">
                <a16:creationId xmlns:a16="http://schemas.microsoft.com/office/drawing/2014/main" id="{DBF8EE8C-8722-2D9F-AFC5-2206E1EAB567}"/>
              </a:ext>
            </a:extLst>
          </p:cNvPr>
          <p:cNvSpPr txBox="1"/>
          <p:nvPr/>
        </p:nvSpPr>
        <p:spPr>
          <a:xfrm>
            <a:off x="8100595" y="5163527"/>
            <a:ext cx="1556657" cy="523220"/>
          </a:xfrm>
          <a:prstGeom prst="rect">
            <a:avLst/>
          </a:prstGeom>
          <a:noFill/>
        </p:spPr>
        <p:txBody>
          <a:bodyPr wrap="square" lIns="91440" tIns="45720" rIns="91440" bIns="45720" rtlCol="0" anchor="t">
            <a:spAutoFit/>
          </a:bodyPr>
          <a:lstStyle/>
          <a:p>
            <a:r>
              <a:rPr lang="en-GB" sz="1400" b="1" err="1">
                <a:solidFill>
                  <a:srgbClr val="5C5D61"/>
                </a:solidFill>
                <a:latin typeface="Montserrat alternates"/>
              </a:rPr>
              <a:t>Gurismar</a:t>
            </a:r>
            <a:r>
              <a:rPr lang="en-GB" sz="1400" b="1">
                <a:solidFill>
                  <a:srgbClr val="5C5D61"/>
                </a:solidFill>
                <a:latin typeface="Montserrat alternates"/>
              </a:rPr>
              <a:t> Kaur</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Women's Officer</a:t>
            </a:r>
            <a:endParaRPr lang="en-GB" sz="1400">
              <a:solidFill>
                <a:srgbClr val="5C5D61"/>
              </a:solidFill>
              <a:latin typeface="Montserrat alternates" panose="00000500000000000000" pitchFamily="2" charset="0"/>
            </a:endParaRPr>
          </a:p>
        </p:txBody>
      </p:sp>
      <p:sp>
        <p:nvSpPr>
          <p:cNvPr id="14" name="TextBox 13">
            <a:extLst>
              <a:ext uri="{FF2B5EF4-FFF2-40B4-BE49-F238E27FC236}">
                <a16:creationId xmlns:a16="http://schemas.microsoft.com/office/drawing/2014/main" id="{02B34945-5A14-E0CC-D2A1-EE7E0C81F75F}"/>
              </a:ext>
            </a:extLst>
          </p:cNvPr>
          <p:cNvSpPr txBox="1"/>
          <p:nvPr/>
        </p:nvSpPr>
        <p:spPr>
          <a:xfrm>
            <a:off x="6723748" y="5163526"/>
            <a:ext cx="1556657" cy="1384995"/>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Mathew Stephenson and Aden Wood</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Widening Participation Officers</a:t>
            </a:r>
            <a:endParaRPr lang="en-GB" sz="1400">
              <a:solidFill>
                <a:srgbClr val="5C5D61"/>
              </a:solidFill>
              <a:latin typeface="Montserrat alternates" panose="00000500000000000000" pitchFamily="2" charset="0"/>
            </a:endParaRPr>
          </a:p>
        </p:txBody>
      </p:sp>
      <p:sp>
        <p:nvSpPr>
          <p:cNvPr id="15" name="TextBox 14">
            <a:extLst>
              <a:ext uri="{FF2B5EF4-FFF2-40B4-BE49-F238E27FC236}">
                <a16:creationId xmlns:a16="http://schemas.microsoft.com/office/drawing/2014/main" id="{4A00B2B9-8CB5-7891-7DBB-3A3EB50864EA}"/>
              </a:ext>
            </a:extLst>
          </p:cNvPr>
          <p:cNvSpPr txBox="1"/>
          <p:nvPr/>
        </p:nvSpPr>
        <p:spPr>
          <a:xfrm>
            <a:off x="1871012" y="5161611"/>
            <a:ext cx="1649190" cy="738664"/>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Raj Hacker</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a:rPr>
              <a:t>Environment and Ethics Officer</a:t>
            </a:r>
            <a:endParaRPr lang="en-GB" sz="1400">
              <a:solidFill>
                <a:srgbClr val="5C5D61"/>
              </a:solidFill>
              <a:latin typeface="Montserrat alternates" panose="00000500000000000000" pitchFamily="2" charset="0"/>
            </a:endParaRPr>
          </a:p>
        </p:txBody>
      </p:sp>
      <p:sp>
        <p:nvSpPr>
          <p:cNvPr id="16" name="TextBox 15">
            <a:extLst>
              <a:ext uri="{FF2B5EF4-FFF2-40B4-BE49-F238E27FC236}">
                <a16:creationId xmlns:a16="http://schemas.microsoft.com/office/drawing/2014/main" id="{53EA9016-F6FA-AAE2-2797-6B06DB329965}"/>
              </a:ext>
            </a:extLst>
          </p:cNvPr>
          <p:cNvSpPr txBox="1"/>
          <p:nvPr/>
        </p:nvSpPr>
        <p:spPr>
          <a:xfrm>
            <a:off x="9551536" y="5163525"/>
            <a:ext cx="1556657" cy="523220"/>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International</a:t>
            </a:r>
            <a:endParaRPr lang="en-GB" sz="1400" b="1">
              <a:solidFill>
                <a:srgbClr val="5C5D61"/>
              </a:solidFill>
              <a:latin typeface="Montserrat alternates" panose="00000500000000000000" pitchFamily="2" charset="0"/>
            </a:endParaRPr>
          </a:p>
          <a:p>
            <a:r>
              <a:rPr lang="en-GB" sz="1400" b="1">
                <a:solidFill>
                  <a:srgbClr val="5C5D61"/>
                </a:solidFill>
                <a:latin typeface="Montserrat alternates"/>
              </a:rPr>
              <a:t>Officer (non-EU</a:t>
            </a:r>
            <a:endParaRPr lang="en-GB" sz="1400" b="1">
              <a:solidFill>
                <a:srgbClr val="5C5D61"/>
              </a:solidFill>
              <a:latin typeface="Montserrat alternates" panose="00000500000000000000" pitchFamily="2" charset="0"/>
            </a:endParaRPr>
          </a:p>
        </p:txBody>
      </p:sp>
      <p:sp>
        <p:nvSpPr>
          <p:cNvPr id="24" name="TextBox 23">
            <a:extLst>
              <a:ext uri="{FF2B5EF4-FFF2-40B4-BE49-F238E27FC236}">
                <a16:creationId xmlns:a16="http://schemas.microsoft.com/office/drawing/2014/main" id="{45B4CE2E-5848-B259-31D8-04A946DFC66E}"/>
              </a:ext>
            </a:extLst>
          </p:cNvPr>
          <p:cNvSpPr txBox="1"/>
          <p:nvPr/>
        </p:nvSpPr>
        <p:spPr>
          <a:xfrm>
            <a:off x="10910283" y="5163524"/>
            <a:ext cx="1556657" cy="523220"/>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International Officer (EU)</a:t>
            </a:r>
            <a:endParaRPr lang="en-GB" sz="1400" b="1">
              <a:solidFill>
                <a:srgbClr val="5C5D61"/>
              </a:solidFill>
              <a:latin typeface="Montserrat alternates" panose="00000500000000000000" pitchFamily="2" charset="0"/>
            </a:endParaRPr>
          </a:p>
        </p:txBody>
      </p:sp>
      <p:sp>
        <p:nvSpPr>
          <p:cNvPr id="9" name="TextBox 8">
            <a:extLst>
              <a:ext uri="{FF2B5EF4-FFF2-40B4-BE49-F238E27FC236}">
                <a16:creationId xmlns:a16="http://schemas.microsoft.com/office/drawing/2014/main" id="{190A50ED-1547-CC47-B118-070AA46E959A}"/>
              </a:ext>
            </a:extLst>
          </p:cNvPr>
          <p:cNvSpPr txBox="1"/>
          <p:nvPr/>
        </p:nvSpPr>
        <p:spPr>
          <a:xfrm>
            <a:off x="269825" y="4199548"/>
            <a:ext cx="1556657" cy="523220"/>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 Mature Students Officer</a:t>
            </a:r>
            <a:endParaRPr lang="en-GB" sz="1400" b="1">
              <a:solidFill>
                <a:srgbClr val="5C5D61"/>
              </a:solidFill>
              <a:latin typeface="Montserrat alternates" panose="00000500000000000000" pitchFamily="2" charset="0"/>
            </a:endParaRPr>
          </a:p>
        </p:txBody>
      </p:sp>
      <p:sp>
        <p:nvSpPr>
          <p:cNvPr id="17" name="TextBox 16">
            <a:extLst>
              <a:ext uri="{FF2B5EF4-FFF2-40B4-BE49-F238E27FC236}">
                <a16:creationId xmlns:a16="http://schemas.microsoft.com/office/drawing/2014/main" id="{46CD636A-0DFE-BBD7-FB38-D1C3E33597E7}"/>
              </a:ext>
            </a:extLst>
          </p:cNvPr>
          <p:cNvSpPr txBox="1"/>
          <p:nvPr/>
        </p:nvSpPr>
        <p:spPr>
          <a:xfrm>
            <a:off x="1940716" y="4199547"/>
            <a:ext cx="1556657" cy="954107"/>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Ethnic Minorities Students Officer</a:t>
            </a:r>
            <a:endParaRPr lang="en-GB" sz="1400" b="1">
              <a:solidFill>
                <a:srgbClr val="5C5D61"/>
              </a:solidFill>
              <a:latin typeface="Montserrat alternates" panose="00000500000000000000" pitchFamily="2" charset="0"/>
            </a:endParaRPr>
          </a:p>
          <a:p>
            <a:r>
              <a:rPr lang="en-GB" sz="1400" err="1">
                <a:solidFill>
                  <a:srgbClr val="5C5D61"/>
                </a:solidFill>
                <a:latin typeface="Montserrat alternates"/>
              </a:rPr>
              <a:t>Songjia</a:t>
            </a:r>
            <a:r>
              <a:rPr lang="en-GB" sz="1400">
                <a:solidFill>
                  <a:srgbClr val="5C5D61"/>
                </a:solidFill>
                <a:latin typeface="Montserrat alternates"/>
              </a:rPr>
              <a:t> Cao </a:t>
            </a:r>
            <a:endParaRPr lang="en-GB" sz="1400" b="1">
              <a:solidFill>
                <a:srgbClr val="5C5D61"/>
              </a:solidFill>
              <a:latin typeface="Montserrat alternates" panose="00000500000000000000" pitchFamily="2" charset="0"/>
            </a:endParaRPr>
          </a:p>
          <a:p>
            <a:endParaRPr lang="en-GB" sz="1400" b="1">
              <a:solidFill>
                <a:srgbClr val="5C5D61"/>
              </a:solidFill>
              <a:latin typeface="Montserrat alternates" panose="00000500000000000000" pitchFamily="2" charset="0"/>
            </a:endParaRPr>
          </a:p>
        </p:txBody>
      </p:sp>
    </p:spTree>
    <p:extLst>
      <p:ext uri="{BB962C8B-B14F-4D97-AF65-F5344CB8AC3E}">
        <p14:creationId xmlns:p14="http://schemas.microsoft.com/office/powerpoint/2010/main" val="2773074704"/>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Forums, Student Council and ASV</a:t>
            </a:r>
          </a:p>
        </p:txBody>
      </p:sp>
      <p:sp>
        <p:nvSpPr>
          <p:cNvPr id="2" name="Rectangle 1">
            <a:extLst>
              <a:ext uri="{FF2B5EF4-FFF2-40B4-BE49-F238E27FC236}">
                <a16:creationId xmlns:a16="http://schemas.microsoft.com/office/drawing/2014/main" id="{AA4B7DF4-5FB0-D62C-6D4C-FC91672CF1A5}"/>
              </a:ext>
            </a:extLst>
          </p:cNvPr>
          <p:cNvSpPr/>
          <p:nvPr/>
        </p:nvSpPr>
        <p:spPr>
          <a:xfrm>
            <a:off x="0" y="0"/>
            <a:ext cx="8098971" cy="762000"/>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Democratic Representation</a:t>
            </a:r>
          </a:p>
        </p:txBody>
      </p:sp>
      <p:sp>
        <p:nvSpPr>
          <p:cNvPr id="14" name="Rectangle 13">
            <a:extLst>
              <a:ext uri="{FF2B5EF4-FFF2-40B4-BE49-F238E27FC236}">
                <a16:creationId xmlns:a16="http://schemas.microsoft.com/office/drawing/2014/main" id="{E16DB445-5079-89E4-9B66-847C9984EFA5}"/>
              </a:ext>
            </a:extLst>
          </p:cNvPr>
          <p:cNvSpPr/>
          <p:nvPr/>
        </p:nvSpPr>
        <p:spPr>
          <a:xfrm>
            <a:off x="3511553" y="1700666"/>
            <a:ext cx="2690579" cy="996491"/>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Student Council</a:t>
            </a:r>
          </a:p>
        </p:txBody>
      </p:sp>
      <p:sp>
        <p:nvSpPr>
          <p:cNvPr id="15" name="Rectangle 14">
            <a:extLst>
              <a:ext uri="{FF2B5EF4-FFF2-40B4-BE49-F238E27FC236}">
                <a16:creationId xmlns:a16="http://schemas.microsoft.com/office/drawing/2014/main" id="{509BCA03-0110-761E-9254-A0FEEF9F6445}"/>
              </a:ext>
            </a:extLst>
          </p:cNvPr>
          <p:cNvSpPr/>
          <p:nvPr/>
        </p:nvSpPr>
        <p:spPr>
          <a:xfrm>
            <a:off x="9231084" y="1763479"/>
            <a:ext cx="2188027" cy="1110343"/>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SU Policy</a:t>
            </a:r>
          </a:p>
        </p:txBody>
      </p:sp>
      <p:pic>
        <p:nvPicPr>
          <p:cNvPr id="19" name="Picture 18" descr="A pink rectangular box with white text&#10;&#10;Description automatically generated">
            <a:extLst>
              <a:ext uri="{FF2B5EF4-FFF2-40B4-BE49-F238E27FC236}">
                <a16:creationId xmlns:a16="http://schemas.microsoft.com/office/drawing/2014/main" id="{7BD71E77-EE26-3D98-330B-9E088C0F12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8203" y="3134235"/>
            <a:ext cx="2690579" cy="2898399"/>
          </a:xfrm>
          <a:prstGeom prst="rect">
            <a:avLst/>
          </a:prstGeom>
        </p:spPr>
      </p:pic>
      <p:sp>
        <p:nvSpPr>
          <p:cNvPr id="20" name="Rectangle 19">
            <a:extLst>
              <a:ext uri="{FF2B5EF4-FFF2-40B4-BE49-F238E27FC236}">
                <a16:creationId xmlns:a16="http://schemas.microsoft.com/office/drawing/2014/main" id="{6A856293-655D-564F-299B-C43F49A529F7}"/>
              </a:ext>
            </a:extLst>
          </p:cNvPr>
          <p:cNvSpPr/>
          <p:nvPr/>
        </p:nvSpPr>
        <p:spPr>
          <a:xfrm>
            <a:off x="740229" y="2683327"/>
            <a:ext cx="1872343" cy="1491343"/>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Montserrat alternates" panose="00000500000000000000" pitchFamily="2" charset="0"/>
              </a:rPr>
              <a:t>Students Submit Motions</a:t>
            </a:r>
          </a:p>
        </p:txBody>
      </p:sp>
      <p:sp>
        <p:nvSpPr>
          <p:cNvPr id="27" name="Arrow: Bent-Up 26">
            <a:extLst>
              <a:ext uri="{FF2B5EF4-FFF2-40B4-BE49-F238E27FC236}">
                <a16:creationId xmlns:a16="http://schemas.microsoft.com/office/drawing/2014/main" id="{13CCC859-9182-C70C-B24E-639A2F191417}"/>
              </a:ext>
            </a:extLst>
          </p:cNvPr>
          <p:cNvSpPr>
            <a:spLocks/>
          </p:cNvSpPr>
          <p:nvPr/>
        </p:nvSpPr>
        <p:spPr>
          <a:xfrm rot="5400000">
            <a:off x="6224109" y="3582096"/>
            <a:ext cx="3375963" cy="740229"/>
          </a:xfrm>
          <a:prstGeom prst="bentUpArrow">
            <a:avLst>
              <a:gd name="adj1" fmla="val 19118"/>
              <a:gd name="adj2" fmla="val 8824"/>
              <a:gd name="adj3" fmla="val 50000"/>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Bent-Up 28">
            <a:extLst>
              <a:ext uri="{FF2B5EF4-FFF2-40B4-BE49-F238E27FC236}">
                <a16:creationId xmlns:a16="http://schemas.microsoft.com/office/drawing/2014/main" id="{F9B64CB4-E366-4544-F11D-D4DABE310127}"/>
              </a:ext>
            </a:extLst>
          </p:cNvPr>
          <p:cNvSpPr/>
          <p:nvPr/>
        </p:nvSpPr>
        <p:spPr>
          <a:xfrm rot="5400000">
            <a:off x="1829913" y="4449326"/>
            <a:ext cx="899468" cy="1340763"/>
          </a:xfrm>
          <a:prstGeom prst="bentUpArrow">
            <a:avLst>
              <a:gd name="adj1" fmla="val 12898"/>
              <a:gd name="adj2" fmla="val 25000"/>
              <a:gd name="adj3" fmla="val 25000"/>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E5A5EACD-67E4-F857-F969-048768D65290}"/>
              </a:ext>
            </a:extLst>
          </p:cNvPr>
          <p:cNvSpPr>
            <a:spLocks/>
          </p:cNvSpPr>
          <p:nvPr/>
        </p:nvSpPr>
        <p:spPr>
          <a:xfrm>
            <a:off x="6447968" y="2114543"/>
            <a:ext cx="2569029" cy="364672"/>
          </a:xfrm>
          <a:prstGeom prst="rightArrow">
            <a:avLst>
              <a:gd name="adj1" fmla="val 38060"/>
              <a:gd name="adj2" fmla="val 50000"/>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99BA29BC-E61F-0C67-379A-34E821D79B40}"/>
              </a:ext>
            </a:extLst>
          </p:cNvPr>
          <p:cNvSpPr>
            <a:spLocks/>
          </p:cNvSpPr>
          <p:nvPr/>
        </p:nvSpPr>
        <p:spPr>
          <a:xfrm>
            <a:off x="7620000" y="5384380"/>
            <a:ext cx="1284514" cy="375558"/>
          </a:xfrm>
          <a:prstGeom prst="rightArrow">
            <a:avLst>
              <a:gd name="adj1" fmla="val 38405"/>
              <a:gd name="adj2" fmla="val 47102"/>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21EE5E3-C54B-08B0-28D9-47BAA7A8C767}"/>
              </a:ext>
            </a:extLst>
          </p:cNvPr>
          <p:cNvSpPr/>
          <p:nvPr/>
        </p:nvSpPr>
        <p:spPr>
          <a:xfrm>
            <a:off x="9231084" y="4767320"/>
            <a:ext cx="2188027" cy="1560078"/>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All Student Vote</a:t>
            </a:r>
            <a:br>
              <a:rPr lang="en-GB" sz="2000" b="1">
                <a:latin typeface="Montserrat alternates" panose="00000500000000000000" pitchFamily="2" charset="0"/>
              </a:rPr>
            </a:br>
            <a:r>
              <a:rPr lang="en-GB" sz="2000" b="1">
                <a:latin typeface="Montserrat alternates" panose="00000500000000000000" pitchFamily="2" charset="0"/>
              </a:rPr>
              <a:t>(ASV)</a:t>
            </a:r>
          </a:p>
        </p:txBody>
      </p:sp>
      <p:sp>
        <p:nvSpPr>
          <p:cNvPr id="33" name="Arrow: Right 32">
            <a:extLst>
              <a:ext uri="{FF2B5EF4-FFF2-40B4-BE49-F238E27FC236}">
                <a16:creationId xmlns:a16="http://schemas.microsoft.com/office/drawing/2014/main" id="{8C40F43E-890F-1824-441E-676CC9D4A4F2}"/>
              </a:ext>
            </a:extLst>
          </p:cNvPr>
          <p:cNvSpPr>
            <a:spLocks/>
          </p:cNvSpPr>
          <p:nvPr/>
        </p:nvSpPr>
        <p:spPr>
          <a:xfrm rot="16200000">
            <a:off x="4706111" y="2691915"/>
            <a:ext cx="294764" cy="447562"/>
          </a:xfrm>
          <a:prstGeom prst="rightArrow">
            <a:avLst>
              <a:gd name="adj1" fmla="val 35406"/>
              <a:gd name="adj2" fmla="val 50000"/>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Right 33">
            <a:extLst>
              <a:ext uri="{FF2B5EF4-FFF2-40B4-BE49-F238E27FC236}">
                <a16:creationId xmlns:a16="http://schemas.microsoft.com/office/drawing/2014/main" id="{6AA68F4D-E48F-AE24-12FA-01B5EC6D8357}"/>
              </a:ext>
            </a:extLst>
          </p:cNvPr>
          <p:cNvSpPr>
            <a:spLocks/>
          </p:cNvSpPr>
          <p:nvPr/>
        </p:nvSpPr>
        <p:spPr>
          <a:xfrm rot="16200000">
            <a:off x="9730052" y="3600771"/>
            <a:ext cx="1190089" cy="447562"/>
          </a:xfrm>
          <a:prstGeom prst="rightArrow">
            <a:avLst>
              <a:gd name="adj1" fmla="val 30542"/>
              <a:gd name="adj2" fmla="val 50000"/>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BE816B2E-6900-BACC-D556-21BF42FC274B}"/>
              </a:ext>
            </a:extLst>
          </p:cNvPr>
          <p:cNvSpPr/>
          <p:nvPr/>
        </p:nvSpPr>
        <p:spPr>
          <a:xfrm>
            <a:off x="3508202" y="6103791"/>
            <a:ext cx="2690579" cy="424542"/>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latin typeface="Montserrat alternates"/>
              </a:rPr>
              <a:t>Postgraduate Forum</a:t>
            </a:r>
            <a:endParaRPr lang="en-GB" sz="1200">
              <a:latin typeface="Montserrat alternates" panose="00000500000000000000" pitchFamily="2" charset="0"/>
            </a:endParaRPr>
          </a:p>
        </p:txBody>
      </p:sp>
    </p:spTree>
    <p:extLst>
      <p:ext uri="{BB962C8B-B14F-4D97-AF65-F5344CB8AC3E}">
        <p14:creationId xmlns:p14="http://schemas.microsoft.com/office/powerpoint/2010/main" val="117578478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Termly Elections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Democratic Representation</a:t>
            </a:r>
          </a:p>
        </p:txBody>
      </p:sp>
      <p:sp>
        <p:nvSpPr>
          <p:cNvPr id="5" name="Oval 4">
            <a:extLst>
              <a:ext uri="{FF2B5EF4-FFF2-40B4-BE49-F238E27FC236}">
                <a16:creationId xmlns:a16="http://schemas.microsoft.com/office/drawing/2014/main" id="{B0E17C5A-5BCA-579B-252C-22EDF2C6035B}"/>
              </a:ext>
            </a:extLst>
          </p:cNvPr>
          <p:cNvSpPr/>
          <p:nvPr/>
        </p:nvSpPr>
        <p:spPr>
          <a:xfrm>
            <a:off x="9138528" y="2273902"/>
            <a:ext cx="2520000" cy="252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100" b="1">
                <a:latin typeface="Montserrat alternates" panose="00000500000000000000" pitchFamily="2" charset="0"/>
              </a:rPr>
              <a:t>Society and Club Leadership</a:t>
            </a:r>
          </a:p>
        </p:txBody>
      </p:sp>
      <p:sp>
        <p:nvSpPr>
          <p:cNvPr id="6" name="Oval 5">
            <a:extLst>
              <a:ext uri="{FF2B5EF4-FFF2-40B4-BE49-F238E27FC236}">
                <a16:creationId xmlns:a16="http://schemas.microsoft.com/office/drawing/2014/main" id="{680F41F1-BAC7-D585-446E-8EDC94C5BC43}"/>
              </a:ext>
            </a:extLst>
          </p:cNvPr>
          <p:cNvSpPr/>
          <p:nvPr/>
        </p:nvSpPr>
        <p:spPr>
          <a:xfrm>
            <a:off x="533472" y="2273902"/>
            <a:ext cx="2520000" cy="2520000"/>
          </a:xfrm>
          <a:prstGeom prst="ellipse">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a:latin typeface="Montserrat alternates" panose="00000500000000000000" pitchFamily="2" charset="0"/>
              </a:rPr>
              <a:t>Officers</a:t>
            </a:r>
          </a:p>
        </p:txBody>
      </p:sp>
      <p:sp>
        <p:nvSpPr>
          <p:cNvPr id="7" name="Oval 6">
            <a:extLst>
              <a:ext uri="{FF2B5EF4-FFF2-40B4-BE49-F238E27FC236}">
                <a16:creationId xmlns:a16="http://schemas.microsoft.com/office/drawing/2014/main" id="{771503D0-ACD2-0E73-48B1-BDD75E7E33FB}"/>
              </a:ext>
            </a:extLst>
          </p:cNvPr>
          <p:cNvSpPr/>
          <p:nvPr/>
        </p:nvSpPr>
        <p:spPr>
          <a:xfrm>
            <a:off x="6270176" y="2273902"/>
            <a:ext cx="2520000" cy="2520000"/>
          </a:xfrm>
          <a:prstGeom prst="ellipse">
            <a:avLst/>
          </a:prstGeom>
          <a:solidFill>
            <a:srgbClr val="F4AFCA"/>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300" b="1">
                <a:latin typeface="Montserrat alternates" panose="00000500000000000000" pitchFamily="2" charset="0"/>
              </a:rPr>
              <a:t>Academic Reps</a:t>
            </a:r>
          </a:p>
        </p:txBody>
      </p:sp>
      <p:sp>
        <p:nvSpPr>
          <p:cNvPr id="8" name="Oval 7">
            <a:extLst>
              <a:ext uri="{FF2B5EF4-FFF2-40B4-BE49-F238E27FC236}">
                <a16:creationId xmlns:a16="http://schemas.microsoft.com/office/drawing/2014/main" id="{6A0AB0AC-D1BC-E2E7-6545-6033EAA61BAC}"/>
              </a:ext>
            </a:extLst>
          </p:cNvPr>
          <p:cNvSpPr/>
          <p:nvPr/>
        </p:nvSpPr>
        <p:spPr>
          <a:xfrm>
            <a:off x="3401824" y="2273902"/>
            <a:ext cx="2520000" cy="2520000"/>
          </a:xfrm>
          <a:prstGeom prst="ellipse">
            <a:avLst/>
          </a:prstGeom>
          <a:solidFill>
            <a:srgbClr val="3C5589"/>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a:latin typeface="Montserrat alternates" panose="00000500000000000000" pitchFamily="2" charset="0"/>
              </a:rPr>
              <a:t>Forum Reps</a:t>
            </a:r>
          </a:p>
        </p:txBody>
      </p:sp>
      <p:sp>
        <p:nvSpPr>
          <p:cNvPr id="9" name="TextBox 8">
            <a:extLst>
              <a:ext uri="{FF2B5EF4-FFF2-40B4-BE49-F238E27FC236}">
                <a16:creationId xmlns:a16="http://schemas.microsoft.com/office/drawing/2014/main" id="{9A2B887F-3F4C-4797-53E6-ECEA394F120C}"/>
              </a:ext>
            </a:extLst>
          </p:cNvPr>
          <p:cNvSpPr txBox="1"/>
          <p:nvPr/>
        </p:nvSpPr>
        <p:spPr>
          <a:xfrm>
            <a:off x="2215243" y="5218016"/>
            <a:ext cx="7761514" cy="954107"/>
          </a:xfrm>
          <a:prstGeom prst="rect">
            <a:avLst/>
          </a:prstGeom>
          <a:noFill/>
          <a:ln>
            <a:noFill/>
          </a:ln>
        </p:spPr>
        <p:txBody>
          <a:bodyPr wrap="square" lIns="91440" tIns="45720" rIns="91440" bIns="45720" rtlCol="0" anchor="t">
            <a:spAutoFit/>
          </a:bodyPr>
          <a:lstStyle/>
          <a:p>
            <a:pPr algn="ctr"/>
            <a:r>
              <a:rPr lang="en-GB" sz="2800" b="1">
                <a:latin typeface="Montserrat alternates"/>
              </a:rPr>
              <a:t>Nominations close 4th October and voting opens 7-11th October!</a:t>
            </a:r>
          </a:p>
        </p:txBody>
      </p:sp>
    </p:spTree>
    <p:extLst>
      <p:ext uri="{BB962C8B-B14F-4D97-AF65-F5344CB8AC3E}">
        <p14:creationId xmlns:p14="http://schemas.microsoft.com/office/powerpoint/2010/main" val="39467164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a:latin typeface="Montserrat alternates"/>
              </a:rPr>
              <a:t> VOTE HERE</a:t>
            </a:r>
            <a:endParaRPr lang="en-GB" sz="2800">
              <a:latin typeface="Montserrat alternates" panose="00000500000000000000" pitchFamily="2" charset="0"/>
            </a:endParaRP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Democratic Representation</a:t>
            </a:r>
          </a:p>
        </p:txBody>
      </p:sp>
      <p:pic>
        <p:nvPicPr>
          <p:cNvPr id="2" name="Picture 1" descr="A qr code on a white background&#10;&#10;Description automatically generated">
            <a:extLst>
              <a:ext uri="{FF2B5EF4-FFF2-40B4-BE49-F238E27FC236}">
                <a16:creationId xmlns:a16="http://schemas.microsoft.com/office/drawing/2014/main" id="{86DFFFE6-0B98-AF0F-F976-59CEDFF746F8}"/>
              </a:ext>
            </a:extLst>
          </p:cNvPr>
          <p:cNvPicPr>
            <a:picLocks noChangeAspect="1"/>
          </p:cNvPicPr>
          <p:nvPr/>
        </p:nvPicPr>
        <p:blipFill>
          <a:blip r:embed="rId2"/>
          <a:stretch>
            <a:fillRect/>
          </a:stretch>
        </p:blipFill>
        <p:spPr>
          <a:xfrm>
            <a:off x="4185722" y="2344987"/>
            <a:ext cx="3829738" cy="3829738"/>
          </a:xfrm>
          <a:prstGeom prst="rect">
            <a:avLst/>
          </a:prstGeom>
        </p:spPr>
      </p:pic>
    </p:spTree>
    <p:extLst>
      <p:ext uri="{BB962C8B-B14F-4D97-AF65-F5344CB8AC3E}">
        <p14:creationId xmlns:p14="http://schemas.microsoft.com/office/powerpoint/2010/main" val="1506560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3C558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a:latin typeface="Montserrat alternates" panose="00000500000000000000" pitchFamily="2" charset="0"/>
              </a:rPr>
              <a:t>Your Academics</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388217544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3C5589"/>
          </a:solidFill>
          <a:ln>
            <a:solidFill>
              <a:srgbClr val="3C55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Academics</a:t>
            </a:r>
          </a:p>
        </p:txBody>
      </p:sp>
      <p:sp>
        <p:nvSpPr>
          <p:cNvPr id="10" name="Rectangle 9">
            <a:extLst>
              <a:ext uri="{FF2B5EF4-FFF2-40B4-BE49-F238E27FC236}">
                <a16:creationId xmlns:a16="http://schemas.microsoft.com/office/drawing/2014/main" id="{AEDF8272-A1D1-7C07-DE31-8E544DC6C91B}"/>
              </a:ext>
            </a:extLst>
          </p:cNvPr>
          <p:cNvSpPr/>
          <p:nvPr/>
        </p:nvSpPr>
        <p:spPr>
          <a:xfrm>
            <a:off x="3667823" y="1926459"/>
            <a:ext cx="2188027" cy="1023259"/>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Faculty Reps</a:t>
            </a:r>
          </a:p>
        </p:txBody>
      </p:sp>
      <p:sp>
        <p:nvSpPr>
          <p:cNvPr id="11" name="Rectangle 10">
            <a:extLst>
              <a:ext uri="{FF2B5EF4-FFF2-40B4-BE49-F238E27FC236}">
                <a16:creationId xmlns:a16="http://schemas.microsoft.com/office/drawing/2014/main" id="{4530D00B-F7AB-B96C-A2E1-5A2018043898}"/>
              </a:ext>
            </a:extLst>
          </p:cNvPr>
          <p:cNvSpPr/>
          <p:nvPr/>
        </p:nvSpPr>
        <p:spPr>
          <a:xfrm>
            <a:off x="6253848" y="1926459"/>
            <a:ext cx="2188027" cy="1023258"/>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a:latin typeface="Montserrat alternates"/>
              </a:rPr>
              <a:t>SSLC Chairs</a:t>
            </a:r>
            <a:endParaRPr lang="en-GB" sz="2000" b="1">
              <a:latin typeface="Montserrat alternates" panose="00000500000000000000" pitchFamily="2" charset="0"/>
            </a:endParaRPr>
          </a:p>
        </p:txBody>
      </p:sp>
      <p:sp>
        <p:nvSpPr>
          <p:cNvPr id="12" name="Rectangle 11">
            <a:extLst>
              <a:ext uri="{FF2B5EF4-FFF2-40B4-BE49-F238E27FC236}">
                <a16:creationId xmlns:a16="http://schemas.microsoft.com/office/drawing/2014/main" id="{648A58BC-8BAD-5DAB-3AA5-F2B1660A80B6}"/>
              </a:ext>
            </a:extLst>
          </p:cNvPr>
          <p:cNvSpPr/>
          <p:nvPr/>
        </p:nvSpPr>
        <p:spPr>
          <a:xfrm>
            <a:off x="8839873" y="1926459"/>
            <a:ext cx="2188027" cy="1023259"/>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Course Reps</a:t>
            </a:r>
          </a:p>
        </p:txBody>
      </p:sp>
      <p:sp>
        <p:nvSpPr>
          <p:cNvPr id="15" name="TextBox 14">
            <a:extLst>
              <a:ext uri="{FF2B5EF4-FFF2-40B4-BE49-F238E27FC236}">
                <a16:creationId xmlns:a16="http://schemas.microsoft.com/office/drawing/2014/main" id="{0AC78E77-A1DC-D884-9F33-FCC5CAFA0BD9}"/>
              </a:ext>
            </a:extLst>
          </p:cNvPr>
          <p:cNvSpPr txBox="1"/>
          <p:nvPr/>
        </p:nvSpPr>
        <p:spPr>
          <a:xfrm>
            <a:off x="970331" y="3330587"/>
            <a:ext cx="1649190" cy="523220"/>
          </a:xfrm>
          <a:prstGeom prst="rect">
            <a:avLst/>
          </a:prstGeom>
          <a:noFill/>
        </p:spPr>
        <p:txBody>
          <a:bodyPr wrap="square" rtlCol="0">
            <a:spAutoFit/>
          </a:bodyPr>
          <a:lstStyle/>
          <a:p>
            <a:r>
              <a:rPr lang="en-GB" sz="1400" b="1" err="1">
                <a:solidFill>
                  <a:srgbClr val="5C5D61"/>
                </a:solidFill>
                <a:latin typeface="Montserrat alternates" panose="00000500000000000000" pitchFamily="2" charset="0"/>
              </a:rPr>
              <a:t>Muneeba</a:t>
            </a:r>
            <a:r>
              <a:rPr lang="en-GB" sz="1400" b="1">
                <a:solidFill>
                  <a:srgbClr val="5C5D61"/>
                </a:solidFill>
                <a:latin typeface="Montserrat alternates" panose="00000500000000000000" pitchFamily="2" charset="0"/>
              </a:rPr>
              <a:t> Amjad</a:t>
            </a:r>
          </a:p>
          <a:p>
            <a:r>
              <a:rPr lang="en-GB" sz="1400">
                <a:solidFill>
                  <a:srgbClr val="5C5D61"/>
                </a:solidFill>
                <a:latin typeface="Montserrat alternates" panose="00000500000000000000" pitchFamily="2" charset="0"/>
              </a:rPr>
              <a:t>VP Education</a:t>
            </a:r>
          </a:p>
        </p:txBody>
      </p:sp>
      <p:sp>
        <p:nvSpPr>
          <p:cNvPr id="18" name="TextBox 17">
            <a:extLst>
              <a:ext uri="{FF2B5EF4-FFF2-40B4-BE49-F238E27FC236}">
                <a16:creationId xmlns:a16="http://schemas.microsoft.com/office/drawing/2014/main" id="{573A5954-69AD-DD1A-B7A3-15ED93B80623}"/>
              </a:ext>
            </a:extLst>
          </p:cNvPr>
          <p:cNvSpPr txBox="1"/>
          <p:nvPr/>
        </p:nvSpPr>
        <p:spPr>
          <a:xfrm>
            <a:off x="920916" y="5703938"/>
            <a:ext cx="1698171" cy="523220"/>
          </a:xfrm>
          <a:prstGeom prst="rect">
            <a:avLst/>
          </a:prstGeom>
          <a:noFill/>
        </p:spPr>
        <p:txBody>
          <a:bodyPr wrap="square" lIns="91440" tIns="45720" rIns="91440" bIns="45720" rtlCol="0" anchor="t">
            <a:spAutoFit/>
          </a:bodyPr>
          <a:lstStyle/>
          <a:p>
            <a:r>
              <a:rPr lang="en-GB" sz="1400" b="1">
                <a:solidFill>
                  <a:srgbClr val="5C5D61"/>
                </a:solidFill>
                <a:latin typeface="Montserrat alternates"/>
              </a:rPr>
              <a:t>Alijah Taha</a:t>
            </a:r>
            <a:endParaRPr lang="en-GB" sz="1400" b="1">
              <a:solidFill>
                <a:srgbClr val="5C5D61"/>
              </a:solidFill>
              <a:latin typeface="Montserrat alternates" panose="00000500000000000000" pitchFamily="2" charset="0"/>
            </a:endParaRPr>
          </a:p>
          <a:p>
            <a:r>
              <a:rPr lang="en-GB" sz="1400">
                <a:solidFill>
                  <a:srgbClr val="5C5D61"/>
                </a:solidFill>
                <a:latin typeface="Montserrat alternates" panose="00000500000000000000" pitchFamily="2" charset="0"/>
              </a:rPr>
              <a:t>VP Postgraduates</a:t>
            </a:r>
          </a:p>
        </p:txBody>
      </p:sp>
      <p:sp>
        <p:nvSpPr>
          <p:cNvPr id="19" name="Rectangle 18">
            <a:extLst>
              <a:ext uri="{FF2B5EF4-FFF2-40B4-BE49-F238E27FC236}">
                <a16:creationId xmlns:a16="http://schemas.microsoft.com/office/drawing/2014/main" id="{47C14101-7173-7A7A-04EA-80BF31C0F84A}"/>
              </a:ext>
            </a:extLst>
          </p:cNvPr>
          <p:cNvSpPr/>
          <p:nvPr/>
        </p:nvSpPr>
        <p:spPr>
          <a:xfrm>
            <a:off x="4985661" y="3330587"/>
            <a:ext cx="4724400" cy="1023259"/>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Student Staff Liaison Committees (SSLCs)</a:t>
            </a:r>
          </a:p>
        </p:txBody>
      </p:sp>
      <p:sp>
        <p:nvSpPr>
          <p:cNvPr id="24" name="Oval 23">
            <a:extLst>
              <a:ext uri="{FF2B5EF4-FFF2-40B4-BE49-F238E27FC236}">
                <a16:creationId xmlns:a16="http://schemas.microsoft.com/office/drawing/2014/main" id="{92F26CF9-574C-D73A-D5EA-3B24FB5A1941}"/>
              </a:ext>
            </a:extLst>
          </p:cNvPr>
          <p:cNvSpPr/>
          <p:nvPr/>
        </p:nvSpPr>
        <p:spPr>
          <a:xfrm>
            <a:off x="3537756" y="4855069"/>
            <a:ext cx="1440000" cy="1440000"/>
          </a:xfrm>
          <a:prstGeom prst="ellipse">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latin typeface="Montserrat alternates" panose="00000500000000000000" pitchFamily="2" charset="0"/>
              </a:rPr>
              <a:t>Exam Pressure</a:t>
            </a:r>
          </a:p>
        </p:txBody>
      </p:sp>
      <p:sp>
        <p:nvSpPr>
          <p:cNvPr id="25" name="Oval 24">
            <a:extLst>
              <a:ext uri="{FF2B5EF4-FFF2-40B4-BE49-F238E27FC236}">
                <a16:creationId xmlns:a16="http://schemas.microsoft.com/office/drawing/2014/main" id="{E5E82A8B-3749-9B77-4ECD-7D3EE431F7F9}"/>
              </a:ext>
            </a:extLst>
          </p:cNvPr>
          <p:cNvSpPr/>
          <p:nvPr/>
        </p:nvSpPr>
        <p:spPr>
          <a:xfrm>
            <a:off x="5079643" y="4855069"/>
            <a:ext cx="1440000" cy="1440000"/>
          </a:xfrm>
          <a:prstGeom prst="ellipse">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b="1">
                <a:latin typeface="Montserrat alternates" panose="00000500000000000000" pitchFamily="2" charset="0"/>
              </a:rPr>
              <a:t>Self-Certs</a:t>
            </a:r>
          </a:p>
        </p:txBody>
      </p:sp>
      <p:sp>
        <p:nvSpPr>
          <p:cNvPr id="26" name="Oval 25">
            <a:extLst>
              <a:ext uri="{FF2B5EF4-FFF2-40B4-BE49-F238E27FC236}">
                <a16:creationId xmlns:a16="http://schemas.microsoft.com/office/drawing/2014/main" id="{3708B711-864B-71F2-DA0F-B57C01B6F71B}"/>
              </a:ext>
            </a:extLst>
          </p:cNvPr>
          <p:cNvSpPr/>
          <p:nvPr/>
        </p:nvSpPr>
        <p:spPr>
          <a:xfrm>
            <a:off x="6621530" y="4855069"/>
            <a:ext cx="1440000" cy="1440000"/>
          </a:xfrm>
          <a:prstGeom prst="ellipse">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b="1">
                <a:latin typeface="Montserrat alternates" panose="00000500000000000000" pitchFamily="2" charset="0"/>
              </a:rPr>
              <a:t>Study Space</a:t>
            </a:r>
          </a:p>
        </p:txBody>
      </p:sp>
      <p:sp>
        <p:nvSpPr>
          <p:cNvPr id="27" name="Oval 26">
            <a:extLst>
              <a:ext uri="{FF2B5EF4-FFF2-40B4-BE49-F238E27FC236}">
                <a16:creationId xmlns:a16="http://schemas.microsoft.com/office/drawing/2014/main" id="{F53296FB-341A-D351-ABC9-98C30A78EB42}"/>
              </a:ext>
            </a:extLst>
          </p:cNvPr>
          <p:cNvSpPr/>
          <p:nvPr/>
        </p:nvSpPr>
        <p:spPr>
          <a:xfrm>
            <a:off x="8163417" y="4855069"/>
            <a:ext cx="1440000" cy="1440000"/>
          </a:xfrm>
          <a:prstGeom prst="ellipse">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500" b="1">
                <a:latin typeface="Montserrat alternates" panose="00000500000000000000" pitchFamily="2" charset="0"/>
              </a:rPr>
              <a:t>Lecture Capture</a:t>
            </a:r>
          </a:p>
        </p:txBody>
      </p:sp>
      <p:sp>
        <p:nvSpPr>
          <p:cNvPr id="28" name="Oval 27">
            <a:extLst>
              <a:ext uri="{FF2B5EF4-FFF2-40B4-BE49-F238E27FC236}">
                <a16:creationId xmlns:a16="http://schemas.microsoft.com/office/drawing/2014/main" id="{C5F8274C-78C1-6D09-8845-530D1E885F7E}"/>
              </a:ext>
            </a:extLst>
          </p:cNvPr>
          <p:cNvSpPr/>
          <p:nvPr/>
        </p:nvSpPr>
        <p:spPr>
          <a:xfrm>
            <a:off x="9705304" y="4855069"/>
            <a:ext cx="1440000" cy="1440000"/>
          </a:xfrm>
          <a:prstGeom prst="ellipse">
            <a:avLst/>
          </a:prstGeom>
          <a:solidFill>
            <a:srgbClr val="757D83"/>
          </a:solidFill>
          <a:ln>
            <a:solidFill>
              <a:srgbClr val="757D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350" b="1">
                <a:latin typeface="Montserrat alternates" panose="00000500000000000000" pitchFamily="2" charset="0"/>
              </a:rPr>
              <a:t>Access to Learning</a:t>
            </a:r>
          </a:p>
        </p:txBody>
      </p:sp>
      <p:pic>
        <p:nvPicPr>
          <p:cNvPr id="2" name="Picture 1" descr="A person wearing a green head scarf&#10;&#10;Description automatically generated">
            <a:extLst>
              <a:ext uri="{FF2B5EF4-FFF2-40B4-BE49-F238E27FC236}">
                <a16:creationId xmlns:a16="http://schemas.microsoft.com/office/drawing/2014/main" id="{9A71B769-A4EF-0F26-B3BB-D61922343E38}"/>
              </a:ext>
            </a:extLst>
          </p:cNvPr>
          <p:cNvPicPr>
            <a:picLocks noChangeAspect="1"/>
          </p:cNvPicPr>
          <p:nvPr/>
        </p:nvPicPr>
        <p:blipFill>
          <a:blip r:embed="rId2"/>
          <a:stretch>
            <a:fillRect/>
          </a:stretch>
        </p:blipFill>
        <p:spPr>
          <a:xfrm>
            <a:off x="781390" y="1728224"/>
            <a:ext cx="1657351" cy="1564482"/>
          </a:xfrm>
          <a:prstGeom prst="rect">
            <a:avLst/>
          </a:prstGeom>
        </p:spPr>
      </p:pic>
      <p:pic>
        <p:nvPicPr>
          <p:cNvPr id="3" name="Picture 2" descr="A person in a blue shirt&#10;&#10;Description automatically generated">
            <a:extLst>
              <a:ext uri="{FF2B5EF4-FFF2-40B4-BE49-F238E27FC236}">
                <a16:creationId xmlns:a16="http://schemas.microsoft.com/office/drawing/2014/main" id="{F8857438-42C3-0757-A33E-4171F8A3BBFD}"/>
              </a:ext>
            </a:extLst>
          </p:cNvPr>
          <p:cNvPicPr>
            <a:picLocks noChangeAspect="1"/>
          </p:cNvPicPr>
          <p:nvPr/>
        </p:nvPicPr>
        <p:blipFill>
          <a:blip r:embed="rId3"/>
          <a:stretch>
            <a:fillRect/>
          </a:stretch>
        </p:blipFill>
        <p:spPr>
          <a:xfrm>
            <a:off x="781390" y="3803419"/>
            <a:ext cx="1323975" cy="1771650"/>
          </a:xfrm>
          <a:prstGeom prst="rect">
            <a:avLst/>
          </a:prstGeom>
        </p:spPr>
      </p:pic>
    </p:spTree>
    <p:extLst>
      <p:ext uri="{BB962C8B-B14F-4D97-AF65-F5344CB8AC3E}">
        <p14:creationId xmlns:p14="http://schemas.microsoft.com/office/powerpoint/2010/main" val="82708916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B36F400F-DF28-43BC-8D8E-4929793B3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88EFABE-510C-6B64-57D5-BC8F54E19B25}"/>
              </a:ext>
            </a:extLst>
          </p:cNvPr>
          <p:cNvSpPr>
            <a:spLocks noGrp="1"/>
          </p:cNvSpPr>
          <p:nvPr>
            <p:ph type="title"/>
          </p:nvPr>
        </p:nvSpPr>
        <p:spPr>
          <a:xfrm>
            <a:off x="838200" y="668377"/>
            <a:ext cx="10515600" cy="614013"/>
          </a:xfrm>
        </p:spPr>
        <p:txBody>
          <a:bodyPr>
            <a:normAutofit/>
          </a:bodyPr>
          <a:lstStyle/>
          <a:p>
            <a:pPr algn="ctr"/>
            <a:r>
              <a:rPr lang="en-US" sz="3600">
                <a:latin typeface="Times New Roman" panose="02020603050405020304" pitchFamily="18" charset="0"/>
                <a:cs typeface="Times New Roman" panose="02020603050405020304" pitchFamily="18" charset="0"/>
              </a:rPr>
              <a:t>Today’s Lineup </a:t>
            </a:r>
          </a:p>
        </p:txBody>
      </p:sp>
      <p:sp>
        <p:nvSpPr>
          <p:cNvPr id="3" name="Content Placeholder 2">
            <a:extLst>
              <a:ext uri="{FF2B5EF4-FFF2-40B4-BE49-F238E27FC236}">
                <a16:creationId xmlns:a16="http://schemas.microsoft.com/office/drawing/2014/main" id="{425AF13E-4506-C42F-77B0-022AC85E4110}"/>
              </a:ext>
            </a:extLst>
          </p:cNvPr>
          <p:cNvSpPr>
            <a:spLocks noGrp="1"/>
          </p:cNvSpPr>
          <p:nvPr>
            <p:ph sz="half" idx="1"/>
          </p:nvPr>
        </p:nvSpPr>
        <p:spPr>
          <a:xfrm>
            <a:off x="838200" y="1282389"/>
            <a:ext cx="5097780" cy="4817327"/>
          </a:xfrm>
          <a:solidFill>
            <a:schemeClr val="accent2"/>
          </a:solidFill>
        </p:spPr>
        <p:txBody>
          <a:bodyPr vert="horz" lIns="91440" tIns="45720" rIns="91440" bIns="45720" rtlCol="0" anchor="t">
            <a:noAutofit/>
          </a:bodyPr>
          <a:lstStyle/>
          <a:p>
            <a:pPr marL="342900" marR="0" lvl="0" indent="-342900">
              <a:spcBef>
                <a:spcPts val="0"/>
              </a:spcBef>
              <a:spcAft>
                <a:spcPts val="0"/>
              </a:spcAft>
              <a:buFont typeface="+mj-lt"/>
              <a:buAutoNum type="arabicParenR"/>
              <a:tabLst>
                <a:tab pos="457200" algn="l"/>
              </a:tabLst>
            </a:pPr>
            <a:r>
              <a:rPr lang="en-GB" sz="1800">
                <a:effectLst/>
                <a:latin typeface="Calibri"/>
                <a:ea typeface="Calibri"/>
                <a:cs typeface="Times New Roman"/>
              </a:rPr>
              <a:t>Welcome (</a:t>
            </a:r>
            <a:r>
              <a:rPr lang="en-GB" sz="1800" b="1">
                <a:effectLst/>
                <a:latin typeface="Calibri"/>
                <a:ea typeface="Calibri"/>
                <a:cs typeface="Times New Roman"/>
              </a:rPr>
              <a:t>Paulo de Medeiros</a:t>
            </a:r>
            <a:r>
              <a:rPr lang="en-GB" sz="1800">
                <a:effectLst/>
                <a:latin typeface="Calibri"/>
                <a:ea typeface="Calibri"/>
                <a:cs typeface="Times New Roman"/>
              </a:rPr>
              <a:t>, HOD</a:t>
            </a:r>
            <a:r>
              <a:rPr lang="en-GB" sz="1800" b="1">
                <a:effectLst/>
                <a:latin typeface="Calibri"/>
                <a:ea typeface="Calibri"/>
                <a:cs typeface="Times New Roman"/>
              </a:rPr>
              <a:t>/Michael Niblett</a:t>
            </a:r>
            <a:r>
              <a:rPr lang="en-GB" sz="1800">
                <a:effectLst/>
                <a:latin typeface="Calibri"/>
                <a:ea typeface="Calibri"/>
                <a:cs typeface="Times New Roman"/>
              </a:rPr>
              <a:t>, Deputy </a:t>
            </a:r>
            <a:r>
              <a:rPr lang="en-GB" sz="1800" err="1">
                <a:effectLst/>
                <a:latin typeface="Calibri"/>
                <a:ea typeface="Calibri"/>
                <a:cs typeface="Times New Roman"/>
              </a:rPr>
              <a:t>HoD</a:t>
            </a:r>
            <a:r>
              <a:rPr lang="en-GB" sz="1800" b="1">
                <a:effectLst/>
                <a:latin typeface="Calibri"/>
                <a:ea typeface="Calibri"/>
                <a:cs typeface="Times New Roman"/>
              </a:rPr>
              <a:t>)</a:t>
            </a:r>
            <a:r>
              <a:rPr lang="en-GB" sz="1800">
                <a:effectLst/>
                <a:latin typeface="Calibri"/>
                <a:ea typeface="Calibri"/>
                <a:cs typeface="Times New Roman"/>
              </a:rPr>
              <a:t>  </a:t>
            </a:r>
            <a:endParaRPr lang="en-US" sz="1800">
              <a:effectLst/>
              <a:latin typeface="Calibri"/>
              <a:ea typeface="Calibri"/>
              <a:cs typeface="Times New Roman"/>
            </a:endParaRPr>
          </a:p>
          <a:p>
            <a:pPr marL="342900" marR="0" lvl="0" indent="-342900">
              <a:spcBef>
                <a:spcPts val="0"/>
              </a:spcBef>
              <a:spcAft>
                <a:spcPts val="0"/>
              </a:spcAft>
              <a:buFont typeface="+mj-lt"/>
              <a:buAutoNum type="arabicParenR"/>
              <a:tabLst>
                <a:tab pos="457200" algn="l"/>
              </a:tabLst>
            </a:pPr>
            <a:r>
              <a:rPr lang="en-GB" sz="1800">
                <a:effectLst/>
                <a:latin typeface="Calibri"/>
                <a:ea typeface="Calibri"/>
                <a:cs typeface="Times New Roman"/>
              </a:rPr>
              <a:t>Overview of the Induction programme and intro 	of PG Team (Kim/Julie/Claire)</a:t>
            </a:r>
            <a:br>
              <a:rPr lang="en-GB" sz="1800">
                <a:latin typeface="Calibri" panose="020F0502020204030204" pitchFamily="34" charset="0"/>
                <a:ea typeface="Calibri" panose="020F0502020204030204" pitchFamily="34" charset="0"/>
                <a:cs typeface="Times New Roman" panose="02020603050405020304" pitchFamily="18" charset="0"/>
              </a:rPr>
            </a:br>
            <a:r>
              <a:rPr lang="en-GB" sz="1800">
                <a:effectLst/>
                <a:latin typeface="Calibri"/>
                <a:ea typeface="Calibri"/>
                <a:cs typeface="Times New Roman"/>
              </a:rPr>
              <a:t>(</a:t>
            </a:r>
            <a:r>
              <a:rPr lang="en-GB" sz="1800" b="1">
                <a:latin typeface="Calibri"/>
                <a:ea typeface="Calibri"/>
                <a:cs typeface="Times New Roman"/>
              </a:rPr>
              <a:t>Nick Lawrence</a:t>
            </a:r>
            <a:r>
              <a:rPr lang="en-GB" sz="1800">
                <a:effectLst/>
                <a:latin typeface="Calibri"/>
                <a:ea typeface="Calibri"/>
                <a:cs typeface="Times New Roman"/>
              </a:rPr>
              <a:t> as </a:t>
            </a:r>
            <a:r>
              <a:rPr lang="en-GB" sz="1800">
                <a:latin typeface="Calibri"/>
                <a:ea typeface="Calibri"/>
                <a:cs typeface="Times New Roman"/>
              </a:rPr>
              <a:t>D-PGR, </a:t>
            </a:r>
            <a:r>
              <a:rPr lang="en-GB" sz="1800" b="1">
                <a:latin typeface="Calibri"/>
                <a:ea typeface="Calibri"/>
                <a:cs typeface="Times New Roman"/>
              </a:rPr>
              <a:t>Jonathan Skinner</a:t>
            </a:r>
            <a:r>
              <a:rPr lang="en-GB" sz="1800">
                <a:latin typeface="Calibri"/>
                <a:ea typeface="Calibri"/>
                <a:cs typeface="Times New Roman"/>
              </a:rPr>
              <a:t> as</a:t>
            </a:r>
            <a:br>
              <a:rPr lang="en-GB" sz="1800">
                <a:latin typeface="Calibri" panose="020F0502020204030204" pitchFamily="34" charset="0"/>
                <a:ea typeface="Calibri" panose="020F0502020204030204" pitchFamily="34" charset="0"/>
                <a:cs typeface="Times New Roman" panose="02020603050405020304" pitchFamily="18" charset="0"/>
              </a:rPr>
            </a:br>
            <a:r>
              <a:rPr lang="en-GB" sz="1800">
                <a:latin typeface="Calibri"/>
                <a:ea typeface="Calibri"/>
                <a:cs typeface="Times New Roman"/>
              </a:rPr>
              <a:t>D-PGT</a:t>
            </a:r>
            <a:r>
              <a:rPr lang="en-GB" sz="1800">
                <a:effectLst/>
                <a:latin typeface="Calibri"/>
                <a:ea typeface="Calibri"/>
                <a:cs typeface="Times New Roman"/>
              </a:rPr>
              <a:t>)</a:t>
            </a:r>
          </a:p>
          <a:p>
            <a:pPr marL="342900" indent="-342900">
              <a:spcBef>
                <a:spcPts val="0"/>
              </a:spcBef>
              <a:buAutoNum type="arabicParenR"/>
              <a:tabLst>
                <a:tab pos="457200" algn="l"/>
              </a:tabLst>
            </a:pPr>
            <a:r>
              <a:rPr lang="en-GB" sz="1800">
                <a:latin typeface="Calibri"/>
                <a:ea typeface="Calibri"/>
                <a:cs typeface="Calibri"/>
              </a:rPr>
              <a:t>Senior Tutor for PGTs and PGRs (</a:t>
            </a:r>
            <a:r>
              <a:rPr lang="en-GB" sz="1800" b="1">
                <a:latin typeface="Calibri"/>
                <a:ea typeface="Calibri"/>
                <a:cs typeface="Calibri"/>
              </a:rPr>
              <a:t>Tess Grant</a:t>
            </a:r>
            <a:r>
              <a:rPr lang="en-GB" sz="1800">
                <a:latin typeface="Calibri"/>
                <a:ea typeface="Calibri"/>
                <a:cs typeface="Calibri"/>
              </a:rPr>
              <a:t>)</a:t>
            </a:r>
          </a:p>
          <a:p>
            <a:pPr marL="342900" marR="0" lvl="0" indent="-342900">
              <a:spcBef>
                <a:spcPts val="0"/>
              </a:spcBef>
              <a:spcAft>
                <a:spcPts val="0"/>
              </a:spcAft>
              <a:buFont typeface="+mj-lt"/>
              <a:buAutoNum type="arabicParenR"/>
              <a:tabLst>
                <a:tab pos="457200" algn="l"/>
              </a:tabLst>
            </a:pPr>
            <a:r>
              <a:rPr lang="en-GB" sz="1800">
                <a:latin typeface="Calibri"/>
                <a:ea typeface="Calibri"/>
                <a:cs typeface="Times New Roman"/>
              </a:rPr>
              <a:t>Student Union </a:t>
            </a:r>
            <a:r>
              <a:rPr lang="en-GB" sz="1800" b="1">
                <a:latin typeface="Calibri"/>
                <a:ea typeface="Calibri"/>
                <a:cs typeface="Times New Roman"/>
              </a:rPr>
              <a:t>(Alijah Taha)</a:t>
            </a:r>
          </a:p>
          <a:p>
            <a:pPr marL="342900" indent="-342900">
              <a:spcBef>
                <a:spcPts val="0"/>
              </a:spcBef>
              <a:buFont typeface="+mj-lt"/>
              <a:buAutoNum type="arabicParenR"/>
              <a:tabLst>
                <a:tab pos="457200" algn="l"/>
              </a:tabLst>
            </a:pPr>
            <a:r>
              <a:rPr lang="en-GB" sz="1800">
                <a:effectLst/>
                <a:latin typeface="Calibri"/>
                <a:ea typeface="Calibri"/>
                <a:cs typeface="Calibri"/>
              </a:rPr>
              <a:t>PGSSLC and Student Life (</a:t>
            </a:r>
            <a:r>
              <a:rPr lang="en-GB" sz="1800" b="1">
                <a:effectLst/>
                <a:latin typeface="Calibri"/>
                <a:ea typeface="Calibri"/>
                <a:cs typeface="Calibri"/>
              </a:rPr>
              <a:t>Archana Vinod</a:t>
            </a:r>
            <a:r>
              <a:rPr lang="en-GB" sz="1800">
                <a:effectLst/>
                <a:latin typeface="Calibri"/>
                <a:ea typeface="Calibri"/>
                <a:cs typeface="Calibri"/>
              </a:rPr>
              <a:t>)</a:t>
            </a:r>
            <a:endParaRPr lang="en-GB" sz="1800">
              <a:latin typeface="Calibri"/>
              <a:ea typeface="Calibri"/>
              <a:cs typeface="Calibri"/>
            </a:endParaRPr>
          </a:p>
          <a:p>
            <a:pPr marL="342900" marR="0" lvl="0" indent="-342900">
              <a:spcBef>
                <a:spcPts val="0"/>
              </a:spcBef>
              <a:spcAft>
                <a:spcPts val="0"/>
              </a:spcAft>
              <a:buFont typeface="+mj-lt"/>
              <a:buAutoNum type="arabicParenR"/>
              <a:tabLst>
                <a:tab pos="457200" algn="l"/>
              </a:tabLst>
            </a:pPr>
            <a:r>
              <a:rPr lang="en-GB" sz="1800">
                <a:effectLst/>
                <a:latin typeface="Calibri"/>
                <a:ea typeface="Calibri"/>
                <a:cs typeface="Times New Roman"/>
              </a:rPr>
              <a:t>PGR funding and resources (</a:t>
            </a:r>
            <a:r>
              <a:rPr lang="en-GB" sz="1800" b="1">
                <a:effectLst/>
                <a:latin typeface="Calibri"/>
                <a:ea typeface="Calibri"/>
                <a:cs typeface="Times New Roman"/>
              </a:rPr>
              <a:t>Nick Lawrence</a:t>
            </a:r>
            <a:r>
              <a:rPr lang="en-GB" sz="1800">
                <a:effectLst/>
                <a:latin typeface="Calibri"/>
                <a:ea typeface="Calibri"/>
                <a:cs typeface="Times New Roman"/>
              </a:rPr>
              <a:t>) </a:t>
            </a:r>
            <a:endParaRPr lang="en-US" sz="1800">
              <a:effectLst/>
              <a:latin typeface="Calibri"/>
              <a:ea typeface="Calibri"/>
              <a:cs typeface="Times New Roman"/>
            </a:endParaRPr>
          </a:p>
          <a:p>
            <a:pPr marL="342900" marR="0" lvl="0" indent="-342900">
              <a:spcBef>
                <a:spcPts val="0"/>
              </a:spcBef>
              <a:spcAft>
                <a:spcPts val="0"/>
              </a:spcAft>
              <a:buFont typeface="+mj-lt"/>
              <a:buAutoNum type="arabicParenR"/>
              <a:tabLst>
                <a:tab pos="457200" algn="l"/>
              </a:tabLst>
            </a:pPr>
            <a:r>
              <a:rPr lang="en-GB" sz="1800">
                <a:effectLst/>
                <a:latin typeface="Calibri"/>
                <a:ea typeface="Calibri"/>
                <a:cs typeface="Times New Roman"/>
              </a:rPr>
              <a:t>Course Convenors (providing overview of the MA courses) </a:t>
            </a:r>
            <a:br>
              <a:rPr lang="en-GB" sz="1800">
                <a:effectLst/>
                <a:latin typeface="Calibri" panose="020F0502020204030204" pitchFamily="34" charset="0"/>
                <a:ea typeface="Calibri" panose="020F0502020204030204" pitchFamily="34" charset="0"/>
                <a:cs typeface="Times New Roman" panose="02020603050405020304" pitchFamily="18" charset="0"/>
              </a:rPr>
            </a:br>
            <a:r>
              <a:rPr lang="en-GB" sz="1800" b="1">
                <a:effectLst/>
                <a:latin typeface="Calibri"/>
                <a:ea typeface="Calibri"/>
                <a:cs typeface="Times New Roman"/>
              </a:rPr>
              <a:t>Emma Francis</a:t>
            </a:r>
            <a:r>
              <a:rPr lang="en-GB" sz="1800">
                <a:effectLst/>
                <a:latin typeface="Calibri"/>
                <a:ea typeface="Calibri"/>
                <a:cs typeface="Times New Roman"/>
              </a:rPr>
              <a:t> (English MA) </a:t>
            </a:r>
            <a:br>
              <a:rPr lang="en-GB" sz="1800">
                <a:effectLst/>
                <a:latin typeface="Calibri" panose="020F0502020204030204" pitchFamily="34" charset="0"/>
                <a:ea typeface="Calibri" panose="020F0502020204030204" pitchFamily="34" charset="0"/>
                <a:cs typeface="Times New Roman" panose="02020603050405020304" pitchFamily="18" charset="0"/>
              </a:rPr>
            </a:br>
            <a:r>
              <a:rPr lang="en-GB" sz="1800" b="1">
                <a:effectLst/>
                <a:latin typeface="Calibri"/>
                <a:ea typeface="Calibri"/>
                <a:cs typeface="Times New Roman"/>
              </a:rPr>
              <a:t>Christine Emmett </a:t>
            </a:r>
            <a:r>
              <a:rPr lang="en-GB" sz="1800">
                <a:effectLst/>
                <a:latin typeface="Calibri"/>
                <a:ea typeface="Calibri"/>
                <a:cs typeface="Times New Roman"/>
              </a:rPr>
              <a:t>(World Lit MA) </a:t>
            </a:r>
            <a:br>
              <a:rPr lang="en-GB" sz="1800">
                <a:effectLst/>
                <a:latin typeface="Calibri" panose="020F0502020204030204" pitchFamily="34" charset="0"/>
                <a:ea typeface="Calibri" panose="020F0502020204030204" pitchFamily="34" charset="0"/>
                <a:cs typeface="Times New Roman" panose="02020603050405020304" pitchFamily="18" charset="0"/>
              </a:rPr>
            </a:br>
            <a:r>
              <a:rPr lang="en-GB" sz="1800" b="1">
                <a:effectLst/>
                <a:latin typeface="Calibri"/>
                <a:ea typeface="Calibri"/>
                <a:cs typeface="Times New Roman"/>
              </a:rPr>
              <a:t>Steve Purcell </a:t>
            </a:r>
            <a:r>
              <a:rPr lang="en-GB" sz="1800">
                <a:effectLst/>
                <a:latin typeface="Calibri"/>
                <a:ea typeface="Calibri"/>
                <a:cs typeface="Times New Roman"/>
              </a:rPr>
              <a:t>(English and Drama)</a:t>
            </a:r>
            <a:br>
              <a:rPr lang="en-GB" sz="1800">
                <a:effectLst/>
                <a:latin typeface="Calibri" panose="020F0502020204030204" pitchFamily="34" charset="0"/>
                <a:ea typeface="Calibri" panose="020F0502020204030204" pitchFamily="34" charset="0"/>
                <a:cs typeface="Times New Roman" panose="02020603050405020304" pitchFamily="18" charset="0"/>
              </a:rPr>
            </a:br>
            <a:r>
              <a:rPr lang="en-GB" sz="1800" b="1">
                <a:latin typeface="Calibri"/>
                <a:ea typeface="Calibri"/>
                <a:cs typeface="Times New Roman"/>
              </a:rPr>
              <a:t>Harry Warwick</a:t>
            </a:r>
            <a:br>
              <a:rPr lang="en-GB" sz="1800" b="1">
                <a:latin typeface="Calibri" panose="020F0502020204030204" pitchFamily="34" charset="0"/>
                <a:ea typeface="Calibri" panose="020F0502020204030204" pitchFamily="34" charset="0"/>
                <a:cs typeface="Times New Roman" panose="02020603050405020304" pitchFamily="18" charset="0"/>
              </a:rPr>
            </a:br>
            <a:r>
              <a:rPr lang="en-GB" sz="1800" b="1">
                <a:latin typeface="Calibri"/>
                <a:ea typeface="Calibri"/>
                <a:cs typeface="Times New Roman"/>
              </a:rPr>
              <a:t>|</a:t>
            </a:r>
            <a:r>
              <a:rPr lang="en-GB" sz="1800">
                <a:effectLst/>
                <a:latin typeface="Calibri"/>
                <a:ea typeface="Calibri"/>
                <a:cs typeface="Times New Roman"/>
              </a:rPr>
              <a:t>(MA Critical and Cultural Theory)</a:t>
            </a:r>
            <a:br>
              <a:rPr lang="en-US" sz="1800">
                <a:effectLst/>
                <a:latin typeface="Calibri" panose="020F0502020204030204" pitchFamily="34" charset="0"/>
                <a:ea typeface="Calibri" panose="020F0502020204030204" pitchFamily="34" charset="0"/>
                <a:cs typeface="Times New Roman" panose="02020603050405020304" pitchFamily="18" charset="0"/>
              </a:rPr>
            </a:br>
            <a:r>
              <a:rPr lang="en-US" sz="1800" b="1">
                <a:effectLst/>
                <a:latin typeface="Calibri"/>
                <a:ea typeface="Calibri"/>
                <a:cs typeface="Times New Roman"/>
              </a:rPr>
              <a:t>Nick Lawrence </a:t>
            </a:r>
            <a:r>
              <a:rPr lang="en-US" sz="1800">
                <a:effectLst/>
                <a:latin typeface="Calibri"/>
                <a:ea typeface="Calibri"/>
                <a:cs typeface="Times New Roman"/>
              </a:rPr>
              <a:t>(MA Environmental Humanities)</a:t>
            </a:r>
            <a:r>
              <a:rPr lang="en-GB" sz="1800">
                <a:effectLst/>
                <a:latin typeface="Calibri"/>
                <a:ea typeface="Calibri"/>
                <a:cs typeface="Times New Roman"/>
              </a:rPr>
              <a:t>  </a:t>
            </a:r>
            <a:endParaRPr lang="en-US" sz="1800">
              <a:effectLst/>
              <a:latin typeface="Calibri"/>
              <a:ea typeface="Calibri"/>
              <a:cs typeface="Times New Roman"/>
            </a:endParaRPr>
          </a:p>
          <a:p>
            <a:pPr marL="0" indent="0">
              <a:buNone/>
            </a:pPr>
            <a:endParaRPr lang="en-US" sz="1800">
              <a:latin typeface="Times New Roman" panose="02020603050405020304" pitchFamily="18" charset="0"/>
              <a:cs typeface="Times New Roman" panose="02020603050405020304" pitchFamily="18" charset="0"/>
            </a:endParaRPr>
          </a:p>
        </p:txBody>
      </p:sp>
      <p:sp>
        <p:nvSpPr>
          <p:cNvPr id="5" name="Content Placeholder 4">
            <a:extLst>
              <a:ext uri="{FF2B5EF4-FFF2-40B4-BE49-F238E27FC236}">
                <a16:creationId xmlns:a16="http://schemas.microsoft.com/office/drawing/2014/main" id="{75D9B530-9568-D874-AAF7-2BB51AC85B6F}"/>
              </a:ext>
            </a:extLst>
          </p:cNvPr>
          <p:cNvSpPr>
            <a:spLocks noGrp="1"/>
          </p:cNvSpPr>
          <p:nvPr>
            <p:ph sz="half" idx="2"/>
          </p:nvPr>
        </p:nvSpPr>
        <p:spPr>
          <a:xfrm>
            <a:off x="6256020" y="1299906"/>
            <a:ext cx="5097780" cy="4817326"/>
          </a:xfrm>
          <a:solidFill>
            <a:schemeClr val="accent5">
              <a:lumMod val="40000"/>
              <a:lumOff val="60000"/>
            </a:schemeClr>
          </a:solidFill>
        </p:spPr>
        <p:txBody>
          <a:bodyPr>
            <a:normAutofit/>
          </a:bodyPr>
          <a:lstStyle/>
          <a:p>
            <a:pPr marL="342900" marR="0" lvl="0" indent="-342900">
              <a:spcBef>
                <a:spcPts val="0"/>
              </a:spcBef>
              <a:spcAft>
                <a:spcPts val="0"/>
              </a:spcAft>
              <a:buFont typeface="+mj-lt"/>
              <a:buAutoNum type="arabicParenR" startAt="7"/>
              <a:tabLst>
                <a:tab pos="457200" algn="l"/>
              </a:tabLst>
            </a:pPr>
            <a:endParaRPr lang="en-GB" sz="1800">
              <a:latin typeface="Calibri" panose="020F0502020204030204" pitchFamily="34" charset="0"/>
              <a:cs typeface="Calibri" panose="020F0502020204030204" pitchFamily="34" charset="0"/>
            </a:endParaRPr>
          </a:p>
          <a:p>
            <a:pPr marL="342900" indent="-342900">
              <a:spcBef>
                <a:spcPts val="0"/>
              </a:spcBef>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A brief intro to MA Seminars/MA Dissertations (</a:t>
            </a:r>
            <a:r>
              <a:rPr lang="en-GB" sz="1800" b="1">
                <a:effectLst/>
                <a:latin typeface="Calibri" panose="020F0502020204030204" pitchFamily="34" charset="0"/>
                <a:ea typeface="Calibri" panose="020F0502020204030204" pitchFamily="34" charset="0"/>
                <a:cs typeface="Times New Roman" panose="02020603050405020304" pitchFamily="18" charset="0"/>
              </a:rPr>
              <a:t>Jonathan Skinner,</a:t>
            </a:r>
            <a:r>
              <a:rPr lang="en-GB" sz="1800" b="1">
                <a:latin typeface="Calibri" panose="020F0502020204030204" pitchFamily="34" charset="0"/>
                <a:ea typeface="Calibri" panose="020F0502020204030204" pitchFamily="34" charset="0"/>
                <a:cs typeface="Times New Roman" panose="02020603050405020304" pitchFamily="18" charset="0"/>
              </a:rPr>
              <a:t> </a:t>
            </a:r>
            <a:r>
              <a:rPr lang="en-GB" sz="1800" b="1">
                <a:effectLst/>
                <a:latin typeface="Calibri" panose="020F0502020204030204" pitchFamily="34" charset="0"/>
                <a:ea typeface="Calibri" panose="020F0502020204030204" pitchFamily="34" charset="0"/>
                <a:cs typeface="Times New Roman" panose="02020603050405020304" pitchFamily="18" charset="0"/>
              </a:rPr>
              <a:t>Nancy </a:t>
            </a:r>
            <a:r>
              <a:rPr lang="en-GB" sz="1800" b="1" err="1">
                <a:effectLst/>
                <a:latin typeface="Calibri" panose="020F0502020204030204" pitchFamily="34" charset="0"/>
                <a:ea typeface="Calibri" panose="020F0502020204030204" pitchFamily="34" charset="0"/>
                <a:cs typeface="Times New Roman" panose="02020603050405020304" pitchFamily="18" charset="0"/>
              </a:rPr>
              <a:t>Haijing</a:t>
            </a:r>
            <a:r>
              <a:rPr lang="en-GB" sz="1800" b="1">
                <a:effectLst/>
                <a:latin typeface="Calibri" panose="020F0502020204030204" pitchFamily="34" charset="0"/>
                <a:ea typeface="Calibri" panose="020F0502020204030204" pitchFamily="34" charset="0"/>
                <a:cs typeface="Times New Roman" panose="02020603050405020304" pitchFamily="18" charset="0"/>
              </a:rPr>
              <a:t> Jiang, Michael </a:t>
            </a:r>
            <a:r>
              <a:rPr lang="en-GB" sz="1800" b="1" err="1">
                <a:effectLst/>
                <a:latin typeface="Calibri" panose="020F0502020204030204" pitchFamily="34" charset="0"/>
                <a:ea typeface="Calibri" panose="020F0502020204030204" pitchFamily="34" charset="0"/>
                <a:cs typeface="Times New Roman" panose="02020603050405020304" pitchFamily="18" charset="0"/>
              </a:rPr>
              <a:t>Meeuwis</a:t>
            </a:r>
            <a:r>
              <a:rPr lang="en-GB" sz="1800" b="1">
                <a:effectLst/>
                <a:latin typeface="Calibri" panose="020F0502020204030204" pitchFamily="34" charset="0"/>
                <a:ea typeface="Calibri" panose="020F0502020204030204" pitchFamily="34" charset="0"/>
                <a:cs typeface="Times New Roman" panose="02020603050405020304" pitchFamily="18" charset="0"/>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0"/>
              </a:spcBef>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Times New Roman" panose="02020603050405020304" pitchFamily="18" charset="0"/>
              </a:rPr>
              <a:t>MA Research training and resources (open to international PhD students) </a:t>
            </a:r>
            <a:r>
              <a:rPr lang="en-GB" sz="1800" b="1">
                <a:effectLst/>
                <a:latin typeface="Calibri" panose="020F0502020204030204" pitchFamily="34" charset="0"/>
                <a:ea typeface="Calibri" panose="020F0502020204030204" pitchFamily="34" charset="0"/>
                <a:cs typeface="Times New Roman" panose="02020603050405020304" pitchFamily="18" charset="0"/>
              </a:rPr>
              <a:t>(Nancy </a:t>
            </a:r>
            <a:r>
              <a:rPr lang="en-GB" sz="1800" b="1" err="1">
                <a:latin typeface="Calibri" panose="020F0502020204030204" pitchFamily="34" charset="0"/>
                <a:ea typeface="Calibri" panose="020F0502020204030204" pitchFamily="34" charset="0"/>
                <a:cs typeface="Times New Roman" panose="02020603050405020304" pitchFamily="18" charset="0"/>
              </a:rPr>
              <a:t>Haiing</a:t>
            </a:r>
            <a:r>
              <a:rPr lang="en-GB" sz="1800" b="1">
                <a:latin typeface="Calibri" panose="020F0502020204030204" pitchFamily="34" charset="0"/>
                <a:ea typeface="Calibri" panose="020F0502020204030204" pitchFamily="34" charset="0"/>
                <a:cs typeface="Times New Roman" panose="02020603050405020304" pitchFamily="18" charset="0"/>
              </a:rPr>
              <a:t> </a:t>
            </a:r>
            <a:r>
              <a:rPr lang="en-GB" sz="1800" b="1">
                <a:effectLst/>
                <a:latin typeface="Calibri" panose="020F0502020204030204" pitchFamily="34" charset="0"/>
                <a:ea typeface="Calibri" panose="020F0502020204030204" pitchFamily="34" charset="0"/>
                <a:cs typeface="Times New Roman" panose="02020603050405020304" pitchFamily="18" charset="0"/>
              </a:rPr>
              <a:t>Jiang)</a:t>
            </a:r>
            <a:r>
              <a:rPr lang="en-GB" sz="1800">
                <a:effectLst/>
                <a:latin typeface="Calibri" panose="020F0502020204030204" pitchFamily="34" charset="0"/>
                <a:ea typeface="Calibri" panose="020F0502020204030204" pitchFamily="34" charset="0"/>
                <a:cs typeface="Times New Roman" panose="02020603050405020304" pitchFamily="18" charset="0"/>
              </a:rPr>
              <a:t> </a:t>
            </a:r>
            <a:endParaRPr lang="en-GB" sz="1800">
              <a:latin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Widening Participation and the Transformations project for the MA students (</a:t>
            </a:r>
            <a:r>
              <a:rPr lang="en-GB" sz="1800" b="1">
                <a:effectLst/>
                <a:latin typeface="Calibri" panose="020F0502020204030204" pitchFamily="34" charset="0"/>
                <a:ea typeface="Calibri" panose="020F0502020204030204" pitchFamily="34" charset="0"/>
                <a:cs typeface="Calibri" panose="020F0502020204030204" pitchFamily="34" charset="0"/>
              </a:rPr>
              <a:t>Alex Breeze</a:t>
            </a:r>
            <a:r>
              <a:rPr lang="en-GB" sz="1800">
                <a:effectLst/>
                <a:latin typeface="Calibri" panose="020F0502020204030204" pitchFamily="34" charset="0"/>
                <a:ea typeface="Calibri" panose="020F0502020204030204" pitchFamily="34" charset="0"/>
                <a:cs typeface="Calibri" panose="020F0502020204030204" pitchFamily="34" charset="0"/>
              </a:rPr>
              <a:t>)</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Library for PGTs and PGRs (</a:t>
            </a:r>
            <a:r>
              <a:rPr lang="en-GB" sz="1800" b="1">
                <a:effectLst/>
                <a:latin typeface="Calibri" panose="020F0502020204030204" pitchFamily="34" charset="0"/>
                <a:ea typeface="Calibri" panose="020F0502020204030204" pitchFamily="34" charset="0"/>
                <a:cs typeface="Calibri" panose="020F0502020204030204" pitchFamily="34" charset="0"/>
              </a:rPr>
              <a:t>Sarah </a:t>
            </a:r>
            <a:r>
              <a:rPr lang="en-GB" sz="1800" b="1" err="1">
                <a:effectLst/>
                <a:latin typeface="Calibri" panose="020F0502020204030204" pitchFamily="34" charset="0"/>
                <a:ea typeface="Calibri" panose="020F0502020204030204" pitchFamily="34" charset="0"/>
                <a:cs typeface="Calibri" panose="020F0502020204030204" pitchFamily="34" charset="0"/>
              </a:rPr>
              <a:t>Akhtaruzzaman</a:t>
            </a:r>
            <a:r>
              <a:rPr lang="en-GB" sz="1800">
                <a:effectLst/>
                <a:latin typeface="Calibri" panose="020F0502020204030204" pitchFamily="34" charset="0"/>
                <a:ea typeface="Calibri" panose="020F0502020204030204" pitchFamily="34" charset="0"/>
                <a:cs typeface="Calibri" panose="020F0502020204030204" pitchFamily="34" charset="0"/>
              </a:rPr>
              <a:t>)</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PhD processes and Departmental Research Groups (</a:t>
            </a:r>
            <a:r>
              <a:rPr lang="en-GB" sz="1800" b="1">
                <a:effectLst/>
                <a:latin typeface="Calibri" panose="020F0502020204030204" pitchFamily="34" charset="0"/>
                <a:ea typeface="Calibri" panose="020F0502020204030204" pitchFamily="34" charset="0"/>
                <a:cs typeface="Calibri" panose="020F0502020204030204" pitchFamily="34" charset="0"/>
              </a:rPr>
              <a:t>Nick Lawrence</a:t>
            </a:r>
            <a:r>
              <a:rPr lang="en-GB" sz="1800">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PG Professionalization (</a:t>
            </a:r>
            <a:r>
              <a:rPr lang="en-GB" sz="1800" b="1">
                <a:effectLst/>
                <a:latin typeface="Calibri" panose="020F0502020204030204" pitchFamily="34" charset="0"/>
                <a:ea typeface="Calibri" panose="020F0502020204030204" pitchFamily="34" charset="0"/>
                <a:cs typeface="Calibri" panose="020F0502020204030204" pitchFamily="34" charset="0"/>
              </a:rPr>
              <a:t>Nancy </a:t>
            </a:r>
            <a:r>
              <a:rPr lang="en-GB" sz="1800" b="1" err="1">
                <a:effectLst/>
                <a:latin typeface="Calibri" panose="020F0502020204030204" pitchFamily="34" charset="0"/>
                <a:ea typeface="Calibri" panose="020F0502020204030204" pitchFamily="34" charset="0"/>
                <a:cs typeface="Calibri" panose="020F0502020204030204" pitchFamily="34" charset="0"/>
              </a:rPr>
              <a:t>Haijing</a:t>
            </a:r>
            <a:r>
              <a:rPr lang="en-GB" sz="1800" b="1">
                <a:effectLst/>
                <a:latin typeface="Calibri" panose="020F0502020204030204" pitchFamily="34" charset="0"/>
                <a:ea typeface="Calibri" panose="020F0502020204030204" pitchFamily="34" charset="0"/>
                <a:cs typeface="Calibri" panose="020F0502020204030204" pitchFamily="34" charset="0"/>
              </a:rPr>
              <a:t> Jiang</a:t>
            </a:r>
            <a:r>
              <a:rPr lang="en-GB" sz="1800">
                <a:effectLst/>
                <a:latin typeface="Calibri" panose="020F0502020204030204" pitchFamily="34" charset="0"/>
                <a:ea typeface="Calibri" panose="020F0502020204030204" pitchFamily="34" charset="0"/>
                <a:cs typeface="Calibri" panose="020F0502020204030204" pitchFamily="34" charset="0"/>
              </a:rPr>
              <a:t>)</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Closing Thoughts and Advice (</a:t>
            </a:r>
            <a:r>
              <a:rPr lang="en-GB" sz="1800" b="1">
                <a:effectLst/>
                <a:latin typeface="Calibri" panose="020F0502020204030204" pitchFamily="34" charset="0"/>
                <a:ea typeface="Calibri" panose="020F0502020204030204" pitchFamily="34" charset="0"/>
                <a:cs typeface="Calibri" panose="020F0502020204030204" pitchFamily="34" charset="0"/>
              </a:rPr>
              <a:t>Nick Lawrence </a:t>
            </a:r>
            <a:r>
              <a:rPr lang="en-GB" sz="1800">
                <a:latin typeface="Calibri" panose="020F0502020204030204" pitchFamily="34" charset="0"/>
                <a:ea typeface="Calibri" panose="020F0502020204030204" pitchFamily="34" charset="0"/>
                <a:cs typeface="Calibri" panose="020F0502020204030204" pitchFamily="34" charset="0"/>
              </a:rPr>
              <a:t>and </a:t>
            </a:r>
            <a:r>
              <a:rPr lang="en-GB" sz="1800" b="1">
                <a:latin typeface="Calibri" panose="020F0502020204030204" pitchFamily="34" charset="0"/>
                <a:ea typeface="Calibri" panose="020F0502020204030204" pitchFamily="34" charset="0"/>
                <a:cs typeface="Calibri" panose="020F0502020204030204" pitchFamily="34" charset="0"/>
              </a:rPr>
              <a:t>Jonathan Skinner</a:t>
            </a:r>
            <a:r>
              <a:rPr lang="en-GB" sz="1800" b="1">
                <a:effectLst/>
                <a:latin typeface="Calibri" panose="020F0502020204030204" pitchFamily="34" charset="0"/>
                <a:ea typeface="Calibri" panose="020F0502020204030204" pitchFamily="34" charset="0"/>
                <a:cs typeface="Calibri" panose="020F0502020204030204" pitchFamily="34" charset="0"/>
              </a:rPr>
              <a:t>)</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0"/>
              </a:spcAft>
              <a:buFont typeface="+mj-lt"/>
              <a:buAutoNum type="arabicParenR" startAt="8"/>
              <a:tabLst>
                <a:tab pos="457200" algn="l"/>
              </a:tabLst>
            </a:pPr>
            <a:r>
              <a:rPr lang="en-GB" sz="1800">
                <a:effectLst/>
                <a:latin typeface="Calibri" panose="020F0502020204030204" pitchFamily="34" charset="0"/>
                <a:ea typeface="Calibri" panose="020F0502020204030204" pitchFamily="34" charset="0"/>
                <a:cs typeface="Calibri" panose="020F0502020204030204" pitchFamily="34" charset="0"/>
              </a:rPr>
              <a:t>Q&amp;A (time permitting)</a:t>
            </a:r>
            <a:endParaRPr lang="en-US" sz="180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mj-lt"/>
              <a:buAutoNum type="arabicParenR" startAt="8"/>
            </a:pPr>
            <a:endParaRPr lang="en-GB" sz="16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28301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a:latin typeface="Montserrat alternates" panose="00000500000000000000" pitchFamily="2" charset="0"/>
              </a:rPr>
              <a:t>Your Support and Advice</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152189572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29F7ED-76C8-0586-7068-5842FD432B89}"/>
              </a:ext>
            </a:extLst>
          </p:cNvPr>
          <p:cNvPicPr>
            <a:picLocks noChangeAspect="1"/>
          </p:cNvPicPr>
          <p:nvPr/>
        </p:nvPicPr>
        <p:blipFill>
          <a:blip r:embed="rId2"/>
          <a:stretch>
            <a:fillRect/>
          </a:stretch>
        </p:blipFill>
        <p:spPr>
          <a:xfrm>
            <a:off x="0" y="474214"/>
            <a:ext cx="2231571" cy="2524700"/>
          </a:xfrm>
          <a:prstGeom prst="rect">
            <a:avLst/>
          </a:prstGeom>
        </p:spPr>
      </p:pic>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Support and Advice</a:t>
            </a:r>
          </a:p>
        </p:txBody>
      </p:sp>
      <p:sp>
        <p:nvSpPr>
          <p:cNvPr id="4" name="TextBox 3">
            <a:extLst>
              <a:ext uri="{FF2B5EF4-FFF2-40B4-BE49-F238E27FC236}">
                <a16:creationId xmlns:a16="http://schemas.microsoft.com/office/drawing/2014/main" id="{8EEBAA67-E7AF-6E20-0731-DEB527381136}"/>
              </a:ext>
            </a:extLst>
          </p:cNvPr>
          <p:cNvSpPr txBox="1"/>
          <p:nvPr/>
        </p:nvSpPr>
        <p:spPr>
          <a:xfrm>
            <a:off x="2121353" y="1172571"/>
            <a:ext cx="7949293" cy="707886"/>
          </a:xfrm>
          <a:prstGeom prst="rect">
            <a:avLst/>
          </a:prstGeom>
          <a:noFill/>
        </p:spPr>
        <p:txBody>
          <a:bodyPr wrap="square">
            <a:spAutoFit/>
          </a:bodyPr>
          <a:lstStyle/>
          <a:p>
            <a:pPr algn="ctr"/>
            <a:r>
              <a:rPr lang="en-GB" sz="2000" b="1">
                <a:solidFill>
                  <a:srgbClr val="5C5D61"/>
                </a:solidFill>
                <a:latin typeface="Montserrat alternates" panose="00000500000000000000" pitchFamily="2" charset="0"/>
                <a:cs typeface="Arial" panose="020B0604020202020204" pitchFamily="34" charset="0"/>
              </a:rPr>
              <a:t>Free, confidential, impartial and non-judgemental advice, independent from the University.</a:t>
            </a:r>
            <a:endParaRPr lang="en-GB" sz="2000" b="1">
              <a:latin typeface="Montserrat alternates" panose="00000500000000000000" pitchFamily="2" charset="0"/>
            </a:endParaRPr>
          </a:p>
        </p:txBody>
      </p:sp>
      <p:sp>
        <p:nvSpPr>
          <p:cNvPr id="5" name="Oval 4">
            <a:extLst>
              <a:ext uri="{FF2B5EF4-FFF2-40B4-BE49-F238E27FC236}">
                <a16:creationId xmlns:a16="http://schemas.microsoft.com/office/drawing/2014/main" id="{FE4CED43-0659-A5CC-27C8-A8F65C2B0A28}"/>
              </a:ext>
            </a:extLst>
          </p:cNvPr>
          <p:cNvSpPr/>
          <p:nvPr/>
        </p:nvSpPr>
        <p:spPr>
          <a:xfrm>
            <a:off x="4134639" y="2011102"/>
            <a:ext cx="1800000" cy="1800000"/>
          </a:xfrm>
          <a:prstGeom prst="ellipse">
            <a:avLst/>
          </a:prstGeom>
          <a:solidFill>
            <a:srgbClr val="727B83"/>
          </a:solidFill>
          <a:ln>
            <a:solidFill>
              <a:srgbClr val="727B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ontserrat alternates" panose="00000500000000000000" pitchFamily="2" charset="0"/>
              </a:rPr>
              <a:t>Housing Advice</a:t>
            </a:r>
          </a:p>
        </p:txBody>
      </p:sp>
      <p:sp>
        <p:nvSpPr>
          <p:cNvPr id="7" name="Oval 6">
            <a:extLst>
              <a:ext uri="{FF2B5EF4-FFF2-40B4-BE49-F238E27FC236}">
                <a16:creationId xmlns:a16="http://schemas.microsoft.com/office/drawing/2014/main" id="{BC40E728-4178-6B0A-E08B-308EDDDC9AE2}"/>
              </a:ext>
            </a:extLst>
          </p:cNvPr>
          <p:cNvSpPr/>
          <p:nvPr/>
        </p:nvSpPr>
        <p:spPr>
          <a:xfrm>
            <a:off x="1905844" y="2036486"/>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ontserrat alternates" panose="00000500000000000000" pitchFamily="2" charset="0"/>
              </a:rPr>
              <a:t>Personal Issues</a:t>
            </a:r>
          </a:p>
        </p:txBody>
      </p:sp>
      <p:sp>
        <p:nvSpPr>
          <p:cNvPr id="8" name="Oval 7">
            <a:extLst>
              <a:ext uri="{FF2B5EF4-FFF2-40B4-BE49-F238E27FC236}">
                <a16:creationId xmlns:a16="http://schemas.microsoft.com/office/drawing/2014/main" id="{74EE375B-FDF5-9299-9B63-1721E6EBAB4C}"/>
              </a:ext>
            </a:extLst>
          </p:cNvPr>
          <p:cNvSpPr/>
          <p:nvPr/>
        </p:nvSpPr>
        <p:spPr>
          <a:xfrm>
            <a:off x="8592229" y="2036486"/>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err="1">
                <a:latin typeface="Montserrat alternates" panose="00000500000000000000" pitchFamily="2" charset="0"/>
              </a:rPr>
              <a:t>Immigra-tion</a:t>
            </a:r>
            <a:r>
              <a:rPr lang="en-GB" sz="1600" b="1">
                <a:latin typeface="Montserrat alternates" panose="00000500000000000000" pitchFamily="2" charset="0"/>
              </a:rPr>
              <a:t> issues</a:t>
            </a:r>
          </a:p>
        </p:txBody>
      </p:sp>
      <p:sp>
        <p:nvSpPr>
          <p:cNvPr id="9" name="Oval 8">
            <a:extLst>
              <a:ext uri="{FF2B5EF4-FFF2-40B4-BE49-F238E27FC236}">
                <a16:creationId xmlns:a16="http://schemas.microsoft.com/office/drawing/2014/main" id="{C845C62F-D27F-DF45-5535-AEF2D6965554}"/>
              </a:ext>
            </a:extLst>
          </p:cNvPr>
          <p:cNvSpPr/>
          <p:nvPr/>
        </p:nvSpPr>
        <p:spPr>
          <a:xfrm>
            <a:off x="3018853" y="3662310"/>
            <a:ext cx="1800000" cy="1800000"/>
          </a:xfrm>
          <a:prstGeom prst="ellipse">
            <a:avLst/>
          </a:prstGeom>
          <a:solidFill>
            <a:srgbClr val="FEE101"/>
          </a:solidFill>
          <a:ln>
            <a:solidFill>
              <a:srgbClr val="FEE10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ontserrat alternates" panose="00000500000000000000" pitchFamily="2" charset="0"/>
              </a:rPr>
              <a:t>Finance and Funding</a:t>
            </a:r>
          </a:p>
        </p:txBody>
      </p:sp>
      <p:sp>
        <p:nvSpPr>
          <p:cNvPr id="13" name="Oval 12">
            <a:extLst>
              <a:ext uri="{FF2B5EF4-FFF2-40B4-BE49-F238E27FC236}">
                <a16:creationId xmlns:a16="http://schemas.microsoft.com/office/drawing/2014/main" id="{664D9DFC-492E-3916-0095-BF4AC022EFF4}"/>
              </a:ext>
            </a:extLst>
          </p:cNvPr>
          <p:cNvSpPr/>
          <p:nvPr/>
        </p:nvSpPr>
        <p:spPr>
          <a:xfrm>
            <a:off x="5249037" y="3662310"/>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ontserrat alternates" panose="00000500000000000000" pitchFamily="2" charset="0"/>
              </a:rPr>
              <a:t>Support Sign-posting</a:t>
            </a:r>
          </a:p>
        </p:txBody>
      </p:sp>
      <p:sp>
        <p:nvSpPr>
          <p:cNvPr id="16" name="Oval 15">
            <a:extLst>
              <a:ext uri="{FF2B5EF4-FFF2-40B4-BE49-F238E27FC236}">
                <a16:creationId xmlns:a16="http://schemas.microsoft.com/office/drawing/2014/main" id="{6CA36627-700A-E7E7-DA5F-40D33C3BE66B}"/>
              </a:ext>
            </a:extLst>
          </p:cNvPr>
          <p:cNvSpPr/>
          <p:nvPr/>
        </p:nvSpPr>
        <p:spPr>
          <a:xfrm>
            <a:off x="7477831" y="3662310"/>
            <a:ext cx="1800000" cy="1800000"/>
          </a:xfrm>
          <a:prstGeom prst="ellipse">
            <a:avLst/>
          </a:prstGeom>
          <a:solidFill>
            <a:srgbClr val="727B83"/>
          </a:solidFill>
          <a:ln>
            <a:solidFill>
              <a:srgbClr val="727B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latin typeface="Montserrat alternates" panose="00000500000000000000" pitchFamily="2" charset="0"/>
              </a:rPr>
              <a:t>University Complaints/ Disciplinary Proceedings</a:t>
            </a:r>
          </a:p>
        </p:txBody>
      </p:sp>
      <p:sp>
        <p:nvSpPr>
          <p:cNvPr id="20" name="Oval 19">
            <a:extLst>
              <a:ext uri="{FF2B5EF4-FFF2-40B4-BE49-F238E27FC236}">
                <a16:creationId xmlns:a16="http://schemas.microsoft.com/office/drawing/2014/main" id="{B0B9DAC9-6638-777B-1A1A-84090A6CBDEA}"/>
              </a:ext>
            </a:extLst>
          </p:cNvPr>
          <p:cNvSpPr/>
          <p:nvPr/>
        </p:nvSpPr>
        <p:spPr>
          <a:xfrm>
            <a:off x="6363434" y="2042344"/>
            <a:ext cx="1800000" cy="1800000"/>
          </a:xfrm>
          <a:prstGeom prst="ellipse">
            <a:avLst/>
          </a:prstGeom>
          <a:solidFill>
            <a:srgbClr val="FEE101"/>
          </a:solidFill>
          <a:ln>
            <a:solidFill>
              <a:srgbClr val="FEE10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ontserrat alternates" panose="00000500000000000000" pitchFamily="2" charset="0"/>
              </a:rPr>
              <a:t>Course-related problems</a:t>
            </a:r>
          </a:p>
        </p:txBody>
      </p:sp>
      <p:sp>
        <p:nvSpPr>
          <p:cNvPr id="21" name="TextBox 20">
            <a:extLst>
              <a:ext uri="{FF2B5EF4-FFF2-40B4-BE49-F238E27FC236}">
                <a16:creationId xmlns:a16="http://schemas.microsoft.com/office/drawing/2014/main" id="{BA0351DB-BAB2-D956-316A-AEAA96C70639}"/>
              </a:ext>
            </a:extLst>
          </p:cNvPr>
          <p:cNvSpPr txBox="1"/>
          <p:nvPr/>
        </p:nvSpPr>
        <p:spPr>
          <a:xfrm>
            <a:off x="1959992" y="5653315"/>
            <a:ext cx="7949293" cy="923330"/>
          </a:xfrm>
          <a:prstGeom prst="rect">
            <a:avLst/>
          </a:prstGeom>
          <a:noFill/>
        </p:spPr>
        <p:txBody>
          <a:bodyPr wrap="square">
            <a:spAutoFit/>
          </a:bodyPr>
          <a:lstStyle/>
          <a:p>
            <a:pPr algn="ctr"/>
            <a:r>
              <a:rPr lang="en-GB" b="1">
                <a:solidFill>
                  <a:srgbClr val="5C5D61"/>
                </a:solidFill>
                <a:latin typeface="Montserrat alternates" panose="00000500000000000000" pitchFamily="2" charset="0"/>
                <a:cs typeface="Arial" panose="020B0604020202020204" pitchFamily="34" charset="0"/>
              </a:rPr>
              <a:t>The service is easy to access, just fill out an enquiry form at </a:t>
            </a:r>
            <a:r>
              <a:rPr lang="en-GB" b="1" u="sng">
                <a:solidFill>
                  <a:srgbClr val="5C5D61"/>
                </a:solidFill>
                <a:latin typeface="Montserrat alternates" panose="00000500000000000000" pitchFamily="2" charset="0"/>
                <a:cs typeface="Arial" panose="020B0604020202020204" pitchFamily="34" charset="0"/>
              </a:rPr>
              <a:t>warwicksu.com/help-support/</a:t>
            </a:r>
            <a:r>
              <a:rPr lang="en-GB" b="1">
                <a:solidFill>
                  <a:srgbClr val="5C5D61"/>
                </a:solidFill>
                <a:latin typeface="Montserrat alternates" panose="00000500000000000000" pitchFamily="2" charset="0"/>
                <a:cs typeface="Arial" panose="020B0604020202020204" pitchFamily="34" charset="0"/>
              </a:rPr>
              <a:t> and one of our expert advisors will reach out within 2 working days.</a:t>
            </a:r>
            <a:endParaRPr lang="en-GB">
              <a:latin typeface="Montserrat alternates" panose="00000500000000000000" pitchFamily="2" charset="0"/>
            </a:endParaRPr>
          </a:p>
        </p:txBody>
      </p:sp>
    </p:spTree>
    <p:extLst>
      <p:ext uri="{BB962C8B-B14F-4D97-AF65-F5344CB8AC3E}">
        <p14:creationId xmlns:p14="http://schemas.microsoft.com/office/powerpoint/2010/main" val="666761787"/>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Campaigns</a:t>
            </a:r>
          </a:p>
        </p:txBody>
      </p:sp>
      <p:pic>
        <p:nvPicPr>
          <p:cNvPr id="5" name="Picture 4">
            <a:extLst>
              <a:ext uri="{FF2B5EF4-FFF2-40B4-BE49-F238E27FC236}">
                <a16:creationId xmlns:a16="http://schemas.microsoft.com/office/drawing/2014/main" id="{51D3E7EC-27EB-DAEA-A398-2D90F53949C0}"/>
              </a:ext>
            </a:extLst>
          </p:cNvPr>
          <p:cNvPicPr>
            <a:picLocks noChangeAspect="1"/>
          </p:cNvPicPr>
          <p:nvPr/>
        </p:nvPicPr>
        <p:blipFill>
          <a:blip r:embed="rId2"/>
          <a:stretch>
            <a:fillRect/>
          </a:stretch>
        </p:blipFill>
        <p:spPr>
          <a:xfrm>
            <a:off x="3515958" y="4230314"/>
            <a:ext cx="3745581" cy="2279566"/>
          </a:xfrm>
          <a:prstGeom prst="rect">
            <a:avLst/>
          </a:prstGeom>
        </p:spPr>
      </p:pic>
      <p:pic>
        <p:nvPicPr>
          <p:cNvPr id="8" name="Picture 7">
            <a:extLst>
              <a:ext uri="{FF2B5EF4-FFF2-40B4-BE49-F238E27FC236}">
                <a16:creationId xmlns:a16="http://schemas.microsoft.com/office/drawing/2014/main" id="{3AE98884-4743-ECEB-9D1F-440072A9E7CB}"/>
              </a:ext>
            </a:extLst>
          </p:cNvPr>
          <p:cNvPicPr>
            <a:picLocks noChangeAspect="1"/>
          </p:cNvPicPr>
          <p:nvPr/>
        </p:nvPicPr>
        <p:blipFill>
          <a:blip r:embed="rId3"/>
          <a:stretch>
            <a:fillRect/>
          </a:stretch>
        </p:blipFill>
        <p:spPr>
          <a:xfrm>
            <a:off x="4227035" y="1847084"/>
            <a:ext cx="3313860" cy="1871942"/>
          </a:xfrm>
          <a:prstGeom prst="rect">
            <a:avLst/>
          </a:prstGeom>
        </p:spPr>
      </p:pic>
      <p:pic>
        <p:nvPicPr>
          <p:cNvPr id="13" name="Picture 12">
            <a:extLst>
              <a:ext uri="{FF2B5EF4-FFF2-40B4-BE49-F238E27FC236}">
                <a16:creationId xmlns:a16="http://schemas.microsoft.com/office/drawing/2014/main" id="{47D8A37F-AB7E-C0B8-0023-3849B945D3BC}"/>
              </a:ext>
            </a:extLst>
          </p:cNvPr>
          <p:cNvPicPr>
            <a:picLocks noChangeAspect="1"/>
          </p:cNvPicPr>
          <p:nvPr/>
        </p:nvPicPr>
        <p:blipFill>
          <a:blip r:embed="rId4"/>
          <a:stretch>
            <a:fillRect/>
          </a:stretch>
        </p:blipFill>
        <p:spPr>
          <a:xfrm>
            <a:off x="484407" y="1161286"/>
            <a:ext cx="3451225" cy="2043113"/>
          </a:xfrm>
          <a:prstGeom prst="rect">
            <a:avLst/>
          </a:prstGeom>
        </p:spPr>
      </p:pic>
      <p:pic>
        <p:nvPicPr>
          <p:cNvPr id="9" name="Picture 8" descr="A close-up of a pad and tampon">
            <a:extLst>
              <a:ext uri="{FF2B5EF4-FFF2-40B4-BE49-F238E27FC236}">
                <a16:creationId xmlns:a16="http://schemas.microsoft.com/office/drawing/2014/main" id="{2D781FA5-7F5B-07A9-33D0-BB386DF0B613}"/>
              </a:ext>
            </a:extLst>
          </p:cNvPr>
          <p:cNvPicPr>
            <a:picLocks noChangeAspect="1"/>
          </p:cNvPicPr>
          <p:nvPr/>
        </p:nvPicPr>
        <p:blipFill>
          <a:blip r:embed="rId5"/>
          <a:srcRect l="32306" t="8444" r="34697" b="10206"/>
          <a:stretch/>
        </p:blipFill>
        <p:spPr>
          <a:xfrm>
            <a:off x="7829068" y="1366599"/>
            <a:ext cx="3385122" cy="3432384"/>
          </a:xfrm>
          <a:prstGeom prst="rect">
            <a:avLst/>
          </a:prstGeom>
        </p:spPr>
      </p:pic>
      <p:pic>
        <p:nvPicPr>
          <p:cNvPr id="12" name="Picture 11" descr="A purple and pink sign&#10;&#10;Description automatically generated">
            <a:extLst>
              <a:ext uri="{FF2B5EF4-FFF2-40B4-BE49-F238E27FC236}">
                <a16:creationId xmlns:a16="http://schemas.microsoft.com/office/drawing/2014/main" id="{AFF70661-4156-0741-8CF5-5ABD2ACB81D7}"/>
              </a:ext>
            </a:extLst>
          </p:cNvPr>
          <p:cNvPicPr>
            <a:picLocks noChangeAspect="1"/>
          </p:cNvPicPr>
          <p:nvPr/>
        </p:nvPicPr>
        <p:blipFill>
          <a:blip r:embed="rId6"/>
          <a:stretch>
            <a:fillRect/>
          </a:stretch>
        </p:blipFill>
        <p:spPr>
          <a:xfrm>
            <a:off x="1283707" y="3969313"/>
            <a:ext cx="2567829" cy="1033745"/>
          </a:xfrm>
          <a:prstGeom prst="rect">
            <a:avLst/>
          </a:prstGeom>
        </p:spPr>
      </p:pic>
    </p:spTree>
    <p:extLst>
      <p:ext uri="{BB962C8B-B14F-4D97-AF65-F5344CB8AC3E}">
        <p14:creationId xmlns:p14="http://schemas.microsoft.com/office/powerpoint/2010/main" val="3849568857"/>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a:latin typeface="Montserrat alternates" panose="00000500000000000000" pitchFamily="2" charset="0"/>
              </a:rPr>
              <a:t>Your Socialising</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205227161"/>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a:latin typeface="Montserrat alternates" panose="00000500000000000000" pitchFamily="2" charset="0"/>
              </a:rPr>
              <a:t>Your Socialising</a:t>
            </a:r>
          </a:p>
        </p:txBody>
      </p:sp>
      <p:pic>
        <p:nvPicPr>
          <p:cNvPr id="10" name="Picture 9">
            <a:extLst>
              <a:ext uri="{FF2B5EF4-FFF2-40B4-BE49-F238E27FC236}">
                <a16:creationId xmlns:a16="http://schemas.microsoft.com/office/drawing/2014/main" id="{4F744925-897B-89E8-774F-8ECEB7A4FFDD}"/>
              </a:ext>
            </a:extLst>
          </p:cNvPr>
          <p:cNvPicPr>
            <a:picLocks noChangeAspect="1"/>
          </p:cNvPicPr>
          <p:nvPr/>
        </p:nvPicPr>
        <p:blipFill>
          <a:blip r:embed="rId2"/>
          <a:stretch>
            <a:fillRect/>
          </a:stretch>
        </p:blipFill>
        <p:spPr>
          <a:xfrm>
            <a:off x="3141388" y="4133885"/>
            <a:ext cx="2235315" cy="1149409"/>
          </a:xfrm>
          <a:prstGeom prst="rect">
            <a:avLst/>
          </a:prstGeom>
        </p:spPr>
      </p:pic>
      <p:pic>
        <p:nvPicPr>
          <p:cNvPr id="12" name="Picture 11">
            <a:extLst>
              <a:ext uri="{FF2B5EF4-FFF2-40B4-BE49-F238E27FC236}">
                <a16:creationId xmlns:a16="http://schemas.microsoft.com/office/drawing/2014/main" id="{F41BB86F-BD4E-8BC0-6E1D-9C1E54AF9FCA}"/>
              </a:ext>
            </a:extLst>
          </p:cNvPr>
          <p:cNvPicPr>
            <a:picLocks noChangeAspect="1"/>
          </p:cNvPicPr>
          <p:nvPr/>
        </p:nvPicPr>
        <p:blipFill>
          <a:blip r:embed="rId3"/>
          <a:stretch>
            <a:fillRect/>
          </a:stretch>
        </p:blipFill>
        <p:spPr>
          <a:xfrm>
            <a:off x="3082527" y="2171635"/>
            <a:ext cx="2273417" cy="628682"/>
          </a:xfrm>
          <a:prstGeom prst="rect">
            <a:avLst/>
          </a:prstGeom>
        </p:spPr>
      </p:pic>
      <p:pic>
        <p:nvPicPr>
          <p:cNvPr id="15" name="Picture 14">
            <a:extLst>
              <a:ext uri="{FF2B5EF4-FFF2-40B4-BE49-F238E27FC236}">
                <a16:creationId xmlns:a16="http://schemas.microsoft.com/office/drawing/2014/main" id="{31210222-675F-870E-21FC-52AA0D50CC76}"/>
              </a:ext>
            </a:extLst>
          </p:cNvPr>
          <p:cNvPicPr>
            <a:picLocks noChangeAspect="1"/>
          </p:cNvPicPr>
          <p:nvPr/>
        </p:nvPicPr>
        <p:blipFill>
          <a:blip r:embed="rId4"/>
          <a:stretch>
            <a:fillRect/>
          </a:stretch>
        </p:blipFill>
        <p:spPr>
          <a:xfrm>
            <a:off x="781009" y="3701773"/>
            <a:ext cx="2221154" cy="1149408"/>
          </a:xfrm>
          <a:prstGeom prst="rect">
            <a:avLst/>
          </a:prstGeom>
        </p:spPr>
      </p:pic>
      <p:pic>
        <p:nvPicPr>
          <p:cNvPr id="17" name="Picture 16">
            <a:extLst>
              <a:ext uri="{FF2B5EF4-FFF2-40B4-BE49-F238E27FC236}">
                <a16:creationId xmlns:a16="http://schemas.microsoft.com/office/drawing/2014/main" id="{231B7E7E-CF80-70D8-1527-49382E39B370}"/>
              </a:ext>
            </a:extLst>
          </p:cNvPr>
          <p:cNvPicPr>
            <a:picLocks noChangeAspect="1"/>
          </p:cNvPicPr>
          <p:nvPr/>
        </p:nvPicPr>
        <p:blipFill>
          <a:blip r:embed="rId5"/>
          <a:stretch>
            <a:fillRect/>
          </a:stretch>
        </p:blipFill>
        <p:spPr>
          <a:xfrm>
            <a:off x="3147445" y="5431859"/>
            <a:ext cx="2229258" cy="988304"/>
          </a:xfrm>
          <a:prstGeom prst="rect">
            <a:avLst/>
          </a:prstGeom>
        </p:spPr>
      </p:pic>
      <p:pic>
        <p:nvPicPr>
          <p:cNvPr id="19" name="Picture 18">
            <a:extLst>
              <a:ext uri="{FF2B5EF4-FFF2-40B4-BE49-F238E27FC236}">
                <a16:creationId xmlns:a16="http://schemas.microsoft.com/office/drawing/2014/main" id="{10757F09-C365-8E86-F5FF-7D734B012495}"/>
              </a:ext>
            </a:extLst>
          </p:cNvPr>
          <p:cNvPicPr>
            <a:picLocks noChangeAspect="1"/>
          </p:cNvPicPr>
          <p:nvPr/>
        </p:nvPicPr>
        <p:blipFill>
          <a:blip r:embed="rId6"/>
          <a:stretch>
            <a:fillRect/>
          </a:stretch>
        </p:blipFill>
        <p:spPr>
          <a:xfrm>
            <a:off x="3141388" y="2894452"/>
            <a:ext cx="2214556" cy="1069096"/>
          </a:xfrm>
          <a:prstGeom prst="rect">
            <a:avLst/>
          </a:prstGeom>
        </p:spPr>
      </p:pic>
      <p:pic>
        <p:nvPicPr>
          <p:cNvPr id="20" name="Picture 19">
            <a:extLst>
              <a:ext uri="{FF2B5EF4-FFF2-40B4-BE49-F238E27FC236}">
                <a16:creationId xmlns:a16="http://schemas.microsoft.com/office/drawing/2014/main" id="{68BE3E7D-C90B-DEDD-F03F-BBFCEF8CF552}"/>
              </a:ext>
            </a:extLst>
          </p:cNvPr>
          <p:cNvPicPr>
            <a:picLocks noChangeAspect="1"/>
          </p:cNvPicPr>
          <p:nvPr/>
        </p:nvPicPr>
        <p:blipFill>
          <a:blip r:embed="rId7"/>
          <a:stretch>
            <a:fillRect/>
          </a:stretch>
        </p:blipFill>
        <p:spPr>
          <a:xfrm rot="20307350">
            <a:off x="584643" y="1795861"/>
            <a:ext cx="2613887" cy="2197181"/>
          </a:xfrm>
          <a:prstGeom prst="rect">
            <a:avLst/>
          </a:prstGeom>
        </p:spPr>
      </p:pic>
      <p:pic>
        <p:nvPicPr>
          <p:cNvPr id="21" name="Picture 20">
            <a:extLst>
              <a:ext uri="{FF2B5EF4-FFF2-40B4-BE49-F238E27FC236}">
                <a16:creationId xmlns:a16="http://schemas.microsoft.com/office/drawing/2014/main" id="{850E125A-2A87-5722-6BC5-609CA1489343}"/>
              </a:ext>
            </a:extLst>
          </p:cNvPr>
          <p:cNvPicPr>
            <a:picLocks noChangeAspect="1"/>
          </p:cNvPicPr>
          <p:nvPr/>
        </p:nvPicPr>
        <p:blipFill>
          <a:blip r:embed="rId8"/>
          <a:stretch>
            <a:fillRect/>
          </a:stretch>
        </p:blipFill>
        <p:spPr>
          <a:xfrm rot="1017501">
            <a:off x="601873" y="4640134"/>
            <a:ext cx="2579425" cy="2078004"/>
          </a:xfrm>
          <a:prstGeom prst="rect">
            <a:avLst/>
          </a:prstGeom>
        </p:spPr>
      </p:pic>
      <p:sp>
        <p:nvSpPr>
          <p:cNvPr id="22" name="Rectangle 21">
            <a:extLst>
              <a:ext uri="{FF2B5EF4-FFF2-40B4-BE49-F238E27FC236}">
                <a16:creationId xmlns:a16="http://schemas.microsoft.com/office/drawing/2014/main" id="{6D9BA3D9-C0C6-A3EA-8F8E-824887F80315}"/>
              </a:ext>
            </a:extLst>
          </p:cNvPr>
          <p:cNvSpPr/>
          <p:nvPr/>
        </p:nvSpPr>
        <p:spPr>
          <a:xfrm>
            <a:off x="6159054" y="3384114"/>
            <a:ext cx="2273417" cy="1499541"/>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Over 60 Sports Clubs!</a:t>
            </a:r>
          </a:p>
        </p:txBody>
      </p:sp>
      <p:sp>
        <p:nvSpPr>
          <p:cNvPr id="23" name="Rectangle 22">
            <a:extLst>
              <a:ext uri="{FF2B5EF4-FFF2-40B4-BE49-F238E27FC236}">
                <a16:creationId xmlns:a16="http://schemas.microsoft.com/office/drawing/2014/main" id="{A951EAD7-62A6-3335-6ECF-200E05A9445C}"/>
              </a:ext>
            </a:extLst>
          </p:cNvPr>
          <p:cNvSpPr/>
          <p:nvPr/>
        </p:nvSpPr>
        <p:spPr>
          <a:xfrm>
            <a:off x="8981387" y="3384113"/>
            <a:ext cx="2273417" cy="1499541"/>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Over 250 Societies!</a:t>
            </a:r>
          </a:p>
        </p:txBody>
      </p:sp>
      <p:sp>
        <p:nvSpPr>
          <p:cNvPr id="24" name="Rectangle 23">
            <a:extLst>
              <a:ext uri="{FF2B5EF4-FFF2-40B4-BE49-F238E27FC236}">
                <a16:creationId xmlns:a16="http://schemas.microsoft.com/office/drawing/2014/main" id="{016F8EEF-2A5E-CD76-9A14-5F79168B2D24}"/>
              </a:ext>
            </a:extLst>
          </p:cNvPr>
          <p:cNvSpPr/>
          <p:nvPr/>
        </p:nvSpPr>
        <p:spPr>
          <a:xfrm>
            <a:off x="784680" y="1348237"/>
            <a:ext cx="4595694" cy="575754"/>
          </a:xfrm>
          <a:prstGeom prst="rect">
            <a:avLst/>
          </a:prstGeom>
          <a:solidFill>
            <a:srgbClr val="F7A948"/>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latin typeface="Montserrat alternates" panose="00000500000000000000" pitchFamily="2" charset="0"/>
              </a:rPr>
              <a:t>Our Food and Drink Outlets</a:t>
            </a:r>
          </a:p>
        </p:txBody>
      </p:sp>
      <p:sp>
        <p:nvSpPr>
          <p:cNvPr id="25" name="TextBox 24">
            <a:extLst>
              <a:ext uri="{FF2B5EF4-FFF2-40B4-BE49-F238E27FC236}">
                <a16:creationId xmlns:a16="http://schemas.microsoft.com/office/drawing/2014/main" id="{3692207E-EC15-31DE-77B6-B8EDA22FD961}"/>
              </a:ext>
            </a:extLst>
          </p:cNvPr>
          <p:cNvSpPr txBox="1"/>
          <p:nvPr/>
        </p:nvSpPr>
        <p:spPr>
          <a:xfrm>
            <a:off x="5608489" y="1346875"/>
            <a:ext cx="6000010" cy="1754326"/>
          </a:xfrm>
          <a:prstGeom prst="rect">
            <a:avLst/>
          </a:prstGeom>
          <a:noFill/>
        </p:spPr>
        <p:txBody>
          <a:bodyPr wrap="square" rtlCol="0">
            <a:spAutoFit/>
          </a:bodyPr>
          <a:lstStyle/>
          <a:p>
            <a:pPr algn="just"/>
            <a:r>
              <a:rPr lang="en-GB">
                <a:latin typeface="Montserrat alternates" panose="00000500000000000000" pitchFamily="2" charset="0"/>
              </a:rPr>
              <a:t>We run a packed programme of events throughout the year, from club nights in the Copper Rooms to our Pub Quiz in the Dirty Duck, to dog-petting sessions in exam season, as well as supporting hundreds of student groups in running their own events.</a:t>
            </a:r>
          </a:p>
        </p:txBody>
      </p:sp>
      <p:sp>
        <p:nvSpPr>
          <p:cNvPr id="27" name="TextBox 26">
            <a:extLst>
              <a:ext uri="{FF2B5EF4-FFF2-40B4-BE49-F238E27FC236}">
                <a16:creationId xmlns:a16="http://schemas.microsoft.com/office/drawing/2014/main" id="{A5B4309A-7E2C-1AFA-5710-A7A9CC417A70}"/>
              </a:ext>
            </a:extLst>
          </p:cNvPr>
          <p:cNvSpPr txBox="1"/>
          <p:nvPr/>
        </p:nvSpPr>
        <p:spPr>
          <a:xfrm>
            <a:off x="6815299" y="5217471"/>
            <a:ext cx="4793200" cy="923330"/>
          </a:xfrm>
          <a:prstGeom prst="rect">
            <a:avLst/>
          </a:prstGeom>
          <a:noFill/>
        </p:spPr>
        <p:txBody>
          <a:bodyPr wrap="square" rtlCol="0">
            <a:spAutoFit/>
          </a:bodyPr>
          <a:lstStyle/>
          <a:p>
            <a:pPr algn="just"/>
            <a:r>
              <a:rPr lang="en-GB">
                <a:latin typeface="Montserrat alternates" panose="00000500000000000000" pitchFamily="2" charset="0"/>
              </a:rPr>
              <a:t>All revenue from our outlets goes straight back into delivering services for Warwick students!</a:t>
            </a:r>
          </a:p>
        </p:txBody>
      </p:sp>
      <p:pic>
        <p:nvPicPr>
          <p:cNvPr id="29" name="Picture 28" descr="A black background with a black arrow pointing up&#10;&#10;Description automatically generated">
            <a:extLst>
              <a:ext uri="{FF2B5EF4-FFF2-40B4-BE49-F238E27FC236}">
                <a16:creationId xmlns:a16="http://schemas.microsoft.com/office/drawing/2014/main" id="{29FA371C-4ABA-1DBA-4167-F4431F534AA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3638346">
            <a:off x="5694642" y="5214724"/>
            <a:ext cx="928824" cy="928824"/>
          </a:xfrm>
          <a:prstGeom prst="rect">
            <a:avLst/>
          </a:prstGeom>
        </p:spPr>
      </p:pic>
    </p:spTree>
    <p:extLst>
      <p:ext uri="{BB962C8B-B14F-4D97-AF65-F5344CB8AC3E}">
        <p14:creationId xmlns:p14="http://schemas.microsoft.com/office/powerpoint/2010/main" val="481960024"/>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F4AFCA"/>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a:latin typeface="Montserrat alternates"/>
              </a:rPr>
              <a:t>Job Opportunities</a:t>
            </a:r>
            <a:endParaRPr lang="en-GB" sz="4000" b="1">
              <a:latin typeface="Montserrat alternates" panose="00000500000000000000" pitchFamily="2" charset="0"/>
            </a:endParaRP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2760406218"/>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3200" b="1">
                <a:latin typeface="Montserrat alternates"/>
              </a:rPr>
              <a:t>Job and Volunteering Opportunities</a:t>
            </a:r>
            <a:endParaRPr lang="en-GB" sz="3200" b="1">
              <a:latin typeface="Montserrat alternates" panose="00000500000000000000" pitchFamily="2" charset="0"/>
            </a:endParaRPr>
          </a:p>
        </p:txBody>
      </p:sp>
      <p:pic>
        <p:nvPicPr>
          <p:cNvPr id="2" name="Picture 1" descr="A qr code with a green border&#10;&#10;Description automatically generated">
            <a:extLst>
              <a:ext uri="{FF2B5EF4-FFF2-40B4-BE49-F238E27FC236}">
                <a16:creationId xmlns:a16="http://schemas.microsoft.com/office/drawing/2014/main" id="{F4DDFFD5-3FCF-E7C2-706C-3D2B0BDC9CD9}"/>
              </a:ext>
            </a:extLst>
          </p:cNvPr>
          <p:cNvPicPr>
            <a:picLocks noChangeAspect="1"/>
          </p:cNvPicPr>
          <p:nvPr/>
        </p:nvPicPr>
        <p:blipFill>
          <a:blip r:embed="rId2"/>
          <a:stretch>
            <a:fillRect/>
          </a:stretch>
        </p:blipFill>
        <p:spPr>
          <a:xfrm>
            <a:off x="4276725" y="1886317"/>
            <a:ext cx="3638550" cy="3648075"/>
          </a:xfrm>
          <a:prstGeom prst="rect">
            <a:avLst/>
          </a:prstGeom>
        </p:spPr>
      </p:pic>
    </p:spTree>
    <p:extLst>
      <p:ext uri="{BB962C8B-B14F-4D97-AF65-F5344CB8AC3E}">
        <p14:creationId xmlns:p14="http://schemas.microsoft.com/office/powerpoint/2010/main" val="570943814"/>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1393371" y="2641877"/>
            <a:ext cx="9144000" cy="1004888"/>
          </a:xfrm>
          <a:prstGeom prst="rect">
            <a:avLst/>
          </a:prstGeom>
        </p:spPr>
        <p:txBody>
          <a:bodyPr lIns="91440" tIns="45720" rIns="91440" bIns="45720"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n-US" sz="5500" b="1">
                <a:solidFill>
                  <a:srgbClr val="5C5D61"/>
                </a:solidFill>
                <a:latin typeface="Montserrat alternates" panose="00000500000000000000" pitchFamily="2" charset="0"/>
                <a:cs typeface="Arial" panose="020B0604020202020204" pitchFamily="34" charset="0"/>
              </a:rPr>
              <a:t>Any questions?</a:t>
            </a:r>
          </a:p>
          <a:p>
            <a:pPr algn="just"/>
            <a:r>
              <a:rPr lang="en-US" sz="3200" b="1">
                <a:solidFill>
                  <a:srgbClr val="5C5D61"/>
                </a:solidFill>
                <a:latin typeface="Montserrat alternates"/>
                <a:cs typeface="Arial"/>
              </a:rPr>
              <a:t>Please do drop in and say hello!</a:t>
            </a:r>
            <a:endParaRPr lang="en-GB" sz="3200" b="1">
              <a:solidFill>
                <a:srgbClr val="5C5D61"/>
              </a:solidFill>
              <a:latin typeface="Montserrat alternates"/>
              <a:cs typeface="Arial"/>
            </a:endParaRPr>
          </a:p>
        </p:txBody>
      </p:sp>
      <p:pic>
        <p:nvPicPr>
          <p:cNvPr id="3" name="Picture 2"/>
          <p:cNvPicPr>
            <a:picLocks noChangeAspect="1"/>
          </p:cNvPicPr>
          <p:nvPr/>
        </p:nvPicPr>
        <p:blipFill>
          <a:blip r:embed="rId2"/>
          <a:stretch>
            <a:fillRect/>
          </a:stretch>
        </p:blipFill>
        <p:spPr>
          <a:xfrm>
            <a:off x="7799467" y="3940679"/>
            <a:ext cx="4548093" cy="2474479"/>
          </a:xfrm>
          <a:prstGeom prst="rect">
            <a:avLst/>
          </a:prstGeom>
        </p:spPr>
      </p:pic>
    </p:spTree>
    <p:extLst>
      <p:ext uri="{BB962C8B-B14F-4D97-AF65-F5344CB8AC3E}">
        <p14:creationId xmlns:p14="http://schemas.microsoft.com/office/powerpoint/2010/main" val="61319798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BE7154-2698-1A38-CF57-AEA1D792EB20}"/>
              </a:ext>
            </a:extLst>
          </p:cNvPr>
          <p:cNvPicPr>
            <a:picLocks noChangeAspect="1"/>
          </p:cNvPicPr>
          <p:nvPr/>
        </p:nvPicPr>
        <p:blipFill rotWithShape="1">
          <a:blip r:embed="rId2"/>
          <a:srcRect r="18524" b="4845"/>
          <a:stretch/>
        </p:blipFill>
        <p:spPr>
          <a:xfrm>
            <a:off x="1948722" y="239843"/>
            <a:ext cx="9933481" cy="6525719"/>
          </a:xfrm>
          <a:prstGeom prst="rect">
            <a:avLst/>
          </a:prstGeom>
        </p:spPr>
      </p:pic>
      <p:sp>
        <p:nvSpPr>
          <p:cNvPr id="5" name="TextBox 4">
            <a:extLst>
              <a:ext uri="{FF2B5EF4-FFF2-40B4-BE49-F238E27FC236}">
                <a16:creationId xmlns:a16="http://schemas.microsoft.com/office/drawing/2014/main" id="{02228590-97E9-C017-7715-8112288FCEBA}"/>
              </a:ext>
            </a:extLst>
          </p:cNvPr>
          <p:cNvSpPr txBox="1"/>
          <p:nvPr/>
        </p:nvSpPr>
        <p:spPr>
          <a:xfrm>
            <a:off x="174171" y="1403048"/>
            <a:ext cx="3553543" cy="3702873"/>
          </a:xfrm>
          <a:prstGeom prst="rect">
            <a:avLst/>
          </a:prstGeom>
          <a:solidFill>
            <a:srgbClr val="7030A0">
              <a:alpha val="76863"/>
            </a:srgbClr>
          </a:solidFill>
        </p:spPr>
        <p:txBody>
          <a:bodyPr wrap="square" rtlCol="0">
            <a:spAutoFit/>
          </a:bodyPr>
          <a:lstStyle/>
          <a:p>
            <a:r>
              <a:rPr lang="en-GB" sz="2133">
                <a:solidFill>
                  <a:schemeClr val="bg1">
                    <a:lumMod val="95000"/>
                  </a:schemeClr>
                </a:solidFill>
              </a:rPr>
              <a:t>The University Student Funding pages can help with bursary applications, advice on budgeting and advice on Hardship Funds.</a:t>
            </a:r>
          </a:p>
          <a:p>
            <a:endParaRPr lang="en-GB" sz="2133">
              <a:solidFill>
                <a:schemeClr val="bg1">
                  <a:lumMod val="95000"/>
                </a:schemeClr>
              </a:solidFill>
            </a:endParaRPr>
          </a:p>
          <a:p>
            <a:r>
              <a:rPr lang="en-GB" sz="2133">
                <a:solidFill>
                  <a:schemeClr val="bg1">
                    <a:lumMod val="95000"/>
                  </a:schemeClr>
                </a:solidFill>
              </a:rPr>
              <a:t>If you are a </a:t>
            </a:r>
            <a:r>
              <a:rPr lang="en-GB" sz="2133" b="1">
                <a:solidFill>
                  <a:schemeClr val="bg1">
                    <a:lumMod val="95000"/>
                  </a:schemeClr>
                </a:solidFill>
              </a:rPr>
              <a:t>Widening Participation Student </a:t>
            </a:r>
            <a:r>
              <a:rPr lang="en-GB" sz="2133">
                <a:solidFill>
                  <a:schemeClr val="bg1">
                    <a:lumMod val="95000"/>
                  </a:schemeClr>
                </a:solidFill>
              </a:rPr>
              <a:t>you can also speak to Alex Breeze, who works in the English department.</a:t>
            </a:r>
          </a:p>
        </p:txBody>
      </p:sp>
    </p:spTree>
    <p:extLst>
      <p:ext uri="{BB962C8B-B14F-4D97-AF65-F5344CB8AC3E}">
        <p14:creationId xmlns:p14="http://schemas.microsoft.com/office/powerpoint/2010/main" val="3586299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BFD0355-6E13-308F-F515-C11EB5F75547}"/>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kern="1200">
                <a:solidFill>
                  <a:srgbClr val="FFFFFF"/>
                </a:solidFill>
                <a:latin typeface="Angsana New" panose="02020603050405020304" pitchFamily="18" charset="-34"/>
                <a:cs typeface="Angsana New" panose="02020603050405020304" pitchFamily="18" charset="-34"/>
              </a:rPr>
              <a:t>Postgraduate Research (PhD) Funding</a:t>
            </a:r>
          </a:p>
        </p:txBody>
      </p:sp>
      <p:sp>
        <p:nvSpPr>
          <p:cNvPr id="3" name="Text Placeholder 2">
            <a:extLst>
              <a:ext uri="{FF2B5EF4-FFF2-40B4-BE49-F238E27FC236}">
                <a16:creationId xmlns:a16="http://schemas.microsoft.com/office/drawing/2014/main" id="{BC857BB7-3298-E8E6-BBB8-0A3D3A12AB88}"/>
              </a:ext>
            </a:extLst>
          </p:cNvPr>
          <p:cNvSpPr>
            <a:spLocks noGrp="1"/>
          </p:cNvSpPr>
          <p:nvPr>
            <p:ph type="body" idx="1"/>
          </p:nvPr>
        </p:nvSpPr>
        <p:spPr>
          <a:xfrm>
            <a:off x="1369973" y="4822596"/>
            <a:ext cx="10005951" cy="1458258"/>
          </a:xfrm>
        </p:spPr>
        <p:txBody>
          <a:bodyPr vert="horz" lIns="91440" tIns="45720" rIns="91440" bIns="45720" rtlCol="0" anchor="ctr">
            <a:noAutofit/>
          </a:bodyPr>
          <a:lstStyle/>
          <a:p>
            <a:endParaRPr lang="en-US" sz="4800">
              <a:solidFill>
                <a:srgbClr val="FF0000"/>
              </a:solidFill>
              <a:latin typeface="Angsana New"/>
              <a:cs typeface="Angsana New"/>
            </a:endParaRPr>
          </a:p>
          <a:p>
            <a:r>
              <a:rPr lang="en-US" sz="2000">
                <a:solidFill>
                  <a:srgbClr val="FF0000"/>
                </a:solidFill>
                <a:latin typeface="Calibri"/>
                <a:ea typeface="Calibri"/>
                <a:cs typeface="Calibri"/>
                <a:hlinkClick r:id="rId2"/>
              </a:rPr>
              <a:t>https://warwick.ac.uk/fac/arts/english/postgraduatestudies/phd/scholarships</a:t>
            </a:r>
            <a:endParaRPr lang="en-US" sz="2000"/>
          </a:p>
          <a:p>
            <a:r>
              <a:rPr lang="en-US" sz="4800" kern="1200">
                <a:solidFill>
                  <a:srgbClr val="FF0000"/>
                </a:solidFill>
                <a:latin typeface="Angsana New"/>
                <a:cs typeface="Angsana New"/>
              </a:rPr>
              <a:t>For details and support, please </a:t>
            </a:r>
            <a:r>
              <a:rPr lang="en-US" sz="4800">
                <a:solidFill>
                  <a:srgbClr val="FF0000"/>
                </a:solidFill>
                <a:latin typeface="Angsana New"/>
                <a:cs typeface="Angsana New"/>
              </a:rPr>
              <a:t>contact</a:t>
            </a:r>
            <a:br>
              <a:rPr lang="en-US" sz="4800">
                <a:solidFill>
                  <a:srgbClr val="FF0000"/>
                </a:solidFill>
                <a:latin typeface="Angsana New"/>
                <a:cs typeface="Angsana New"/>
              </a:rPr>
            </a:br>
            <a:r>
              <a:rPr lang="en-US" sz="4800">
                <a:solidFill>
                  <a:srgbClr val="FF0000"/>
                </a:solidFill>
                <a:latin typeface="Angsana New"/>
                <a:cs typeface="Angsana New"/>
              </a:rPr>
              <a:t>Dr Nick Lawrence, </a:t>
            </a:r>
            <a:r>
              <a:rPr lang="en-US" sz="4800">
                <a:solidFill>
                  <a:srgbClr val="FF0000"/>
                </a:solidFill>
                <a:latin typeface="Angsana New"/>
                <a:cs typeface="Angsana New"/>
                <a:hlinkClick r:id="rId3"/>
              </a:rPr>
              <a:t>n.lawrence@warwick.ac.uk</a:t>
            </a:r>
            <a:endParaRPr lang="en-US" sz="4800" kern="1200">
              <a:solidFill>
                <a:srgbClr val="FF0000"/>
              </a:solidFill>
              <a:latin typeface="Angsana New"/>
              <a:cs typeface="Angsana New"/>
            </a:endParaRPr>
          </a:p>
          <a:p>
            <a:endParaRPr lang="en-US" kern="1200">
              <a:solidFill>
                <a:schemeClr val="tx1"/>
              </a:solidFill>
              <a:latin typeface="+mn-lt"/>
              <a:ea typeface="Calibri"/>
              <a:cs typeface="Calibri"/>
            </a:endParaRPr>
          </a:p>
        </p:txBody>
      </p:sp>
    </p:spTree>
    <p:extLst>
      <p:ext uri="{BB962C8B-B14F-4D97-AF65-F5344CB8AC3E}">
        <p14:creationId xmlns:p14="http://schemas.microsoft.com/office/powerpoint/2010/main" val="1369859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98E220-3AE7-F565-F422-35C2A3FA7E5E}"/>
              </a:ext>
            </a:extLst>
          </p:cNvPr>
          <p:cNvSpPr>
            <a:spLocks noGrp="1"/>
          </p:cNvSpPr>
          <p:nvPr>
            <p:ph type="title"/>
          </p:nvPr>
        </p:nvSpPr>
        <p:spPr>
          <a:xfrm>
            <a:off x="1171074" y="1396686"/>
            <a:ext cx="3240506" cy="4064628"/>
          </a:xfrm>
        </p:spPr>
        <p:txBody>
          <a:bodyPr>
            <a:normAutofit/>
          </a:bodyPr>
          <a:lstStyle/>
          <a:p>
            <a:r>
              <a:rPr lang="en-US">
                <a:solidFill>
                  <a:srgbClr val="FFFFFF"/>
                </a:solidFill>
              </a:rPr>
              <a:t>Where to Find Key Information</a:t>
            </a:r>
          </a:p>
        </p:txBody>
      </p:sp>
      <p:sp>
        <p:nvSpPr>
          <p:cNvPr id="25" name="Arc 24">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3425EBE9-72F3-1C35-498D-B495E9F85F00}"/>
              </a:ext>
            </a:extLst>
          </p:cNvPr>
          <p:cNvSpPr>
            <a:spLocks noGrp="1"/>
          </p:cNvSpPr>
          <p:nvPr>
            <p:ph idx="1"/>
          </p:nvPr>
        </p:nvSpPr>
        <p:spPr>
          <a:xfrm>
            <a:off x="5370153" y="1526033"/>
            <a:ext cx="5536397" cy="3935281"/>
          </a:xfrm>
        </p:spPr>
        <p:txBody>
          <a:bodyPr>
            <a:normAutofit fontScale="62500" lnSpcReduction="20000"/>
          </a:bodyPr>
          <a:lstStyle/>
          <a:p>
            <a:pPr marL="0" indent="0">
              <a:buNone/>
            </a:pPr>
            <a:r>
              <a:rPr lang="en-US">
                <a:hlinkClick r:id="rId2"/>
              </a:rPr>
              <a:t>ECLS:</a:t>
            </a:r>
          </a:p>
          <a:p>
            <a:pPr marL="0" indent="0">
              <a:buNone/>
            </a:pPr>
            <a:r>
              <a:rPr lang="en-US">
                <a:hlinkClick r:id="rId2"/>
              </a:rPr>
              <a:t>https://warwick.ac.uk/fac/arts/english/currentstudents/postgraduate/</a:t>
            </a:r>
            <a:endParaRPr lang="en-US"/>
          </a:p>
          <a:p>
            <a:pPr marL="0" indent="0">
              <a:buNone/>
            </a:pPr>
            <a:endParaRPr lang="en-US"/>
          </a:p>
          <a:p>
            <a:pPr marL="0" indent="0">
              <a:buNone/>
            </a:pPr>
            <a:r>
              <a:rPr lang="en-US"/>
              <a:t>Doctoral College:</a:t>
            </a:r>
          </a:p>
          <a:p>
            <a:pPr marL="0" indent="0">
              <a:buNone/>
            </a:pPr>
            <a:r>
              <a:rPr lang="en-US">
                <a:hlinkClick r:id="rId3"/>
              </a:rPr>
              <a:t>https://warwick.ac.uk/services/dc/</a:t>
            </a:r>
            <a:endParaRPr lang="en-US"/>
          </a:p>
          <a:p>
            <a:pPr marL="0" indent="0">
              <a:buNone/>
            </a:pPr>
            <a:endParaRPr lang="en-US"/>
          </a:p>
          <a:p>
            <a:pPr marL="0" indent="0">
              <a:buNone/>
            </a:pPr>
            <a:r>
              <a:rPr lang="en-US"/>
              <a:t>CADRE (Centre for Arts Doctoral Excellence):</a:t>
            </a:r>
          </a:p>
          <a:p>
            <a:pPr marL="0" indent="0">
              <a:buNone/>
            </a:pPr>
            <a:r>
              <a:rPr lang="en-US">
                <a:hlinkClick r:id="rId4"/>
              </a:rPr>
              <a:t>https://warwick.ac.uk/fac/arts/cadre/</a:t>
            </a:r>
            <a:endParaRPr lang="en-US"/>
          </a:p>
          <a:p>
            <a:pPr marL="0" indent="0">
              <a:buNone/>
            </a:pPr>
            <a:endParaRPr lang="en-US"/>
          </a:p>
          <a:p>
            <a:pPr marL="0" indent="0">
              <a:buNone/>
            </a:pPr>
            <a:r>
              <a:rPr lang="en-US"/>
              <a:t>Disability Services (part of Wellbeing)</a:t>
            </a:r>
          </a:p>
          <a:p>
            <a:pPr marL="0" indent="0">
              <a:buNone/>
            </a:pPr>
            <a:r>
              <a:rPr lang="en-US">
                <a:hlinkClick r:id="rId5"/>
              </a:rPr>
              <a:t>https://warwick.ac.uk/services/wss/students/disability</a:t>
            </a:r>
            <a:endParaRPr lang="en-US"/>
          </a:p>
          <a:p>
            <a:pPr marL="0" indent="0">
              <a:buNone/>
            </a:pPr>
            <a:endParaRPr lang="en-US"/>
          </a:p>
          <a:p>
            <a:pPr marL="0" indent="0">
              <a:buNone/>
            </a:pPr>
            <a:endParaRPr lang="en-US"/>
          </a:p>
          <a:p>
            <a:pPr marL="0" indent="0">
              <a:buNone/>
            </a:pPr>
            <a:endParaRPr lang="en-US"/>
          </a:p>
          <a:p>
            <a:pPr marL="0" indent="0">
              <a:buNone/>
            </a:pPr>
            <a:endParaRPr lang="en-US"/>
          </a:p>
        </p:txBody>
      </p:sp>
    </p:spTree>
    <p:extLst>
      <p:ext uri="{BB962C8B-B14F-4D97-AF65-F5344CB8AC3E}">
        <p14:creationId xmlns:p14="http://schemas.microsoft.com/office/powerpoint/2010/main" val="3408830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FB36E7-D9A8-1758-78B1-CD7A64A850B4}"/>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Research Seminars, Training, and Support</a:t>
            </a:r>
          </a:p>
        </p:txBody>
      </p:sp>
      <p:sp>
        <p:nvSpPr>
          <p:cNvPr id="3" name="Content Placeholder 2">
            <a:extLst>
              <a:ext uri="{FF2B5EF4-FFF2-40B4-BE49-F238E27FC236}">
                <a16:creationId xmlns:a16="http://schemas.microsoft.com/office/drawing/2014/main" id="{E60D8F02-0B9E-6498-74A6-064A32685B56}"/>
              </a:ext>
            </a:extLst>
          </p:cNvPr>
          <p:cNvSpPr>
            <a:spLocks noGrp="1"/>
          </p:cNvSpPr>
          <p:nvPr>
            <p:ph idx="1"/>
          </p:nvPr>
        </p:nvSpPr>
        <p:spPr>
          <a:xfrm>
            <a:off x="4810259" y="649480"/>
            <a:ext cx="6555347" cy="5546047"/>
          </a:xfrm>
        </p:spPr>
        <p:txBody>
          <a:bodyPr anchor="ctr">
            <a:normAutofit fontScale="92500" lnSpcReduction="20000"/>
          </a:bodyPr>
          <a:lstStyle/>
          <a:p>
            <a:r>
              <a:rPr lang="en-US" sz="2000"/>
              <a:t>CADRE (Centre for Arts Doctoral Research Excellence)</a:t>
            </a:r>
            <a:br>
              <a:rPr lang="en-US" sz="2000"/>
            </a:br>
            <a:r>
              <a:rPr lang="en-US" sz="2000">
                <a:hlinkClick r:id="rId2"/>
              </a:rPr>
              <a:t>https://warwick.ac.uk/fac/arts/cadre/</a:t>
            </a:r>
            <a:endParaRPr lang="en-US" sz="2000"/>
          </a:p>
          <a:p>
            <a:pPr marL="0" indent="0">
              <a:buNone/>
            </a:pPr>
            <a:endParaRPr lang="en-US" sz="2000"/>
          </a:p>
          <a:p>
            <a:r>
              <a:rPr lang="en-US" sz="2000"/>
              <a:t>Doctoral College: Lots of upcoming events!</a:t>
            </a:r>
            <a:br>
              <a:rPr lang="en-US" sz="2000"/>
            </a:br>
            <a:r>
              <a:rPr lang="en-US" sz="2000">
                <a:hlinkClick r:id="rId3"/>
              </a:rPr>
              <a:t>https://warwick.ac.uk/services/dc/</a:t>
            </a:r>
            <a:br>
              <a:rPr lang="en-US" sz="2000"/>
            </a:br>
            <a:endParaRPr lang="en-US" sz="2000"/>
          </a:p>
          <a:p>
            <a:r>
              <a:rPr lang="en-US" sz="2000"/>
              <a:t>Departmental Research Seminar Series &amp; reading groups (open to all), research clusters and </a:t>
            </a:r>
            <a:r>
              <a:rPr lang="en-US" sz="2000" err="1"/>
              <a:t>centres</a:t>
            </a:r>
            <a:r>
              <a:rPr lang="en-US" sz="2000"/>
              <a:t> (e.g. Centre for </a:t>
            </a:r>
            <a:r>
              <a:rPr lang="en-US" sz="2000" err="1"/>
              <a:t>Ecopoetics</a:t>
            </a:r>
            <a:r>
              <a:rPr lang="en-US" sz="2000"/>
              <a:t>)</a:t>
            </a:r>
            <a:br>
              <a:rPr lang="en-US" sz="2000"/>
            </a:br>
            <a:r>
              <a:rPr lang="en-US" sz="2000">
                <a:hlinkClick r:id="rId4"/>
              </a:rPr>
              <a:t>https://warwick.ac.uk/fac/arts/english/research/</a:t>
            </a:r>
            <a:endParaRPr lang="en-US" sz="2000"/>
          </a:p>
          <a:p>
            <a:endParaRPr lang="en-US" sz="2000"/>
          </a:p>
          <a:p>
            <a:r>
              <a:rPr lang="en-US" sz="2000"/>
              <a:t>Feminist Dissent</a:t>
            </a:r>
            <a:br>
              <a:rPr lang="en-US" sz="2000"/>
            </a:br>
            <a:r>
              <a:rPr lang="en-US" sz="2000">
                <a:hlinkClick r:id="rId5"/>
              </a:rPr>
              <a:t>https://warwick.ac.uk/fac/arts/english/research/currentprojects/feministdissent</a:t>
            </a:r>
            <a:endParaRPr lang="en-US" sz="2000"/>
          </a:p>
          <a:p>
            <a:pPr marL="0" indent="0">
              <a:buNone/>
            </a:pPr>
            <a:endParaRPr lang="en-US" sz="2000"/>
          </a:p>
          <a:p>
            <a:r>
              <a:rPr lang="en-US" sz="2000"/>
              <a:t>Specialist research </a:t>
            </a:r>
            <a:r>
              <a:rPr lang="en-US" sz="2000" err="1"/>
              <a:t>centres</a:t>
            </a:r>
            <a:r>
              <a:rPr lang="en-US" sz="2000"/>
              <a:t>: Includes Centre for the Study of the Renaissance; Centre for the Study of Women and Gender; Centre for the History of Medicine, Global History and Culture Centre, </a:t>
            </a:r>
            <a:r>
              <a:rPr lang="en-GB" sz="2000"/>
              <a:t>Borders, Race, Ethnicity and Migration Network (BREM) </a:t>
            </a:r>
          </a:p>
        </p:txBody>
      </p:sp>
    </p:spTree>
    <p:extLst>
      <p:ext uri="{BB962C8B-B14F-4D97-AF65-F5344CB8AC3E}">
        <p14:creationId xmlns:p14="http://schemas.microsoft.com/office/powerpoint/2010/main" val="14452050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178389-259C-4504-2BE5-C35188D8A847}"/>
              </a:ext>
            </a:extLst>
          </p:cNvPr>
          <p:cNvSpPr>
            <a:spLocks noGrp="1"/>
          </p:cNvSpPr>
          <p:nvPr>
            <p:ph type="title"/>
          </p:nvPr>
        </p:nvSpPr>
        <p:spPr>
          <a:xfrm>
            <a:off x="841248" y="548640"/>
            <a:ext cx="3600860" cy="5431536"/>
          </a:xfrm>
        </p:spPr>
        <p:txBody>
          <a:bodyPr>
            <a:normAutofit fontScale="90000"/>
          </a:bodyPr>
          <a:lstStyle/>
          <a:p>
            <a:r>
              <a:rPr lang="en-US" sz="4600"/>
              <a:t>Selected Summer Schools to Consider to Enhance Your Profile (most open to MA and PhD students)</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D8CB6D9-D589-8A74-89E7-1D3619D9CCCD}"/>
              </a:ext>
            </a:extLst>
          </p:cNvPr>
          <p:cNvSpPr>
            <a:spLocks noGrp="1"/>
          </p:cNvSpPr>
          <p:nvPr>
            <p:ph idx="1"/>
          </p:nvPr>
        </p:nvSpPr>
        <p:spPr>
          <a:xfrm>
            <a:off x="5126418" y="552091"/>
            <a:ext cx="6224335" cy="5431536"/>
          </a:xfrm>
        </p:spPr>
        <p:txBody>
          <a:bodyPr anchor="ctr">
            <a:normAutofit/>
          </a:bodyPr>
          <a:lstStyle/>
          <a:p>
            <a:r>
              <a:rPr lang="en-US" sz="2200"/>
              <a:t>University of Manchester Sexuality Summer School</a:t>
            </a:r>
            <a:br>
              <a:rPr lang="en-US" sz="2200"/>
            </a:br>
            <a:r>
              <a:rPr lang="en-US" sz="2200">
                <a:hlinkClick r:id="rId2"/>
              </a:rPr>
              <a:t>https://sexualitysummerschool.wordpress.com/</a:t>
            </a:r>
            <a:endParaRPr lang="en-US" sz="2200"/>
          </a:p>
          <a:p>
            <a:r>
              <a:rPr lang="en-US" sz="2200"/>
              <a:t>London Critical Theory Summer School, Birkbeck College, University of London</a:t>
            </a:r>
            <a:br>
              <a:rPr lang="en-US" sz="2200"/>
            </a:br>
            <a:r>
              <a:rPr lang="en-US" sz="2200">
                <a:hlinkClick r:id="rId3"/>
              </a:rPr>
              <a:t>https://www.bbk.ac.uk/annual-events/london-critical-theory-summer-school</a:t>
            </a:r>
            <a:endParaRPr lang="en-US" sz="2200"/>
          </a:p>
          <a:p>
            <a:r>
              <a:rPr lang="en-US" sz="2200"/>
              <a:t>School of Theory and Criticism, Cornell University</a:t>
            </a:r>
            <a:br>
              <a:rPr lang="en-US" sz="2200"/>
            </a:br>
            <a:r>
              <a:rPr lang="en-US" sz="2200">
                <a:hlinkClick r:id="rId4"/>
              </a:rPr>
              <a:t>https://sct.cornell.edu/</a:t>
            </a:r>
            <a:endParaRPr lang="en-US" sz="2200"/>
          </a:p>
          <a:p>
            <a:r>
              <a:rPr lang="en-US" sz="2200"/>
              <a:t>The Institute for World Literature (Harvard)</a:t>
            </a:r>
            <a:br>
              <a:rPr lang="en-US" sz="2200"/>
            </a:br>
            <a:r>
              <a:rPr lang="en-US" sz="2200">
                <a:hlinkClick r:id="rId5"/>
              </a:rPr>
              <a:t>https://iwl.fas.harvard.edu/</a:t>
            </a:r>
            <a:endParaRPr lang="en-US" sz="2200"/>
          </a:p>
          <a:p>
            <a:endParaRPr lang="en-US" sz="2200"/>
          </a:p>
        </p:txBody>
      </p:sp>
    </p:spTree>
    <p:extLst>
      <p:ext uri="{BB962C8B-B14F-4D97-AF65-F5344CB8AC3E}">
        <p14:creationId xmlns:p14="http://schemas.microsoft.com/office/powerpoint/2010/main" val="10020643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FC1D123-9186-6496-B42C-D9CBCC5AD599}"/>
              </a:ext>
            </a:extLst>
          </p:cNvPr>
          <p:cNvSpPr>
            <a:spLocks noGrp="1"/>
          </p:cNvSpPr>
          <p:nvPr>
            <p:ph type="title"/>
          </p:nvPr>
        </p:nvSpPr>
        <p:spPr>
          <a:xfrm>
            <a:off x="934872" y="982272"/>
            <a:ext cx="3388419" cy="4560970"/>
          </a:xfrm>
        </p:spPr>
        <p:txBody>
          <a:bodyPr>
            <a:normAutofit/>
          </a:bodyPr>
          <a:lstStyle/>
          <a:p>
            <a:r>
              <a:rPr lang="en-US" sz="4000">
                <a:solidFill>
                  <a:srgbClr val="FFFFFF"/>
                </a:solidFill>
              </a:rPr>
              <a:t>Alliances</a:t>
            </a: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3F22F95A-68E8-5FE0-DAEE-58CAB25C2CF7}"/>
              </a:ext>
            </a:extLst>
          </p:cNvPr>
          <p:cNvSpPr>
            <a:spLocks noGrp="1"/>
          </p:cNvSpPr>
          <p:nvPr>
            <p:ph idx="1"/>
          </p:nvPr>
        </p:nvSpPr>
        <p:spPr>
          <a:xfrm>
            <a:off x="5221862" y="1719618"/>
            <a:ext cx="5948831" cy="4334629"/>
          </a:xfrm>
        </p:spPr>
        <p:txBody>
          <a:bodyPr anchor="ctr">
            <a:normAutofit/>
          </a:bodyPr>
          <a:lstStyle/>
          <a:p>
            <a:r>
              <a:rPr lang="en-US" sz="1900">
                <a:solidFill>
                  <a:srgbClr val="FEFFFF"/>
                </a:solidFill>
              </a:rPr>
              <a:t>EUTOPIA and EUTOPIA Student Network:</a:t>
            </a:r>
            <a:br>
              <a:rPr lang="en-US" sz="1900">
                <a:solidFill>
                  <a:srgbClr val="FEFFFF"/>
                </a:solidFill>
              </a:rPr>
            </a:br>
            <a:r>
              <a:rPr lang="en-US" sz="1900">
                <a:solidFill>
                  <a:srgbClr val="FEFFFF"/>
                </a:solidFill>
                <a:hlinkClick r:id="rId2"/>
              </a:rPr>
              <a:t>https://warwick.ac.uk/global/partnerships/europe/eutopia/studentopportunities</a:t>
            </a:r>
            <a:endParaRPr lang="en-US" sz="1900">
              <a:solidFill>
                <a:srgbClr val="FEFFFF"/>
              </a:solidFill>
            </a:endParaRPr>
          </a:p>
          <a:p>
            <a:pPr lvl="1">
              <a:buFont typeface="Wingdings" pitchFamily="2" charset="2"/>
              <a:buChar char="v"/>
            </a:pPr>
            <a:r>
              <a:rPr lang="en-GB" sz="1900">
                <a:solidFill>
                  <a:srgbClr val="FEFFFF"/>
                </a:solidFill>
              </a:rPr>
              <a:t>Work with students from abroad</a:t>
            </a:r>
          </a:p>
          <a:p>
            <a:pPr lvl="1">
              <a:buFont typeface="Wingdings" pitchFamily="2" charset="2"/>
              <a:buChar char="v"/>
            </a:pPr>
            <a:r>
              <a:rPr lang="en-GB" sz="1900">
                <a:solidFill>
                  <a:srgbClr val="FEFFFF"/>
                </a:solidFill>
              </a:rPr>
              <a:t>Improve your CV and acquire new skills and competences</a:t>
            </a:r>
          </a:p>
          <a:p>
            <a:pPr lvl="1">
              <a:buFont typeface="Wingdings" pitchFamily="2" charset="2"/>
              <a:buChar char="v"/>
            </a:pPr>
            <a:r>
              <a:rPr lang="en-GB" sz="1900">
                <a:solidFill>
                  <a:srgbClr val="FEFFFF"/>
                </a:solidFill>
              </a:rPr>
              <a:t>Build a student network across Europe</a:t>
            </a:r>
          </a:p>
          <a:p>
            <a:pPr lvl="1">
              <a:buFont typeface="Wingdings" pitchFamily="2" charset="2"/>
              <a:buChar char="v"/>
            </a:pPr>
            <a:r>
              <a:rPr lang="en-GB" sz="1900">
                <a:solidFill>
                  <a:srgbClr val="FEFFFF"/>
                </a:solidFill>
              </a:rPr>
              <a:t>Develop your intercultural and employability skills</a:t>
            </a:r>
          </a:p>
          <a:p>
            <a:pPr lvl="1">
              <a:buFont typeface="Wingdings" pitchFamily="2" charset="2"/>
              <a:buChar char="v"/>
            </a:pPr>
            <a:r>
              <a:rPr lang="en-GB" sz="1900">
                <a:solidFill>
                  <a:srgbClr val="FEFFFF"/>
                </a:solidFill>
              </a:rPr>
              <a:t>Have the opportunity to get experience in working in an international team</a:t>
            </a:r>
            <a:endParaRPr lang="en-US" sz="1900">
              <a:solidFill>
                <a:srgbClr val="FEFFFF"/>
              </a:solidFill>
            </a:endParaRPr>
          </a:p>
          <a:p>
            <a:r>
              <a:rPr lang="en-US" sz="1900">
                <a:solidFill>
                  <a:srgbClr val="FEFFFF"/>
                </a:solidFill>
              </a:rPr>
              <a:t>Monash-Warwick Alliance</a:t>
            </a:r>
            <a:br>
              <a:rPr lang="en-US" sz="1900">
                <a:solidFill>
                  <a:srgbClr val="FEFFFF"/>
                </a:solidFill>
              </a:rPr>
            </a:br>
            <a:r>
              <a:rPr lang="en-US" sz="1900">
                <a:solidFill>
                  <a:srgbClr val="FEFFFF"/>
                </a:solidFill>
                <a:hlinkClick r:id="rId3"/>
              </a:rPr>
              <a:t>https://warwick.ac.uk/global/partnerships/mwa/</a:t>
            </a:r>
            <a:endParaRPr lang="en-US" sz="1900">
              <a:solidFill>
                <a:srgbClr val="FEFFFF"/>
              </a:solidFill>
            </a:endParaRPr>
          </a:p>
          <a:p>
            <a:pPr lvl="1">
              <a:buFont typeface="Wingdings" pitchFamily="2" charset="2"/>
              <a:buChar char="v"/>
            </a:pPr>
            <a:r>
              <a:rPr lang="en-US" sz="1900">
                <a:solidFill>
                  <a:srgbClr val="FEFFFF"/>
                </a:solidFill>
              </a:rPr>
              <a:t>PhD Travel Grant</a:t>
            </a:r>
          </a:p>
          <a:p>
            <a:pPr lvl="1">
              <a:buFont typeface="Wingdings" pitchFamily="2" charset="2"/>
              <a:buChar char="v"/>
            </a:pPr>
            <a:r>
              <a:rPr lang="en-US" sz="1900">
                <a:solidFill>
                  <a:srgbClr val="FEFFFF"/>
                </a:solidFill>
              </a:rPr>
              <a:t>Student-led Activity Fund</a:t>
            </a:r>
          </a:p>
        </p:txBody>
      </p:sp>
    </p:spTree>
    <p:extLst>
      <p:ext uri="{BB962C8B-B14F-4D97-AF65-F5344CB8AC3E}">
        <p14:creationId xmlns:p14="http://schemas.microsoft.com/office/powerpoint/2010/main" val="1954553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5">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itle 3">
            <a:extLst>
              <a:ext uri="{FF2B5EF4-FFF2-40B4-BE49-F238E27FC236}">
                <a16:creationId xmlns:a16="http://schemas.microsoft.com/office/drawing/2014/main" id="{FAAB8C17-216D-ED04-55C3-EA70E9D13058}"/>
              </a:ext>
            </a:extLst>
          </p:cNvPr>
          <p:cNvSpPr>
            <a:spLocks noGrp="1"/>
          </p:cNvSpPr>
          <p:nvPr>
            <p:ph type="title"/>
          </p:nvPr>
        </p:nvSpPr>
        <p:spPr>
          <a:xfrm>
            <a:off x="958506" y="800392"/>
            <a:ext cx="10264697" cy="877937"/>
          </a:xfrm>
        </p:spPr>
        <p:txBody>
          <a:bodyPr>
            <a:normAutofit/>
          </a:bodyPr>
          <a:lstStyle/>
          <a:p>
            <a:r>
              <a:rPr lang="en-US" sz="4000">
                <a:solidFill>
                  <a:srgbClr val="FFFFFF"/>
                </a:solidFill>
              </a:rPr>
              <a:t>Sources of Funding: PhD Studies</a:t>
            </a:r>
          </a:p>
        </p:txBody>
      </p:sp>
      <p:sp>
        <p:nvSpPr>
          <p:cNvPr id="5" name="Content Placeholder 4">
            <a:extLst>
              <a:ext uri="{FF2B5EF4-FFF2-40B4-BE49-F238E27FC236}">
                <a16:creationId xmlns:a16="http://schemas.microsoft.com/office/drawing/2014/main" id="{57D525AD-0BA4-AC86-CC3B-9A9DB3CD2777}"/>
              </a:ext>
            </a:extLst>
          </p:cNvPr>
          <p:cNvSpPr>
            <a:spLocks noGrp="1"/>
          </p:cNvSpPr>
          <p:nvPr>
            <p:ph idx="1"/>
          </p:nvPr>
        </p:nvSpPr>
        <p:spPr>
          <a:xfrm>
            <a:off x="1367624" y="2490436"/>
            <a:ext cx="9708995" cy="3567173"/>
          </a:xfrm>
        </p:spPr>
        <p:txBody>
          <a:bodyPr anchor="ctr">
            <a:normAutofit/>
          </a:bodyPr>
          <a:lstStyle/>
          <a:p>
            <a:r>
              <a:rPr lang="en-US" sz="1500"/>
              <a:t>M4C:  First-year PhD students eligible to apply:  START  WHEN PROCESS OPENS IN OCTOBER!</a:t>
            </a:r>
            <a:br>
              <a:rPr lang="en-US" sz="1500"/>
            </a:br>
            <a:r>
              <a:rPr lang="en-US" sz="1500" i="1"/>
              <a:t>Funding open to all candidates, including PhD students in their first year.</a:t>
            </a:r>
            <a:endParaRPr lang="en-US" sz="1500"/>
          </a:p>
          <a:p>
            <a:r>
              <a:rPr lang="en-US" sz="1500"/>
              <a:t>Chancellor’s International Fellowships (for non-UK students, including EU and worldwide, around 15 across the Faculty of Arts): AUTUMN DEADLINE*</a:t>
            </a:r>
          </a:p>
          <a:p>
            <a:pPr marL="0" indent="0">
              <a:buNone/>
            </a:pPr>
            <a:r>
              <a:rPr lang="en-US" sz="1500"/>
              <a:t>	*First-year PhD students no longer eligible to apply.</a:t>
            </a:r>
          </a:p>
          <a:p>
            <a:r>
              <a:rPr lang="en-US" sz="1500"/>
              <a:t>Monash Warwick Alliance (3 for whole university; joint PhD)</a:t>
            </a:r>
          </a:p>
          <a:p>
            <a:r>
              <a:rPr lang="en-US" sz="1500"/>
              <a:t>China Scholarship Council (for mainland Chinese students, excludes Hong Kong)</a:t>
            </a:r>
          </a:p>
          <a:p>
            <a:r>
              <a:rPr lang="en-US" sz="1500"/>
              <a:t>EUTOPIA Alliance Co-</a:t>
            </a:r>
            <a:r>
              <a:rPr lang="en-US" sz="1500" err="1"/>
              <a:t>tutelle</a:t>
            </a:r>
            <a:r>
              <a:rPr lang="en-US" sz="1500"/>
              <a:t> (working with supervisors across two EUTOPIA institutions)</a:t>
            </a:r>
          </a:p>
          <a:p>
            <a:pPr marL="0" indent="0">
              <a:buNone/>
            </a:pPr>
            <a:endParaRPr lang="en-US" sz="1500"/>
          </a:p>
        </p:txBody>
      </p:sp>
    </p:spTree>
    <p:extLst>
      <p:ext uri="{BB962C8B-B14F-4D97-AF65-F5344CB8AC3E}">
        <p14:creationId xmlns:p14="http://schemas.microsoft.com/office/powerpoint/2010/main" val="17729876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5">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itle 3">
            <a:extLst>
              <a:ext uri="{FF2B5EF4-FFF2-40B4-BE49-F238E27FC236}">
                <a16:creationId xmlns:a16="http://schemas.microsoft.com/office/drawing/2014/main" id="{FAAB8C17-216D-ED04-55C3-EA70E9D13058}"/>
              </a:ext>
            </a:extLst>
          </p:cNvPr>
          <p:cNvSpPr>
            <a:spLocks noGrp="1"/>
          </p:cNvSpPr>
          <p:nvPr>
            <p:ph type="title"/>
          </p:nvPr>
        </p:nvSpPr>
        <p:spPr>
          <a:xfrm>
            <a:off x="958506" y="800392"/>
            <a:ext cx="10264697" cy="877937"/>
          </a:xfrm>
        </p:spPr>
        <p:txBody>
          <a:bodyPr>
            <a:normAutofit/>
          </a:bodyPr>
          <a:lstStyle/>
          <a:p>
            <a:r>
              <a:rPr lang="en-US" sz="4000">
                <a:solidFill>
                  <a:srgbClr val="FFFFFF"/>
                </a:solidFill>
              </a:rPr>
              <a:t>Sources of Funding: Events, Conferences, etc.</a:t>
            </a:r>
          </a:p>
        </p:txBody>
      </p:sp>
      <p:sp>
        <p:nvSpPr>
          <p:cNvPr id="5" name="Content Placeholder 4">
            <a:extLst>
              <a:ext uri="{FF2B5EF4-FFF2-40B4-BE49-F238E27FC236}">
                <a16:creationId xmlns:a16="http://schemas.microsoft.com/office/drawing/2014/main" id="{57D525AD-0BA4-AC86-CC3B-9A9DB3CD2777}"/>
              </a:ext>
            </a:extLst>
          </p:cNvPr>
          <p:cNvSpPr>
            <a:spLocks noGrp="1"/>
          </p:cNvSpPr>
          <p:nvPr>
            <p:ph idx="1"/>
          </p:nvPr>
        </p:nvSpPr>
        <p:spPr>
          <a:xfrm>
            <a:off x="1367624" y="2490436"/>
            <a:ext cx="9708995" cy="3567173"/>
          </a:xfrm>
        </p:spPr>
        <p:txBody>
          <a:bodyPr anchor="ctr">
            <a:noAutofit/>
          </a:bodyPr>
          <a:lstStyle/>
          <a:p>
            <a:endParaRPr lang="en-US" sz="1400"/>
          </a:p>
          <a:p>
            <a:r>
              <a:rPr lang="en-US" sz="1400"/>
              <a:t>Departmental funding for conferences, events, and research expenses (£300 a year for up to four years)- PhD students only</a:t>
            </a:r>
          </a:p>
          <a:p>
            <a:pPr marL="0" indent="0">
              <a:buNone/>
            </a:pPr>
            <a:r>
              <a:rPr lang="en-US" sz="1400"/>
              <a:t>An additional discretionary amount of up to</a:t>
            </a:r>
            <a:r>
              <a:rPr lang="en-US" sz="1400" b="1"/>
              <a:t> £200 per annum </a:t>
            </a:r>
            <a:r>
              <a:rPr lang="en-US" sz="1400"/>
              <a:t>may be available, with preference given to self-funded students and those without access to other sources of funding.</a:t>
            </a:r>
          </a:p>
          <a:p>
            <a:r>
              <a:rPr lang="en-US" sz="1400"/>
              <a:t> Funding, unfortunately, is not available to MA students.</a:t>
            </a:r>
          </a:p>
          <a:p>
            <a:r>
              <a:rPr lang="en-US" sz="1400"/>
              <a:t>Humanities Research Fund:</a:t>
            </a:r>
            <a:br>
              <a:rPr lang="en-US" sz="1400"/>
            </a:br>
            <a:r>
              <a:rPr lang="en-US" sz="1400">
                <a:hlinkClick r:id="rId2"/>
              </a:rPr>
              <a:t>https://warwick.ac.uk/services/ris/researchstrategy/researchfunding/rdf/hrf</a:t>
            </a:r>
            <a:endParaRPr lang="en-US" sz="1400"/>
          </a:p>
          <a:p>
            <a:pPr marL="0" indent="0">
              <a:buNone/>
            </a:pPr>
            <a:r>
              <a:rPr lang="en-US" sz="1400"/>
              <a:t>(Some elements open to MA students.)</a:t>
            </a:r>
          </a:p>
          <a:p>
            <a:r>
              <a:rPr lang="en-US" sz="1400"/>
              <a:t>Humanities Research Centre</a:t>
            </a:r>
            <a:br>
              <a:rPr lang="en-US" sz="1400"/>
            </a:br>
            <a:r>
              <a:rPr lang="en-US" sz="1400"/>
              <a:t>Funding to </a:t>
            </a:r>
            <a:r>
              <a:rPr lang="en-US" sz="1400" err="1"/>
              <a:t>organise</a:t>
            </a:r>
            <a:r>
              <a:rPr lang="en-US" sz="1400"/>
              <a:t> conferences; Doctoral Fellowship Competition (small research budget, plus budget to organize conference/workshop and additional funding for blogging)</a:t>
            </a:r>
            <a:br>
              <a:rPr lang="en-US" sz="1400"/>
            </a:br>
            <a:r>
              <a:rPr lang="en-US" sz="1400">
                <a:hlinkClick r:id="rId3"/>
              </a:rPr>
              <a:t>https://warwick.ac.uk/fac/arts/hrc/</a:t>
            </a:r>
            <a:endParaRPr lang="en-US" sz="1400"/>
          </a:p>
          <a:p>
            <a:r>
              <a:rPr lang="en-US" sz="1400"/>
              <a:t>Doctoral College PGR Hardship Support Fund</a:t>
            </a:r>
            <a:br>
              <a:rPr lang="en-US" sz="1400"/>
            </a:br>
            <a:r>
              <a:rPr lang="en-US" sz="1400">
                <a:hlinkClick r:id="rId4"/>
              </a:rPr>
              <a:t>https://warwick.ac.uk/services/dc/schols_fund/current/hardship_fund</a:t>
            </a:r>
            <a:endParaRPr lang="en-US" sz="1400"/>
          </a:p>
          <a:p>
            <a:pPr marL="0" indent="0">
              <a:buNone/>
            </a:pPr>
            <a:endParaRPr lang="en-US" sz="1400"/>
          </a:p>
        </p:txBody>
      </p:sp>
    </p:spTree>
    <p:extLst>
      <p:ext uri="{BB962C8B-B14F-4D97-AF65-F5344CB8AC3E}">
        <p14:creationId xmlns:p14="http://schemas.microsoft.com/office/powerpoint/2010/main" val="3582379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390AD3-207C-60D9-780F-2DFE050BE0BE}"/>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B252C7-F71B-3F35-95E4-22BD9D73DB0B}"/>
              </a:ext>
            </a:extLst>
          </p:cNvPr>
          <p:cNvSpPr>
            <a:spLocks noGrp="1"/>
          </p:cNvSpPr>
          <p:nvPr>
            <p:ph idx="1"/>
          </p:nvPr>
        </p:nvSpPr>
        <p:spPr>
          <a:xfrm>
            <a:off x="838200" y="1929384"/>
            <a:ext cx="10515600" cy="4251960"/>
          </a:xfrm>
        </p:spPr>
        <p:txBody>
          <a:bodyPr>
            <a:normAutofit/>
          </a:bodyPr>
          <a:lstStyle/>
          <a:p>
            <a:r>
              <a:rPr lang="en-US" sz="2200"/>
              <a:t>See the PGT Handbook for full details: </a:t>
            </a:r>
            <a:r>
              <a:rPr lang="en-US" sz="2200">
                <a:hlinkClick r:id="rId2"/>
              </a:rPr>
              <a:t>https://warwick.ac.uk/fac/arts/english/currentstudents/postgraduate/english-handbook-pg/policies-expectations-attendance</a:t>
            </a:r>
            <a:endParaRPr lang="en-US" sz="2200"/>
          </a:p>
          <a:p>
            <a:pPr marL="0" indent="0">
              <a:buNone/>
            </a:pPr>
            <a:r>
              <a:rPr lang="en-US" sz="2200"/>
              <a:t>	(Dates will differ for part-time students.)</a:t>
            </a:r>
          </a:p>
          <a:p>
            <a:r>
              <a:rPr lang="en-US" sz="2200"/>
              <a:t>TERM 1:</a:t>
            </a:r>
          </a:p>
          <a:p>
            <a:pPr lvl="1">
              <a:buFont typeface="Courier New" panose="02070309020205020404" pitchFamily="49" charset="0"/>
              <a:buChar char="o"/>
            </a:pPr>
            <a:r>
              <a:rPr lang="en-US" sz="2200"/>
              <a:t>Attend and participate in seminars</a:t>
            </a:r>
          </a:p>
          <a:p>
            <a:pPr lvl="1">
              <a:buFont typeface="Courier New" panose="02070309020205020404" pitchFamily="49" charset="0"/>
              <a:buChar char="o"/>
            </a:pPr>
            <a:r>
              <a:rPr lang="en-US" sz="2200"/>
              <a:t>Meet with personal tutor (by week 2)</a:t>
            </a:r>
          </a:p>
          <a:p>
            <a:pPr lvl="1">
              <a:buFont typeface="Courier New" panose="02070309020205020404" pitchFamily="49" charset="0"/>
              <a:buChar char="o"/>
            </a:pPr>
            <a:r>
              <a:rPr lang="en-US" sz="2200"/>
              <a:t>Attendance at Research Methods/ Academic Enrichment seminar (during specific weeks)</a:t>
            </a:r>
          </a:p>
          <a:p>
            <a:pPr lvl="1">
              <a:buFont typeface="Courier New" panose="02070309020205020404" pitchFamily="49" charset="0"/>
              <a:buChar char="o"/>
            </a:pPr>
            <a:r>
              <a:rPr lang="en-US" sz="2200"/>
              <a:t>Prepare and submit dissertation proposal (due 29 November)</a:t>
            </a:r>
          </a:p>
        </p:txBody>
      </p:sp>
    </p:spTree>
    <p:extLst>
      <p:ext uri="{BB962C8B-B14F-4D97-AF65-F5344CB8AC3E}">
        <p14:creationId xmlns:p14="http://schemas.microsoft.com/office/powerpoint/2010/main" val="10627970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63443DA-CE86-C012-EC9B-D737DC1630F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4C4A5F-2F25-69DA-C8C7-EF24FB5465BE}"/>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9326642-91EF-61C0-7692-C034544F2BA5}"/>
              </a:ext>
            </a:extLst>
          </p:cNvPr>
          <p:cNvSpPr>
            <a:spLocks noGrp="1"/>
          </p:cNvSpPr>
          <p:nvPr>
            <p:ph idx="1"/>
          </p:nvPr>
        </p:nvSpPr>
        <p:spPr>
          <a:xfrm>
            <a:off x="838200" y="1946719"/>
            <a:ext cx="10515600" cy="4194520"/>
          </a:xfrm>
        </p:spPr>
        <p:txBody>
          <a:bodyPr vert="horz" lIns="91440" tIns="45720" rIns="91440" bIns="45720" rtlCol="0" anchor="t">
            <a:normAutofit lnSpcReduction="10000"/>
          </a:bodyPr>
          <a:lstStyle/>
          <a:p>
            <a:r>
              <a:rPr lang="en-US" sz="2200"/>
              <a:t>TERM 2:</a:t>
            </a:r>
          </a:p>
          <a:p>
            <a:pPr lvl="1">
              <a:buFont typeface="Courier New" panose="02070309020205020404" pitchFamily="49" charset="0"/>
              <a:buChar char="o"/>
            </a:pPr>
            <a:r>
              <a:rPr lang="en-US" sz="2200"/>
              <a:t>Attend and participate in seminars</a:t>
            </a:r>
            <a:endParaRPr lang="en-US" sz="2200">
              <a:ea typeface="Calibri"/>
              <a:cs typeface="Calibri"/>
            </a:endParaRPr>
          </a:p>
          <a:p>
            <a:pPr lvl="1">
              <a:buFont typeface="Courier New" panose="02070309020205020404" pitchFamily="49" charset="0"/>
              <a:buChar char="o"/>
            </a:pPr>
            <a:r>
              <a:rPr lang="en-US" sz="2200"/>
              <a:t>Turn in coursework for Term 1 modules (week 3)</a:t>
            </a:r>
            <a:endParaRPr lang="en-US" sz="2200">
              <a:ea typeface="Calibri"/>
              <a:cs typeface="Calibri"/>
            </a:endParaRPr>
          </a:p>
          <a:p>
            <a:pPr lvl="1">
              <a:buFont typeface="Courier New" panose="02070309020205020404" pitchFamily="49" charset="0"/>
              <a:buChar char="o"/>
            </a:pPr>
            <a:r>
              <a:rPr lang="en-US" sz="2200"/>
              <a:t>Meet personal tutor (by end of week 4)</a:t>
            </a:r>
            <a:endParaRPr lang="en-US" sz="2200">
              <a:ea typeface="Calibri"/>
              <a:cs typeface="Calibri"/>
            </a:endParaRPr>
          </a:p>
          <a:p>
            <a:pPr lvl="1">
              <a:buFont typeface="Courier New" panose="02070309020205020404" pitchFamily="49" charset="0"/>
              <a:buChar char="o"/>
            </a:pPr>
            <a:r>
              <a:rPr lang="en-US" sz="2200"/>
              <a:t>Initial meeting with dissertation supervisor (by week 10) </a:t>
            </a:r>
            <a:endParaRPr lang="en-US">
              <a:ea typeface="Calibri"/>
              <a:cs typeface="Calibri"/>
            </a:endParaRPr>
          </a:p>
          <a:p>
            <a:pPr marL="457200" lvl="1" indent="0">
              <a:buNone/>
            </a:pPr>
            <a:endParaRPr lang="en-US" sz="2200">
              <a:ea typeface="Calibri"/>
              <a:cs typeface="Calibri"/>
            </a:endParaRPr>
          </a:p>
          <a:p>
            <a:pPr>
              <a:buFont typeface="Arial"/>
              <a:buChar char="•"/>
            </a:pPr>
            <a:r>
              <a:rPr lang="en-US" sz="2000">
                <a:ea typeface="Calibri"/>
                <a:cs typeface="Calibri"/>
              </a:rPr>
              <a:t>TERM 3:</a:t>
            </a:r>
          </a:p>
          <a:p>
            <a:pPr marL="971550" lvl="1" indent="-285750">
              <a:buFont typeface="Courier New,monospace"/>
              <a:buChar char="o"/>
            </a:pPr>
            <a:r>
              <a:rPr lang="en-US" sz="2000">
                <a:ea typeface="Calibri"/>
                <a:cs typeface="Calibri"/>
              </a:rPr>
              <a:t>Turn in coursework for Term 2 modules (week 3)</a:t>
            </a:r>
          </a:p>
          <a:p>
            <a:pPr marL="971550" lvl="1" indent="-285750">
              <a:buFont typeface="Courier New,monospace"/>
              <a:buChar char="o"/>
            </a:pPr>
            <a:r>
              <a:rPr lang="en-US" sz="2000">
                <a:ea typeface="Calibri"/>
                <a:cs typeface="Calibri"/>
              </a:rPr>
              <a:t>Meetings with dissertation supervisor (up to four; you are responsible for scheduling these with your supervisor)</a:t>
            </a:r>
          </a:p>
          <a:p>
            <a:pPr marL="971550" lvl="1" indent="-285750">
              <a:buFont typeface="Courier New,monospace"/>
              <a:buChar char="o"/>
            </a:pPr>
            <a:r>
              <a:rPr lang="en-US" sz="2000">
                <a:ea typeface="Calibri"/>
                <a:cs typeface="Calibri"/>
              </a:rPr>
              <a:t>Draft of your dissertation due to your supervisor by the end of the term</a:t>
            </a:r>
          </a:p>
          <a:p>
            <a:pPr marL="971550" lvl="1" indent="-285750">
              <a:buFont typeface="Courier New,monospace"/>
              <a:buChar char="o"/>
            </a:pPr>
            <a:r>
              <a:rPr lang="en-US" sz="2000">
                <a:ea typeface="Calibri"/>
                <a:cs typeface="Calibri"/>
              </a:rPr>
              <a:t>Annual Postgraduate Research Symposium (in May) </a:t>
            </a:r>
            <a:endParaRPr lang="en-US">
              <a:ea typeface="Calibri" panose="020F0502020204030204"/>
              <a:cs typeface="Calibri" panose="020F0502020204030204"/>
            </a:endParaRPr>
          </a:p>
        </p:txBody>
      </p:sp>
    </p:spTree>
    <p:extLst>
      <p:ext uri="{BB962C8B-B14F-4D97-AF65-F5344CB8AC3E}">
        <p14:creationId xmlns:p14="http://schemas.microsoft.com/office/powerpoint/2010/main" val="6434916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62A7B1F-CA13-D727-49DE-8EAC009B081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4A250D-928D-D268-7F1A-A33A90D508B4}"/>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6512946-E810-5B4C-D0B9-E931E93455CE}"/>
              </a:ext>
            </a:extLst>
          </p:cNvPr>
          <p:cNvSpPr>
            <a:spLocks noGrp="1"/>
          </p:cNvSpPr>
          <p:nvPr>
            <p:ph idx="1"/>
          </p:nvPr>
        </p:nvSpPr>
        <p:spPr>
          <a:xfrm>
            <a:off x="838200" y="1929384"/>
            <a:ext cx="10515600" cy="4251960"/>
          </a:xfrm>
        </p:spPr>
        <p:txBody>
          <a:bodyPr vert="horz" lIns="91440" tIns="45720" rIns="91440" bIns="45720" rtlCol="0" anchor="t">
            <a:normAutofit/>
          </a:bodyPr>
          <a:lstStyle/>
          <a:p>
            <a:endParaRPr lang="en-US" sz="2000">
              <a:ea typeface="Calibri"/>
              <a:cs typeface="Calibri"/>
            </a:endParaRPr>
          </a:p>
          <a:p>
            <a:r>
              <a:rPr lang="en-US" sz="2000"/>
              <a:t>SUMMER:</a:t>
            </a:r>
            <a:endParaRPr lang="en-US" sz="2000">
              <a:ea typeface="Calibri"/>
              <a:cs typeface="Calibri"/>
            </a:endParaRPr>
          </a:p>
          <a:p>
            <a:pPr lvl="1">
              <a:buFont typeface="Courier New" panose="02070309020205020404" pitchFamily="49" charset="0"/>
              <a:buChar char="o"/>
            </a:pPr>
            <a:r>
              <a:rPr lang="en-US" sz="2000"/>
              <a:t>There is no supervision over the summer.</a:t>
            </a:r>
            <a:endParaRPr lang="en-US" sz="2000">
              <a:ea typeface="Calibri"/>
              <a:cs typeface="Calibri"/>
            </a:endParaRPr>
          </a:p>
          <a:p>
            <a:pPr lvl="1">
              <a:buFont typeface="Courier New" panose="02070309020205020404" pitchFamily="49" charset="0"/>
              <a:buChar char="o"/>
            </a:pPr>
            <a:r>
              <a:rPr lang="en-US" sz="2000"/>
              <a:t>Dissertation is due 2 September 2025.  </a:t>
            </a:r>
            <a:endParaRPr lang="en-US" sz="2000">
              <a:ea typeface="Calibri"/>
              <a:cs typeface="Calibri"/>
            </a:endParaRPr>
          </a:p>
          <a:p>
            <a:pPr lvl="1">
              <a:buFont typeface="Courier New" panose="02070309020205020404" pitchFamily="49" charset="0"/>
              <a:buChar char="o"/>
            </a:pPr>
            <a:r>
              <a:rPr lang="en-US" sz="2000"/>
              <a:t>Extensions on the dissertation are very short.  If you are unable to submit your dissertation for whatever reason, you will need to wait until </a:t>
            </a:r>
            <a:r>
              <a:rPr lang="en-US" sz="2000" u="sng"/>
              <a:t>September 2026</a:t>
            </a:r>
            <a:r>
              <a:rPr lang="en-US" sz="2000"/>
              <a:t> to do so. </a:t>
            </a:r>
            <a:br>
              <a:rPr lang="en-US" sz="2000"/>
            </a:br>
            <a:br>
              <a:rPr lang="en-US" sz="2000"/>
            </a:br>
            <a:br>
              <a:rPr lang="en-US" sz="2000"/>
            </a:br>
            <a:r>
              <a:rPr lang="en-US" sz="2000">
                <a:ea typeface="Calibri"/>
                <a:cs typeface="Calibri"/>
              </a:rPr>
              <a:t>THROUGHOUT: Participate in Departmental and Faculty of Arts research events, to all of which you are welcome—talks, research seminars, discussion groups, symposia, etc.  </a:t>
            </a:r>
          </a:p>
          <a:p>
            <a:pPr marL="457200" lvl="1" indent="0">
              <a:buNone/>
            </a:pPr>
            <a:endParaRPr lang="en-US" sz="2000"/>
          </a:p>
          <a:p>
            <a:pPr marL="457200" lvl="1" indent="0">
              <a:buNone/>
            </a:pPr>
            <a:endParaRPr lang="en-US" sz="2000"/>
          </a:p>
          <a:p>
            <a:pPr marL="457200" lvl="1" indent="0">
              <a:buNone/>
            </a:pPr>
            <a:endParaRPr lang="en-US" sz="2000"/>
          </a:p>
        </p:txBody>
      </p:sp>
    </p:spTree>
    <p:extLst>
      <p:ext uri="{BB962C8B-B14F-4D97-AF65-F5344CB8AC3E}">
        <p14:creationId xmlns:p14="http://schemas.microsoft.com/office/powerpoint/2010/main" val="2568907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C0B7-FC6E-5E40-9288-1A4D56B55007}"/>
              </a:ext>
            </a:extLst>
          </p:cNvPr>
          <p:cNvSpPr>
            <a:spLocks noGrp="1"/>
          </p:cNvSpPr>
          <p:nvPr>
            <p:ph type="title"/>
          </p:nvPr>
        </p:nvSpPr>
        <p:spPr>
          <a:xfrm>
            <a:off x="838200" y="365125"/>
            <a:ext cx="10515600" cy="932733"/>
          </a:xfrm>
        </p:spPr>
        <p:txBody>
          <a:bodyPr/>
          <a:lstStyle/>
          <a:p>
            <a:r>
              <a:rPr lang="en-US"/>
              <a:t>MA Seminar Expectations at Warwick</a:t>
            </a:r>
          </a:p>
        </p:txBody>
      </p:sp>
      <p:sp>
        <p:nvSpPr>
          <p:cNvPr id="3" name="Content Placeholder 2">
            <a:extLst>
              <a:ext uri="{FF2B5EF4-FFF2-40B4-BE49-F238E27FC236}">
                <a16:creationId xmlns:a16="http://schemas.microsoft.com/office/drawing/2014/main" id="{300EBE7B-6F57-6247-94E9-05E897C25103}"/>
              </a:ext>
            </a:extLst>
          </p:cNvPr>
          <p:cNvSpPr>
            <a:spLocks noGrp="1"/>
          </p:cNvSpPr>
          <p:nvPr>
            <p:ph idx="1"/>
          </p:nvPr>
        </p:nvSpPr>
        <p:spPr>
          <a:xfrm>
            <a:off x="1930094" y="3996814"/>
            <a:ext cx="8862415" cy="610000"/>
          </a:xfrm>
        </p:spPr>
        <p:txBody>
          <a:bodyPr>
            <a:normAutofit fontScale="62500" lnSpcReduction="20000"/>
          </a:bodyPr>
          <a:lstStyle/>
          <a:p>
            <a:pPr marL="0" indent="0">
              <a:buNone/>
            </a:pPr>
            <a:r>
              <a:rPr lang="en-US" sz="3600" u="sng"/>
              <a:t>Student-led </a:t>
            </a:r>
            <a:r>
              <a:rPr lang="en-US" sz="3600"/>
              <a:t>discussion </a:t>
            </a:r>
            <a:r>
              <a:rPr lang="en-US" sz="3600" err="1"/>
              <a:t>centred</a:t>
            </a:r>
            <a:r>
              <a:rPr lang="en-US" sz="3600"/>
              <a:t> on a particular issue and </a:t>
            </a:r>
            <a:r>
              <a:rPr lang="en-US" sz="3600" u="sng"/>
              <a:t>informed by assigned texts</a:t>
            </a:r>
          </a:p>
          <a:p>
            <a:pPr marL="0" indent="0">
              <a:buNone/>
            </a:pPr>
            <a:endParaRPr lang="en-US"/>
          </a:p>
          <a:p>
            <a:endParaRPr lang="en-US"/>
          </a:p>
          <a:p>
            <a:endParaRPr lang="en-US"/>
          </a:p>
          <a:p>
            <a:endParaRPr lang="en-US"/>
          </a:p>
          <a:p>
            <a:endParaRPr lang="en-US"/>
          </a:p>
        </p:txBody>
      </p:sp>
      <p:grpSp>
        <p:nvGrpSpPr>
          <p:cNvPr id="10" name="Group 9">
            <a:extLst>
              <a:ext uri="{FF2B5EF4-FFF2-40B4-BE49-F238E27FC236}">
                <a16:creationId xmlns:a16="http://schemas.microsoft.com/office/drawing/2014/main" id="{5E26B8B9-46AF-B34D-96AE-18A85A6404E1}"/>
              </a:ext>
            </a:extLst>
          </p:cNvPr>
          <p:cNvGrpSpPr/>
          <p:nvPr/>
        </p:nvGrpSpPr>
        <p:grpSpPr>
          <a:xfrm>
            <a:off x="673608" y="1553641"/>
            <a:ext cx="3569918" cy="2554545"/>
            <a:chOff x="655320" y="4634620"/>
            <a:chExt cx="3569918" cy="2554545"/>
          </a:xfrm>
        </p:grpSpPr>
        <p:sp>
          <p:nvSpPr>
            <p:cNvPr id="4" name="TextBox 3">
              <a:extLst>
                <a:ext uri="{FF2B5EF4-FFF2-40B4-BE49-F238E27FC236}">
                  <a16:creationId xmlns:a16="http://schemas.microsoft.com/office/drawing/2014/main" id="{3614C1F1-62A6-1941-9B0F-2E9803DD6844}"/>
                </a:ext>
              </a:extLst>
            </p:cNvPr>
            <p:cNvSpPr txBox="1"/>
            <p:nvPr/>
          </p:nvSpPr>
          <p:spPr>
            <a:xfrm>
              <a:off x="655320" y="4634620"/>
              <a:ext cx="3569918" cy="2554545"/>
            </a:xfrm>
            <a:prstGeom prst="rect">
              <a:avLst/>
            </a:prstGeom>
            <a:noFill/>
          </p:spPr>
          <p:txBody>
            <a:bodyPr wrap="square" rtlCol="0">
              <a:spAutoFit/>
            </a:bodyPr>
            <a:lstStyle/>
            <a:p>
              <a:pPr marL="285750" indent="-285750">
                <a:buFont typeface="Arial" panose="020B0604020202020204" pitchFamily="34" charset="0"/>
                <a:buChar char="•"/>
              </a:pPr>
              <a:r>
                <a:rPr lang="en-US" sz="2000"/>
                <a:t>Regular, prepared attendance</a:t>
              </a:r>
            </a:p>
            <a:p>
              <a:pPr marL="285750" indent="-285750">
                <a:buFont typeface="Arial" panose="020B0604020202020204" pitchFamily="34" charset="0"/>
                <a:buChar char="•"/>
              </a:pPr>
              <a:r>
                <a:rPr lang="en-US" sz="2000"/>
                <a:t>Full participation from all students involved</a:t>
              </a:r>
            </a:p>
            <a:p>
              <a:pPr marL="285750" indent="-285750">
                <a:buFont typeface="Arial" panose="020B0604020202020204" pitchFamily="34" charset="0"/>
                <a:buChar char="•"/>
              </a:pPr>
              <a:r>
                <a:rPr lang="en-US" sz="2000"/>
                <a:t>Conversation and debate that elevate students’ voices</a:t>
              </a:r>
            </a:p>
            <a:p>
              <a:pPr marL="285750" indent="-285750">
                <a:buFont typeface="Arial" panose="020B0604020202020204" pitchFamily="34" charset="0"/>
                <a:buChar char="•"/>
              </a:pPr>
              <a:r>
                <a:rPr lang="en-US" sz="2000"/>
                <a:t>Plan for essays so they do not interfere with your coursework</a:t>
              </a:r>
            </a:p>
          </p:txBody>
        </p:sp>
        <p:cxnSp>
          <p:nvCxnSpPr>
            <p:cNvPr id="6" name="Straight Arrow Connector 5">
              <a:extLst>
                <a:ext uri="{FF2B5EF4-FFF2-40B4-BE49-F238E27FC236}">
                  <a16:creationId xmlns:a16="http://schemas.microsoft.com/office/drawing/2014/main" id="{60D3E519-65CB-D946-88FF-A54080DFC1EC}"/>
                </a:ext>
              </a:extLst>
            </p:cNvPr>
            <p:cNvCxnSpPr>
              <a:cxnSpLocks/>
            </p:cNvCxnSpPr>
            <p:nvPr/>
          </p:nvCxnSpPr>
          <p:spPr>
            <a:xfrm flipH="1" flipV="1">
              <a:off x="2267712" y="6095109"/>
              <a:ext cx="1024128" cy="55721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68BFD506-0C37-3543-A5E5-267A190C9D00}"/>
              </a:ext>
            </a:extLst>
          </p:cNvPr>
          <p:cNvGrpSpPr/>
          <p:nvPr/>
        </p:nvGrpSpPr>
        <p:grpSpPr>
          <a:xfrm>
            <a:off x="5614416" y="4388707"/>
            <a:ext cx="6129528" cy="2157099"/>
            <a:chOff x="7275576" y="3389777"/>
            <a:chExt cx="6129528" cy="2157099"/>
          </a:xfrm>
        </p:grpSpPr>
        <p:sp>
          <p:nvSpPr>
            <p:cNvPr id="7" name="TextBox 6">
              <a:extLst>
                <a:ext uri="{FF2B5EF4-FFF2-40B4-BE49-F238E27FC236}">
                  <a16:creationId xmlns:a16="http://schemas.microsoft.com/office/drawing/2014/main" id="{109E37B2-7F30-E844-859F-10FF538F5016}"/>
                </a:ext>
              </a:extLst>
            </p:cNvPr>
            <p:cNvSpPr txBox="1"/>
            <p:nvPr/>
          </p:nvSpPr>
          <p:spPr>
            <a:xfrm>
              <a:off x="9567672" y="3607884"/>
              <a:ext cx="3837432" cy="1938992"/>
            </a:xfrm>
            <a:prstGeom prst="rect">
              <a:avLst/>
            </a:prstGeom>
            <a:noFill/>
          </p:spPr>
          <p:txBody>
            <a:bodyPr wrap="square" rtlCol="0">
              <a:spAutoFit/>
            </a:bodyPr>
            <a:lstStyle/>
            <a:p>
              <a:pPr marL="285750" indent="-285750">
                <a:buFont typeface="Arial" panose="020B0604020202020204" pitchFamily="34" charset="0"/>
                <a:buChar char="•"/>
              </a:pPr>
              <a:r>
                <a:rPr lang="en-US" sz="2000"/>
                <a:t>Critical engagement with reading (this doesn’t mean you have to understand everything you read right away!)</a:t>
              </a:r>
            </a:p>
            <a:p>
              <a:pPr marL="285750" indent="-285750">
                <a:buFont typeface="Arial" panose="020B0604020202020204" pitchFamily="34" charset="0"/>
                <a:buChar char="•"/>
              </a:pPr>
              <a:r>
                <a:rPr lang="en-US" sz="2000"/>
                <a:t>Possible presentation component</a:t>
              </a:r>
            </a:p>
          </p:txBody>
        </p:sp>
        <p:cxnSp>
          <p:nvCxnSpPr>
            <p:cNvPr id="8" name="Straight Arrow Connector 7">
              <a:extLst>
                <a:ext uri="{FF2B5EF4-FFF2-40B4-BE49-F238E27FC236}">
                  <a16:creationId xmlns:a16="http://schemas.microsoft.com/office/drawing/2014/main" id="{9F99B8B8-0053-FD41-B641-21E72AB02867}"/>
                </a:ext>
              </a:extLst>
            </p:cNvPr>
            <p:cNvCxnSpPr>
              <a:cxnSpLocks/>
            </p:cNvCxnSpPr>
            <p:nvPr/>
          </p:nvCxnSpPr>
          <p:spPr>
            <a:xfrm>
              <a:off x="7275576" y="3389777"/>
              <a:ext cx="2292096" cy="98796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704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152737-3A15-BA1D-B328-873AF109E420}"/>
              </a:ext>
            </a:extLst>
          </p:cNvPr>
          <p:cNvSpPr>
            <a:spLocks noGrp="1"/>
          </p:cNvSpPr>
          <p:nvPr>
            <p:ph type="title"/>
          </p:nvPr>
        </p:nvSpPr>
        <p:spPr/>
        <p:txBody>
          <a:bodyPr/>
          <a:lstStyle/>
          <a:p>
            <a:r>
              <a:rPr lang="en-US"/>
              <a:t>PG Liaison – Dr. Michael Meeuwis</a:t>
            </a:r>
          </a:p>
        </p:txBody>
      </p:sp>
      <p:sp>
        <p:nvSpPr>
          <p:cNvPr id="5" name="Content Placeholder 4">
            <a:extLst>
              <a:ext uri="{FF2B5EF4-FFF2-40B4-BE49-F238E27FC236}">
                <a16:creationId xmlns:a16="http://schemas.microsoft.com/office/drawing/2014/main" id="{5894F995-8B1D-5DBE-9B1A-5125F99BA6DD}"/>
              </a:ext>
            </a:extLst>
          </p:cNvPr>
          <p:cNvSpPr>
            <a:spLocks noGrp="1"/>
          </p:cNvSpPr>
          <p:nvPr>
            <p:ph idx="1"/>
          </p:nvPr>
        </p:nvSpPr>
        <p:spPr/>
        <p:txBody>
          <a:bodyPr>
            <a:normAutofit fontScale="92500" lnSpcReduction="10000"/>
          </a:bodyPr>
          <a:lstStyle/>
          <a:p>
            <a:pPr marL="0" indent="0">
              <a:buNone/>
            </a:pPr>
            <a:r>
              <a:rPr lang="en-US" b="1" err="1"/>
              <a:t>m.meeuwis@warwick.ac.uk</a:t>
            </a:r>
            <a:endParaRPr lang="en-US" b="1"/>
          </a:p>
          <a:p>
            <a:pPr marL="0" indent="0">
              <a:buNone/>
            </a:pPr>
            <a:endParaRPr lang="en-US"/>
          </a:p>
          <a:p>
            <a:pPr marL="0" indent="0">
              <a:buNone/>
            </a:pPr>
            <a:r>
              <a:rPr lang="en-US" b="1" i="1"/>
              <a:t>My role: </a:t>
            </a:r>
            <a:r>
              <a:rPr lang="en-US" i="1"/>
              <a:t>serving and facilitating responses to PG concerns throughout the year; superintending the PG symposium along with PGSSLC</a:t>
            </a:r>
            <a:endParaRPr lang="en-US" b="1" i="1"/>
          </a:p>
          <a:p>
            <a:pPr marL="0" indent="0">
              <a:buNone/>
            </a:pPr>
            <a:endParaRPr lang="en-US" b="1"/>
          </a:p>
          <a:p>
            <a:pPr marL="0" indent="0">
              <a:buNone/>
            </a:pPr>
            <a:r>
              <a:rPr lang="en-US" b="1"/>
              <a:t>PGSSLC Constitution Meeting – </a:t>
            </a:r>
            <a:r>
              <a:rPr lang="en-US"/>
              <a:t>Wednesday 2 October, Teams (email with link to follow; free thrill in the representative process)</a:t>
            </a:r>
          </a:p>
          <a:p>
            <a:pPr marL="0" indent="0">
              <a:buNone/>
            </a:pPr>
            <a:endParaRPr lang="en-US" b="1"/>
          </a:p>
          <a:p>
            <a:pPr marL="0" indent="0">
              <a:buNone/>
            </a:pPr>
            <a:r>
              <a:rPr lang="en-US" b="1"/>
              <a:t>PG Listening Session – </a:t>
            </a:r>
            <a:r>
              <a:rPr lang="en-US"/>
              <a:t>ECLS Study Space, Tuesday 22 October, 18:00 to 19:00 (free pizza); please bring your questions and concerns about the program</a:t>
            </a:r>
            <a:endParaRPr lang="en-US" b="1"/>
          </a:p>
        </p:txBody>
      </p:sp>
    </p:spTree>
    <p:extLst>
      <p:ext uri="{BB962C8B-B14F-4D97-AF65-F5344CB8AC3E}">
        <p14:creationId xmlns:p14="http://schemas.microsoft.com/office/powerpoint/2010/main" val="1735575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985464" y="3119080"/>
            <a:ext cx="9155184" cy="3283944"/>
          </a:xfrm>
        </p:spPr>
        <p:txBody>
          <a:bodyPr vert="horz" lIns="121920" tIns="60960" rIns="121920" bIns="60960" rtlCol="0" anchor="t">
            <a:normAutofit/>
          </a:bodyPr>
          <a:lstStyle/>
          <a:p>
            <a:pPr marL="0" indent="0" algn="ctr">
              <a:buNone/>
            </a:pPr>
            <a:r>
              <a:rPr lang="en-GB"/>
              <a:t>Senior Tutor</a:t>
            </a:r>
            <a:br>
              <a:rPr lang="en-GB"/>
            </a:br>
            <a:r>
              <a:rPr lang="en-GB"/>
              <a:t>(also Professor in Renaissance Theatre)</a:t>
            </a:r>
            <a:br>
              <a:rPr lang="en-GB">
                <a:solidFill>
                  <a:schemeClr val="tx1"/>
                </a:solidFill>
              </a:rPr>
            </a:br>
            <a:endParaRPr lang="en-GB">
              <a:solidFill>
                <a:schemeClr val="tx1"/>
              </a:solidFill>
            </a:endParaRPr>
          </a:p>
          <a:p>
            <a:pPr marL="0" indent="0" algn="ctr">
              <a:buNone/>
            </a:pPr>
            <a:r>
              <a:rPr lang="en-GB"/>
              <a:t>My office is FAB 5.25</a:t>
            </a:r>
          </a:p>
          <a:p>
            <a:pPr marL="0" indent="0" algn="ctr">
              <a:buNone/>
            </a:pPr>
            <a:r>
              <a:rPr lang="en-GB">
                <a:solidFill>
                  <a:schemeClr val="tx1"/>
                </a:solidFill>
              </a:rPr>
              <a:t>My email address for ST business is: </a:t>
            </a:r>
            <a:r>
              <a:rPr lang="en-GB">
                <a:solidFill>
                  <a:schemeClr val="tx1"/>
                </a:solidFill>
                <a:hlinkClick r:id="rId2"/>
              </a:rPr>
              <a:t>englishseniortutor@warwick.ac.uk</a:t>
            </a:r>
            <a:r>
              <a:rPr lang="en-GB">
                <a:solidFill>
                  <a:schemeClr val="tx1"/>
                </a:solidFill>
              </a:rPr>
              <a:t> </a:t>
            </a:r>
            <a:endParaRPr lang="en-US"/>
          </a:p>
        </p:txBody>
      </p:sp>
      <p:sp>
        <p:nvSpPr>
          <p:cNvPr id="5" name="Text Placeholder 4"/>
          <p:cNvSpPr>
            <a:spLocks noGrp="1"/>
          </p:cNvSpPr>
          <p:nvPr>
            <p:ph type="body" sz="quarter" idx="14"/>
          </p:nvPr>
        </p:nvSpPr>
        <p:spPr>
          <a:xfrm>
            <a:off x="4140399" y="2611258"/>
            <a:ext cx="7164912" cy="507823"/>
          </a:xfrm>
        </p:spPr>
        <p:txBody>
          <a:bodyPr>
            <a:normAutofit fontScale="70000" lnSpcReduction="20000"/>
          </a:bodyPr>
          <a:lstStyle/>
          <a:p>
            <a:r>
              <a:rPr lang="en-GB" sz="4800"/>
              <a:t>Dr Teresa Grant</a:t>
            </a:r>
            <a:endParaRPr lang="en-US" sz="4800"/>
          </a:p>
        </p:txBody>
      </p:sp>
      <p:pic>
        <p:nvPicPr>
          <p:cNvPr id="1026" name="Picture 2" descr="grant main">
            <a:extLst>
              <a:ext uri="{FF2B5EF4-FFF2-40B4-BE49-F238E27FC236}">
                <a16:creationId xmlns:a16="http://schemas.microsoft.com/office/drawing/2014/main" id="{D6344DB0-5823-8854-3190-78D0301682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4699" y="3519414"/>
            <a:ext cx="2044700" cy="204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7397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C20E2-FDBE-A347-E736-23493906B734}"/>
              </a:ext>
            </a:extLst>
          </p:cNvPr>
          <p:cNvSpPr>
            <a:spLocks noGrp="1"/>
          </p:cNvSpPr>
          <p:nvPr>
            <p:ph type="title"/>
          </p:nvPr>
        </p:nvSpPr>
        <p:spPr>
          <a:xfrm>
            <a:off x="838201" y="365125"/>
            <a:ext cx="5251316" cy="1807305"/>
          </a:xfrm>
        </p:spPr>
        <p:txBody>
          <a:bodyPr>
            <a:normAutofit/>
          </a:bodyPr>
          <a:lstStyle/>
          <a:p>
            <a:r>
              <a:rPr lang="en-GB" b="1"/>
              <a:t>EN100 Research Methods</a:t>
            </a:r>
          </a:p>
        </p:txBody>
      </p:sp>
      <p:sp>
        <p:nvSpPr>
          <p:cNvPr id="3" name="Content Placeholder 2">
            <a:extLst>
              <a:ext uri="{FF2B5EF4-FFF2-40B4-BE49-F238E27FC236}">
                <a16:creationId xmlns:a16="http://schemas.microsoft.com/office/drawing/2014/main" id="{528FBAE5-C1E2-7AFF-A072-05E93347CDDB}"/>
              </a:ext>
            </a:extLst>
          </p:cNvPr>
          <p:cNvSpPr>
            <a:spLocks noGrp="1"/>
          </p:cNvSpPr>
          <p:nvPr>
            <p:ph idx="1"/>
          </p:nvPr>
        </p:nvSpPr>
        <p:spPr>
          <a:xfrm>
            <a:off x="838200" y="2333297"/>
            <a:ext cx="4619621" cy="4159578"/>
          </a:xfrm>
        </p:spPr>
        <p:txBody>
          <a:bodyPr>
            <a:normAutofit fontScale="85000" lnSpcReduction="20000"/>
          </a:bodyPr>
          <a:lstStyle/>
          <a:p>
            <a:r>
              <a:rPr lang="en-US" sz="2400"/>
              <a:t>Compulsory but unassessed module that runs during </a:t>
            </a:r>
            <a:r>
              <a:rPr lang="en-US" sz="2400" b="1"/>
              <a:t>even weeks of term 1 and 2</a:t>
            </a:r>
          </a:p>
          <a:p>
            <a:r>
              <a:rPr lang="en-GB" sz="2400"/>
              <a:t>Weekly seminars on academic writing and research strategies</a:t>
            </a:r>
          </a:p>
          <a:p>
            <a:r>
              <a:rPr lang="en-GB" sz="2400"/>
              <a:t>Formative critical review assignment (1,000 words) to get writing and referencing feedback in Term 1</a:t>
            </a:r>
          </a:p>
          <a:p>
            <a:r>
              <a:rPr lang="en-GB" sz="2400"/>
              <a:t>Extra Support for the PG Dissertation during Term 3</a:t>
            </a:r>
          </a:p>
          <a:p>
            <a:r>
              <a:rPr lang="en-GB" sz="2400"/>
              <a:t>Open to International PhD students</a:t>
            </a:r>
          </a:p>
          <a:p>
            <a:pPr marL="0" indent="0">
              <a:buNone/>
            </a:pPr>
            <a:endParaRPr lang="en-GB" sz="1700"/>
          </a:p>
          <a:p>
            <a:pPr marL="0" indent="0">
              <a:buNone/>
            </a:pPr>
            <a:endParaRPr lang="en-GB" sz="1700"/>
          </a:p>
          <a:p>
            <a:pPr marL="0" indent="0">
              <a:buNone/>
            </a:pPr>
            <a:r>
              <a:rPr lang="en-GB" sz="2600"/>
              <a:t>EN100 Research Methods webpages are here:</a:t>
            </a:r>
            <a:r>
              <a:rPr lang="en-GB" sz="2600">
                <a:hlinkClick r:id="rId2"/>
              </a:rPr>
              <a:t>EN100 Research Methods (warwick.ac.uk)</a:t>
            </a:r>
            <a:endParaRPr lang="en-GB" sz="2600"/>
          </a:p>
        </p:txBody>
      </p:sp>
      <p:pic>
        <p:nvPicPr>
          <p:cNvPr id="5" name="Picture 4" descr="Glasses on top of a book">
            <a:extLst>
              <a:ext uri="{FF2B5EF4-FFF2-40B4-BE49-F238E27FC236}">
                <a16:creationId xmlns:a16="http://schemas.microsoft.com/office/drawing/2014/main" id="{1FEF3467-6E9A-AEEF-0ABA-432C7FE02D4B}"/>
              </a:ext>
            </a:extLst>
          </p:cNvPr>
          <p:cNvPicPr>
            <a:picLocks noChangeAspect="1"/>
          </p:cNvPicPr>
          <p:nvPr/>
        </p:nvPicPr>
        <p:blipFill rotWithShape="1">
          <a:blip r:embed="rId3"/>
          <a:srcRect l="8533" r="33864"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1691326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9F77-932B-45CB-4517-0F67EA71783D}"/>
              </a:ext>
            </a:extLst>
          </p:cNvPr>
          <p:cNvSpPr>
            <a:spLocks noGrp="1"/>
          </p:cNvSpPr>
          <p:nvPr>
            <p:ph type="title"/>
          </p:nvPr>
        </p:nvSpPr>
        <p:spPr>
          <a:xfrm>
            <a:off x="838201" y="365125"/>
            <a:ext cx="5251316" cy="1807305"/>
          </a:xfrm>
        </p:spPr>
        <p:txBody>
          <a:bodyPr>
            <a:normAutofit/>
          </a:bodyPr>
          <a:lstStyle/>
          <a:p>
            <a:r>
              <a:rPr lang="en-GB" b="1"/>
              <a:t>Additional sources of writing support</a:t>
            </a:r>
          </a:p>
        </p:txBody>
      </p:sp>
      <p:sp>
        <p:nvSpPr>
          <p:cNvPr id="3" name="Content Placeholder 2">
            <a:extLst>
              <a:ext uri="{FF2B5EF4-FFF2-40B4-BE49-F238E27FC236}">
                <a16:creationId xmlns:a16="http://schemas.microsoft.com/office/drawing/2014/main" id="{F668836D-BA34-DD32-79A9-5AB284852C52}"/>
              </a:ext>
            </a:extLst>
          </p:cNvPr>
          <p:cNvSpPr>
            <a:spLocks noGrp="1"/>
          </p:cNvSpPr>
          <p:nvPr>
            <p:ph idx="1"/>
          </p:nvPr>
        </p:nvSpPr>
        <p:spPr>
          <a:xfrm>
            <a:off x="838200" y="2333297"/>
            <a:ext cx="4619621" cy="3843666"/>
          </a:xfrm>
        </p:spPr>
        <p:txBody>
          <a:bodyPr>
            <a:normAutofit fontScale="92500" lnSpcReduction="10000"/>
          </a:bodyPr>
          <a:lstStyle/>
          <a:p>
            <a:pPr marL="0" indent="0">
              <a:buNone/>
            </a:pPr>
            <a:r>
              <a:rPr lang="en-GB" sz="2400"/>
              <a:t>ECLS Academic Writing Moodle is here: </a:t>
            </a:r>
            <a:r>
              <a:rPr lang="en-GB" sz="2400">
                <a:hlinkClick r:id="rId2"/>
              </a:rPr>
              <a:t>Course: ECLS Academic Writing Resource (warwick.ac.uk)</a:t>
            </a:r>
            <a:endParaRPr lang="en-GB" sz="2400"/>
          </a:p>
          <a:p>
            <a:pPr marL="0" indent="0">
              <a:buNone/>
            </a:pPr>
            <a:endParaRPr lang="en-GB" sz="2400"/>
          </a:p>
          <a:p>
            <a:pPr marL="0" indent="0">
              <a:buNone/>
            </a:pPr>
            <a:r>
              <a:rPr lang="en-GB" sz="2400"/>
              <a:t>Bookable academic writing one-to-ones are here: </a:t>
            </a:r>
            <a:r>
              <a:rPr lang="en-GB" sz="2400">
                <a:hlinkClick r:id="rId3"/>
              </a:rPr>
              <a:t>Academic writing one-to-one support (warwick.ac.uk)</a:t>
            </a:r>
            <a:endParaRPr lang="en-GB" sz="2400"/>
          </a:p>
          <a:p>
            <a:pPr marL="0" indent="0">
              <a:buNone/>
            </a:pPr>
            <a:endParaRPr lang="en-GB" sz="2400"/>
          </a:p>
          <a:p>
            <a:pPr marL="0" indent="0">
              <a:buNone/>
            </a:pPr>
            <a:r>
              <a:rPr lang="en-GB" sz="2400"/>
              <a:t>If you have any academic writing questions, contact Nancy </a:t>
            </a:r>
            <a:r>
              <a:rPr lang="en-GB" sz="2400" err="1"/>
              <a:t>Haijing</a:t>
            </a:r>
            <a:r>
              <a:rPr lang="en-GB" sz="2400"/>
              <a:t> Jiang at </a:t>
            </a:r>
            <a:r>
              <a:rPr lang="en-GB" sz="2400">
                <a:hlinkClick r:id="rId4"/>
              </a:rPr>
              <a:t>haijing.jiang@warwick.ac.uk</a:t>
            </a:r>
            <a:endParaRPr lang="en-GB" sz="2400"/>
          </a:p>
          <a:p>
            <a:pPr marL="0" indent="0">
              <a:buNone/>
            </a:pPr>
            <a:endParaRPr lang="en-GB" sz="2400"/>
          </a:p>
        </p:txBody>
      </p:sp>
      <p:pic>
        <p:nvPicPr>
          <p:cNvPr id="5" name="Picture 4" descr="Neat empty education desk">
            <a:extLst>
              <a:ext uri="{FF2B5EF4-FFF2-40B4-BE49-F238E27FC236}">
                <a16:creationId xmlns:a16="http://schemas.microsoft.com/office/drawing/2014/main" id="{A6BB3BD4-FD07-4413-5E8B-294F2E913CF8}"/>
              </a:ext>
            </a:extLst>
          </p:cNvPr>
          <p:cNvPicPr>
            <a:picLocks noChangeAspect="1"/>
          </p:cNvPicPr>
          <p:nvPr/>
        </p:nvPicPr>
        <p:blipFill rotWithShape="1">
          <a:blip r:embed="rId5"/>
          <a:srcRect l="23408" r="18554"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6169840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lorized light photo effects">
            <a:extLst>
              <a:ext uri="{FF2B5EF4-FFF2-40B4-BE49-F238E27FC236}">
                <a16:creationId xmlns:a16="http://schemas.microsoft.com/office/drawing/2014/main" id="{155977EE-859F-2956-E13A-00DE277A09AA}"/>
              </a:ext>
            </a:extLst>
          </p:cNvPr>
          <p:cNvPicPr>
            <a:picLocks noChangeAspect="1"/>
          </p:cNvPicPr>
          <p:nvPr/>
        </p:nvPicPr>
        <p:blipFill>
          <a:blip r:embed="rId2"/>
          <a:srcRect t="1990" b="13740"/>
          <a:stretch/>
        </p:blipFill>
        <p:spPr>
          <a:xfrm>
            <a:off x="-5" y="-1"/>
            <a:ext cx="12191999" cy="6857990"/>
          </a:xfrm>
          <a:prstGeom prst="rect">
            <a:avLst/>
          </a:prstGeom>
        </p:spPr>
      </p:pic>
      <p:sp>
        <p:nvSpPr>
          <p:cNvPr id="2" name="Title 1">
            <a:extLst>
              <a:ext uri="{FF2B5EF4-FFF2-40B4-BE49-F238E27FC236}">
                <a16:creationId xmlns:a16="http://schemas.microsoft.com/office/drawing/2014/main" id="{C9FBF222-E17A-7B74-5757-BE6305ECA290}"/>
              </a:ext>
            </a:extLst>
          </p:cNvPr>
          <p:cNvSpPr>
            <a:spLocks noGrp="1"/>
          </p:cNvSpPr>
          <p:nvPr>
            <p:ph type="title"/>
          </p:nvPr>
        </p:nvSpPr>
        <p:spPr>
          <a:xfrm>
            <a:off x="548639" y="952499"/>
            <a:ext cx="6358788" cy="5077591"/>
          </a:xfrm>
        </p:spPr>
        <p:txBody>
          <a:bodyPr vert="horz" lIns="91440" tIns="45720" rIns="91440" bIns="45720" rtlCol="0" anchor="t">
            <a:normAutofit fontScale="90000"/>
          </a:bodyPr>
          <a:lstStyle/>
          <a:p>
            <a:r>
              <a:rPr lang="en-US" sz="2400">
                <a:solidFill>
                  <a:srgbClr val="FFFFFF"/>
                </a:solidFill>
              </a:rPr>
              <a:t>Enhancing the International PG Student experience in the Faculty of Arts</a:t>
            </a:r>
            <a:br>
              <a:rPr lang="en-US" sz="900"/>
            </a:br>
            <a:br>
              <a:rPr lang="en-US" sz="2400" i="1">
                <a:solidFill>
                  <a:srgbClr val="FFFFFF"/>
                </a:solidFill>
              </a:rPr>
            </a:br>
            <a:br>
              <a:rPr lang="en-US" sz="2400" i="1">
                <a:solidFill>
                  <a:srgbClr val="FFFFFF"/>
                </a:solidFill>
              </a:rPr>
            </a:br>
            <a:r>
              <a:rPr lang="en-US" sz="2400" i="1">
                <a:solidFill>
                  <a:srgbClr val="FFFFFF"/>
                </a:solidFill>
              </a:rPr>
              <a:t>In the Faculty of Arts, 52% of all PG students are international. We recognize that there are unique challenges international PG students face in the arts and humanities, whether that’s navigating life from overseas, or getting used to academic writing and study in UK higher education. To ensure that all international students succeed in their PG studies, we are running a programme of support throughout the year in the Faculty of Arts that address the distinct challenges of studying and researching overseas. If you are an international PG student, please do come along! There will be free food at each event as well as a space to feel welcomed, heard, and supported. </a:t>
            </a:r>
          </a:p>
        </p:txBody>
      </p:sp>
      <p:sp>
        <p:nvSpPr>
          <p:cNvPr id="3" name="Text Placeholder 2">
            <a:extLst>
              <a:ext uri="{FF2B5EF4-FFF2-40B4-BE49-F238E27FC236}">
                <a16:creationId xmlns:a16="http://schemas.microsoft.com/office/drawing/2014/main" id="{3F98CCC2-B313-69E8-1496-6EF9A53B1EE8}"/>
              </a:ext>
            </a:extLst>
          </p:cNvPr>
          <p:cNvSpPr>
            <a:spLocks noGrp="1"/>
          </p:cNvSpPr>
          <p:nvPr>
            <p:ph type="body" idx="1"/>
          </p:nvPr>
        </p:nvSpPr>
        <p:spPr>
          <a:xfrm>
            <a:off x="7489066" y="1357438"/>
            <a:ext cx="3791703" cy="4510201"/>
          </a:xfrm>
        </p:spPr>
        <p:txBody>
          <a:bodyPr vert="horz" lIns="91440" tIns="45720" rIns="91440" bIns="45720" rtlCol="0" anchor="b">
            <a:normAutofit/>
          </a:bodyPr>
          <a:lstStyle/>
          <a:p>
            <a:r>
              <a:rPr lang="en-US" sz="2800" b="1">
                <a:solidFill>
                  <a:srgbClr val="FFFFFF"/>
                </a:solidFill>
                <a:latin typeface="+mj-lt"/>
              </a:rPr>
              <a:t>EVENTS</a:t>
            </a:r>
          </a:p>
          <a:p>
            <a:r>
              <a:rPr lang="en-US" i="1">
                <a:solidFill>
                  <a:srgbClr val="FFFFFF"/>
                </a:solidFill>
                <a:latin typeface="+mj-lt"/>
              </a:rPr>
              <a:t>Term 1. Teaching with Confidence as an International GTA in the Arts and Humanities </a:t>
            </a:r>
          </a:p>
          <a:p>
            <a:r>
              <a:rPr lang="en-US" i="1">
                <a:solidFill>
                  <a:srgbClr val="FFFFFF"/>
                </a:solidFill>
                <a:latin typeface="+mj-lt"/>
              </a:rPr>
              <a:t>Term 2. How to Navigate the Seminar Discussion as a Global Student</a:t>
            </a:r>
          </a:p>
          <a:p>
            <a:r>
              <a:rPr lang="en-US" i="1">
                <a:solidFill>
                  <a:srgbClr val="FFFFFF"/>
                </a:solidFill>
                <a:latin typeface="+mj-lt"/>
              </a:rPr>
              <a:t>Term 3. TBD.</a:t>
            </a:r>
          </a:p>
          <a:p>
            <a:endParaRPr lang="en-US">
              <a:solidFill>
                <a:srgbClr val="FFFFFF"/>
              </a:solidFill>
              <a:latin typeface="+mj-lt"/>
            </a:endParaRPr>
          </a:p>
          <a:p>
            <a:endParaRPr lang="en-US">
              <a:solidFill>
                <a:srgbClr val="FFFFFF"/>
              </a:solidFill>
            </a:endParaRPr>
          </a:p>
          <a:p>
            <a:endParaRPr lang="en-US">
              <a:solidFill>
                <a:srgbClr val="FFFFFF"/>
              </a:solidFill>
            </a:endParaRPr>
          </a:p>
        </p:txBody>
      </p:sp>
      <p:pic>
        <p:nvPicPr>
          <p:cNvPr id="6" name="Picture 5">
            <a:extLst>
              <a:ext uri="{FF2B5EF4-FFF2-40B4-BE49-F238E27FC236}">
                <a16:creationId xmlns:a16="http://schemas.microsoft.com/office/drawing/2014/main" id="{08B74B61-941D-97C6-5474-95DC752722F3}"/>
              </a:ext>
            </a:extLst>
          </p:cNvPr>
          <p:cNvPicPr>
            <a:picLocks noChangeAspect="1"/>
          </p:cNvPicPr>
          <p:nvPr/>
        </p:nvPicPr>
        <p:blipFill>
          <a:blip r:embed="rId3"/>
          <a:stretch>
            <a:fillRect/>
          </a:stretch>
        </p:blipFill>
        <p:spPr>
          <a:xfrm>
            <a:off x="9401175" y="3890093"/>
            <a:ext cx="2242186" cy="2198574"/>
          </a:xfrm>
          <a:prstGeom prst="rect">
            <a:avLst/>
          </a:prstGeom>
        </p:spPr>
      </p:pic>
    </p:spTree>
    <p:extLst>
      <p:ext uri="{BB962C8B-B14F-4D97-AF65-F5344CB8AC3E}">
        <p14:creationId xmlns:p14="http://schemas.microsoft.com/office/powerpoint/2010/main" val="6999414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72735A-89A1-614F-B65D-801F9DBE3062}"/>
              </a:ext>
            </a:extLst>
          </p:cNvPr>
          <p:cNvPicPr>
            <a:picLocks noChangeAspect="1"/>
          </p:cNvPicPr>
          <p:nvPr/>
        </p:nvPicPr>
        <p:blipFill rotWithShape="1">
          <a:blip r:embed="rId2">
            <a:alphaModFix amt="20000"/>
          </a:blip>
          <a:srcRect l="68325"/>
          <a:stretch/>
        </p:blipFill>
        <p:spPr>
          <a:xfrm>
            <a:off x="8478982" y="124692"/>
            <a:ext cx="3713018" cy="6564366"/>
          </a:xfrm>
          <a:prstGeom prst="rect">
            <a:avLst/>
          </a:prstGeom>
        </p:spPr>
      </p:pic>
      <p:sp>
        <p:nvSpPr>
          <p:cNvPr id="5" name="TextBox 4">
            <a:extLst>
              <a:ext uri="{FF2B5EF4-FFF2-40B4-BE49-F238E27FC236}">
                <a16:creationId xmlns:a16="http://schemas.microsoft.com/office/drawing/2014/main" id="{2AE223F2-B775-4C43-8B6D-39F0C38111D3}"/>
              </a:ext>
            </a:extLst>
          </p:cNvPr>
          <p:cNvSpPr txBox="1"/>
          <p:nvPr/>
        </p:nvSpPr>
        <p:spPr>
          <a:xfrm>
            <a:off x="290945" y="429491"/>
            <a:ext cx="7206716" cy="738664"/>
          </a:xfrm>
          <a:prstGeom prst="rect">
            <a:avLst/>
          </a:prstGeom>
          <a:noFill/>
        </p:spPr>
        <p:txBody>
          <a:bodyPr wrap="none" rtlCol="0">
            <a:spAutoFit/>
          </a:bodyPr>
          <a:lstStyle/>
          <a:p>
            <a:r>
              <a:rPr lang="en-US" sz="4200">
                <a:solidFill>
                  <a:srgbClr val="622670"/>
                </a:solidFill>
              </a:rPr>
              <a:t>What is Widening Participation?</a:t>
            </a:r>
          </a:p>
        </p:txBody>
      </p:sp>
      <p:sp>
        <p:nvSpPr>
          <p:cNvPr id="6" name="TextBox 5">
            <a:extLst>
              <a:ext uri="{FF2B5EF4-FFF2-40B4-BE49-F238E27FC236}">
                <a16:creationId xmlns:a16="http://schemas.microsoft.com/office/drawing/2014/main" id="{C82293CA-096B-E74D-BD21-6C7C2E7FFF96}"/>
              </a:ext>
            </a:extLst>
          </p:cNvPr>
          <p:cNvSpPr txBox="1"/>
          <p:nvPr/>
        </p:nvSpPr>
        <p:spPr>
          <a:xfrm>
            <a:off x="294139" y="1172528"/>
            <a:ext cx="7335317" cy="5216813"/>
          </a:xfrm>
          <a:prstGeom prst="rect">
            <a:avLst/>
          </a:prstGeom>
          <a:noFill/>
        </p:spPr>
        <p:txBody>
          <a:bodyPr wrap="square" rtlCol="0">
            <a:spAutoFit/>
          </a:bodyPr>
          <a:lstStyle/>
          <a:p>
            <a:r>
              <a:rPr lang="en-GB">
                <a:solidFill>
                  <a:srgbClr val="03989E"/>
                </a:solidFill>
              </a:rPr>
              <a:t>Widening Participation (WP) aims to address the patterns of under-representation of some groups in Higher Education</a:t>
            </a:r>
          </a:p>
          <a:p>
            <a:endParaRPr lang="en-GB">
              <a:solidFill>
                <a:srgbClr val="03989E"/>
              </a:solidFill>
            </a:endParaRPr>
          </a:p>
          <a:p>
            <a:endParaRPr lang="en-GB">
              <a:solidFill>
                <a:srgbClr val="03989E"/>
              </a:solidFill>
            </a:endParaRPr>
          </a:p>
          <a:p>
            <a:endParaRPr lang="en-GB">
              <a:solidFill>
                <a:srgbClr val="03989E"/>
              </a:solidFill>
            </a:endParaRPr>
          </a:p>
          <a:p>
            <a:endParaRPr lang="en-GB">
              <a:solidFill>
                <a:srgbClr val="03989E"/>
              </a:solidFill>
            </a:endParaRPr>
          </a:p>
          <a:p>
            <a:endParaRPr lang="en-GB">
              <a:solidFill>
                <a:srgbClr val="03989E"/>
              </a:solidFill>
            </a:endParaRPr>
          </a:p>
          <a:p>
            <a:endParaRPr lang="en-GB">
              <a:solidFill>
                <a:srgbClr val="03989E"/>
              </a:solidFill>
            </a:endParaRPr>
          </a:p>
          <a:p>
            <a:endParaRPr lang="en-GB">
              <a:solidFill>
                <a:srgbClr val="03989E"/>
              </a:solidFill>
            </a:endParaRPr>
          </a:p>
          <a:p>
            <a:endParaRPr lang="en-GB">
              <a:solidFill>
                <a:srgbClr val="03989E"/>
              </a:solidFill>
            </a:endParaRPr>
          </a:p>
          <a:p>
            <a:pPr marL="285750" indent="-285750">
              <a:lnSpc>
                <a:spcPct val="150000"/>
              </a:lnSpc>
              <a:buFont typeface="Arial" panose="020B0604020202020204" pitchFamily="34" charset="0"/>
              <a:buChar char="•"/>
            </a:pPr>
            <a:r>
              <a:rPr lang="en-GB">
                <a:solidFill>
                  <a:srgbClr val="03989E"/>
                </a:solidFill>
              </a:rPr>
              <a:t>Transformations</a:t>
            </a:r>
          </a:p>
          <a:p>
            <a:pPr marL="285750" indent="-285750">
              <a:lnSpc>
                <a:spcPct val="150000"/>
              </a:lnSpc>
              <a:buFont typeface="Arial" panose="020B0604020202020204" pitchFamily="34" charset="0"/>
              <a:buChar char="•"/>
            </a:pPr>
            <a:r>
              <a:rPr lang="en-GB">
                <a:solidFill>
                  <a:srgbClr val="03989E"/>
                </a:solidFill>
              </a:rPr>
              <a:t>A-level lecture series</a:t>
            </a:r>
          </a:p>
          <a:p>
            <a:pPr marL="285750" indent="-285750">
              <a:lnSpc>
                <a:spcPct val="150000"/>
              </a:lnSpc>
              <a:buFont typeface="Arial" panose="020B0604020202020204" pitchFamily="34" charset="0"/>
              <a:buChar char="•"/>
            </a:pPr>
            <a:r>
              <a:rPr lang="en-GB">
                <a:solidFill>
                  <a:srgbClr val="03989E"/>
                </a:solidFill>
              </a:rPr>
              <a:t>Book donations – email </a:t>
            </a:r>
            <a:r>
              <a:rPr lang="en-GB" err="1">
                <a:solidFill>
                  <a:srgbClr val="03989E"/>
                </a:solidFill>
              </a:rPr>
              <a:t>Alex.Breeze@warwick.ac.uk</a:t>
            </a:r>
            <a:r>
              <a:rPr lang="en-GB">
                <a:solidFill>
                  <a:srgbClr val="03989E"/>
                </a:solidFill>
              </a:rPr>
              <a:t> for a list</a:t>
            </a:r>
          </a:p>
          <a:p>
            <a:pPr marL="285750" indent="-285750">
              <a:lnSpc>
                <a:spcPct val="150000"/>
              </a:lnSpc>
              <a:buFont typeface="Arial" panose="020B0604020202020204" pitchFamily="34" charset="0"/>
              <a:buChar char="•"/>
            </a:pPr>
            <a:r>
              <a:rPr lang="en-GB">
                <a:solidFill>
                  <a:srgbClr val="03989E"/>
                </a:solidFill>
              </a:rPr>
              <a:t>Performance and Pedagogy</a:t>
            </a:r>
          </a:p>
          <a:p>
            <a:pPr marL="285750" indent="-285750">
              <a:lnSpc>
                <a:spcPct val="150000"/>
              </a:lnSpc>
              <a:buFont typeface="Arial" panose="020B0604020202020204" pitchFamily="34" charset="0"/>
              <a:buChar char="•"/>
            </a:pPr>
            <a:r>
              <a:rPr lang="en-GB">
                <a:solidFill>
                  <a:srgbClr val="03989E"/>
                </a:solidFill>
              </a:rPr>
              <a:t>University-wide Widening Participation projects</a:t>
            </a:r>
          </a:p>
          <a:p>
            <a:endParaRPr lang="en-US"/>
          </a:p>
        </p:txBody>
      </p:sp>
      <p:sp>
        <p:nvSpPr>
          <p:cNvPr id="7" name="TextBox 6">
            <a:extLst>
              <a:ext uri="{FF2B5EF4-FFF2-40B4-BE49-F238E27FC236}">
                <a16:creationId xmlns:a16="http://schemas.microsoft.com/office/drawing/2014/main" id="{AE5A0D90-89D3-B843-A908-47BD2E61B72A}"/>
              </a:ext>
            </a:extLst>
          </p:cNvPr>
          <p:cNvSpPr txBox="1"/>
          <p:nvPr/>
        </p:nvSpPr>
        <p:spPr>
          <a:xfrm>
            <a:off x="290945" y="3060980"/>
            <a:ext cx="6357190" cy="738664"/>
          </a:xfrm>
          <a:prstGeom prst="rect">
            <a:avLst/>
          </a:prstGeom>
          <a:noFill/>
        </p:spPr>
        <p:txBody>
          <a:bodyPr wrap="none" rtlCol="0">
            <a:spAutoFit/>
          </a:bodyPr>
          <a:lstStyle/>
          <a:p>
            <a:r>
              <a:rPr lang="en-US" sz="4200">
                <a:solidFill>
                  <a:srgbClr val="622670"/>
                </a:solidFill>
              </a:rPr>
              <a:t>What does a WP Officer do?</a:t>
            </a:r>
          </a:p>
        </p:txBody>
      </p:sp>
      <p:pic>
        <p:nvPicPr>
          <p:cNvPr id="9" name="Picture 8">
            <a:extLst>
              <a:ext uri="{FF2B5EF4-FFF2-40B4-BE49-F238E27FC236}">
                <a16:creationId xmlns:a16="http://schemas.microsoft.com/office/drawing/2014/main" id="{CBD61E91-D7AF-1B4C-8CF4-01538305714D}"/>
              </a:ext>
            </a:extLst>
          </p:cNvPr>
          <p:cNvPicPr>
            <a:picLocks noChangeAspect="1"/>
          </p:cNvPicPr>
          <p:nvPr/>
        </p:nvPicPr>
        <p:blipFill>
          <a:blip r:embed="rId3"/>
          <a:stretch>
            <a:fillRect/>
          </a:stretch>
        </p:blipFill>
        <p:spPr>
          <a:xfrm>
            <a:off x="10848110" y="5870725"/>
            <a:ext cx="1762990" cy="987275"/>
          </a:xfrm>
          <a:prstGeom prst="rect">
            <a:avLst/>
          </a:prstGeom>
        </p:spPr>
      </p:pic>
      <p:pic>
        <p:nvPicPr>
          <p:cNvPr id="3" name="Picture 2" descr="A group of people posing for a photo&#10;&#10;Description automatically generated">
            <a:extLst>
              <a:ext uri="{FF2B5EF4-FFF2-40B4-BE49-F238E27FC236}">
                <a16:creationId xmlns:a16="http://schemas.microsoft.com/office/drawing/2014/main" id="{38B4A9B6-B36E-567E-58F0-D620EF8E6DC9}"/>
              </a:ext>
            </a:extLst>
          </p:cNvPr>
          <p:cNvPicPr>
            <a:picLocks noChangeAspect="1"/>
          </p:cNvPicPr>
          <p:nvPr/>
        </p:nvPicPr>
        <p:blipFill rotWithShape="1">
          <a:blip r:embed="rId4"/>
          <a:srcRect l="6962" b="40080"/>
          <a:stretch/>
        </p:blipFill>
        <p:spPr>
          <a:xfrm>
            <a:off x="6648135" y="1713233"/>
            <a:ext cx="5345172" cy="2695493"/>
          </a:xfrm>
          <a:prstGeom prst="rect">
            <a:avLst/>
          </a:prstGeom>
        </p:spPr>
      </p:pic>
      <p:pic>
        <p:nvPicPr>
          <p:cNvPr id="2" name="Picture 1">
            <a:extLst>
              <a:ext uri="{FF2B5EF4-FFF2-40B4-BE49-F238E27FC236}">
                <a16:creationId xmlns:a16="http://schemas.microsoft.com/office/drawing/2014/main" id="{4D5976F2-7053-6DE7-B5AC-726ED4C93893}"/>
              </a:ext>
            </a:extLst>
          </p:cNvPr>
          <p:cNvPicPr>
            <a:picLocks noChangeAspect="1"/>
          </p:cNvPicPr>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261312463"/>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D75BF8-BEDD-C64E-A799-399AF0533C96}"/>
              </a:ext>
            </a:extLst>
          </p:cNvPr>
          <p:cNvPicPr>
            <a:picLocks noChangeAspect="1"/>
          </p:cNvPicPr>
          <p:nvPr/>
        </p:nvPicPr>
        <p:blipFill rotWithShape="1">
          <a:blip r:embed="rId2">
            <a:alphaModFix amt="20000"/>
          </a:blip>
          <a:srcRect r="41273"/>
          <a:stretch/>
        </p:blipFill>
        <p:spPr>
          <a:xfrm rot="9915555">
            <a:off x="7012322" y="1931938"/>
            <a:ext cx="5523255" cy="5266757"/>
          </a:xfrm>
          <a:prstGeom prst="rect">
            <a:avLst/>
          </a:prstGeom>
        </p:spPr>
      </p:pic>
      <p:pic>
        <p:nvPicPr>
          <p:cNvPr id="5" name="Picture 4">
            <a:extLst>
              <a:ext uri="{FF2B5EF4-FFF2-40B4-BE49-F238E27FC236}">
                <a16:creationId xmlns:a16="http://schemas.microsoft.com/office/drawing/2014/main" id="{442DCB70-CEC2-3341-97AE-8D5FB0C07F84}"/>
              </a:ext>
            </a:extLst>
          </p:cNvPr>
          <p:cNvPicPr>
            <a:picLocks noChangeAspect="1"/>
          </p:cNvPicPr>
          <p:nvPr/>
        </p:nvPicPr>
        <p:blipFill rotWithShape="1">
          <a:blip r:embed="rId2">
            <a:alphaModFix amt="20000"/>
          </a:blip>
          <a:srcRect r="41273"/>
          <a:stretch/>
        </p:blipFill>
        <p:spPr>
          <a:xfrm>
            <a:off x="508314" y="-240584"/>
            <a:ext cx="6465529" cy="5835293"/>
          </a:xfrm>
          <a:prstGeom prst="rect">
            <a:avLst/>
          </a:prstGeom>
        </p:spPr>
      </p:pic>
      <p:sp>
        <p:nvSpPr>
          <p:cNvPr id="7" name="Right Arrow 6">
            <a:extLst>
              <a:ext uri="{FF2B5EF4-FFF2-40B4-BE49-F238E27FC236}">
                <a16:creationId xmlns:a16="http://schemas.microsoft.com/office/drawing/2014/main" id="{7903E719-1272-BE4B-9C09-AD0420345A95}"/>
              </a:ext>
            </a:extLst>
          </p:cNvPr>
          <p:cNvSpPr/>
          <p:nvPr/>
        </p:nvSpPr>
        <p:spPr>
          <a:xfrm>
            <a:off x="0" y="216932"/>
            <a:ext cx="6774873"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61E1B23-C7C5-6D48-A9D2-B85C37425815}"/>
              </a:ext>
            </a:extLst>
          </p:cNvPr>
          <p:cNvSpPr txBox="1"/>
          <p:nvPr/>
        </p:nvSpPr>
        <p:spPr>
          <a:xfrm>
            <a:off x="290945" y="429491"/>
            <a:ext cx="5785045" cy="738664"/>
          </a:xfrm>
          <a:prstGeom prst="rect">
            <a:avLst/>
          </a:prstGeom>
          <a:noFill/>
        </p:spPr>
        <p:txBody>
          <a:bodyPr wrap="none" rtlCol="0">
            <a:spAutoFit/>
          </a:bodyPr>
          <a:lstStyle/>
          <a:p>
            <a:r>
              <a:rPr lang="en-US" sz="4200">
                <a:solidFill>
                  <a:srgbClr val="622670"/>
                </a:solidFill>
              </a:rPr>
              <a:t>What is </a:t>
            </a:r>
            <a:r>
              <a:rPr lang="en-US" sz="4200" i="1">
                <a:solidFill>
                  <a:srgbClr val="622670"/>
                </a:solidFill>
              </a:rPr>
              <a:t>Transformations</a:t>
            </a:r>
            <a:r>
              <a:rPr lang="en-US" sz="4200">
                <a:solidFill>
                  <a:srgbClr val="622670"/>
                </a:solidFill>
              </a:rPr>
              <a:t>?</a:t>
            </a:r>
          </a:p>
        </p:txBody>
      </p:sp>
      <p:sp>
        <p:nvSpPr>
          <p:cNvPr id="14" name="TextBox 13">
            <a:extLst>
              <a:ext uri="{FF2B5EF4-FFF2-40B4-BE49-F238E27FC236}">
                <a16:creationId xmlns:a16="http://schemas.microsoft.com/office/drawing/2014/main" id="{629349BF-DD2B-DF45-8254-AD9DA9CE10A5}"/>
              </a:ext>
            </a:extLst>
          </p:cNvPr>
          <p:cNvSpPr txBox="1"/>
          <p:nvPr/>
        </p:nvSpPr>
        <p:spPr>
          <a:xfrm>
            <a:off x="568684" y="1819318"/>
            <a:ext cx="3080256" cy="1477328"/>
          </a:xfrm>
          <a:prstGeom prst="rect">
            <a:avLst/>
          </a:prstGeom>
          <a:noFill/>
        </p:spPr>
        <p:txBody>
          <a:bodyPr wrap="square" rtlCol="0">
            <a:spAutoFit/>
          </a:bodyPr>
          <a:lstStyle/>
          <a:p>
            <a:pPr algn="ctr"/>
            <a:r>
              <a:rPr lang="en-US">
                <a:solidFill>
                  <a:srgbClr val="622670"/>
                </a:solidFill>
              </a:rPr>
              <a:t>Maryam </a:t>
            </a:r>
            <a:r>
              <a:rPr lang="en-US" err="1">
                <a:solidFill>
                  <a:srgbClr val="622670"/>
                </a:solidFill>
              </a:rPr>
              <a:t>Khonat</a:t>
            </a:r>
            <a:endParaRPr lang="en-US">
              <a:solidFill>
                <a:srgbClr val="622670"/>
              </a:solidFill>
            </a:endParaRPr>
          </a:p>
          <a:p>
            <a:pPr algn="ctr"/>
            <a:r>
              <a:rPr lang="en-US">
                <a:solidFill>
                  <a:srgbClr val="622670"/>
                </a:solidFill>
              </a:rPr>
              <a:t>Co-President</a:t>
            </a:r>
          </a:p>
          <a:p>
            <a:pPr algn="ctr"/>
            <a:r>
              <a:rPr lang="en-US">
                <a:solidFill>
                  <a:srgbClr val="622670"/>
                </a:solidFill>
              </a:rPr>
              <a:t>English Literature &amp; History Finalist</a:t>
            </a:r>
          </a:p>
          <a:p>
            <a:pPr algn="ctr"/>
            <a:endParaRPr lang="en-US">
              <a:solidFill>
                <a:srgbClr val="622670"/>
              </a:solidFill>
            </a:endParaRPr>
          </a:p>
        </p:txBody>
      </p:sp>
      <p:sp>
        <p:nvSpPr>
          <p:cNvPr id="15" name="TextBox 14">
            <a:extLst>
              <a:ext uri="{FF2B5EF4-FFF2-40B4-BE49-F238E27FC236}">
                <a16:creationId xmlns:a16="http://schemas.microsoft.com/office/drawing/2014/main" id="{64D8879A-0EEB-714E-9BC6-0CA5F7DF6DA5}"/>
              </a:ext>
            </a:extLst>
          </p:cNvPr>
          <p:cNvSpPr txBox="1"/>
          <p:nvPr/>
        </p:nvSpPr>
        <p:spPr>
          <a:xfrm>
            <a:off x="2563440" y="5056946"/>
            <a:ext cx="3080256" cy="1477328"/>
          </a:xfrm>
          <a:prstGeom prst="rect">
            <a:avLst/>
          </a:prstGeom>
          <a:noFill/>
        </p:spPr>
        <p:txBody>
          <a:bodyPr wrap="square" rtlCol="0">
            <a:spAutoFit/>
          </a:bodyPr>
          <a:lstStyle/>
          <a:p>
            <a:pPr algn="ctr"/>
            <a:r>
              <a:rPr lang="en-US">
                <a:solidFill>
                  <a:srgbClr val="622670"/>
                </a:solidFill>
              </a:rPr>
              <a:t>Bethan Davies</a:t>
            </a:r>
          </a:p>
          <a:p>
            <a:pPr algn="ctr"/>
            <a:r>
              <a:rPr lang="en-US">
                <a:solidFill>
                  <a:srgbClr val="622670"/>
                </a:solidFill>
              </a:rPr>
              <a:t>Co-President</a:t>
            </a:r>
          </a:p>
          <a:p>
            <a:pPr algn="ctr"/>
            <a:r>
              <a:rPr lang="en-US">
                <a:solidFill>
                  <a:srgbClr val="622670"/>
                </a:solidFill>
              </a:rPr>
              <a:t>English Literature &amp; History Finalist</a:t>
            </a:r>
          </a:p>
          <a:p>
            <a:pPr algn="ctr"/>
            <a:endParaRPr lang="en-US">
              <a:solidFill>
                <a:srgbClr val="622670"/>
              </a:solidFill>
            </a:endParaRPr>
          </a:p>
        </p:txBody>
      </p:sp>
      <p:pic>
        <p:nvPicPr>
          <p:cNvPr id="17" name="Picture 16">
            <a:extLst>
              <a:ext uri="{FF2B5EF4-FFF2-40B4-BE49-F238E27FC236}">
                <a16:creationId xmlns:a16="http://schemas.microsoft.com/office/drawing/2014/main" id="{E19D5322-7187-964D-B2DB-8AB057707B3C}"/>
              </a:ext>
            </a:extLst>
          </p:cNvPr>
          <p:cNvPicPr>
            <a:picLocks noChangeAspect="1"/>
          </p:cNvPicPr>
          <p:nvPr/>
        </p:nvPicPr>
        <p:blipFill>
          <a:blip r:embed="rId3"/>
          <a:stretch>
            <a:fillRect/>
          </a:stretch>
        </p:blipFill>
        <p:spPr>
          <a:xfrm>
            <a:off x="6198500" y="1049311"/>
            <a:ext cx="1790700" cy="2438400"/>
          </a:xfrm>
          <a:prstGeom prst="rect">
            <a:avLst/>
          </a:prstGeom>
        </p:spPr>
      </p:pic>
      <p:pic>
        <p:nvPicPr>
          <p:cNvPr id="19" name="Picture 18">
            <a:extLst>
              <a:ext uri="{FF2B5EF4-FFF2-40B4-BE49-F238E27FC236}">
                <a16:creationId xmlns:a16="http://schemas.microsoft.com/office/drawing/2014/main" id="{14237F2D-F279-CD4F-948D-840157B388ED}"/>
              </a:ext>
            </a:extLst>
          </p:cNvPr>
          <p:cNvPicPr>
            <a:picLocks noChangeAspect="1"/>
          </p:cNvPicPr>
          <p:nvPr/>
        </p:nvPicPr>
        <p:blipFill>
          <a:blip r:embed="rId4"/>
          <a:stretch>
            <a:fillRect/>
          </a:stretch>
        </p:blipFill>
        <p:spPr>
          <a:xfrm>
            <a:off x="10020022" y="1049311"/>
            <a:ext cx="1778000" cy="2438400"/>
          </a:xfrm>
          <a:prstGeom prst="rect">
            <a:avLst/>
          </a:prstGeom>
        </p:spPr>
      </p:pic>
      <p:pic>
        <p:nvPicPr>
          <p:cNvPr id="21" name="Picture 20">
            <a:extLst>
              <a:ext uri="{FF2B5EF4-FFF2-40B4-BE49-F238E27FC236}">
                <a16:creationId xmlns:a16="http://schemas.microsoft.com/office/drawing/2014/main" id="{5644DB1F-BB10-B244-812B-44EB3566AA2A}"/>
              </a:ext>
            </a:extLst>
          </p:cNvPr>
          <p:cNvPicPr>
            <a:picLocks noChangeAspect="1"/>
          </p:cNvPicPr>
          <p:nvPr/>
        </p:nvPicPr>
        <p:blipFill>
          <a:blip r:embed="rId5"/>
          <a:stretch>
            <a:fillRect/>
          </a:stretch>
        </p:blipFill>
        <p:spPr>
          <a:xfrm>
            <a:off x="8188170" y="1049311"/>
            <a:ext cx="1765300" cy="2451100"/>
          </a:xfrm>
          <a:prstGeom prst="rect">
            <a:avLst/>
          </a:prstGeom>
        </p:spPr>
      </p:pic>
      <p:pic>
        <p:nvPicPr>
          <p:cNvPr id="22" name="Picture 21">
            <a:extLst>
              <a:ext uri="{FF2B5EF4-FFF2-40B4-BE49-F238E27FC236}">
                <a16:creationId xmlns:a16="http://schemas.microsoft.com/office/drawing/2014/main" id="{EA41C020-E655-1B42-A1D6-834632D78E8E}"/>
              </a:ext>
            </a:extLst>
          </p:cNvPr>
          <p:cNvPicPr>
            <a:picLocks noChangeAspect="1"/>
          </p:cNvPicPr>
          <p:nvPr/>
        </p:nvPicPr>
        <p:blipFill>
          <a:blip r:embed="rId6"/>
          <a:stretch>
            <a:fillRect/>
          </a:stretch>
        </p:blipFill>
        <p:spPr>
          <a:xfrm>
            <a:off x="10848110" y="5870725"/>
            <a:ext cx="1762990" cy="987275"/>
          </a:xfrm>
          <a:prstGeom prst="rect">
            <a:avLst/>
          </a:prstGeom>
        </p:spPr>
      </p:pic>
      <p:pic>
        <p:nvPicPr>
          <p:cNvPr id="2" name="Picture 1" descr="A person smiling at camera&#10;&#10;Description automatically generated">
            <a:extLst>
              <a:ext uri="{FF2B5EF4-FFF2-40B4-BE49-F238E27FC236}">
                <a16:creationId xmlns:a16="http://schemas.microsoft.com/office/drawing/2014/main" id="{1E762D0C-3014-EE0D-580F-628E39F58E01}"/>
              </a:ext>
            </a:extLst>
          </p:cNvPr>
          <p:cNvPicPr>
            <a:picLocks noChangeAspect="1"/>
          </p:cNvPicPr>
          <p:nvPr/>
        </p:nvPicPr>
        <p:blipFill rotWithShape="1">
          <a:blip r:embed="rId7">
            <a:extLst>
              <a:ext uri="{28A0092B-C50C-407E-A947-70E740481C1C}">
                <a14:useLocalDpi xmlns:a14="http://schemas.microsoft.com/office/drawing/2010/main" val="0"/>
              </a:ext>
            </a:extLst>
          </a:blip>
          <a:srcRect l="9967" t="806" r="13580" b="-806"/>
          <a:stretch/>
        </p:blipFill>
        <p:spPr bwMode="auto">
          <a:xfrm>
            <a:off x="1015083" y="4816504"/>
            <a:ext cx="1765189" cy="1729740"/>
          </a:xfrm>
          <a:prstGeom prst="rect">
            <a:avLst/>
          </a:prstGeom>
          <a:noFill/>
          <a:ln>
            <a:noFill/>
          </a:ln>
        </p:spPr>
      </p:pic>
      <p:pic>
        <p:nvPicPr>
          <p:cNvPr id="3" name="Picture 2" descr="A person with curly hair and a white headband sitting in a room with people&#10;&#10;Description automatically generated">
            <a:extLst>
              <a:ext uri="{FF2B5EF4-FFF2-40B4-BE49-F238E27FC236}">
                <a16:creationId xmlns:a16="http://schemas.microsoft.com/office/drawing/2014/main" id="{14965753-21E2-205A-E54A-94096A363AB0}"/>
              </a:ext>
            </a:extLst>
          </p:cNvPr>
          <p:cNvPicPr>
            <a:picLocks noChangeAspect="1"/>
          </p:cNvPicPr>
          <p:nvPr/>
        </p:nvPicPr>
        <p:blipFill rotWithShape="1">
          <a:blip r:embed="rId8">
            <a:extLst>
              <a:ext uri="{28A0092B-C50C-407E-A947-70E740481C1C}">
                <a14:useLocalDpi xmlns:a14="http://schemas.microsoft.com/office/drawing/2010/main" val="0"/>
              </a:ext>
            </a:extLst>
          </a:blip>
          <a:srcRect l="18664" t="-1333" r="15630" b="1333"/>
          <a:stretch/>
        </p:blipFill>
        <p:spPr bwMode="auto">
          <a:xfrm>
            <a:off x="3656079" y="1554044"/>
            <a:ext cx="1562757" cy="2219539"/>
          </a:xfrm>
          <a:prstGeom prst="rect">
            <a:avLst/>
          </a:prstGeom>
          <a:noFill/>
          <a:ln>
            <a:noFill/>
          </a:ln>
        </p:spPr>
      </p:pic>
      <p:pic>
        <p:nvPicPr>
          <p:cNvPr id="9" name="Picture 8" descr="A black background with white text&#10;&#10;Description automatically generated">
            <a:extLst>
              <a:ext uri="{FF2B5EF4-FFF2-40B4-BE49-F238E27FC236}">
                <a16:creationId xmlns:a16="http://schemas.microsoft.com/office/drawing/2014/main" id="{82766BF2-9CC3-BC5A-31A1-DF7C0DA17054}"/>
              </a:ext>
            </a:extLst>
          </p:cNvPr>
          <p:cNvPicPr>
            <a:picLocks noChangeAspect="1"/>
          </p:cNvPicPr>
          <p:nvPr/>
        </p:nvPicPr>
        <p:blipFill>
          <a:blip r:embed="rId9"/>
          <a:stretch>
            <a:fillRect/>
          </a:stretch>
        </p:blipFill>
        <p:spPr>
          <a:xfrm>
            <a:off x="6311041" y="4274962"/>
            <a:ext cx="2833274" cy="781984"/>
          </a:xfrm>
          <a:prstGeom prst="rect">
            <a:avLst/>
          </a:prstGeom>
        </p:spPr>
      </p:pic>
      <p:pic>
        <p:nvPicPr>
          <p:cNvPr id="8" name="Picture 7">
            <a:extLst>
              <a:ext uri="{FF2B5EF4-FFF2-40B4-BE49-F238E27FC236}">
                <a16:creationId xmlns:a16="http://schemas.microsoft.com/office/drawing/2014/main" id="{848E2BDB-4398-4AD5-30B7-99F037C3727B}"/>
              </a:ext>
            </a:extLst>
          </p:cNvPr>
          <p:cNvPicPr>
            <a:picLocks noChangeAspect="1"/>
          </p:cNvPicPr>
          <p:nvPr/>
        </p:nvPicPr>
        <p:blipFill>
          <a:blip r:embed="rId10"/>
          <a:stretch>
            <a:fillRect/>
          </a:stretch>
        </p:blipFill>
        <p:spPr>
          <a:xfrm>
            <a:off x="0" y="0"/>
            <a:ext cx="12192000" cy="6858000"/>
          </a:xfrm>
          <a:prstGeom prst="rect">
            <a:avLst/>
          </a:prstGeom>
        </p:spPr>
      </p:pic>
    </p:spTree>
    <p:extLst>
      <p:ext uri="{BB962C8B-B14F-4D97-AF65-F5344CB8AC3E}">
        <p14:creationId xmlns:p14="http://schemas.microsoft.com/office/powerpoint/2010/main" val="2885715823"/>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C854F-698F-3033-28F1-E0D7CF8F6E2E}"/>
              </a:ext>
            </a:extLst>
          </p:cNvPr>
          <p:cNvSpPr>
            <a:spLocks noGrp="1"/>
          </p:cNvSpPr>
          <p:nvPr>
            <p:ph type="title"/>
          </p:nvPr>
        </p:nvSpPr>
        <p:spPr/>
        <p:txBody>
          <a:bodyPr/>
          <a:lstStyle/>
          <a:p>
            <a:endParaRPr lang="en-US"/>
          </a:p>
        </p:txBody>
      </p:sp>
      <p:pic>
        <p:nvPicPr>
          <p:cNvPr id="4" name="Content Placeholder 3" descr="A purple and white card with text and images&#10;&#10;Description automatically generated">
            <a:extLst>
              <a:ext uri="{FF2B5EF4-FFF2-40B4-BE49-F238E27FC236}">
                <a16:creationId xmlns:a16="http://schemas.microsoft.com/office/drawing/2014/main" id="{3B18E8C1-6A31-1483-9FFA-A61C93CE1E5B}"/>
              </a:ext>
            </a:extLst>
          </p:cNvPr>
          <p:cNvPicPr>
            <a:picLocks noGrp="1" noChangeAspect="1"/>
          </p:cNvPicPr>
          <p:nvPr>
            <p:ph idx="1"/>
          </p:nvPr>
        </p:nvPicPr>
        <p:blipFill>
          <a:blip r:embed="rId2"/>
          <a:stretch>
            <a:fillRect/>
          </a:stretch>
        </p:blipFill>
        <p:spPr>
          <a:xfrm>
            <a:off x="-3427" y="-3175"/>
            <a:ext cx="12187969" cy="6865938"/>
          </a:xfrm>
        </p:spPr>
      </p:pic>
    </p:spTree>
    <p:extLst>
      <p:ext uri="{BB962C8B-B14F-4D97-AF65-F5344CB8AC3E}">
        <p14:creationId xmlns:p14="http://schemas.microsoft.com/office/powerpoint/2010/main" val="19583681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94D355-CD9C-A444-8256-3ED07BC1F40C}"/>
              </a:ext>
            </a:extLst>
          </p:cNvPr>
          <p:cNvPicPr>
            <a:picLocks noChangeAspect="1"/>
          </p:cNvPicPr>
          <p:nvPr/>
        </p:nvPicPr>
        <p:blipFill rotWithShape="1">
          <a:blip r:embed="rId2"/>
          <a:srcRect l="2500" t="16970" r="2046" b="45859"/>
          <a:stretch/>
        </p:blipFill>
        <p:spPr>
          <a:xfrm>
            <a:off x="263237" y="1205346"/>
            <a:ext cx="11637818" cy="2962577"/>
          </a:xfrm>
          <a:prstGeom prst="rect">
            <a:avLst/>
          </a:prstGeom>
        </p:spPr>
      </p:pic>
      <p:pic>
        <p:nvPicPr>
          <p:cNvPr id="7" name="Picture 6">
            <a:extLst>
              <a:ext uri="{FF2B5EF4-FFF2-40B4-BE49-F238E27FC236}">
                <a16:creationId xmlns:a16="http://schemas.microsoft.com/office/drawing/2014/main" id="{83093DDD-0F73-2E45-9B19-C4955B32AAAF}"/>
              </a:ext>
            </a:extLst>
          </p:cNvPr>
          <p:cNvPicPr>
            <a:picLocks noChangeAspect="1"/>
          </p:cNvPicPr>
          <p:nvPr/>
        </p:nvPicPr>
        <p:blipFill rotWithShape="1">
          <a:blip r:embed="rId2"/>
          <a:srcRect l="2211" t="60020" r="90805" b="28245"/>
          <a:stretch/>
        </p:blipFill>
        <p:spPr>
          <a:xfrm>
            <a:off x="384205" y="4261810"/>
            <a:ext cx="863296" cy="780478"/>
          </a:xfrm>
          <a:prstGeom prst="rect">
            <a:avLst/>
          </a:prstGeom>
        </p:spPr>
      </p:pic>
      <p:sp>
        <p:nvSpPr>
          <p:cNvPr id="8" name="TextBox 7">
            <a:extLst>
              <a:ext uri="{FF2B5EF4-FFF2-40B4-BE49-F238E27FC236}">
                <a16:creationId xmlns:a16="http://schemas.microsoft.com/office/drawing/2014/main" id="{5C1622B2-2E93-C843-9C64-25071E03214C}"/>
              </a:ext>
            </a:extLst>
          </p:cNvPr>
          <p:cNvSpPr txBox="1"/>
          <p:nvPr/>
        </p:nvSpPr>
        <p:spPr>
          <a:xfrm>
            <a:off x="412510" y="279648"/>
            <a:ext cx="5355890" cy="738664"/>
          </a:xfrm>
          <a:prstGeom prst="rect">
            <a:avLst/>
          </a:prstGeom>
          <a:noFill/>
        </p:spPr>
        <p:txBody>
          <a:bodyPr wrap="none" rtlCol="0">
            <a:spAutoFit/>
          </a:bodyPr>
          <a:lstStyle/>
          <a:p>
            <a:r>
              <a:rPr lang="en-US" sz="4200">
                <a:solidFill>
                  <a:srgbClr val="622670"/>
                </a:solidFill>
              </a:rPr>
              <a:t>How can I get involved?</a:t>
            </a:r>
          </a:p>
        </p:txBody>
      </p:sp>
      <p:sp>
        <p:nvSpPr>
          <p:cNvPr id="9" name="TextBox 8">
            <a:extLst>
              <a:ext uri="{FF2B5EF4-FFF2-40B4-BE49-F238E27FC236}">
                <a16:creationId xmlns:a16="http://schemas.microsoft.com/office/drawing/2014/main" id="{4512E1C7-CA4A-4F4A-B339-F2EA01FE9B0C}"/>
              </a:ext>
            </a:extLst>
          </p:cNvPr>
          <p:cNvSpPr txBox="1"/>
          <p:nvPr/>
        </p:nvSpPr>
        <p:spPr>
          <a:xfrm>
            <a:off x="644998" y="1323148"/>
            <a:ext cx="6790865" cy="3077766"/>
          </a:xfrm>
          <a:prstGeom prst="rect">
            <a:avLst/>
          </a:prstGeom>
          <a:noFill/>
        </p:spPr>
        <p:txBody>
          <a:bodyPr wrap="square" rtlCol="0">
            <a:spAutoFit/>
          </a:bodyPr>
          <a:lstStyle/>
          <a:p>
            <a:r>
              <a:rPr lang="en-GB" sz="2000">
                <a:solidFill>
                  <a:srgbClr val="622670"/>
                </a:solidFill>
              </a:rPr>
              <a:t>Come along to one of our Transformations information sessions:</a:t>
            </a:r>
          </a:p>
          <a:p>
            <a:endParaRPr lang="en-GB" u="sng">
              <a:solidFill>
                <a:srgbClr val="03989E"/>
              </a:solidFill>
            </a:endParaRPr>
          </a:p>
          <a:p>
            <a:endParaRPr lang="en-GB">
              <a:solidFill>
                <a:srgbClr val="03989E"/>
              </a:solidFill>
            </a:endParaRPr>
          </a:p>
          <a:p>
            <a:pPr marL="285750" indent="-285750">
              <a:buFont typeface="Arial" panose="020B0604020202020204" pitchFamily="34" charset="0"/>
              <a:buChar char="•"/>
            </a:pPr>
            <a:r>
              <a:rPr lang="en-GB" sz="2000">
                <a:solidFill>
                  <a:srgbClr val="622670"/>
                </a:solidFill>
              </a:rPr>
              <a:t>Tuesday 3rd Oct (week 1) 5-7pm, Student Hub (FAB5.49) - Info session, pizza and chat to Transformations member</a:t>
            </a:r>
          </a:p>
          <a:p>
            <a:pPr marL="285750" indent="-285750">
              <a:buFont typeface="Arial" panose="020B0604020202020204" pitchFamily="34" charset="0"/>
              <a:buChar char="•"/>
            </a:pPr>
            <a:endParaRPr lang="en-GB" sz="2000">
              <a:solidFill>
                <a:srgbClr val="622670"/>
              </a:solidFill>
            </a:endParaRPr>
          </a:p>
          <a:p>
            <a:pPr marL="285750" indent="-285750">
              <a:buFont typeface="Arial" panose="020B0604020202020204" pitchFamily="34" charset="0"/>
              <a:buChar char="•"/>
            </a:pPr>
            <a:r>
              <a:rPr lang="en-GB" sz="2000">
                <a:solidFill>
                  <a:srgbClr val="622670"/>
                </a:solidFill>
              </a:rPr>
              <a:t>Wednesday 11</a:t>
            </a:r>
            <a:r>
              <a:rPr lang="en-GB" sz="2000" baseline="30000">
                <a:solidFill>
                  <a:srgbClr val="622670"/>
                </a:solidFill>
              </a:rPr>
              <a:t>th</a:t>
            </a:r>
            <a:r>
              <a:rPr lang="en-GB" sz="2000">
                <a:solidFill>
                  <a:srgbClr val="622670"/>
                </a:solidFill>
              </a:rPr>
              <a:t> Oct (week 2) 1.45-3pm, Student Hub (FAB5.49)</a:t>
            </a:r>
          </a:p>
          <a:p>
            <a:endParaRPr lang="en-US"/>
          </a:p>
        </p:txBody>
      </p:sp>
      <p:pic>
        <p:nvPicPr>
          <p:cNvPr id="14" name="Picture 13">
            <a:extLst>
              <a:ext uri="{FF2B5EF4-FFF2-40B4-BE49-F238E27FC236}">
                <a16:creationId xmlns:a16="http://schemas.microsoft.com/office/drawing/2014/main" id="{DA9E0A25-EC42-774F-BE51-726E09D92907}"/>
              </a:ext>
            </a:extLst>
          </p:cNvPr>
          <p:cNvPicPr>
            <a:picLocks noChangeAspect="1"/>
          </p:cNvPicPr>
          <p:nvPr/>
        </p:nvPicPr>
        <p:blipFill>
          <a:blip r:embed="rId3"/>
          <a:stretch>
            <a:fillRect/>
          </a:stretch>
        </p:blipFill>
        <p:spPr>
          <a:xfrm>
            <a:off x="6379153" y="4753454"/>
            <a:ext cx="1331769" cy="1479743"/>
          </a:xfrm>
          <a:prstGeom prst="rect">
            <a:avLst/>
          </a:prstGeom>
        </p:spPr>
      </p:pic>
      <p:pic>
        <p:nvPicPr>
          <p:cNvPr id="15" name="Picture 14">
            <a:extLst>
              <a:ext uri="{FF2B5EF4-FFF2-40B4-BE49-F238E27FC236}">
                <a16:creationId xmlns:a16="http://schemas.microsoft.com/office/drawing/2014/main" id="{778E8519-196D-3949-9377-3A33C4F51161}"/>
              </a:ext>
            </a:extLst>
          </p:cNvPr>
          <p:cNvPicPr>
            <a:picLocks noChangeAspect="1"/>
          </p:cNvPicPr>
          <p:nvPr/>
        </p:nvPicPr>
        <p:blipFill rotWithShape="1">
          <a:blip r:embed="rId4">
            <a:biLevel thresh="25000"/>
          </a:blip>
          <a:srcRect l="43399" t="5803" r="32316" b="64654"/>
          <a:stretch/>
        </p:blipFill>
        <p:spPr>
          <a:xfrm>
            <a:off x="7218846" y="2130425"/>
            <a:ext cx="2691866" cy="1841168"/>
          </a:xfrm>
          <a:prstGeom prst="rect">
            <a:avLst/>
          </a:prstGeom>
        </p:spPr>
      </p:pic>
      <p:sp>
        <p:nvSpPr>
          <p:cNvPr id="17" name="Rounded Rectangle 16">
            <a:extLst>
              <a:ext uri="{FF2B5EF4-FFF2-40B4-BE49-F238E27FC236}">
                <a16:creationId xmlns:a16="http://schemas.microsoft.com/office/drawing/2014/main" id="{85FD21FC-CA73-304C-8B3B-0E3545C2F815}"/>
              </a:ext>
            </a:extLst>
          </p:cNvPr>
          <p:cNvSpPr/>
          <p:nvPr/>
        </p:nvSpPr>
        <p:spPr>
          <a:xfrm>
            <a:off x="9867551" y="1579985"/>
            <a:ext cx="1713922" cy="160074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4FA71CC-539E-E341-BC39-574A93ED6C5B}"/>
              </a:ext>
            </a:extLst>
          </p:cNvPr>
          <p:cNvPicPr>
            <a:picLocks noChangeAspect="1"/>
          </p:cNvPicPr>
          <p:nvPr/>
        </p:nvPicPr>
        <p:blipFill rotWithShape="1">
          <a:blip r:embed="rId4">
            <a:alphaModFix amt="20000"/>
          </a:blip>
          <a:srcRect l="61078" t="61831"/>
          <a:stretch/>
        </p:blipFill>
        <p:spPr>
          <a:xfrm>
            <a:off x="8271164" y="4177632"/>
            <a:ext cx="3629891" cy="2001305"/>
          </a:xfrm>
          <a:prstGeom prst="rect">
            <a:avLst/>
          </a:prstGeom>
        </p:spPr>
      </p:pic>
      <p:pic>
        <p:nvPicPr>
          <p:cNvPr id="19" name="Picture 18">
            <a:extLst>
              <a:ext uri="{FF2B5EF4-FFF2-40B4-BE49-F238E27FC236}">
                <a16:creationId xmlns:a16="http://schemas.microsoft.com/office/drawing/2014/main" id="{2E908CAB-A647-5D4C-9D4D-6BBA0741C715}"/>
              </a:ext>
            </a:extLst>
          </p:cNvPr>
          <p:cNvPicPr>
            <a:picLocks noChangeAspect="1"/>
          </p:cNvPicPr>
          <p:nvPr/>
        </p:nvPicPr>
        <p:blipFill rotWithShape="1">
          <a:blip r:embed="rId4"/>
          <a:srcRect l="47559" t="61831" r="37402"/>
          <a:stretch/>
        </p:blipFill>
        <p:spPr>
          <a:xfrm>
            <a:off x="7375949" y="4024073"/>
            <a:ext cx="1402501" cy="2001305"/>
          </a:xfrm>
          <a:prstGeom prst="rect">
            <a:avLst/>
          </a:prstGeom>
        </p:spPr>
      </p:pic>
      <p:sp>
        <p:nvSpPr>
          <p:cNvPr id="20" name="TextBox 19">
            <a:extLst>
              <a:ext uri="{FF2B5EF4-FFF2-40B4-BE49-F238E27FC236}">
                <a16:creationId xmlns:a16="http://schemas.microsoft.com/office/drawing/2014/main" id="{40C5FE6D-7DA0-8A43-99FC-E3D9A7937458}"/>
              </a:ext>
            </a:extLst>
          </p:cNvPr>
          <p:cNvSpPr txBox="1"/>
          <p:nvPr/>
        </p:nvSpPr>
        <p:spPr>
          <a:xfrm>
            <a:off x="8563404" y="4557758"/>
            <a:ext cx="3156616" cy="1477328"/>
          </a:xfrm>
          <a:prstGeom prst="rect">
            <a:avLst/>
          </a:prstGeom>
          <a:noFill/>
        </p:spPr>
        <p:txBody>
          <a:bodyPr wrap="square" rtlCol="0">
            <a:spAutoFit/>
          </a:bodyPr>
          <a:lstStyle/>
          <a:p>
            <a:pPr algn="ctr"/>
            <a:r>
              <a:rPr lang="en-GB">
                <a:solidFill>
                  <a:srgbClr val="622670"/>
                </a:solidFill>
              </a:rPr>
              <a:t>For more info, including videos, take a look at the Transformations page within the ‘Your Department’ section of the ECLS website</a:t>
            </a:r>
            <a:endParaRPr lang="en-US">
              <a:solidFill>
                <a:srgbClr val="622670"/>
              </a:solidFill>
            </a:endParaRPr>
          </a:p>
        </p:txBody>
      </p:sp>
      <p:pic>
        <p:nvPicPr>
          <p:cNvPr id="21" name="Picture 20">
            <a:extLst>
              <a:ext uri="{FF2B5EF4-FFF2-40B4-BE49-F238E27FC236}">
                <a16:creationId xmlns:a16="http://schemas.microsoft.com/office/drawing/2014/main" id="{660DDC4F-6342-7D4C-8141-3659BC185AB5}"/>
              </a:ext>
            </a:extLst>
          </p:cNvPr>
          <p:cNvPicPr>
            <a:picLocks noChangeAspect="1"/>
          </p:cNvPicPr>
          <p:nvPr/>
        </p:nvPicPr>
        <p:blipFill>
          <a:blip r:embed="rId5"/>
          <a:stretch>
            <a:fillRect/>
          </a:stretch>
        </p:blipFill>
        <p:spPr>
          <a:xfrm>
            <a:off x="10848110" y="5870725"/>
            <a:ext cx="1762990" cy="987275"/>
          </a:xfrm>
          <a:prstGeom prst="rect">
            <a:avLst/>
          </a:prstGeom>
        </p:spPr>
      </p:pic>
      <p:pic>
        <p:nvPicPr>
          <p:cNvPr id="3" name="Picture 2">
            <a:extLst>
              <a:ext uri="{FF2B5EF4-FFF2-40B4-BE49-F238E27FC236}">
                <a16:creationId xmlns:a16="http://schemas.microsoft.com/office/drawing/2014/main" id="{1C9DFC2F-192C-2E0D-89FE-EED5879571BB}"/>
              </a:ext>
            </a:extLst>
          </p:cNvPr>
          <p:cNvPicPr>
            <a:picLocks noChangeAspect="1"/>
          </p:cNvPicPr>
          <p:nvPr/>
        </p:nvPicPr>
        <p:blipFill>
          <a:blip r:embed="rId6"/>
          <a:stretch>
            <a:fillRect/>
          </a:stretch>
        </p:blipFill>
        <p:spPr>
          <a:xfrm>
            <a:off x="9849871" y="1540229"/>
            <a:ext cx="1749282" cy="1749282"/>
          </a:xfrm>
          <a:prstGeom prst="rect">
            <a:avLst/>
          </a:prstGeom>
        </p:spPr>
      </p:pic>
      <p:pic>
        <p:nvPicPr>
          <p:cNvPr id="4" name="Picture 3">
            <a:extLst>
              <a:ext uri="{FF2B5EF4-FFF2-40B4-BE49-F238E27FC236}">
                <a16:creationId xmlns:a16="http://schemas.microsoft.com/office/drawing/2014/main" id="{D29A82D7-B8AA-B926-2ED4-F7FEE7BD1304}"/>
              </a:ext>
            </a:extLst>
          </p:cNvPr>
          <p:cNvPicPr>
            <a:picLocks noChangeAspect="1"/>
          </p:cNvPicPr>
          <p:nvPr/>
        </p:nvPicPr>
        <p:blipFill rotWithShape="1">
          <a:blip r:embed="rId2"/>
          <a:srcRect t="82045" r="90158"/>
          <a:stretch/>
        </p:blipFill>
        <p:spPr>
          <a:xfrm>
            <a:off x="207578" y="5024725"/>
            <a:ext cx="1216550" cy="1254325"/>
          </a:xfrm>
          <a:prstGeom prst="rect">
            <a:avLst/>
          </a:prstGeom>
        </p:spPr>
      </p:pic>
      <p:sp>
        <p:nvSpPr>
          <p:cNvPr id="6" name="TextBox 5">
            <a:extLst>
              <a:ext uri="{FF2B5EF4-FFF2-40B4-BE49-F238E27FC236}">
                <a16:creationId xmlns:a16="http://schemas.microsoft.com/office/drawing/2014/main" id="{46E49A8A-2918-3E49-4025-6DDCF4D7BD12}"/>
              </a:ext>
            </a:extLst>
          </p:cNvPr>
          <p:cNvSpPr txBox="1"/>
          <p:nvPr/>
        </p:nvSpPr>
        <p:spPr>
          <a:xfrm>
            <a:off x="1940118" y="4538056"/>
            <a:ext cx="2875934" cy="369332"/>
          </a:xfrm>
          <a:prstGeom prst="rect">
            <a:avLst/>
          </a:prstGeom>
          <a:noFill/>
        </p:spPr>
        <p:txBody>
          <a:bodyPr wrap="square" rtlCol="0">
            <a:spAutoFit/>
          </a:bodyPr>
          <a:lstStyle/>
          <a:p>
            <a:r>
              <a:rPr lang="en-GB" err="1"/>
              <a:t>transformationswarwick</a:t>
            </a:r>
            <a:endParaRPr lang="en-GB"/>
          </a:p>
        </p:txBody>
      </p:sp>
      <p:sp>
        <p:nvSpPr>
          <p:cNvPr id="10" name="TextBox 9">
            <a:extLst>
              <a:ext uri="{FF2B5EF4-FFF2-40B4-BE49-F238E27FC236}">
                <a16:creationId xmlns:a16="http://schemas.microsoft.com/office/drawing/2014/main" id="{B7C65280-8CF8-54BE-07C7-3DFCE76CD425}"/>
              </a:ext>
            </a:extLst>
          </p:cNvPr>
          <p:cNvSpPr txBox="1"/>
          <p:nvPr/>
        </p:nvSpPr>
        <p:spPr>
          <a:xfrm>
            <a:off x="1940117" y="5296422"/>
            <a:ext cx="3283889" cy="369332"/>
          </a:xfrm>
          <a:prstGeom prst="rect">
            <a:avLst/>
          </a:prstGeom>
          <a:noFill/>
        </p:spPr>
        <p:txBody>
          <a:bodyPr wrap="square" rtlCol="0">
            <a:spAutoFit/>
          </a:bodyPr>
          <a:lstStyle/>
          <a:p>
            <a:r>
              <a:rPr lang="en-GB"/>
              <a:t>transformations@warwick.ac.uk</a:t>
            </a:r>
          </a:p>
        </p:txBody>
      </p:sp>
      <p:pic>
        <p:nvPicPr>
          <p:cNvPr id="2" name="Picture 1">
            <a:extLst>
              <a:ext uri="{FF2B5EF4-FFF2-40B4-BE49-F238E27FC236}">
                <a16:creationId xmlns:a16="http://schemas.microsoft.com/office/drawing/2014/main" id="{99558BE3-B004-A893-86C1-4426A65F8690}"/>
              </a:ext>
            </a:extLst>
          </p:cNvPr>
          <p:cNvPicPr>
            <a:picLocks noChangeAspect="1"/>
          </p:cNvPicPr>
          <p:nvPr/>
        </p:nvPicPr>
        <p:blipFill>
          <a:blip r:embed="rId7"/>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393FC1B1-7046-64DE-B433-8A2CCE42F330}"/>
              </a:ext>
            </a:extLst>
          </p:cNvPr>
          <p:cNvPicPr>
            <a:picLocks noChangeAspect="1"/>
          </p:cNvPicPr>
          <p:nvPr/>
        </p:nvPicPr>
        <p:blipFill>
          <a:blip r:embed="rId8"/>
          <a:stretch>
            <a:fillRect/>
          </a:stretch>
        </p:blipFill>
        <p:spPr>
          <a:xfrm>
            <a:off x="0" y="0"/>
            <a:ext cx="12192000" cy="6858000"/>
          </a:xfrm>
          <a:prstGeom prst="rect">
            <a:avLst/>
          </a:prstGeom>
        </p:spPr>
      </p:pic>
    </p:spTree>
    <p:extLst>
      <p:ext uri="{BB962C8B-B14F-4D97-AF65-F5344CB8AC3E}">
        <p14:creationId xmlns:p14="http://schemas.microsoft.com/office/powerpoint/2010/main" val="3177584960"/>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t>How can the Library support your research?</a:t>
            </a:r>
          </a:p>
        </p:txBody>
      </p:sp>
      <p:sp>
        <p:nvSpPr>
          <p:cNvPr id="4" name="Text Placeholder 3"/>
          <p:cNvSpPr>
            <a:spLocks noGrp="1"/>
          </p:cNvSpPr>
          <p:nvPr>
            <p:ph type="body" sz="quarter" idx="12"/>
          </p:nvPr>
        </p:nvSpPr>
        <p:spPr/>
        <p:txBody>
          <a:bodyPr/>
          <a:lstStyle/>
          <a:p>
            <a:r>
              <a:rPr lang="en-US"/>
              <a:t>Sarah Akhtaruzzaman - Academic Support Librarian for English</a:t>
            </a:r>
          </a:p>
        </p:txBody>
      </p:sp>
    </p:spTree>
    <p:extLst>
      <p:ext uri="{BB962C8B-B14F-4D97-AF65-F5344CB8AC3E}">
        <p14:creationId xmlns:p14="http://schemas.microsoft.com/office/powerpoint/2010/main" val="5275417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
            <a:ext cx="9144000" cy="6857999"/>
          </a:xfrm>
          <a:prstGeom prst="rect">
            <a:avLst/>
          </a:prstGeom>
        </p:spPr>
      </p:pic>
      <p:sp>
        <p:nvSpPr>
          <p:cNvPr id="9" name="Title 1"/>
          <p:cNvSpPr txBox="1">
            <a:spLocks/>
          </p:cNvSpPr>
          <p:nvPr/>
        </p:nvSpPr>
        <p:spPr>
          <a:xfrm>
            <a:off x="1534571" y="116632"/>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Get Started</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JJAkg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kd1jRndgqqMlicACvO/F/xe8M6Kz29gzavdrwVgOI1Pu54/LNc+IxVHDR5qskkdWEwOIxk+ShByf9bvoei1T1PVdM0uIy6lqFrZoO80qp/Ovm7xL8WvF+sFkt7pNLgPRLQYbHu55/LFcNdXFxdTGa6nlnlPV5HLMfxNfN4niujHSjBy83ov8/yPr8HwTXnriKij5LV/5fmfS2sfF/wVYFlhvJ79x2toSQT9WwK5TUfjzECV07w7Iw7NcXAH6KD/ADrw+ivFrcS46p8LUfRf53PoaHCGW0vii5er/wArHq83x08SMf3Wk6ZGPQ72/rUf/C8fFP8A0D9K/wC+H/8Aiq8sorj/ALbx/wDz9f4HcuHssX/Llfiep/8AC8fFP/QP0r/vh/8A4qj/AIXj4p/6B+lf98P/APFV5ZRR/beP/wCfr/Af+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LxT/0D9K/74f/AOKryyij+28f/wA/X+Af6vZb/wA+Ue06R8eJxIF1fQY2Tu9rKQR+DdfzFeo+EPGfh/xVEW0m+VplGXt5BslX/gJ6j3GRXyLU1jdXVjdxXlncSW9xE26OSNtrKfY134PibFUpL23vR+5nmY/hDBV4v2C5Jfevmn+h9q0V598HfH6+LdPax1ApHq9qoMgHAmTpvA7e4/xor7zDYmniaSq03dM/M8Zg6uDrSo1laSPQaKKK3OUKKKKACiiigAooooAKKKKACiiigAoooJwMngUAFYXjXxVpPhPSTf6pKctlYYU5eVvQD+Z6Crepa9ounQSy3mqWcQjUsymZd2B6DOTXyn468TXnivxFPql2zBCStvFniKMHhR79z714mc5vHA0vc1m9vLzZ9Hw/kUsyrN1LqEd/PyRo+PPiBr3i2Zo7iY2un5+SzhYhcf7R/iP149q5GiivzmviKmIm51JXZ+sYfDUsNTVOjFRiuwVf0bRdX1mbydJ026vX7+TGWA+p6D8a7X4S+GPCuohtW8Va1YxQxybY7F7gIzkd35zt9h1r3Wx8R+C7G2S1stZ0a3gQYWOKdFUfgDXuZbkaxMFUrVFFPppf/gHz2bcRSwk3SoUnOS3dnZf5/wBanhGm/B3xtdqGltbSzB/573Az+S5rat/gTrjKPtGuadGe4RHf+eK9k/4S/wAK/wDQxaX/AOBSf40f8Jf4V/6GLS//AAKT/GvoKeQ5ZHd39Zf5WPlqvEuczfuw5fSP+dzyRfgLf4+bxLbA+1ox/wDZqP8AhQt9/wBDNb/+Ah/+Lr1v/hL/AAr/ANDFpf8A4FJ/jR/wl/hX/oYtL/8AApP8a0/sTKuy/wDAn/mY/wCsO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b/4S/wAK/wDQxaX/AOBSf40f8Jf4V/6GLS//AAKT/Gj+xMq7L/wJ/wCYf6wZ53f/AIAv8jyT/hQt9/0M1v8A+Ah/+Lo/4ULff9DNb/8AgIf/AIuvW/8AhL/Cv/QxaX/4FJ/jR/wl/hX/AKGLS/8AwKT/ABo/sTKuy/8AAn/mH+sGed3/AOAL/I8k/wCFC33/AEM1v/4CH/4uj/hQt9/0M1v/AOAh/wDi69b/AOEv8K/9DFpf/gUn+NH/AAl/hX/oYtL/APApP8aP7Eyrsv8AwJ/5h/rBnnd/+AL/ACPJP+FC33/QzW//AICH/wCLo/4ULff9DNb/APgIf/i69b/4S/wr/wBDFpf/AIFJ/jR/wl/hX/oYtL/8Ck/xo/sTKuy/8Cf+Yf6wZ53f/gC/yPJP+FC33/QzW/8A4CH/AOLo/wCFC33/AEM1v/4CH/4uvW/+Ev8ACv8A0MWl/wDgUn+NH/CX+Ff+hi0v/wACk/xo/sTKuy/8Cf8AmH+sG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ft/E/hy4fZDr2myN6C5T/GtZGV1DIwZT0IOQauOQZbP4Y3/7ef8AmZT4nzin8c7esV/keFf8KFvv+hmt/wDwEP8A8XR/woW+/wChmt//AAEP/wAXXu1FX/q7l/8AJ+L/AMyP9bM1/wCfn/ksf8jwn/hQt9/0M1v/AOAh/wDi6P8AhQt9/wBDNb/+Ah/+Lr3aij/V3L/5Pxf+Yf62Zr/z8/8AJY/5HhP/AAoW+/6Ga3/8BD/8XQ3wFvsHb4ltie2bRh/7NXu1FH+ruX/yfi/8w/1szX/n5/5LH/I+UPHPw/8AEHhHE19Ck9kzbVuoCSmewbPKn61ydfZPiizt9Q8OajZ3cYkhltnDKf8AdOD9Qea+Nh0r5HPcrhgKkfZv3ZfhY+64azmpmdGXtV70barrc1/B2tz+HfE1jrEDEeRKDIB/Eh4ZfxGaKyKK48HmuJwcHCk9Hqd+PyXB4+aqV43aVj7booor9VPxMKKKKACiiigAooooAKKxPF3inRfC1h9r1e7WPdny4l5klPoq9/r0rwfxt8XvEOts9vpROkWR4xG2ZmHu/b6D868vH5vhsDpUd5dlv/wD2sryHF5lrTVo93t/wfke7+JfF3h3w6hOrarBBJjiEHdIf+AjmvNNf+O1shaPQtFkm9Jbt9g/75XJ/UV4bI7ySNJI7O7HLMxySfc02vkcVxPiqrtSSivvf9fI+6wXB2Coq9Zub+5fcv8AM7rWPiz421EkLqUdih/htYguPxOT+tcpqOtazqLE3+rX11k5xLcMw/InFUKVFaRtsal29FGTXiVcZiK7/eTb+Z9FQwGFw6/dU1H0SEPJyeT6mirSadqD/c0+8b6QMf6U7+ytU/6Bd9/4Dv8A4Vj7OfY6Paw7op0Vc/srVP8AoF33/gO/+FH9lap/0C77/wAB3/wo9nPsw9rD+ZFOk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rb8N+KvEHh2cS6TqlxAoOTEW3Rt9VPFZdza3VsB9ptZ4AenmRlc/mKhpwnUoy5otp/cKpTp14cs0pJ99UfSvwv8AihZeKHTS9TRLHVsfKoP7uf8A3c9D/sn8M16NXxPDJJDMk0MjRyRsGR1OCpHIIr6p+Evio+LPCMN3OR9utz5F0B3cDhvxGD+dfeZBnMsXejW+JbPuv8z8z4n4fhgbYjDr3Huuz/y/I6+iiivpj44KKKKAKur/APIKvP8Arg//AKCa+Lh0r7R1f/kFXn/XB/8A0E18XDpXxXF29L5/ofonAvwV/wDt39Qooor44++Ptuiiiv2Y/n0KKKKACisjXfE3h/Q1Latq9paH+48g3n6KOT+VcJrPxv8ADNqSunWd9qLDOCFESH8W5/SuPEZhhsP/ABZpfn92534XKsZi/wCDTbXe2n37HqVc38RPFlp4P8OyajOolnc+XbQ5/wBZJj+Q6mvI9S+Omuylhp+j2Fsv8JlZpCP5CuD8Z+Lta8W3ME+sSxMbdSsSRJsVc9ePXgflXh47ibDxpSWHd5dNNPxPpct4PxUq0ZYpJQ6q+vpp/mUPEOtalr+qy6nqty1xcSHqeijsqjsPas+iivg5zlOTlJ3bP0uEI04qMVZIACSAAST0Ar1XwJ8G9T1aGO+8QTvplq4DLAozOw988J+OT7V5npd9cabqVvqFoyrcW8gkjLKGAYdODwa7X/hb/jv/AKCVv/4CJ/hXo5bLAwk5YtN9ktvnqeVm0MyqRUME4x7t7/LR/ee26J8M/BelKvl6JBcyDrJdfvSfwbj9K6i2sLG2ULb2dvCB0EcSqP0FfNX/AAt/x3/0Erf/AMBE/wAKP+Fv+O/+glb/APgIn+FfU0uIMtoq1ODXol/mfGVuFs3ru9Wqpesm/wBD6dHHSivmL/hb/jv/AKCVv/4CJ/hR/wALf8d/9BK3/wDARP8ACtv9acF2l9y/zOb/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VqaR8b/E9vIP7Rs7C+jzztUxNj2IyP0qocT4GTs7r5f5ET4NzGKuuV+j/AM0j6Jori/A3xJ8O+KmW2ilay1A/8utwQCx/2T0b+ftXaV7lDEU68OelK6PnMTha2FqOnWi4vzCiiitjnCiiigCC/s7S/tntb61huYHGGjlQMpH0NfMvxo8IW3hPxNGun5FhexmWFCc+WQcMv0GRj619Q14T+1F/yEtC/wCuM380r57iWhTngpVGvejaz+dj6rhDFVYZhGlF+7JO69Fc8ar1/wDZhvJE8QatYbv3UtskuP8AaVsfyY15BXqn7M//ACOl/wD9eJ/9DWvj8jbWPp27/oz73iOKllla/b9UfQ9FFFfqJ+MBRRRQBV1f/kFXn/XB/wD0E18XDpX2jq//ACCrz/rg/wD6Ca+Lh0r4ri7el8/0P0TgX4K//bv6hRRRXxx98fbdBqvqd9aabYTX99OlvbQIXkkc4CgV84/E34oal4lll0/S3lsNIzt2qcSTj1cjoP8AZH45r9UzLNKOAheerey7n4plGS4jM6lqekVu3sv835HqvjX4seHPD7Pa2jHVb5cgxwMNiH/afp+Wa8d8U/FLxdrpeNb3+zbZv+WNnlDj3f7x/MVw9FfCY3PcXim1zcsey/z3P0vLuG8Dgkny80u71+5bL+tR0jvI5kkZnc9WY5J/Gm0Vc0nS9R1a7FppdjcXk5/ghQsR9fQfWvHjGU5WSu2e9KUYRvJ2SKdFeoaF8E/E96iyaldWemKf4STK4/BeP1rp4PgNp4Qef4iu2bvsgUD9Sa9alkOPqK6p29bI8OtxNllF8rq39E3+KVjwiivev+FD6T/0MF//AN+ko/4UPpP/AEMF/wD9+krb/VzMP5V96M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j8B9Jxx4gv8/8AXJK4P4h/C/WPCls2owzLqOmqfnlRCrxe7L6e4/SsMRkeNw8HUnDRdmmdOF4iy7FVFTp1NXtdNfmcEjMjq6MyMpyrKcEH1Br6H+B3xBl8QQnQdZl3anAm6GZjzcIOuf8AaH6jn1r53q94f1SfRdcs9WtmKy2syyD3API+hGR+NZ5VmM8DXU0/de68jXOcqp5lhnTa95fC+z/yfU+zaKis7iO6tIbqE5jmjWRD6gjIqWv1RO5+KtNOzCiiigQV4T+1F/yEtC/64zfzSvdq8J/ai/5CWhf9cZv5pXicRf8AIvn8vzR9Hwp/yNaf/b3/AKSzxqvVP2Z/+R0v/wDrxP8A6GteV16p+zP/AMjpf/8AXif/AENa+IyT/f6Xr+h+i8Q/8iyt6fqfQ9FFFfqR+LhRRRQBV1f/AJBV5/1wf/0E18XDpX2jq/8AyCrz/rg//oJr4uHSviuLt6Xz/Q/ROBfgr/8Abv6hRRRXxx98evftHeKJrnWI/C9tIVtrVVluQD9+QjKg+wBB+p9q8hrpfilI0nxF15nYki9dR9BwK5qvQzXESr4upKXdr5I8vJsLDDYGlCC6Jv1erCiiivPPUO3+FXgu18VXktxqmpQ2WnWzASL5gWSUnnaM9B6mvojQYPC+g2K2Wkvp1pCvZJVyx9Sc5J9zXyBRXvZbnNLAQtGinLq76/lofNZvkFXM53nXaj0jbT89T7Q/tTTf+gjaf9/l/wAaP7U03/oI2n/f5f8AGvi+ivT/ANbpf8+vx/4B43+osP8An+//AAH/AIJ9of2ppv8A0EbT/v8AL/jR/amm/wDQRtP+/wAv+NfF9FH+t0v+fX4/8AP9RYf8/wB/+A/8E+0P7U03/oI2n/f5f8aP7U03/oI2n/f5f8a+L6KP9bpf8+vx/wCAH+osP+f7/wDAf+CfaH9qab/0EbT/AL/L/jR/amm/9BG0/wC/y/418X0Uf63S/wCfX4/8AP8AUWH/AD/f/gP/AAT7Q/tTTf8AoI2n/f5f8aP7U03/AKCNp/3+X/Gvi+ij/W6X/Pr8f+AH+osP+f7/APAf+CfaH9qab/0EbT/v8v8AjR/amm/9BG0/7/L/AI18X0Uf63S/59fj/wAAP9RYf8/3/wCA/wDBPtD+1NN/6CNp/wB/l/xo/tTTf+gjaf8Af5f8a+L6KP8AW6X/AD6/H/gB/qLD/n+//Af+CfaH9qab/wBBG0/7/L/jR/amm/8AQRtP+/y/418X0Uf63S/59fj/AMAP9RYf8/3/AOA/8E+0P7U03/oI2n/f5f8AGj+1NN/6CNp/3+X/ABr4voo/1ul/z6/H/gB/qLD/AJ/v/wAB/wCCfaH9qab/ANBG0/7/AC/40f2ppv8A0EbT/v8AL/jXxfRR/rdL/n1+P/AD/UWH/P8Af/gP/BPtD+1NN/6CNp/3+X/Gj+1NN/6CNp/3+X/Gvi+ij/W6X/Pr8f8AgB/qLD/n+/8AwH/gn2h/amm/9BG0/wC/y/40f2ppv/QRtP8Av8v+NfF9FH+t0v8An1+P/AD/AFFh/wA/3/4D/wAE+0P7U03/AKCNp/3+X/Gj+1NN/wCgjaf9/l/xr4voo/1ul/z6/H/gB/qLD/n+/wDwH/gn2h/amm/9BG0/7/L/AI0f2ppv/QRtP+/y/wCNfF9FH+t0v+fX4/8AAD/UWH/P9/8AgP8AwT7Q/tTTf+gjaf8Af5f8aP7U03/oI2n/AH+X/Gvi+ij/AFul/wA+vx/4Af6iw/5/v/wH/gn2h/amm/8AQRtP+/y/40f2ppv/AEEbT/v8v+NfF9FH+t0v+fX4/wDAD/UWH/P9/wDgP/BPtD+1NN/6CNp/3+X/ABo/tTTf+gjaf9/l/wAa+L6KP9bpf8+vx/4Af6iw/wCf7/8AAf8Agn2h/amm/wDQRtP+/wAv+NH9qab/ANBG0/7/AC/418X0Uf63S/59fj/wA/1Fh/z/AH/4D/wT7Q/tTTf+gjaf9/l/xo/tTTf+gjaf9/l/xr4voo/1ul/z6/H/AIAf6iw/5/v/AMB/4J9of2ppv/QRtP8Av8v+NH9qab/0EbT/AL/L/jXxfRR/rdL/AJ9fj/wA/wBRYf8AP9/+A/8ABPtD+1NN/wCgjaf9/l/xo/tTTf8AoI2n/f5f8a+L6KP9bpf8+vx/4Af6iw/5/v8A8B/4J9of2ppv/QRtP+/y/wCNTwTw3Cb4Jo5V9UYMP0r4oq7o2rano94t5pd9PaTqeGjcjPsR0I9jVQ4uXMualp6/8AipwL7r5K2vmv8Agn2dRXF/CTxqvjHQWe4VI9StCEuUXo2Rw4HocHjsQa7SvrcPXhiKaq03dM+GxWGqYWtKjVVpIKKKK2OcKq6xBDdaTeW1xGJIpYHR1I4IKkEVaqG9/wCPKf8A65t/KpmrxZUG1JNHxSv3R9KG6Ghfuj6UHoa/Gz+gD7C8CMzeCtFZjkmxhyf+ACtq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T/ZouHj8b3tuPuS2DM3PdXXH/oRr6Ir5x/Zs/5KDN/2Dpf/AEOOvo6v0bhlt4FerPybjBJZk/RBRRRX0B8s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6V488AeMNS8aaxf2WiTTW0927xSB1AZSevJrE/4Vn46/6F+f8A7+J/jXp4vAYqVebVOVrvo+54+CzLBxw1NOrG/KvtLt6nIUV1/wDwrPx1/wBC/P8A9/E/xo/4Vn46/wChfn/7+J/jWH9n4v8A59S+5nT/AGpgv+f0f/Al/mchRXX/APCs/HX/AEL8/wD38T/Gj/hWfjr/AKF+f/v4n+NH9n4v/n1L7mH9qYL/AJ/R/wDAl/mchRXX/wDCs/HX/Qvz/wDfxP8AGj/hWfjr/oX5/wDv4n+NH9n4v/n1L7mH9qYL/n9H/wACX+ZyFFdf/wAKz8df9C/P/wB/E/xo/wCFZ+Ov+hfn/wC/if40f2fi/wDn1L7mH9qYL/n9H/wJf5nIUV1//Cs/HX/Qvz/9/E/xo/4Vn46/6F+f/v4n+NH9n4v/AJ9S+5h/amC/5/R/8CX+ZyFFdf8A8Kz8df8AQvz/APfxP8aP+FZ+Ov8AoX5/+/if40f2fi/+fUvuYf2pgv8An9H/AMCX+ZyFFdf/AMKz8df9C/P/AN/E/wAaP+FZ+Ov+hfn/AO/if40f2fi/+fUvuYf2pgv+f0f/AAJf5nIUV1//AArPx1/0L8//AH8T/Gj/AIVn46/6F+f/AL+J/jR/Z+L/AOfUvuYf2pgv+f0f/Al/mchRXX/8Kz8df9C/P/38T/Gj/hWfjr/oX5/+/if40f2fi/8An1L7mH9qYL/n9H/wJf5nIUV1/wDwrPx1/wBC/P8A9/E/xo/4Vn46/wChfn/7+J/jR/Z+L/59S+5h/amC/wCf0f8AwJf5nIUV1/8AwrPx1/0L8/8A38T/ABo/4Vn46/6F+f8A7+J/jR/Z+L/59S+5h/amC/5/R/8AAl/mchRXX/8ACs/HX/Qvz/8AfxP8aP8AhWfjr/oX5/8Av4n+NH9n4v8A59S+5h/amC/5/R/8CX+ZyFFdf/wrPx1/0L8//fxP8aP+FZ+Ov+hfn/7+J/jR/Z+L/wCfUvuYf2pgv+f0f/Al/mchRXX/APCs/HX/AEL8/wD38T/Gj/hWfjr/AKF+f/v4n+NH9n4v/n1L7mH9qYL/AJ/R/wDAl/mchRXX/wDCs/HX/Qvz/wDfxP8AGj/hWfjr/oX5/wDv4n+NH9n4v/n1L7mH9qYL/n9H/wACX+ZyFFSXVvNa3UtrcxtFNC5SRGGCrA4INR1xtNOzO5NNXQUUUUDCiiigAooooAKKKKACiuj0XwP4r1nTo9Q03Rp57WTOyQMoDYODjJ9auf8ACs/HX/Qvz/8AfxP8a6o4HFSSlGnJp+TOKeY4SEnGVWKa/vL/ADOQorr/APhWfjr/AKF+f/v4n+NH/Cs/HX/Qvz/9/E/xqv7Pxf8Az6l9zJ/tTBf8/o/+BL/M5Ciuv/4Vn46/6F+f/v4n+NH/AArPx1/0L8//AH8T/Gj+z8X/AM+pfcw/tTBf8/o/+BL/ADOQorr/APhWfjr/AKF+f/v4n+NH/Cs/HX/Qvz/9/E/xo/s/F/8APqX3MP7UwX/P6P8A4Ev8ze/Zs/5KDN/2Dpf/AEOOvo6vEPgZ4N8S6D4zlvtX0qW1tzZSRh2ZSNxZCBwfY17fX3vDtKpSwfLUi07vfQ/MeLK1OtmHNTkpKy1TuFFFFe6fNB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r4lXt7H8QNdSO8uUQXsgCrKwAGfTNc9/aGof8/8Ad/8Af5v8a2vid/yUPX/+v6T+dc5XXjKkvrFTXq/zOLA04/Vqen2V+SLP9oah/wA/93/3+b/Gj+0NQ/5/7v8A7/N/jVaiuf2k+51ezh2LP9oah/z/AN3/AN/m/wAaP7Q1D/n/ALv/AL/N/jVaij2k+4ezh2LP9oah/wA/93/3+b/Gj+0NQ/5/7v8A7/N/jVaij2k+4ezh2LP9oah/z/3f/f5v8aP7Q1D/AJ/7v/v83+NVqKPaT7h7OHYs/wBoah/z/wB3/wB/m/xo/tDUP+f+7/7/ADf41Woo9pPuHs4diz/aGof8/wDd/wDf5v8AGj+0NQ/5/wC7/wC/zf41Woo9pPuHs4diz/aGof8AP/d/9/m/xo/tDUP+f+7/AO/zf41Woo9pPuHs4diz/aGof8/93/3+b/Gj+0NQ/wCf+7/7/N/jVaij2k+4ezh2LP8AaGof8/8Ad/8Af5v8aP7Q1D/n/u/+/wA3+NVqKPaT7h7OHYs/2hqH/P8A3f8A3+b/ABo/tDUP+f8Au/8Av83+NVqKPaT7h7OHYs/2hqH/AD/3f/f5v8aP7Q1D/n/u/wDv83+NVqKPaT7h7OHYs/2hqH/P/d/9/m/xo/tDUP8An/u/+/zf41Woo9pPuHs4diz/AGhqH/P/AHf/AH+b/Gj+0NQ/5/7v/v8AN/jVaij2k+4ezh2LP9oah/z/AN3/AN/m/wAaP7Q1D/n/ALv/AL/N/jVaij2k+4ezh2LP9oah/wA/93/3+b/Gnw6pqcMqSx6jdq6MGU+c3BHTvVOihVZ92J0odkd58Q4YvEOh2PjyxjVXnxa6tGo/1dwo4f6MMfpXB11/wx1i1tdRuNB1hv8AiTayn2e5yeI3/gkHuD/P2rB8S6Pd6Brt3pF6uJraQrnHDDsw9iMGu3GL20FiY9dJf4u/z39bnBgW6E5YSXTWP+Ht/wBuvT0sZ1FFFeeemFWNQsbzT5xb31vJbymNZAjjBKsMqfxBro/hnoltqesS6lqvy6NpMf2q9YjhgPux/ViOnpmuh8U3y/EXwpda9Hbxw6zosjedDGP9ZZsSVPuU7/j616FHA+0oOpf3nflXdLf/AIHezPLr5j7PEKny+6rKT7N/D/we10eZ0UUV556gVseDdBn8SeI7XSYTsWRt00naKMcsx+g/XFY9egD/AIov4c7vua54kTjs0FmP5F/5fSuvB0Yzm5VPhjq/8vm9Dhx1eVOChT+OWi/z9EtfwMv4heJjqWu+Ro80ttpFhGLWxjicqCi8buOpY8/lXOf2hqH/AD/3f/f5v8arUVnWxNSrNzk9zWhhaVGnGnFaIs/2hqH/AD/3f/f5v8aP7Q1D/n/u/wDv83+NVqKz9pPubezh2LP9oah/z/3f/f5v8aP7Q1D/AJ/7v/v83+NVqKPaT7h7OHYs/wBoah/z/wB3/wB/m/xo/tDUP+f+7/7/ADf41Woo9pPuHs4dj1P9nO6upvH0yTXU8q/2fIdryFhnfH619EV84/s2f8lBm/7B0v8A6HHX0dX6Hwy28Dr3Z+U8YJLMdP5UFFFFfQHywVDe/wDHlP8A9c2/lU1Q3v8Ax5T/APXNv5UpbMqPxI+KV+6PpQehoX7o+lB6Gvxo/oA+wfAP/IkaJ/14w/8AoArbrE8A/wDIkaJ/14w/+gCtuv2Gh/Cj6I/BcX/Hn6v8wooorU5wrwn9qL/kJaF/1xm/mle7V4T+1F/yEtC/64zfzSvE4i/5F8/l+aPo+FP+RrT/AO3v/SWeNV6p+zP/AMjpf/8AXif/AENa8rr1T9mf/kdL/wD68T/6GtfEZJ/v9L1/Q/ReIf8AkWVvT9T6Hooor9SPxcKKKKAKur/8gq8/64P/AOgmvi4dK+0dX/5BV5/1wf8A9BNfFw6V8VxdvS+f6H6JwL8Ff/t39Qooor44++Oj+J3/ACUPX/8Ar+k/nXOV0fxO/wCSh6//ANf0n865yujGf7xU9X+ZyYH/AHWl/hX5IKKKK5zrCiiigAooooAKKKKACiiigAooooAKKKKACiiigAooooAKKKKACiiigAooooAKKKKACiiigAooooAK9A1r/isvh/Dri/PrOhKtvfj+Ka3/AIJfw6H8a8/roPAPiD/hHPEcV5Knm2Uym3vYTyJIW4YY746/hXZgqsYydOp8MtH5dn8n+Fzgx9GcoqrSXvw1Xn3XzX42fQ5+nRo8kixxqzu5CqoGSSegFb3j/wAP/wDCO+I5bSF/NsZlFxYzDkSQtypz7dPwrY+GVnbafBe+N9UiD2ekjFrG3Se6P3FH06n8KVPBzeI9jLS2/klu/uHUx0I4ZYiGt7WXdvZff9xN46dPC/hey8DWrL9rfbeaw6nrKRlIvoox+lc74H8QSeGvEdvqSr5kHMd1F2lhbhlI+nP1ArL1G8uNQv7i/vJDLcXEjSSOe7E5NV6dbGSddVKeijbl8ktv+CKhgorDulV1cr83m3v/AMDsrHSfEXQItB8QFbJvN0u8QXVhKOjRNyB+HSubrv8Awuf+Ew8D3PhSUhtV0sNd6ST1dP8AlpCP5gfT0rgQrFtoUls4xjnPpTxlKPMqtNe7PVeT6r5P8LBgKs3F0ar9+Gj810fzW/nc6b4b6DBrWvGbUD5ek6dGbu/kPQRrzt+rEY/OqPjPXpvEniO61WVdiSNtgi7RRDhVH0H65rpvF5HhHwZa+DoTt1K+23msMOq55jh/Acn/AOvXAVeK/cU1hlvvL16L5L8WzPB/7TVlinttH06v/t5/gkFFFFeeemFFFFABRRRQAUUUUAem/s2f8lBm/wCwdL/6HHX0dXzj+zZ/yUGb/sHS/wDocdfR1fovDH+4/Nn5Pxj/AMjL/t1BRRRX0J8q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0fxO/5KHr/AP1/SfzrnK6MZ/vFT1f5nJgf91pf4V+SCiiiuc6wooooAKKKKACiiigAooooAKKKKACiiigAooooAKKKKACiiigAooooAKKKKACiiigAooooAKKKKACiiigD0XwzC3jvwV/wjG5P7b0g+bprOceZAxAeMn26j8KofE+/tbU2fg3SZA2n6MpWV1/5b3J/1jn6HI/OuV0bU77R9Si1HTbhre6hzskXtkYP6GqjMzMWZizE5JJySa9GpjlLD8lvfejfeK2X+fkkeVTy5wxLnf3FdpdpPd/5ecn5CUUUV5x6pd0LU7vRtYtdUsX2XFtIJEPY46g+xGQfrXq39iaHDrB+J48s6B9n+3JbZGftpOPJx/v8145V06rqB0QaKbp/sAn+0CHPHmYxn8q9DBYyNCLjON1uvKS2fp3+R5mPwMsRJSpy5XtLzi9169n0uxusahdatqlzqV7IZLi5kMkh9z2HsOlVKKMiuCUnJuUt2ejGKilGK0QUUUUigooooAKKKKACiiigD039mz/koM3/AGDpf/Q46+jq+cf2bP8AkoM3/YOl/wDQ46+jq/ReGP8Acfmz8n4x/wCRl/26gooor6E+VCob3/jyn/65t/Kpqhvf+PKf/rm38qUtmVH4kfFK/dH0oPQ0L90fSg9DX40f0AfYPgH/AJEjRP8Arxh/9AFbdYngH/kSNE/68Yf/AEAVt1+w0P4UfRH4Li/48/V/mFFFFanOFeE/tRf8hLQv+uM380r3avCf2ov+QloX/XGb+aV4nEX/ACL5/L80fR8Kf8jWn/29/wCks8ar1T9mf/kdL/8A68T/AOhrXldeqfsz/wDI6X//AF4n/wBDWviMk/3+l6/ofovEP/Isren6n0PRRRX6kfi4UUUUAVdX/wCQVef9cH/9BNfFw6V9o6v/AMgq8/64P/6Ca+Lh0r4ri7el8/0P0TgX4K//AG7+oUUUV8cffHR/E7/koev/APX9J/Oucro/id/yUPX/APr+k/nXOV0Yz/eKnq/zOTA/7rS/wr8kFFFFc51hRRRQAUUUUAFFFFABRRRQAUUUUAFFFFABRRRQAUUUUAFFFFABRRRQAUUUUAFFFFABXTfDBdNm8bWFnq1tFcWl4WtmEgyFZxhWHuGx+dczUlvNJb3EVxC22SJw6H0IORWtCp7KrGbV7MwxNJ1qMqadrpq5pR6HdN4uHhzaRc/bfsh9jv25/rW78VfCuneGdSszo1zNdaddRNsklYMfMRyrrkADg4rtpLaCHx7cfEARj7ENDGrJx8vnsnlhfruya5XS4bjxV8MZLFSZdQ0vVkkTuxjuTtP/AI/zXsywFOEJ0rXm7uPpG35q/wBx4MMxq1KlOte0IqKkv70r/wDpL5fvM/X7Gx0r4aaDutYv7T1SaW7eYr86wr8qrn0PWukTwro//CHjw0bZf+ErewOrrJ/FjORB9dnOPWp77TbXxD8YYNJZkXRvD1tHFO7HCLHCo3Antlzj86bJpWqt8Qf+EuHirwv532vzgn9oj/V9PL6dNnFdUMMlKT5Lx0h02StKXrfb5nLPFuUIxc+WVnU67t3hF+Vt16Hn3guCG68X6PbXEaywy3kSSIwyGUsMg11/ifxNoWneJtQ0qbwJoM1naXTxZRXjkKqSM7geuPal1fQ4tE+NGl/Yyj6fe30N3ZuhBQo7gkAjqAcj8q29IutBu/iFr2i3GgabLrBu7l9Pu7rcyyTByVR1zj6fSscLh50oSo8yjLntdq99Ntnv0N8Xiqdaca/K5R5L2TtbXd6rbr1RSi8LaJH4v1fw3bW+9NT0YXmmGYbpLeTbvCg/ga4jwBoUfiLxZaaXdNJFbNue5dDgpGiksckEDpVuHxNq0PxIt/EOsuwvre8X7QpG3YqnayAdgFyK7DUdLXwiPHurIoRZStjp5xwVuPnOPohH5VChRxMlUjG0YSldf3fiX5NfgXKpXwsXTlO85xjZ7+9dRbX3xf3s4j4iaDbeHfEslnYyyTWEkMdxaSyHLPG6ggkgDvntXWSaNpNn4z8DeG5LC3eXyYpNSygzK8vzbW9cD+dTaZpR8ZaP4GutpdrW6bTb1vSNP3ik/wDAAay9K1b+3PjvaakCTHLqoEXtGp2r+gFUqNOlPnS0qSjb00k/u0RLr1atNwctacZ83qrxT+dm/uKuheG9OvvEXiG/1V3tdB0eaV7gRcM/7xgkSe5xikk8eWsE3l6Z4N8OQ2Kn5I57XzpGX/acnOfpWrHG9/4Q8fafaZa6g1UXjxr954VkYN+XWvNa5cRVlhYw9lpzXbdt9WreitsdmGoxxk5+2d+WySu7L3U7+rvv9x6R4Wk8J618SfDcmmaO1p9odxf2MoEluGCNjZnqD1wRxxXOaD4XvfEniW9tbQJb2kE0jXN04xFbxhjyT06DgVZ+DisPiboJKkAzPgkdf3b11Njc2/ivwleeC9JmTSdXhu5ZfJB2x6nhjwzHnd7ZxwO3TfD04YukpVEr80tFpzNKOnlff8jlxNWpg60o027csVd68qcp6vq7bfm7I47xxqHh92g0jwzYRpY2fBvXX9/dv3YnsvoP/rVzNS3ltcWd1La3cLwTxMUkjcYZSOxFRV41erKpUcpK3ltbyPew9KNKmoxd13bu353CiiisjcKKKKAPTf2bP+Sgzf8AYOl/9Djr6Or5x/Zs/wCSgzf9g6X/ANDjr6Or9F4Y/wBx+bPyfjH/AJGX/bqCiiivoT5UKhvf+PKf/rm38qmqG9/48p/+ubfypS2ZUfiR8Ur90fSg9DQv3R9KD0NfjR/QB9g+Af8AkSNE/wCvGH/0AVt1ieAf+RI0T/rxh/8AQBW3X7DQ/hR9EfguL/jz9X+YUUUVqc4V4T+1F/yEtC/64zfzSvdq8J/ai/5CWhf9cZv5pXicRf8AIvn8vzR9Hwp/yNaf/b3/AKSzxqvVP2Z/+R0v/wDrxP8A6GteV16p+zP/AMjpf/8AXif/AENa+IyT/f6Xr+h+i8Q/8iyt6fqfQ9FFFfqR+LhRRRQBV1f/AJBV5/1wf/0E18XDpX2jq/8AyCrz/rg//oJr4uHSviuLt6Xz/Q/ROBfgr/8Abv6hRRRXxx98dH8Tv+Sh6/8A9f0n865yuj+J3/JQ9f8A+v6T+dc5XRjP94qer/M5MD/utL/CvyQUUUVznWFFFFABRRRQAUUUUAFFFFABRRRQAUUUUAFFFFABRRRQAUUUUAFFFFABRRRQAUUUUAFFFFAHVy+N76T4eR+DTbRiFHBNzvO4oH3hMY6Z9+1Q/Dzxfc+DtVnvoLOO8WaHy3hkcquQwZW6HkEVzVFdSxtdVI1ObWKsvJI43l+GdOdLk92bba7tnQQ+KbmLQ9a09bdftGsziS6uy53lAd3lgY6Enk5rnsD0FLV/RLfS7m6dNW1KXT4AhKyR2pnJbI+XaGGOM857VnKdSu4xk9tFsvM1jTp4dSlFb6u130S83suhs2fjCaHTtBtZrCO4l0S7M9tMZCGKE5MR46ZHWsjV9WnvvEdzrkY+yzzXRuVCNny2Lbhg+xrW/srwV/0ON9/4JW/+OUf2V4K/6HG+/wDBK3/xyuuaxM4qMpKyt9qPRWXXscVOWFpycowld3+zPq7vp31KXjLXV8Sav/ajWEVncyRqtz5b5WWQDBfGOCeOK0fFnje+8ReG9K0W4tY4UsAN8quSZ2VAgZhjggD3qP8AsrwV/wBDjff+CVv/AI5R/ZXgr/ocb7/wSt/8cpv60+f317+/vR1/ElfVF7P3Je58Puz06diTwV44vvC+j6rptraxzrqCYV3cgwPtK7xxycH26VieGdUbQ9fsdXjhE7WcwlEbNgNjtntWv/ZXgr/ocb7/AMErf/HKP7K8Ff8AQ433/glb/wCOVNsTaC5l7m3vR01v3GpYROo+SXv/ABe5PXS3bsUdO8SalpviabX9NkFvcSzSSMn3kKuxJRh/EvNbr+JfBF3L9r1DwKVuidzraXzRwOf9zsPYVga3Z+H7a2R9J1241GYvho5NPMAVcHnJc55xx71kVCxNaheDaa3+zJX/ABRq8JQxFqiTT2v70Xbs9n952bfEC7/4SjSdWi0uzt7PSNws9Ph+REDKQctjJJznNclLcyNfveRs0MrSmVSjYKEnPB9qhorGriqtX45X1v8Akv0RvRwlGj/DjbS3yu3+bfm7nR+KvFTeJbG1OpabAdVgGx9Rjba06DoHXGCenOa5yiioq1p1pc03dl0aFOhDkpqy7f1t6bBRRRWZsFFFFAHpv7Nn/JQZv+wdL/6HHX0dXzj+zZ/yUGb/ALB0v/ocdfR1fovDH+4/Nn5Pxj/yMv8At1BRRRX0J8qFQ3v/AB5T/wDXNv5VNUN7/wAeU/8A1zb+VKWzKj8SPilfuj6UHoaF+6PpQehr8aP6APsHwD/yJGif9eMP/oArbrE8A/8AIkaJ/wBeMP8A6AK26/YaH8KPoj8Fxf8AHn6v8wooorU5wrwn9qL/AJCWhf8AXGb+aV7tXhP7UX/IS0L/AK4zfzSvE4i/5F8/l+aPo+FP+RrT/wC3v/SWeNV6p+zP/wAjpf8A/Xif/Q1ryuvVP2Z/+R0v/wDrxP8A6GtfEZJ/v9L1/Q/ReIf+RZW9P1Poeiiiv1I/FwooooAq6v8A8gq8/wCuD/8AoJr4uHSvtHV/+QVef9cH/wDQTXxcOlfFcXb0vn+h+icC/BX/AO3f1Ciiivjj746P4nf8lD1//r+k/nXOV0fxO/5KHr//AF/SfzrnK6MZ/vFT1f5nJgf91pf4V+SCiiiuc6wooooAKKKKACiiigAooooAKKKKACiiigAooooAKKKKACiiigAooooAKKKKACiiigAooooAKKKKACiiigDV03QbrULH7Xb3Njt81YvLecK+9jhRt98HFLY+H7+6t3ud1vBChYM88uwAqyqf1dah0vVZdPi8uOJHH2mG4+bPWIkgfQ5rVsfGGoQwPDdefd7948w3kiSAMyNgODkAFOnua7aSwrS5207a+pwVXi03yJNX/AzNK0W81K9srW2MO69uzaQsz/L5g29cc4+deauf8Inq37o7rQK67ixuBiMbC/zenygml8PeI10ie2n/ALLiupLS9N5bs87LtY7eDj7w+Qdatv441DyYY4bdImiXCv5rsVPlmMMoJwnBycdSBV0oYPlvUk7+V/Ly9TOrPHc7VOKt528/P0+Zlz+HdWgivJpLdfLs3jSZg4IzIMqR6jBByOmR61an8H65G+1IYJz5nl/uZlbB3bTn0CtgE9sirEvjW/kZx9jtBDP5jXUZXcZnkA3NuPzL0UgA4GBVfUfFmpX10bqYDzjBPb7w7Z8uUk7ev8O44/DPSqccCk7Nv+v8vyEpY9tXjFf8N69/waMGRfLkZNyttYjKnIOO4PpTaKK809MKKKKBh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UUAFFFFABRRRQAUUUUAFFFFABRRRQAUUUUAFFFFABRRRQAUUUUAFFFFABRRRQAUUUUAFFFFABRRRQAUUUUAFFFFABRRRQAUUUUAFFFFABRRRQAUUUUAFFFFAHpv7Nn/ACUGb/sHS/8AocdfR1fOP7Nn/JQZv+wdL/6HHX0dX6Lwx/uPzZ+T8Y/8jL/t1BRRRX0J8qFQ3v8Ax5T/APXNv5VNUN7/AMeU/wD1zb+VKWzKj8SPilfuj6UHoaF+6PpQehr8aP6APsHwD/yJGif9eMP/AKAK26xPAP8AyJGif9eMP/oArbr9hofwo+iPwXF/x5+r/MKKKK1OcK8J/ai/5CWhf9cZv5pXu1eE/tRf8hLQv+uM380rxOIv+RfP5fmj6PhT/ka0/wDt7/0lnjVeqfsz/wDI6X//AF4n/wBDWvK69U/Zn/5HS/8A+vE/+hrXxGSf7/S9f0P0XiH/AJFlb0/U+h6KKK/Uj8XCiiigCrq//IKvP+uD/wDoJr4uHSvtHV/+QVef9cH/APQTXxcOlfFcXb0vn+h+icC/BX/7d/UKKKK+OPvjo/id/wAlD1//AK/pP51zldH8Tv8Akoev/wDX9J/Oucroxn+8VPV/mcmB/wB1pf4V+SCiiiuc6wooooAKKKKACiiigAooooAKKKKACiiigAooooAKKKKACiiigAooooAKKKKACiiigAooooAKKKKACiiigAooooAKKKKACiiig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RRRXOdYUUUUAFFFFABRRRQAUUUUAFFFFABRRRQAUUUUAFFFFABRRRQAUUUUAFFFFABRRRQAUUUUAFFFFABRRRQAUUUUAFFFFABRRRQ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6KOSWRY4kaR2OFVRkk+wFdXpvw28cX8Qlg8P3CKennOkRP4MQa1pYerW0pxcvRXMK+Ko4dXqzUfVpfmclRXX3/wz8c2URkm8Pzuo6+TIkp/JSTXJ3EM1vM0NxFJDKhwyOpVlPuDTq4atR/iQcfVNCoYqhiP4M1L0af5DKKKKxOgKKKKACiiigAooooAKKu6PpOp6xc/ZtKsLi8m7rChbA9/T8a6gfCrx6YvM/sI49Dcxbvy3ZropYSvWXNTg2vJNnLWx2GoPlq1Ixfm0jiqKv61o2raLcC31bT7mykPQSoQG+h6H8KoVjOEoPlkrM3hOM4qUXdBRRRUlhRRRQAUUUUAFFFFABRRRQAUUUUAFFFFABRRXXfDTwRN42ur6CHUI7M2iI5LRlt24kevtWtChUxFRU6au2YYnE0sNSdWq7RW7ORorpPiH4Ul8H66mly3iXbNAsu9U2gZJGMfhXN0q1GdGbp1FZodCvTxFNVabvF7BRRRWZsFFFFABRRRQAUUUUAFFFFABRRRQB6b+zZ/yUGb/sHS/wDocdfR1fOP7Nn/ACUGb/sHS/8AocdfR1fovDH+4/Nn5Pxj/wAjL/t1BRRRX0J8qFQ3v/HlP/1zb+VTVDe/8eU//XNv5UpbMqPxI+KV+6PpQehoX7o+lB6Gvxo/oA+wfAP/ACJGif8AXjD/AOgCtusTwD/yJGif9eMP/oArbr9hofwo+iPwXF/x5+r/ADCiiitTnCvCf2ov+QloX/XGb+aV7tXhP7UX/IS0L/rjN/NK8TiL/kXz+X5o+j4U/wCRrT/7e/8ASWeNV6p+zP8A8jpf/wDXif8A0Na8rr1T9mf/AJHS/wD+vE/+hrXxGSf7/S9f0P0XiH/kWVvT9T6Hooor9SPxcKKKKAKur/8AIKvP+uD/APoJr4uHSvtHV/8AkFXn/XB//QTXxcOlfFcXb0vn+h+icC/BX/7d/UKKKK+OPvjo/id/yUPX/wDr+k/nXOV0fxO/5KHr/wD1/SfzrnK6MZ/vFT1f5nJgf91pf4V+SCrOlWF1qmpW+nWMRlubiQRxqO5P9KrV6r+zVpkd14tvdSkUMbK2xHnsznGfyB/OrwGF+tYmFHu/w6meZ4z6lhKle3wr8en4nqvgHwPongnSvPYRSXwj3XV9LgY45wT91R/+uuX8R/G/RbK7e30fTp9TCHBnLiOM/wC7wSfyFN/aU16ey0Oy0O2kKfb3Z58HBMaY+X6EkflXgCKzuqIMsxCgDuTX1Ga5tLATWEwaUeXfT+vmfHZJkkczg8dj25OV7K9tv60Wx7/4f+OWj3d0sOsaXPpyscCZH81B/vDAIH0zWH+0D4m8M6lDbadp8Nrf6hhZDfRkHyUPIUMPvE+h4H1rhf8AhXXjf/oW738l/wAaq6r4K8VaTp8t/qOh3VtaxY8yRwMLk4Hf1Irhr5lmdTDSpVqbafVx2X3W+fQ9PDZRlFHFwr4eqk10Ulq+nW/y6nP0Vq+FNA1HxNrcOk6ZGGmk5Zm4WNR1Zj6CvcbT4XeAfDOmrceJrtbljw011ceTGT6KoI/ma8zA5TXxsXOFlFdXoj1syzvDZfJQqXcnskrs+eaK+iLj4ZfD3xNprzeG7hIGHCzWlwZVDf7Skn+leY+G/BSQ/FFPCniZSsQDlmjk2B12kqyn0P8A9atcRkmJoygnZqTsmnpdmOF4hwmIhUaunBNuLVnZG78OPhTp/irwpb61Pq93bSSu6mOONSBtYjvXmGpW62uo3VqrFlhmeMMepCsRn9K+vfCei6Z4f0SLTNILG0jZmXdJvOScnmvNfiF8OfBtl4c1nWbVpjfJHJOubvI3k56fU9K9vMOH7YWDpJKUV72r10Pnsr4o5sZUjWbcZO0FZaXfX8O54JVrSLGXU9VtNOgIEt1MkKk9ixAz+tVa0PDWoLpXiLTtTdSyWt1HKwHdVYE/pmvkKSi5x5tr6+h91VclTk4b2dvU+pYodA+Hfgt5Fj8mztIwZGVcvM54yfViT+vpXmg+PM32/J8OJ9jz0+0/vMflivU/EWl6b418IS2X2ndaXsavFPEc4OQVYfiOn1FeBeI/hH4w0nfJb20eqQL0e1b5sf7h5/LNfe5xUx9Dk+pL92l0Sf8ASsfmeQ0ssxXtP7Qf71v7Ta/y1udb8VviZ4f1nwZHp+l26XlxfLlxPHzaAd/9/wBMfWuG+E/gy28aape2dzfTWi28AlDRKGLEtjHNcdcwzW8rwzxSQypwyOpVlPuDX1L8OPB/h3w6n2/RzIbm6tkE26feMcHp25rx8FGrnOMVSulaNk1t3/U97MJ0OH8vdLDNqU7tPfXT9NNjwX4qeErfwbr8Gm215NdrJbiYvIoUgliMcfSuRr6s8aeBvC3ibU477W2lFwkQjXbc+WNuSen4mvBtJ8HW2t/EzUPDNpqEVlaw3UyRvId7MiMQAv8AebH9TXPmuTVKOIXskuWTtFX/AMzqyXP6WIwr9s3zQjeTa0/D/I4yivo0fDn4ZeH4Uj1qSGSVgPmvbzYze4AI4pus/CPwbremG48PS/YpGU+VNBMZYmPuCTkfQ03wzi7O0ot9r6/kSuL8FzK8ZKL+1bT87/gfOlFWta0+70jUrrTb2Py7m2cxyL1GR6e1e63Hwe8O3PhQT6ZFcjU5rVWhaS5OwSMo5I9Oa87B5XXxbmqa1jumerj84w2BVOVV6T2a26a+mp4BXVfC/wAK2/jDxG+lXF3Laotu0u+NQTkEDHP1r16b4XeC9E8MXS3ka3moJaSOs085UlwpOVUEDGe3Nafwr8G+G9It7HXNOaX+0LixTzQ1xuHzKC3y9ua9jCcOVo4iCrWa3aueFjeK8PLC1JUOZS2Tst+/p8jxn4s+C7bwXqVjaWt9Ndi5haQtKoUqQ2McVxVfWHjfwX4a8UXlvca40olgjKR7Ljy/lJz0714BrvhBrj4m3Xhbw1G0kayBYy8m4Iu0FmZvQZP8qwzjJp4erz0kuWTSSW+x0ZBn9PFUFCtJ88U3JtJLf+uhx1FfQun/AAr8C+G9MW68UXa3L4+eW5n8mLPooBH8yakk+Gvw58T6fJJ4dnjhdeBNZ3JkCntuUk/0pLhvFW+KPN2vqN8W4K91GXLtzW0/O/4HztRWv4w8PX/hfXptI1FR5kfzJIv3ZEPRh/niu1+E/wAL38U2w1jV5pbbS9xESR8ST4PJBPRe2e9eXQwGIr1/YRj7y38vU9rE5nhsPh1iZy9x7PvfseZ17J+y7/yFdd/64Q/+hPXZXvw/+F1kFsry3sredhgebfMsh9+W/pV34e+AoPB2vandafdtPYXsMYjWQ5eMqWJGR1GCMGvpctyLEYTGQqSaaV72e2jPkM34kwmNwFWlFSi2la631W1mzyn9pL/kfof+vFP/AEJq8yr039pL/kfof+vFP/QmrzKvBzn/AH6r6n02Qf8AIto/4QooorzD2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Xr/7MN1GmvavZscPLbJIvuFYg/wDoQryCtrwR4gn8MeJ7PWYFL+S2JUz9+M8Mv5fqBW2WYlYXFwqy2T1+ehhnGEljMFUox3a09VqvyPVP2oNPmZdF1RVJhQyW7HHAJww/PB/KvFbeTybiKbGdjq2PXBzX1vdQ6D498IGPzFutOvUyrocMjDofZga8M8SfBzxZp90w0yOLVbbPyPG6o+P9pWI5+hNe9nuV1qlf61QXNGVttf6R8zw1nOHpYb6niZcko3WunX80dZpvxy+1X9tZ/wDCOlPOlSLd9pzjcQM/d967H45f8ku1j/dj/wDRi1474Y+FvjZtZs559JW1hinjkd5p0HAYE8Ak5/CvYvjl/wAku1j/AHY//Ri16OEr42tgcQ8Wn8LtdW6PyR5WPw+X0MywscE18SvZ36q3VnJfsw6fCukatqu0GaS4W3DdwqqGx+Jb9KvfEb4Y634v8SSak/iC3itgAlvA8LERKBz36k5JNYf7Muu28T6j4emkVJZmFzbg/wAeBhx9cBT+daHxc8P/ABAj1qXVvDGqarPYzAFrW2uWDQsBg4XPIOM8dzUUFRqZRTvTc0t0nrfX+vxNcS8RSz2raqqcmtHJXVrLRX2/4dGh8Mvhnq3g7xINSOuQT2zxNHPAkTLvBHynrjg4/Wuf/ahs4kuND1BRiaRZYWI7qu0j/wBCNZ/g7wz8VNcu9t9rWuaPaAHdNczuGJxwFTIJ+vArjPiJa+KtM1gaT4o1C5vJIcvA0k5kVlPG5c9M4/SuLGYiMMtdKFCUYt6N9HdP1PQwGFnUzaNapiYznFapLdWa6aOx7t8Af+SZ2Oef3sv/AKGa+cPEBP8Ab2o/Mf8Aj7l7/wC2a+jP2fJUk+Glqqtkxzyqw9Duz/IivFPGngrxNp2q6xeXGk3AsYZpJjc4HllC5wQe/UcdaM3pTqZdhnBN2WtvRBkdanSzXFxqSSblpfrqzkKKK1PCuhX/AIk1yDSNOVDPKeWdsKijqx+g9Oa+UhCVSSjFXbPtalSNKDnN2S3NPwd478SeFR5WmXoa1zk206748+w6r+BFes+D/jZpuoXMVnr1idOkkIUXEb74sn1zyo9+a53xj8FNQs7SCfw3cf2gyxgXEMpCOz92TPGD6E8eprmvD/wr8YalqcVvdaXLp9vuHmzzkAIvcgZyx+lfSYd5xgKipRi2u26+/p96PksUshzOlKtOUU+97S+7r9zPZPjR4RsNf8K3epJAi6lZQtNDMo+Z1UZKH1BHT0Nef/swEnxJq/JP+hp3/wBuvVPiRqdt4d+HmoPJIAfsptoAx5d2Xao9/X8DXk37Mc0cfizUoGYB5LIFB67XGf5ivXxsaUc4oOOknv8AjY8LLp1p5DiYy1itvwuRftLE/wDCb2eCR/oK9/8AbauA8L6drWqa3bwaDDPLfqwkjaI4MZB+8W7Aepr1r4/+EvEGseJrG/0nTJ76E2whYwjJRgxPPoOetXP2arNLOHxBDcRCPUYbpIZlP3kAB4/763flXl4jLp4nN5QneMW9/RX0Pbw2awwmRRqU7SlFJW9XbVdjLi+CviDVrhtQ8Q+IoBdTHdKVRpnJ92OB/SvQfhj4H/4QpLyGPWZb6K5Kt5TRhVRhnkcnrnn6CvPvjdb/ABAuvFEkNlFqkujlF+zrZBth4+bdt53Zz17dK6j4DeFta0OwvtR14TRXF4UWKCVyzoi55PoST09q9XA0qFPH+zpUJXV7zbf39nf/AIJ4mZVsTWyz2tbExtK1oJL7u6t19LHl/wC0HEkfxKvWRcGS3iZvc7Mf0r3+41H+yfh+dUABNrpgmAPTKx5FeB/tEf8AJSLn/r1i/wDQa9q8Xf8AJH9Q/wCwKf8A0VWeXycMXjJR6X/U0zWCqYLL4y2dl/6SfLup6hfapfS32oXMtxcysWd3bJz/AEHtXon7N5P/AAn8vJ/48pP5rXmVek/s5ypH8RPLY4aWzkVfcgg/yBr5jKJt4+nKT6n2OeQSyytGK0UWa37T5I8Q6Pgkf6I/f/brS/ZfsITBrOqsoM+9LdWPULjcfzJH5VY/aF8La7rV/pV9pGnzXyRxvDIsIyyksCDj068+1UP2eNQOja9q/hLVF+zXjuJEjcjPmIMOnpnGD+Br6HkdPPeeorJ7PpflPlnUVXhr2dKV5Japb25tdDf+Jfw01rxj4hOoHX4IbVECW9u8LN5YxyeuMk/0pnw3+F+reEfE8eq/29BNBsaOaFIWXzFI479jg1D8YPD/AI8/tZtY8LapqktpIo820t7llaJgMZVc8g+3Oa5fwh4c+Kut36x3ur67pNmP9ZPczuCPZVJyT+nvW9aNGGO5vq83O907uz897WOfDyr1MtUfrcFT5bNNK68tr3/F7m1+1DZRG00XUQoEvmSQFvVSAwH5g/nXo2rzL4T+Hc8tlGv/ABLtPxCMcblXAJ/Hk185fEm08WaTqo0fxNqd1fBP3tu0k5kR1ORvXJ49K+iPD15Y+OPh5GWcNHfWhguAOqPt2sPqDz+VXl+I9vjMTyx5ZtKye+it/kZZphXhsBhFKXPTUndrZptNfhc+Ub25uL67lu7yZ57iVi0kjnLMT3r3X9mzxFe31nf6DeSvNHZqktuzHJRCSCufTIGPrXm+t/DLxlpuptZx6PcX0e7Ec9uNyOOxP938a9n+Cnge48JaVcXOp7BqV6V3opyIkHRc9zkkmvIyHCYynjuaUWkr81/611Pd4lx2Aq5a4xkpN25bW/paf5Hmf7SX/I/Q/wDXin/oTV5lXpv7SX/I/Q/9eKf+hNXmVeXnP+/VfU9nIP8AkW0f8IUUUV5h7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N3wj4s13wtdGbR71o1Y/vIXG6KT6r/UYNenad8eZFiA1Hw6ryd2t7jaD+DA/zrxSivQwua4vCx5aU7Ltv+Z5eNyXA42XNWppvvs/wPcLn49Q+Wfs3huTf28y6GP0WuG8bfE7xH4pspNPnFtaWEmN8EKZLYORljz1HbFcRRWmIzrG4iLhOpo+1l+RlheH8uws1OnSV11d3+ZLaXFxZ3UV1azSQTxMHjkRsMpHcGvVvD/xy1i1t1h1jS4NQZRjzo38p2+owR+WK8kormwmPxGEbdGVr/wBbHVjcswuOSWIgpW+/71qex6z8dtQmgaPSdEhtZCMCWeXzNvuFAANeTatqN9q2oS6hqVzJc3Uxy8jnk+3sPaqtFVi8xxOMt7ad/wAvwJwOVYTA3+rws313f3s6z4e+PNY8GTSiySK5tJyGltpSQpb+8COhrqPF/wAYp9f8O3mj/wBgwwrdRmN5GnLbR6gYHNeV0VVLNMXSoujCfu9tCa2TYKtXWInT99a31W22wVLZ3NxZ3UV1aTSQTxMGjkjbDKR3BqKiuBNp3R6TSasz1rw78cNas4Uh1nTYNR2jHnRt5Uh+vUH9K1rv49R+SfsfhuQS9jLcjb+gzXh9Ar2IZ/j4R5VU/BP9DwqnDOV1J87pfc2l9yZ0HjXxhrfi69WfVbgeXHnybeIbY48+g7n3PNZ3h/WNQ0HV4NV0ybybmA5U4yCO4I7giqBorzZYirOp7WUnzd+p68MLRhS9jGKUNrdD2WH483wtwJvDtu02OWS4IUn6EEivPdL8ZaxpPi678R6Y62811M8ksJ+aNwzFihHcc9etc53orqr5ri67i5z1jtsvyOHD5LgcMpqnTSUtHu7r5ntMPx5uBbYm8ORmfHVLkhM/iM1iW/xq8Spq899NZ2c0TxiOK2yypEM5z6kn1PpXmNFbSz3Hytept6f5GEOHMshe1Ja+v+enyNzxz4kuPFmvSaxdW8VvI8axlIySoCjHeut1T4u6tf8AhafQJNJskhmtDamQO24Dbtz6ZrzaiuWGYYmEpyjLWe+2p21MrwlSNOEoXUPh30CrekajeaTqdvqWnzGG6t3DxuOx/qO2KqUVyRk4tSi9UdsoqScZK6Z7HZ/HjUFtVW78P28s4GC8c5VWPrgg4/OvMte1261TxRc+II1+xXM0/nr5LEeW3qD1zx1rJoruxOZ4rFRUas7pa9DzsJlGDwc5ToQs3o99vmz1jw78cNas7dYNY06DUdowJkbynP14IP6Vd1b473skDJpWgxW8hGBJcTF9vvgAZ/OvGqK3jnuPUOT2n5X++1zllw3lkqntHSV/nb7r2Lmtapf6zqU2o6ncvc3Upyzt+gA7Aela/gfxprfhC7aXTJleCQgzW0ozHJ7+x9xXOUV58MRVp1Paxk1LuerUwtGrS9jOKcdrdD2wfHpvs3Phv9/jqLr5M/8AfOa521+MniWPXp9Unt7WdHi8qK1JZY4RnORjkk9ya81or0J55j52vU29P8jy6fDmWU0+WktfNv8AXT5HQ+PvFV14v1pNUu7WG2kWERbIiSMAk55+tc9RRXm1as603Um7tnr0KNOhTVOmrRWyCiiiszUKKKKACiiigAooooAKKKKACiiigD039mz/AJKDN/2Dpf8A0OOvo6vnH9mz/koM3/YOl/8AQ46+jq/ReGP9x+bPyfjH/kZf9uoKKKK+hPlQqG9/48p/+ubfyqaob3/jyn/65t/KlLZlR+JHxSv3R9KD0NC/dH0oPQ1+NH9AH2D4B/5EjRP+vGH/ANAFbdYngH/kSNE/68Yf/QBW3X7DQ/hR9EfguL/jz9X+YUUUVqc4V4T+1F/yEtC/64zfzSvdq8J/ai/5CWhf9cZv5pXicRf8i+fy/NH0fCn/ACNaf/b3/pLPGq9U/Zn/AOR0v/8ArxP/AKGteV16p+zP/wAjpf8A/Xif/Q1r4jJP9/pev6H6LxD/AMiyt6fqfQ9FFFfqR+LhRRRQBV1f/kFXn/XB/wD0E18XDpX2nqas+m3SKMs0LgD32mviyviuLt6Xz/Q/Q+Bfhr/9u/qFFFFfHH350fxO/wCSh6//ANf0n865yuj+J3/JQ9f/AOv6T+dc5XRjP94qer/M5MD/ALrS/wAK/JBXVeAPDNrrP27VdZuXtND0yMSXcqffcn7sa/7R/wA9a5WvQtLAm+A+ppbhiYdYje9CdfLIAB+mcflW2X04TqNzV1FN272X9X8jHMqs6dJKDs5SUb9rvf17eZt6WuqX+ni88K/C7RG0lc+U1+gknnA7gswJ/DNZ/iDw1p+s6Tf3FpobeHvEWm24u7nTVfdFPAf40H8JHpW74v0TxBq/xI0W601ZIvD1rDbSWl4jbbeCFQCx3dAevHU8dql1OLUNM8a+NfFuuQy2dgLSSztDKdv2lmUKgQfxDAz+NfRzw6kpRqRbV7XaSVrN8yslZLprZny1PFOLjOnJKTXMknJu/MkoyvJ8zaeuiaZ4hz6Gjn0NeganA/iL4T6Dd26eZe6VeHTZAPvFZMGM/ntFdB8SbPTrrwXcaNpsam58IPBFKy8mRZEAc/8Aff8AKvCWVtwlNS0STXndXa+Vn9x9E83ipxpuOrk4vXazST+bcfv8jx/nGcHHrTjHII/MMbhP7204/OvR/G0dzYXHg/whptml3d2FvHPLbmMMJLiQ7irDuMDv2NdXps3jRfElra+IvEfhmG2nlWKbRWmjOY2ONioB1x0561pTypSqODk9LLRaJta3ba227+RlVzlxpxqKK1u7OWrSejSUXuteiXc8LGfQ08xyBFcxuFb7rbTg/SvUfh5DY6T8UfFlp9mEmn2lpfKYG5DRo4wvPsMVz8XxE1278SaTf6jcR/Y7G7WWO2jiVI4kPysowOm0kc1h9TpQgpVJ2bbWivs9Xe6OhY+tUqSjRp3SSd27bptK1nqcXRXrdvotvoPxX17XJI0fTdKt31SEY+VjIv7tR/wJjj/dqRNBtJvjLa62qqNIntBrpOPlVQuSD9H/AJ1ssnqd9ebl+V7c3pcweeUtXy6cnNfztfl9bNM820u60aHRNUt9Q0ua4v5gn2O4WTaICDzkd81lKrMwVVLMegAyTXoOl3zat4M+I2qSqN9zJazdOm6cnH5VYbUm8C/D/RJtEiij1nW0e4mvmjDvHGDgImcgdR+tQ8JGUYylK0FFu9tbczS9W/N/kWsdKE5RjC83JKzlpfkUn00SXZav1POokaO7jjkRkYSLlWGCOfSuv+NiqnxH1BUVVXy4eFGB/q1qjrfjLV/EVlZ2OsLa3U0NwHS8MIE+3+4WGOK9Q8d6ZY6Frup+Pr+1GqyRtFDZ2ifNHDJ5a4km9BnoPp6it8PhYVsPUjTl7qcW21aytK+mv4bmGJxk6GJpSqx95xkkk73d4W1st/PY4L4Gxq3xFtVkjDD7PPwy5/5Zn1rn7K60aHTdZt7/AEuW5vpiBZXCyYW3IY5JHfNdf8JtWv8AXPi3HqWpTma5lgnLHGAB5ZwAOwHpVfwUqn4fePyVBIjhwcdP3hp0qSnQhGD0vU3XaKe39WJrVnTxNSU1ralom93OS37fmtCLXET/AIUp4dcIu86ncAkDk/erhpY5ImCyxvGSMgMpB/WvUrPxC/h34L6LcWltA+oSX1wttPLGH+z8nc6g8bsYA/Gm+AfEN746vpfCPipk1FLyGRrW5eNRLbSqpYEMB04NOvhqVedOnz2m4xsraXsrJu/X0YsPi62Gp1ajheEZzu7625ndpW6eqPLecZwadJHJGwWSN0YjIDKQcV6T4A1j+w/hb4gvxa29zcW+oQi182MMI5WXAfB645IrN8K6x408SeMxqNrFb6tqkVsyCS6hTy4E7OeAqkE8GuNYKnamuZuU9bKN7atd9djuePq81V8iUYaXcrXdk+2i11d/vOIeOSPHmRumRkblIyKbg4zg4r3DTotZ1ax1rS/FnibQtdj+wTTLbwTpJPbyoMhl2gYx3rnPh9qv9i/CXXtUW1guLmDUYjbecgZY5CgAfB6kAnHvW8sqSmrztFqT1Wq5d9E3+ZzxziThK0E5JxWj0fNtq0vyPNHjkQ4eN1OAcMpHB6Gm16J4E8X3mreNzD4ou/tdvrFsdNnZkVdobOw8AAYY9f8Aao+H2i/8I/4u1vU9WjDReGIpHbcOHl5WMfj1H4VhTwEa3I6cvdbad1tbW71fTX5M6KmYyoKcasPeSTSTve+llouum3VHndFS3lxLeXc13O26WeRpHPqzHJ/U1FXnO19D1Fe2oUUUUDCiiigAooooAKKKKACiiigAooooAKKKKACiiigAooooAKKKKAPTf2bP+Sgzf9g6X/0OOvo6vnH9mz/koM3/AGDpf/Q46+jq/ReGP9x+bPyfjH/kZf8AbqCiiivoT5UKhvf+PKf/AK5t/Kpqhvf+PKf/AK5t/KlLZlR+JHxSv3R9KD0NC/dH0oPQ1+NH9AH2D4B/5EjRP+vGH/0AVt1ieAf+RI0T/rxh/wDQBW3X7DQ/hR9EfguL/jz9X+YUUUVqc4V4T+1F/wAhLQv+uM380r3avCf2ov8AkJaF/wBcZv5pXicRf8i+fy/NH0fCn/I1p/8Ab3/pLPGq9U/Zn/5HS/8A+vE/+hrXldeqfsz/API6X/8A14n/ANDWviMk/wB/pev6H6LxD/yLK3p+p9D0UUV+pH4uFFFFABXhXxF+DupSatPqXhbyZoJ3MjWjyBGjYnJ2k8EfiMV7rRXFjsvo46HJVW23dHo5bmuIy2o6lB77p7M+f/A3wZ1ibU4rnxOsVpZRsGaBJA8kuP4crwB685or6AorDC5Ng8PDlUL+b1Z1YziHMMVU53UcfKN0j5H+J3/JQ9f/AOv6T+dc5XR/E7/koev/APX9J/Oucr81xn+8VPV/mfrmB/3Wl/hX5IK6HwP4om8M3s+62jvtPvI/JvbOQ/LMn9CMnBrnqKzo1p0ZqcHZo2rUYV6bp1FdM9CnbwFfWhhtfF3iHSLJjuOnTW7TIp9F2nGPrVTxV4i8PSaE2j6XFqWrTNtH9o6rKWeIA9Ikz8nT8q4iiuueYzlFpRSvppf9W0vkkcMMshGSlKcnZ3SbW/qkm/m35nc/CXxhp3he4v4tZtpbmyuFjlRI0DYnjbKHBI/P2FQeA/F1vpvi+/1PXopbmy1NJFvY0XcW3HcMAkdDXG0VNPMK8I04p6Qba+fcuplmHqSqya1qJJ/Lt2f+SOxtvGjQ/FNvGTW7TRm5dhEThvKIKgD0IXH41q2epfDvSfEq+JYLnWtTuPtP2iK0lhVBE5bO52z82Oox3Arzmiqp5jVje6T15tVs31/4e5NTK6M7WbiuVR0e8Vsn/wACzO407xVpNr448T6ztujaapa3ccA2DeGmII3DPA6+tcMB8oHtS0VzVsROqkpd2/vOmhhYUW3Hqkvu2PQfEfju01L4b2ehxQzrqxSGC+nKjbJFCWKDOcnqD09aLPx5aQ/CyXw80M39seW9pFcBRtFszhiu7OfUYx6V59RXV/amI5nK+rjy/L/PzORZRhVBQtopc/z/AMulux0fh7W7Ow8GeJdHmWY3GprbiAqoKjy5Nzbjnjjp1rV0bxF4f1Twnb+GPFqXcK2Ls1hf2qh2iDdUZT1X/wCt6Vw9FZU8bUp2WjSVrPZq7evzZtVy+lUu9U2+a6eqdlHT5I6fXz4LtNPtrXQW1G/vlnEk19OvlJsH8Cx/1NbmofERI/H99rGnwPdaPfxxw3dlcqAJkCBTkZIB4ODXnlFUswqxf7tKOqei7XX6u973JeW0Zr963LRrV92n8tla1rHd+G9d8KeHfiKutaZ/aJ0jypQIpIR5sTMpG0fN8wz3zWd4c8Q2Gn+FPFOlzrOZ9VSNbcqgKjaxJ3HPH61ytFCx9RW5Ukve/wDJlZg8upS+Jtv3db/yu6/HfuehaP4n8JSfDyy8Ka9Z37slxJK1xbqu6Akkqy5PzdcEe9Gna74S8HWl3P4Znv8AVdauIWhjuriEQx2yt1IXqWrz2irWZ1Uo+6rxVk7apf11M3lNFuS5pcsndxvo23f1t5JpPqdFp+tWcHw+1XQZFmN3d3sM8ZCjZtQc5Oev4Vb+HXiPT9FGradq8dz/AGfq1r9nlmtsebF1wRnqOTxXJUVjTxlSE4TW8VZemv8AmzoqYGlUhOEtpO79dNvuR6T4a1zwH4Ta9Sxk1XVJb60lt3ungWMQqy8BUzkknGT7Vzmma9ZW3w31Xw7Is32y7vYp4yFGzaoGcnPXj0rmaK0lmFRpRSSSTVkuktzKOWUk3KUm23Ftt9Y7eX3CqzIwdWKspyCOx9a9X+LWuf8AFG6Rbtbi31TXIYb3U8HlwiBUz9ev4VwHhTVNL0q9kn1XQYdZjZMJFLKUCNnOeOv0NM8Wa9eeJNcm1W9VEdwFSKMYSJAMKq+wq6GIjQws4qXvT0t27v7tNOjZniMNLEYunKUfdhd37vSyt5PXXqlYyaKKK849UKKKKACiiigAooooAKKKKACiiigAooooAKKKKACiiigAooooAKKKKAPTf2bP+Sgzf9g6X/0OOvo6vnH9mz/koM3/AGDpf/Q46+jq/ReGP9x+bPyfjH/kZf8AbqCiiivoT5UKhvf+PKf/AK5t/Kpqhvf+PKf/AK5t/KlLZlR+JHxSv3R9KD0NC/dH0oPQ1+NH9AH2D4B/5EjRP+vGH/0AVt1ieAf+RI0T/rxh/wDQBW3X7DQ/hR9EfguL/jz9X+YUUUVqc4V4T+1F/wAhLQv+uM380r3avH/2l9Du7zS9O1u2jaSKyLx3AUZ2q+MN9MjH414+fwlPL6iiu34NHv8AC9SNPNKTk7br707Hgleqfsz/API6X/8A14n/ANDWvK69r/Zm0K7S41DxDNG0ds8Qt4CRjzDnLEewwB+PtXxGRQlPH0+Vba/gfo3ElSMMsq8z3Vvnc9wooor9PPxoKKKKACiiigAooooA+R/id/yUPX/+v6T+dc5XR/E7/koev/8AX9J/Oucr8hxn+8VPV/mfu+B/3Wl/hX5IKKK6/RNI03VfhprV5FbqNX0qeOYyBjl7duCMdODk5qaFCVZuMd0m/u1LxGIjQipS2bS+92X4nIUV6Xpfg3S7j4WS3Uif8VFNbyalbDcc/Zo2CkY6cjJ/GsL+yNOs/hT/AG1d24fUtQv/ACbJySNkSD5yBnB5BHNdM8tqwScmrcvN8u3rt96OSGaUZtqKd1Lk+ff0318mcjRXo2iHTJ7O1j0f4W3msQbF+0XUxlZ3bHzbWUbQPSm3/hHTNO+MGl6CYZX029aGXyJiQ6I4OUYjnIINV/Zs3GMoyTTaXXrtulf5E/2tTUpRnFppN9HdLfZuz9bHndFdz46vPCWl3GoeHtE8ORySQTFG1GeZmk3q/wAwVegXgr+tS+LvClnN410K20CAw6drsMEtugYsI93DjPXjrUzy+SclCSk00na+7du3f8y6eZQai6kXFSTavbZJPo3bTX5M4GtXwvYaXqOptb6vq66VbiF3E5j35cDhce9dZ8TvC2lwazpEnhWI/wBn6kzWsYDFh56SbG5OevB/OtKPw54Zm+L03hyCxV7CzsHWQeY37yZI8lyc5zk9OnFbQy2pCtyys7SS62d9Vt0sc9TNqU8PzxurxlLZXXLo99L30PLD1OOR60V2fgXRdFTw3f8Ai/xNHLcWFpKtvb2kb7TczEZwT2AyP19MGLU9d8Iano91E3hIaVqCjNpNYzkqTnpIG7Y9P0rm+p2pqc5qLauk73t92l+lzr+vXqunCDkk7Nq1k/m03brZaEfjbSrDT9A8LXNnbiKW+04zXLbid77sZ56fhXK16vqnhi48Q+H/AAdJJMljpdppBe+vpOEhTf8Aqx7CuF8ZXnh+41BYfDWmtaWMC7BLI7NLcH++2TgfQV05hhOSTqaJWjZd/dV7L8338zmyzG+0j7LWTTld9vedk337Lt5GFRV3Qm09dXtjqttc3Nlv/exW7bZHHYA/XFeo+H9DsfE94dLuPhrdaHZzqwg1GMShoWAJUsWGGB7/AFrnwmBlitIyV9ra/orL5nRjcwjg9Zxdt27r9Wm/RI8hortPBHhzS3ttZ17xI0kml6MRG0MLbWuZSSFQHsOn50288QeDNR0+8t5vBq6bNsJs57G4YsH7Bw3BHrQsFaClUmo3vZO+tvRaeVwePvUcKcHK1rtWsr69Wr6O7scbRSxjLqD3YA11fxY0nT9E8ZSWGmW4gthbQuEDE/MyAk8+9YRoSlSlV6Jpfff/ACOmWIjGtGj1km/ut/mcxaKsl5BGwyrSqpHqCRXQfFHTbHR/H2q6bpsAgtIHQRxgk7QY1J5PPUmrPiPS7Gw0zwZdWkAjmvrYS3Lbid7iUAHnpx6V2fjrwzZHx/rnijxVK1roUU0YjjXiW9cRJ8kY9M9T/wDXI9GGAnKjOCtdOOvZOLer7bXPKqZlCOIhUbfK4zVuralFaLq97eXzPHq6TSNBtZPA+seJNRkmjWB0trFUIHmzE5OcjoFrJ1ae31DV5JNN01LGGRwsFrGxbb2AyeSTXVfFJ00mz0jwXbsCulW/m3hH8VzINzZ+gOPxrmoUoRjUqS1UdF5t6L9X8jsxFacpUqUNHJ3fdRWr+92j8xvjfQ9HsbjwnHDjT4dQ0yCa8n+Z8Mxw0mM+nOBUvgfw/oN78RrrRzOusaZFbztFNgoJCqZDcHsf5VoePIIrrVvh9azrvhm0uzjkXOMqXAI/I1oeC9PsdL+O2q6baqLayghuUUZJEa7Bnk16qw0Pra91cvNFffG9rbWPEeLmsDL33zck390rXvvfseSt94j3NJXdHxD4Dtb02MXgxLzTFYo13Lcv9qkHdxjgeoFZ/j/wqui+IoLXRzPfWV/At1YkKWkaNh0IHUjB/CvJqYJqDnTkpWdna+l9t0r/ACPbpY9SqKnUg4Nq6vbW2+zdn5M5Wir0mkapFNBDPp91btcSCKLzomQMxOAASK7nxIPCXge7Xw//AMI7Br+pQopvrq7mZUDkZ2oq9AAetTSwkpxlKb5Uurvu9lZal1sbGEowppzlK9krbLd3bS6nnFFeieKdL8JTfC9PE2gWMttcS6ksUkcspcwfKd0YPdeAQTzzVuXQNP8ACej6es3hG58SaxeW63EzOsn2e3VuiDaOW9a6P7Lqc3xK1k76ta7dL3+Ry/2vTcVaL5m3Gzsndb7u1l6+h5hV3VNJ1DTI7SS+tWgS8hE9uSQd6Ho3Fdx4k0bR7fRNN8aQ+HJ7K3F0bfUNInd1UtgkFGPzBTWt8VtW0JdB0CN/DMTy3Ojq1pJ9pcfZAegA/ix71p/ZkYU6kqk0mkmt9U+u3y9dzP8AtaU6lKNKm2pNp7aNdN/n1TWx5JU1ja3F9ew2VpGZbidxHGg6sx4Ar0mHSdM0PwZomqw+Df8AhJhfwmW8umkcrC2eYwE+7j1PcVQ8G6h4Wi+Jtv8A2boU8tpcXMC2gupyHtZM/Mwx94Z6A+lZrLeWcI1Jpc1u/XXtZ/K+po8056dSVKm3y37bp273XztocNqFpcWF9PY3kRiuIHMcqE8qw6jioK7n4r6lotx4q1C0g0BbS5h1F/tN0lwzNOASDweFJ61taRBpOpXUFrY/Cm+l0iQqpvWMxn2ngvuHy8dcCj+z4yrSpwmtHbaX6Lp1Y/7TlDDwq1Kb1V94r85dei3PLKK9H8NeDdMT4wXnhXUc3NjCk21mJBxs3KTjuMisjV9c8IQ3ENlp3hGKW0tJ/muJrlhNdqoIO4j7oJwePSs3gHCDlUmo6uPXdb7JmkcyjUqKFKDl7qldWtZ3tu1roc7quk6jpa2rahatALuETwbiDvjPRuKo1658WdW0JdK0OF/DEcs9zoyG0l+0uDag/dUD+LB9aq32g6d4QsbOzbwdceJdWngWa6mlWTyId3IRQo5Pqf8A9VdNfKlGrKNOa5Y2u9dL9Ntb+XTc5cPnDlRhKpTfNK9lprbd6vRLze+x5bRXeeOfDVm2haX4k0fSrrShe3BtLjT5937qbqNhbnaQDVvxGvhPwNPHoLeH4Nf1aONWvri6lZY0dhnYgX2I5rnll04OXtJJRVtddb7W0v8Ahp1OiOaQqKPs4uUnfTS65dHd3tp6630Ma30jTm+EVzrjW4OoJq626zbjkRlAduM461yNeqeIJNBn+CM1z4fgmtIZtYRprWR9/kSbMFVbqVwARn1ryujMaUaTpxjb4Vquu+oZXWlWjVlK/wAb0e620/4bQKKKK889Q9N/Zs/5KDN/2Dpf/Q46+jq+cf2bP+Sgzf8AYOl/9Djr6Or9F4Y/3H5s/J+Mf+Rl/wBuoKKKK+hPlQqG9/48p/8Arm38qmqG9/48p/8Arm38qUtmVH4kfFK/dH0oPQ0L90fSg9DX40f0AfYPgH/kSNE/68Yf/QBW3WJ4B/5EjRP+vGH/ANAFbdfsND+FH0R+C4v+PP1f5hRRRWpzhSSIkiNHIqujDDKwyCPQ0tFAHJyfDfwPJe/bG8O2nmbtxALBM/7gO39K6m3hht4Egt4kiiQBURFAVR6ADpT6Kyp0KVJt04pX7KxvWxVeskqs3K2122FFFFamAUUUUAFFFFABRRRQB8j/ABO/5KHr/wD1/SfzrnK6P4nf8lD1/wD6/pP51zlfkOM/3ip6v8z93wP+60v8K/JBXX/CbUrSy8TyWOpTpDp2qWstncu5AVQy/KTn3A/OuQoqcPWdCrGouheKoRxFGVKXVfd5/I9OvPFdjZ/F+wktZkfRdPjj0tSDlGg27Xb0IySfwrP+Kl/o8es6NoOlzJd6Po8KrmNgyyFm3P04zjArgaK7KmZ1KlOcGvid/TbT00X3HFSymlTqwqJv3Y29d9fXV/eezeM11LX9Uj1DR/HGm6f4YESeWiXvkm3QKNw8peS3t+FUvEOq6TN8afDWo2upRTafHBbA3DSDgDdneex6Zz615LgZzgUtbVM3c3zcmralu3t0XZHPSySMEo8+ii4rRLR9X3fn+BqeLZY5vFerzQyLJHJfTMjqchgXJBBr0fwR4j0iD4drf311Eus+H0uYtPjZhucTKNuB1OCe3TFeSUVy4bHTw9WVSK3v/mvudmdmLy6GJowpSfw2/KzXzTaZ6r8Idb0RdCmh8QXUSSaNeHU7ISMAZGKMGQZ/2sH6msL4WatF/wALDn1XVLqKDz7e6d5JXCje6k4yfc1w9FaLMppUlb4Hf19fRaGUsppt1nzP94rene3q3c7rwJeaTq3gy/8ABWr38emyS3C3dhdS8RiUDBRz2BH8zVPU/BI0jSLu+1bxHo8ciL/otvbTid7hs9Pl+6MdzXI0gAHQAVk8XCdNRqQu0rJ3a06X726bGywU4VZSpVOVSd2rJ69bPpe2u/lY9Ul8aQ6Lo/hW2H2fVNNk0ryNUsCwYEb+4/hcdq5jxZ4f0SDVrKfQtbtZdH1GRdjPIPMs9x5Ei9cL6+1cnRWlbMHXjy1I3WlvKyS+59UZ0Msjh5c9KTTd7+d22vmr6Ptoz0bwQmieEvilLa3OsWV3DHA0drqG3MSTMoKseoGORnP410fhNNS0jxlb6v4x8d2c0JkZYYotQ80TMQQCVHCIM559hXi1IAPQVrQzRUUlGGibaV3b597dDHE5O67blU1lFRbsr6X1Xa99bfgeg+ENT0e5tPEnhLWL5LK31Scy2t6eY45lY43f7J45qld+BBptjd3mreJtEgiiQm3FvOJ3uH7KFXkZ9e1cZSAAdhXO8ZCcFGpC7V7O7Xnr3s35HQsDOFRypVOVSs2rJ6pJXV9rpa7m5faNa2vhTTtci1q1nurqZkexUfvIQucMefYdu4613HjTRbbxxdWfibSNe0iCOa0jjvIry5ET27oMHIPUf4V5ZSYHoKKeLpxjKDp+67aXe66389dB1cFUnKNRVLSV7Oy2fS2m1lZ+Wp6L8TZtFEfg+30XUob21srbyWkVuQRIMkjqM8nmtvxT4u0fUfG2seHdfmS+8OXUyG2u4mDNZSeWo3ow/hznI+vvXkFFbPNZ80nGKXM1ddLJWt6M51k1PljGUm3FSs+t5SUr37qx6D4U0PTdB8fTXV/qlhe6dpED38UsUykXBX/VqBn727HHtXD6tfXGp6ldajdMWnuZWlkPuxzVXA9BS1yVsQpwVOEbK7fff/Lod1DDOFR1Zy5pWS2tt/m9/kejeLNRsJtc8AyQ3kEiWtjZrcMrgiIq4JDehFaWi6no4+O2s311fW406VLhfO8wBHBQDAb35ryeiutZpLn5+X7Sl9yscTyeDpunzP4ZR/8AAne53f8Awr63ubv7Rp/ivQzojEsLqW5CSRp6NGedwFQfEPxRDceJbF/DN1PBa6ParaWdyhKOwAILg9RnJH0+tcVgZ6ClrGeMioOFGHLdpvVvba3Zfj5m8MDJ1FOtPnsmkrJb7t93bTovI17rxLr17cWs2o6teX/2WZZoVuJmdVYHOefpXbeLNM0PxxqR8SaP4k0vT5rpFN5ZahL5TRSAYJB/iHH+e3makBgWXcAeRnGa7m6Hwz1hY7r7RqvhyfaBLaxwfaIiQOqHqM+/5VthKrqRnCo1JOztJ2el9U/8zDG0Y0pwnSTi1dXjG6s7aOO+vdLSxseJ7DSNO+CS2ukaguoAayv2i6RSqSS+Wc7M9VAwM98VdutW1LxhpGnXvh3xkNI1G3tlgvdPmvTbqzL/AMtEPQ5/wrjvGviLSrnRbDwz4bt7iHSLJ2laW4x5tzKersBwO/8A9auRIB6jNdFfMY06nJBXjypOza1XZ76ficuGyuVWkp1G1LmlJcyT0fdba2vZWtodp8QTdWul2un3/jWfXb9nL3Nsk7TW8OB8vzk8t1/z11PGFra+JPB2g6tp+saYg0vS/s9zbzzhJg684Ve+e1eb0VxvHJuacdJJLd9Ntfz/AEO9Zc4qm4z96LbvZa33Vlb5fqeleGNJ1a1sbLUPBvj2yiWRA15BcXP2fyZO4MbZDD3xzUHjDXdD/wCFu6frFk8L21tLbm8nt1xHJIp+d1HcfzxXnZAPUClqnmLVNU4RtZp7tq67J7X6kRytOq6lSd7prZJ2fdre3Q9J8SWOm6b8R4PFN5qmlajo93qon2W8wlcRk7ssnoP1rb1xdVufFb67qHj6yTw4s4miFtfncYc5WNYl/iIwP1rxukwM5wK0jmijzWho3zbvfz7ry/EzllDlyXqapct+VbeXZ+f4Hr1pq2lr8fdT1JtQtRZPBKFuPNHlkmEAYbp14ryOXl3x3JpKK5cVjHiFZq3vSl/4Fb/I68HgY4Z3Tv7sY/8AgN/zuek+Mre28SeFtC1rTdZ0yP8AsvSxBc2804SZZE5wq989q2dU1TVPGVpaat4Z8Z/2XdrAkV7ps9+bcK6jG9OxBrx2ggHqM11f2o+aTcfiSvZtarZrt+Jyf2OuWKU/hbtdJ6PdNdfXRnbeObi709NNt5/Gk+v38MonuIRM0tvA6n5drk8t1BrY8XaLY+O9Q/4Sjw9rOmQzXaJ9tsr25ELwSBQCRnqOK8xpCAeoBrJ49S5ozheLtpd3TWzu7/M2WXOChKnO0431srNPVqyt2Vuum7PTfEUOg6P8IpdEsdctNR1Aaokl15L8Ftpzs7lQMDPrmvM6KKwxWJWIlFqPKkrW9DoweFeGjJOTk5Ntt+YUUUVynYem/s2f8lBm/wCwdL/6HHX0dXzj+zZ/yUGb/sHS/wDocdfR1fovDH+4/Nn5Pxj/AMjL/t1BRRRX0J8qFRXgJtJgBkmNsflUtFJq6GnZ3PiTay/KwIYcEHsaRvumva/iR8Hb+41efVPC7QSRXDmR7SR9hRj12k8EZ5wcYql4I+C+ry6nFceJzDa2UbBmgjkDyS4/hyOAPXnNfmUsixqreyUH69PW5+xw4ky54f27qLbbr6W/pHsngRGj8F6KjqVYWMOQf9wVtUiKqIqIoVVGAAOAKWv0unHkio9j8fqz9pUlPu7hRRRVmYUUUUAFFFFABRRRQAUUUUAFFFFABRRRQB8j/E7/AJKHr/8A1/SfzrnK6v4vWc1l8SNaSZSPNuPOT3VwCK5SvyLGpxxNRPu/zP3bL5KWEpNfyx/JBRRRXMdgUUUUAFFFFABRRRQAUUUUAFFFFABRRRQAUUUUAFFFFABRRRQAUUUUAFFFFABRRRQAUUUUAFFFFABRRRQAUUUUAFFFFABRRRQAUUUUAFFFFABRRRQAUUUUAFFFFAHpv7Nn/JQZv+wdL/6HHX0dXz5+zLZSSeLNR1DafLgs/LLdtzsDj8lNfQdfo3DUWsCm+rZ+S8YSTzJpdEgooor6A+XCiiigAooooAKKKKACiiigAooooAKKKKACiiigAooooAKKKKACiiigDgvi18PYfGNol3ZyJb6tbqVjkYfLKvXY39D2rwXUvAfjHT7gwz+HdQcg/ehiMqH6FcivreivDzDIcPjZ+0bcZeXU+kyvifFZfT9jZSitr9PRnx9/wiXir/oW9X/8BH/wo/4RLxV/0Ler/wDgI/8AhX2DRXnf6pUf+fj+5Hq/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o/wCES8Vf9C3q/wD4CP8A4V9g0Uf6pUf+fj+5B/rzX/59L72fH3/CJeKv+hb1f/wEf/Cj/hEvFX/Qt6v/AOAj/wCFfYNFH+qVH/n4/uQf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rW8PfDXxjrF0ka6PPYxE/NNdqYlUeuDyfwFfVdFXDhTDqScptr5EVON8U4tQpxT+bOe8A+FLHwhoKabZkySMd9xMRgyvjk+w9BXQ0UV9NSpQpQUIKyR8dWrVK9R1KjvJ7sKKKK0MgooooAKKKKACiiigAooooAKKKKACiiigAooooAKKKKACiiigAooooA//Z"/>
          <p:cNvSpPr>
            <a:spLocks noChangeAspect="1" noChangeArrowheads="1"/>
          </p:cNvSpPr>
          <p:nvPr/>
        </p:nvSpPr>
        <p:spPr bwMode="auto">
          <a:xfrm>
            <a:off x="1736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a:extLst>
              <a:ext uri="{FF2B5EF4-FFF2-40B4-BE49-F238E27FC236}">
                <a16:creationId xmlns:a16="http://schemas.microsoft.com/office/drawing/2014/main" id="{39AEF7C7-50DB-1FF7-A129-E345442E3303}"/>
              </a:ext>
            </a:extLst>
          </p:cNvPr>
          <p:cNvPicPr>
            <a:picLocks noChangeAspect="1"/>
          </p:cNvPicPr>
          <p:nvPr/>
        </p:nvPicPr>
        <p:blipFill>
          <a:blip r:embed="rId3"/>
          <a:stretch>
            <a:fillRect/>
          </a:stretch>
        </p:blipFill>
        <p:spPr>
          <a:xfrm>
            <a:off x="1674042" y="1856645"/>
            <a:ext cx="8865056" cy="4438878"/>
          </a:xfrm>
          <a:prstGeom prst="rect">
            <a:avLst/>
          </a:prstGeom>
        </p:spPr>
      </p:pic>
    </p:spTree>
    <p:extLst>
      <p:ext uri="{BB962C8B-B14F-4D97-AF65-F5344CB8AC3E}">
        <p14:creationId xmlns:p14="http://schemas.microsoft.com/office/powerpoint/2010/main" val="42593661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25375"/>
            <a:ext cx="9144000" cy="7013256"/>
          </a:xfrm>
          <a:prstGeom prst="rect">
            <a:avLst/>
          </a:prstGeom>
          <a:solidFill>
            <a:schemeClr val="bg1">
              <a:alpha val="63000"/>
            </a:schemeClr>
          </a:solidFill>
        </p:spPr>
      </p:pic>
      <p:sp>
        <p:nvSpPr>
          <p:cNvPr id="6" name="Title 1"/>
          <p:cNvSpPr>
            <a:spLocks noGrp="1"/>
          </p:cNvSpPr>
          <p:nvPr>
            <p:ph type="title"/>
          </p:nvPr>
        </p:nvSpPr>
        <p:spPr>
          <a:xfrm>
            <a:off x="1524001" y="116632"/>
            <a:ext cx="9362915" cy="1084380"/>
          </a:xfrm>
          <a:solidFill>
            <a:schemeClr val="bg1">
              <a:alpha val="63000"/>
            </a:schemeClr>
          </a:solidFill>
        </p:spPr>
        <p:txBody>
          <a:bodyPr>
            <a:noAutofit/>
          </a:bodyPr>
          <a:lstStyle/>
          <a:p>
            <a:r>
              <a:rPr lang="en-GB" sz="4000"/>
              <a:t>Find us! … </a:t>
            </a:r>
            <a:br>
              <a:rPr lang="en-GB" sz="4000"/>
            </a:br>
            <a:endParaRPr lang="en-GB" sz="4000"/>
          </a:p>
        </p:txBody>
      </p:sp>
      <p:sp>
        <p:nvSpPr>
          <p:cNvPr id="5" name="TextBox 4"/>
          <p:cNvSpPr txBox="1"/>
          <p:nvPr/>
        </p:nvSpPr>
        <p:spPr>
          <a:xfrm>
            <a:off x="5305428" y="5911557"/>
            <a:ext cx="5362572" cy="1076325"/>
          </a:xfrm>
          <a:prstGeom prst="rect">
            <a:avLst/>
          </a:prstGeom>
          <a:solidFill>
            <a:schemeClr val="bg1">
              <a:alpha val="63000"/>
            </a:schemeClr>
          </a:solidFill>
        </p:spPr>
        <p:txBody>
          <a:bodyPr>
            <a:noAutofit/>
          </a:bodyPr>
          <a:lstStyle>
            <a:defPPr>
              <a:defRPr lang="en-US"/>
            </a:defPPr>
            <a:lvl1pPr algn="ctr">
              <a:spcBef>
                <a:spcPct val="0"/>
              </a:spcBef>
              <a:buNone/>
              <a:defRPr sz="3600">
                <a:solidFill>
                  <a:schemeClr val="tx1"/>
                </a:solidFill>
                <a:latin typeface="+mj-lt"/>
                <a:ea typeface="+mj-ea"/>
                <a:cs typeface="+mj-c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n-GB"/>
              <a:t>Open </a:t>
            </a:r>
            <a:r>
              <a:rPr lang="en-GB" sz="3200"/>
              <a:t>8.30-midnight</a:t>
            </a:r>
          </a:p>
          <a:p>
            <a:pPr algn="r"/>
            <a:endParaRPr lang="en-GB" sz="2700"/>
          </a:p>
          <a:p>
            <a:endParaRPr lang="en-GB" sz="2700"/>
          </a:p>
          <a:p>
            <a:endParaRPr lang="en-GB" sz="2700"/>
          </a:p>
          <a:p>
            <a:endParaRPr lang="en-GB" sz="2700"/>
          </a:p>
          <a:p>
            <a:endParaRPr lang="en-GB" sz="2700"/>
          </a:p>
        </p:txBody>
      </p:sp>
    </p:spTree>
    <p:extLst>
      <p:ext uri="{BB962C8B-B14F-4D97-AF65-F5344CB8AC3E}">
        <p14:creationId xmlns:p14="http://schemas.microsoft.com/office/powerpoint/2010/main" val="2454142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p:txBody>
          <a:bodyPr>
            <a:normAutofit lnSpcReduction="10000"/>
          </a:bodyPr>
          <a:lstStyle/>
          <a:p>
            <a:r>
              <a:rPr lang="en-GB" sz="3200"/>
              <a:t>The Senior Tutor is responsible for overseeing student support and welfare, including:</a:t>
            </a:r>
          </a:p>
          <a:p>
            <a:pPr marL="380990" indent="-380990">
              <a:buFontTx/>
              <a:buChar char="-"/>
            </a:pPr>
            <a:r>
              <a:rPr lang="en-GB"/>
              <a:t>The Personal Tutor System</a:t>
            </a:r>
          </a:p>
          <a:p>
            <a:pPr marL="380990" indent="-380990">
              <a:buFontTx/>
              <a:buChar char="-"/>
            </a:pPr>
            <a:r>
              <a:rPr lang="en-GB"/>
              <a:t>Liaison with Wellbeing and Disability Services</a:t>
            </a:r>
          </a:p>
          <a:p>
            <a:pPr marL="380990" indent="-380990">
              <a:buFontTx/>
              <a:buChar char="-"/>
            </a:pPr>
            <a:r>
              <a:rPr lang="en-GB"/>
              <a:t>Advice about Mitigating Circumstances and Reasonable Adjustments (if your personal tutor can’t help)</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p:txBody>
          <a:bodyPr/>
          <a:lstStyle/>
          <a:p>
            <a:r>
              <a:rPr lang="en-GB"/>
              <a:t>SENIOR TUTOR</a:t>
            </a:r>
          </a:p>
        </p:txBody>
      </p:sp>
    </p:spTree>
    <p:extLst>
      <p:ext uri="{BB962C8B-B14F-4D97-AF65-F5344CB8AC3E}">
        <p14:creationId xmlns:p14="http://schemas.microsoft.com/office/powerpoint/2010/main" val="2155711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5733070" y="5759116"/>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Group study</a:t>
            </a:r>
          </a:p>
        </p:txBody>
      </p:sp>
    </p:spTree>
    <p:extLst>
      <p:ext uri="{BB962C8B-B14F-4D97-AF65-F5344CB8AC3E}">
        <p14:creationId xmlns:p14="http://schemas.microsoft.com/office/powerpoint/2010/main" val="31043683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5733070" y="5773620"/>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Quiet study</a:t>
            </a:r>
          </a:p>
        </p:txBody>
      </p:sp>
    </p:spTree>
    <p:extLst>
      <p:ext uri="{BB962C8B-B14F-4D97-AF65-F5344CB8AC3E}">
        <p14:creationId xmlns:p14="http://schemas.microsoft.com/office/powerpoint/2010/main" val="962756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1068" r="8130"/>
          <a:stretch/>
        </p:blipFill>
        <p:spPr>
          <a:xfrm>
            <a:off x="1524000" y="0"/>
            <a:ext cx="5076056" cy="6858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2754" y="0"/>
            <a:ext cx="4566600" cy="6858000"/>
          </a:xfrm>
          <a:prstGeom prst="rect">
            <a:avLst/>
          </a:prstGeom>
        </p:spPr>
      </p:pic>
      <p:sp>
        <p:nvSpPr>
          <p:cNvPr id="4" name="Rectangle 3"/>
          <p:cNvSpPr/>
          <p:nvPr/>
        </p:nvSpPr>
        <p:spPr>
          <a:xfrm>
            <a:off x="1524000" y="6093296"/>
            <a:ext cx="4644008" cy="764704"/>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tx1"/>
                </a:solidFill>
              </a:rPr>
              <a:t>Wolfson Research Exchange</a:t>
            </a:r>
          </a:p>
        </p:txBody>
      </p:sp>
      <p:sp>
        <p:nvSpPr>
          <p:cNvPr id="6" name="Rectangle 5"/>
          <p:cNvSpPr/>
          <p:nvPr/>
        </p:nvSpPr>
        <p:spPr>
          <a:xfrm>
            <a:off x="6168008" y="6093296"/>
            <a:ext cx="4644008" cy="764704"/>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tx1"/>
                </a:solidFill>
              </a:rPr>
              <a:t>Postgraduate Hub</a:t>
            </a:r>
          </a:p>
        </p:txBody>
      </p:sp>
    </p:spTree>
    <p:extLst>
      <p:ext uri="{BB962C8B-B14F-4D97-AF65-F5344CB8AC3E}">
        <p14:creationId xmlns:p14="http://schemas.microsoft.com/office/powerpoint/2010/main" val="29804534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
            <a:ext cx="9144000" cy="6857999"/>
          </a:xfrm>
          <a:prstGeom prst="rect">
            <a:avLst/>
          </a:prstGeom>
          <a:solidFill>
            <a:schemeClr val="bg1"/>
          </a:solidFill>
        </p:spPr>
      </p:pic>
      <p:sp>
        <p:nvSpPr>
          <p:cNvPr id="6" name="TextBox 5"/>
          <p:cNvSpPr txBox="1"/>
          <p:nvPr/>
        </p:nvSpPr>
        <p:spPr>
          <a:xfrm>
            <a:off x="1793776" y="4990894"/>
            <a:ext cx="8604448" cy="1200329"/>
          </a:xfrm>
          <a:prstGeom prst="rect">
            <a:avLst/>
          </a:prstGeom>
          <a:solidFill>
            <a:schemeClr val="bg1">
              <a:alpha val="81000"/>
            </a:schemeClr>
          </a:solidFill>
        </p:spPr>
        <p:txBody>
          <a:bodyPr wrap="square" rtlCol="0">
            <a:spAutoFit/>
          </a:bodyPr>
          <a:lstStyle>
            <a:defPPr>
              <a:defRPr lang="en-US"/>
            </a:defPPr>
            <a:lvl1pPr>
              <a:defRPr b="1"/>
            </a:lvl1pPr>
          </a:lstStyle>
          <a:p>
            <a:r>
              <a:rPr lang="en-GB" sz="2400" b="0"/>
              <a:t>Find the reading list linked from your module in Moodle </a:t>
            </a:r>
          </a:p>
          <a:p>
            <a:endParaRPr lang="en-GB" sz="2400" b="0"/>
          </a:p>
          <a:p>
            <a:r>
              <a:rPr lang="en-GB" sz="2400" b="0"/>
              <a:t>Or follow the reading list link under Library Search</a:t>
            </a:r>
          </a:p>
        </p:txBody>
      </p:sp>
      <p:sp>
        <p:nvSpPr>
          <p:cNvPr id="9" name="Title 1"/>
          <p:cNvSpPr txBox="1">
            <a:spLocks/>
          </p:cNvSpPr>
          <p:nvPr/>
        </p:nvSpPr>
        <p:spPr>
          <a:xfrm>
            <a:off x="1524000" y="242585"/>
            <a:ext cx="914400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a:t>Online reading lists</a:t>
            </a:r>
          </a:p>
        </p:txBody>
      </p:sp>
      <p:pic>
        <p:nvPicPr>
          <p:cNvPr id="10" name="Picture 9">
            <a:extLst>
              <a:ext uri="{FF2B5EF4-FFF2-40B4-BE49-F238E27FC236}">
                <a16:creationId xmlns:a16="http://schemas.microsoft.com/office/drawing/2014/main" id="{E2AD8694-16BB-4844-1B02-455FB23BAA84}"/>
              </a:ext>
            </a:extLst>
          </p:cNvPr>
          <p:cNvPicPr>
            <a:picLocks noChangeAspect="1"/>
          </p:cNvPicPr>
          <p:nvPr/>
        </p:nvPicPr>
        <p:blipFill>
          <a:blip r:embed="rId4"/>
          <a:stretch>
            <a:fillRect/>
          </a:stretch>
        </p:blipFill>
        <p:spPr>
          <a:xfrm>
            <a:off x="2423592" y="2146953"/>
            <a:ext cx="7056784" cy="2463543"/>
          </a:xfrm>
          <a:prstGeom prst="rect">
            <a:avLst/>
          </a:prstGeom>
        </p:spPr>
      </p:pic>
      <p:sp>
        <p:nvSpPr>
          <p:cNvPr id="8" name="Oval 7"/>
          <p:cNvSpPr/>
          <p:nvPr/>
        </p:nvSpPr>
        <p:spPr>
          <a:xfrm>
            <a:off x="5231904" y="4160103"/>
            <a:ext cx="1440160" cy="450393"/>
          </a:xfrm>
          <a:prstGeom prst="ellipse">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Tree>
    <p:extLst>
      <p:ext uri="{BB962C8B-B14F-4D97-AF65-F5344CB8AC3E}">
        <p14:creationId xmlns:p14="http://schemas.microsoft.com/office/powerpoint/2010/main" val="14200273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5790"/>
            <a:ext cx="9144000" cy="6863790"/>
          </a:xfrm>
        </p:spPr>
      </p:pic>
      <p:sp>
        <p:nvSpPr>
          <p:cNvPr id="5" name="Title 1"/>
          <p:cNvSpPr txBox="1">
            <a:spLocks/>
          </p:cNvSpPr>
          <p:nvPr/>
        </p:nvSpPr>
        <p:spPr>
          <a:xfrm>
            <a:off x="1524000" y="152778"/>
            <a:ext cx="914400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a:t>Finding books…</a:t>
            </a:r>
          </a:p>
        </p:txBody>
      </p:sp>
      <p:pic>
        <p:nvPicPr>
          <p:cNvPr id="9" name="Picture 8"/>
          <p:cNvPicPr>
            <a:picLocks noChangeAspect="1"/>
          </p:cNvPicPr>
          <p:nvPr/>
        </p:nvPicPr>
        <p:blipFill>
          <a:blip r:embed="rId3"/>
          <a:stretch>
            <a:fillRect/>
          </a:stretch>
        </p:blipFill>
        <p:spPr>
          <a:xfrm>
            <a:off x="1847528" y="1378146"/>
            <a:ext cx="7632848" cy="928504"/>
          </a:xfrm>
          <a:prstGeom prst="rect">
            <a:avLst/>
          </a:prstGeom>
        </p:spPr>
      </p:pic>
      <p:pic>
        <p:nvPicPr>
          <p:cNvPr id="7" name="Picture 6">
            <a:extLst>
              <a:ext uri="{FF2B5EF4-FFF2-40B4-BE49-F238E27FC236}">
                <a16:creationId xmlns:a16="http://schemas.microsoft.com/office/drawing/2014/main" id="{13728F5D-F083-2B34-9FC3-A52826CABEE6}"/>
              </a:ext>
            </a:extLst>
          </p:cNvPr>
          <p:cNvPicPr>
            <a:picLocks noChangeAspect="1"/>
          </p:cNvPicPr>
          <p:nvPr/>
        </p:nvPicPr>
        <p:blipFill>
          <a:blip r:embed="rId4"/>
          <a:stretch>
            <a:fillRect/>
          </a:stretch>
        </p:blipFill>
        <p:spPr>
          <a:xfrm>
            <a:off x="1665938" y="2852937"/>
            <a:ext cx="8860124" cy="1874865"/>
          </a:xfrm>
          <a:prstGeom prst="rect">
            <a:avLst/>
          </a:prstGeom>
        </p:spPr>
      </p:pic>
    </p:spTree>
    <p:extLst>
      <p:ext uri="{BB962C8B-B14F-4D97-AF65-F5344CB8AC3E}">
        <p14:creationId xmlns:p14="http://schemas.microsoft.com/office/powerpoint/2010/main" val="9788875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3604" y="-297"/>
            <a:ext cx="9144793" cy="6858594"/>
          </a:xfrm>
          <a:prstGeom prst="rect">
            <a:avLst/>
          </a:prstGeom>
        </p:spPr>
      </p:pic>
      <p:pic>
        <p:nvPicPr>
          <p:cNvPr id="3" name="Picture 2">
            <a:extLst>
              <a:ext uri="{FF2B5EF4-FFF2-40B4-BE49-F238E27FC236}">
                <a16:creationId xmlns:a16="http://schemas.microsoft.com/office/drawing/2014/main" id="{530F62D6-8D0A-4D96-43B4-8D2772BDF203}"/>
              </a:ext>
            </a:extLst>
          </p:cNvPr>
          <p:cNvPicPr>
            <a:picLocks noChangeAspect="1"/>
          </p:cNvPicPr>
          <p:nvPr/>
        </p:nvPicPr>
        <p:blipFill>
          <a:blip r:embed="rId3"/>
          <a:stretch>
            <a:fillRect/>
          </a:stretch>
        </p:blipFill>
        <p:spPr>
          <a:xfrm>
            <a:off x="1524000" y="920967"/>
            <a:ext cx="9144000" cy="5016066"/>
          </a:xfrm>
          <a:prstGeom prst="rect">
            <a:avLst/>
          </a:prstGeom>
        </p:spPr>
      </p:pic>
      <p:sp>
        <p:nvSpPr>
          <p:cNvPr id="8" name="Rectangle: Rounded Corners 7">
            <a:extLst>
              <a:ext uri="{FF2B5EF4-FFF2-40B4-BE49-F238E27FC236}">
                <a16:creationId xmlns:a16="http://schemas.microsoft.com/office/drawing/2014/main" id="{2B476C9B-B3A5-BCA7-C9BE-D34F739EAD16}"/>
              </a:ext>
            </a:extLst>
          </p:cNvPr>
          <p:cNvSpPr/>
          <p:nvPr/>
        </p:nvSpPr>
        <p:spPr>
          <a:xfrm>
            <a:off x="6312024" y="3429000"/>
            <a:ext cx="1800200" cy="288032"/>
          </a:xfrm>
          <a:prstGeom prst="roundRect">
            <a:avLst/>
          </a:prstGeom>
          <a:no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4623D88E-6112-3512-0631-29E20F0C4A99}"/>
              </a:ext>
            </a:extLst>
          </p:cNvPr>
          <p:cNvSpPr/>
          <p:nvPr/>
        </p:nvSpPr>
        <p:spPr>
          <a:xfrm>
            <a:off x="6312024" y="3717032"/>
            <a:ext cx="3528392" cy="432048"/>
          </a:xfrm>
          <a:prstGeom prst="roundRect">
            <a:avLst/>
          </a:prstGeom>
          <a:no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79760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1524000" y="188640"/>
            <a:ext cx="9144001" cy="1143000"/>
          </a:xfrm>
          <a:prstGeom prst="rect">
            <a:avLst/>
          </a:prstGeom>
          <a:solidFill>
            <a:schemeClr val="bg1">
              <a:alpha val="70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Finding specific articles and papers</a:t>
            </a:r>
          </a:p>
        </p:txBody>
      </p:sp>
      <p:pic>
        <p:nvPicPr>
          <p:cNvPr id="6" name="Picture 5">
            <a:extLst>
              <a:ext uri="{FF2B5EF4-FFF2-40B4-BE49-F238E27FC236}">
                <a16:creationId xmlns:a16="http://schemas.microsoft.com/office/drawing/2014/main" id="{2A8A969C-7415-FF48-28D3-58532C5D9EFE}"/>
              </a:ext>
            </a:extLst>
          </p:cNvPr>
          <p:cNvPicPr>
            <a:picLocks noChangeAspect="1"/>
          </p:cNvPicPr>
          <p:nvPr/>
        </p:nvPicPr>
        <p:blipFill>
          <a:blip r:embed="rId3"/>
          <a:stretch>
            <a:fillRect/>
          </a:stretch>
        </p:blipFill>
        <p:spPr>
          <a:xfrm>
            <a:off x="1928228" y="2564904"/>
            <a:ext cx="8335545" cy="1728192"/>
          </a:xfrm>
          <a:prstGeom prst="rect">
            <a:avLst/>
          </a:prstGeom>
        </p:spPr>
      </p:pic>
      <mc:AlternateContent xmlns:mc="http://schemas.openxmlformats.org/markup-compatibility/2006">
        <mc:Choice xmlns:p14="http://schemas.microsoft.com/office/powerpoint/2010/main" Requires="p14">
          <p:contentPart p14:bwMode="auto" r:id="rId4">
            <p14:nvContentPartPr>
              <p14:cNvPr id="7" name="Ink 6">
                <a:extLst>
                  <a:ext uri="{FF2B5EF4-FFF2-40B4-BE49-F238E27FC236}">
                    <a16:creationId xmlns:a16="http://schemas.microsoft.com/office/drawing/2014/main" id="{15EA97C4-B33C-8A87-9C01-7AB185FDD57D}"/>
                  </a:ext>
                </a:extLst>
              </p14:cNvPr>
              <p14:cNvContentPartPr/>
              <p14:nvPr/>
            </p14:nvContentPartPr>
            <p14:xfrm>
              <a:off x="3557891" y="2957922"/>
              <a:ext cx="957960" cy="578160"/>
            </p14:xfrm>
          </p:contentPart>
        </mc:Choice>
        <mc:Fallback>
          <p:pic>
            <p:nvPicPr>
              <p:cNvPr id="7" name="Ink 6">
                <a:extLst>
                  <a:ext uri="{FF2B5EF4-FFF2-40B4-BE49-F238E27FC236}">
                    <a16:creationId xmlns:a16="http://schemas.microsoft.com/office/drawing/2014/main" id="{15EA97C4-B33C-8A87-9C01-7AB185FDD57D}"/>
                  </a:ext>
                </a:extLst>
              </p:cNvPr>
              <p:cNvPicPr/>
              <p:nvPr/>
            </p:nvPicPr>
            <p:blipFill>
              <a:blip r:embed="rId5"/>
              <a:stretch>
                <a:fillRect/>
              </a:stretch>
            </p:blipFill>
            <p:spPr>
              <a:xfrm>
                <a:off x="3521905" y="2921944"/>
                <a:ext cx="1029573" cy="649755"/>
              </a:xfrm>
              <a:prstGeom prst="rect">
                <a:avLst/>
              </a:prstGeom>
            </p:spPr>
          </p:pic>
        </mc:Fallback>
      </mc:AlternateContent>
    </p:spTree>
    <p:extLst>
      <p:ext uri="{BB962C8B-B14F-4D97-AF65-F5344CB8AC3E}">
        <p14:creationId xmlns:p14="http://schemas.microsoft.com/office/powerpoint/2010/main" val="17557989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1524000" y="188640"/>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Searching academic databases</a:t>
            </a:r>
          </a:p>
        </p:txBody>
      </p:sp>
      <p:pic>
        <p:nvPicPr>
          <p:cNvPr id="5" name="Picture 4">
            <a:extLst>
              <a:ext uri="{FF2B5EF4-FFF2-40B4-BE49-F238E27FC236}">
                <a16:creationId xmlns:a16="http://schemas.microsoft.com/office/drawing/2014/main" id="{971A1EEA-D393-6D71-787D-0FF089B98602}"/>
              </a:ext>
            </a:extLst>
          </p:cNvPr>
          <p:cNvPicPr>
            <a:picLocks noChangeAspect="1"/>
          </p:cNvPicPr>
          <p:nvPr/>
        </p:nvPicPr>
        <p:blipFill>
          <a:blip r:embed="rId3"/>
          <a:stretch>
            <a:fillRect/>
          </a:stretch>
        </p:blipFill>
        <p:spPr>
          <a:xfrm>
            <a:off x="2567607" y="2197229"/>
            <a:ext cx="7056784" cy="2463543"/>
          </a:xfrm>
          <a:prstGeom prst="rect">
            <a:avLst/>
          </a:prstGeom>
        </p:spPr>
      </p:pic>
      <mc:AlternateContent xmlns:mc="http://schemas.openxmlformats.org/markup-compatibility/2006">
        <mc:Choice xmlns:p14="http://schemas.microsoft.com/office/powerpoint/2010/main" Requires="p14">
          <p:contentPart p14:bwMode="auto" r:id="rId4">
            <p14:nvContentPartPr>
              <p14:cNvPr id="14" name="Ink 13">
                <a:extLst>
                  <a:ext uri="{FF2B5EF4-FFF2-40B4-BE49-F238E27FC236}">
                    <a16:creationId xmlns:a16="http://schemas.microsoft.com/office/drawing/2014/main" id="{5BAB3F15-6B45-D2B6-091F-70CE1BF7A83E}"/>
                  </a:ext>
                </a:extLst>
              </p14:cNvPr>
              <p14:cNvContentPartPr/>
              <p14:nvPr/>
            </p14:nvContentPartPr>
            <p14:xfrm>
              <a:off x="2423592" y="3314591"/>
              <a:ext cx="1749600" cy="803520"/>
            </p14:xfrm>
          </p:contentPart>
        </mc:Choice>
        <mc:Fallback>
          <p:pic>
            <p:nvPicPr>
              <p:cNvPr id="14" name="Ink 13">
                <a:extLst>
                  <a:ext uri="{FF2B5EF4-FFF2-40B4-BE49-F238E27FC236}">
                    <a16:creationId xmlns:a16="http://schemas.microsoft.com/office/drawing/2014/main" id="{5BAB3F15-6B45-D2B6-091F-70CE1BF7A83E}"/>
                  </a:ext>
                </a:extLst>
              </p:cNvPr>
              <p:cNvPicPr/>
              <p:nvPr/>
            </p:nvPicPr>
            <p:blipFill>
              <a:blip r:embed="rId5"/>
              <a:stretch>
                <a:fillRect/>
              </a:stretch>
            </p:blipFill>
            <p:spPr>
              <a:xfrm>
                <a:off x="2387585" y="3278591"/>
                <a:ext cx="1821255" cy="875160"/>
              </a:xfrm>
              <a:prstGeom prst="rect">
                <a:avLst/>
              </a:prstGeom>
            </p:spPr>
          </p:pic>
        </mc:Fallback>
      </mc:AlternateContent>
      <p:pic>
        <p:nvPicPr>
          <p:cNvPr id="11" name="Picture 10">
            <a:extLst>
              <a:ext uri="{FF2B5EF4-FFF2-40B4-BE49-F238E27FC236}">
                <a16:creationId xmlns:a16="http://schemas.microsoft.com/office/drawing/2014/main" id="{DB11095B-132C-FF45-F8B8-F9EC3A2A77D7}"/>
              </a:ext>
            </a:extLst>
          </p:cNvPr>
          <p:cNvPicPr>
            <a:picLocks noChangeAspect="1"/>
          </p:cNvPicPr>
          <p:nvPr/>
        </p:nvPicPr>
        <p:blipFill>
          <a:blip r:embed="rId6"/>
          <a:stretch>
            <a:fillRect/>
          </a:stretch>
        </p:blipFill>
        <p:spPr>
          <a:xfrm>
            <a:off x="1523999" y="1720096"/>
            <a:ext cx="9144000" cy="4838530"/>
          </a:xfrm>
          <a:prstGeom prst="rect">
            <a:avLst/>
          </a:prstGeom>
        </p:spPr>
      </p:pic>
      <mc:AlternateContent xmlns:mc="http://schemas.openxmlformats.org/markup-compatibility/2006">
        <mc:Choice xmlns:p14="http://schemas.microsoft.com/office/powerpoint/2010/main" Requires="p14">
          <p:contentPart p14:bwMode="auto" r:id="rId7">
            <p14:nvContentPartPr>
              <p14:cNvPr id="12" name="Ink 11">
                <a:extLst>
                  <a:ext uri="{FF2B5EF4-FFF2-40B4-BE49-F238E27FC236}">
                    <a16:creationId xmlns:a16="http://schemas.microsoft.com/office/drawing/2014/main" id="{82DC4D7E-2BA2-5908-7C72-821451FC9F05}"/>
                  </a:ext>
                </a:extLst>
              </p14:cNvPr>
              <p14:cNvContentPartPr/>
              <p14:nvPr/>
            </p14:nvContentPartPr>
            <p14:xfrm>
              <a:off x="2478971" y="4118111"/>
              <a:ext cx="1694221" cy="587160"/>
            </p14:xfrm>
          </p:contentPart>
        </mc:Choice>
        <mc:Fallback>
          <p:pic>
            <p:nvPicPr>
              <p:cNvPr id="12" name="Ink 11">
                <a:extLst>
                  <a:ext uri="{FF2B5EF4-FFF2-40B4-BE49-F238E27FC236}">
                    <a16:creationId xmlns:a16="http://schemas.microsoft.com/office/drawing/2014/main" id="{82DC4D7E-2BA2-5908-7C72-821451FC9F05}"/>
                  </a:ext>
                </a:extLst>
              </p:cNvPr>
              <p:cNvPicPr/>
              <p:nvPr/>
            </p:nvPicPr>
            <p:blipFill>
              <a:blip r:embed="rId8"/>
              <a:stretch>
                <a:fillRect/>
              </a:stretch>
            </p:blipFill>
            <p:spPr>
              <a:xfrm>
                <a:off x="2442970" y="4082111"/>
                <a:ext cx="1765864" cy="6588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5" name="Ink 14">
                <a:extLst>
                  <a:ext uri="{FF2B5EF4-FFF2-40B4-BE49-F238E27FC236}">
                    <a16:creationId xmlns:a16="http://schemas.microsoft.com/office/drawing/2014/main" id="{61FBB447-0E53-426E-F2B8-A5EAC26691B1}"/>
                  </a:ext>
                </a:extLst>
              </p14:cNvPr>
              <p14:cNvContentPartPr/>
              <p14:nvPr/>
            </p14:nvContentPartPr>
            <p14:xfrm>
              <a:off x="2478971" y="5618682"/>
              <a:ext cx="1542960" cy="741600"/>
            </p14:xfrm>
          </p:contentPart>
        </mc:Choice>
        <mc:Fallback>
          <p:pic>
            <p:nvPicPr>
              <p:cNvPr id="15" name="Ink 14">
                <a:extLst>
                  <a:ext uri="{FF2B5EF4-FFF2-40B4-BE49-F238E27FC236}">
                    <a16:creationId xmlns:a16="http://schemas.microsoft.com/office/drawing/2014/main" id="{61FBB447-0E53-426E-F2B8-A5EAC26691B1}"/>
                  </a:ext>
                </a:extLst>
              </p:cNvPr>
              <p:cNvPicPr/>
              <p:nvPr/>
            </p:nvPicPr>
            <p:blipFill>
              <a:blip r:embed="rId10"/>
              <a:stretch>
                <a:fillRect/>
              </a:stretch>
            </p:blipFill>
            <p:spPr>
              <a:xfrm>
                <a:off x="2442971" y="5582665"/>
                <a:ext cx="1614600" cy="813275"/>
              </a:xfrm>
              <a:prstGeom prst="rect">
                <a:avLst/>
              </a:prstGeom>
            </p:spPr>
          </p:pic>
        </mc:Fallback>
      </mc:AlternateContent>
    </p:spTree>
    <p:extLst>
      <p:ext uri="{BB962C8B-B14F-4D97-AF65-F5344CB8AC3E}">
        <p14:creationId xmlns:p14="http://schemas.microsoft.com/office/powerpoint/2010/main" val="3080058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3999" y="0"/>
            <a:ext cx="9144000" cy="6858000"/>
          </a:xfrm>
          <a:prstGeom prst="rect">
            <a:avLst/>
          </a:prstGeom>
        </p:spPr>
      </p:pic>
      <p:sp>
        <p:nvSpPr>
          <p:cNvPr id="4" name="Title 1"/>
          <p:cNvSpPr txBox="1">
            <a:spLocks/>
          </p:cNvSpPr>
          <p:nvPr/>
        </p:nvSpPr>
        <p:spPr>
          <a:xfrm>
            <a:off x="1523999" y="151153"/>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Secondary sources</a:t>
            </a:r>
          </a:p>
        </p:txBody>
      </p:sp>
      <p:sp>
        <p:nvSpPr>
          <p:cNvPr id="22" name="Rectangle 21"/>
          <p:cNvSpPr/>
          <p:nvPr/>
        </p:nvSpPr>
        <p:spPr>
          <a:xfrm>
            <a:off x="1847528" y="1772072"/>
            <a:ext cx="8496944" cy="482528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p:cNvPicPr>
            <a:picLocks noChangeAspect="1"/>
          </p:cNvPicPr>
          <p:nvPr/>
        </p:nvPicPr>
        <p:blipFill rotWithShape="1">
          <a:blip r:embed="rId3"/>
          <a:srcRect t="2388"/>
          <a:stretch/>
        </p:blipFill>
        <p:spPr>
          <a:xfrm>
            <a:off x="7207175" y="2306809"/>
            <a:ext cx="3161698" cy="1401659"/>
          </a:xfrm>
          <a:prstGeom prst="rect">
            <a:avLst/>
          </a:prstGeom>
        </p:spPr>
      </p:pic>
      <p:pic>
        <p:nvPicPr>
          <p:cNvPr id="27" name="Picture 26"/>
          <p:cNvPicPr>
            <a:picLocks noChangeAspect="1"/>
          </p:cNvPicPr>
          <p:nvPr/>
        </p:nvPicPr>
        <p:blipFill>
          <a:blip r:embed="rId4"/>
          <a:stretch>
            <a:fillRect/>
          </a:stretch>
        </p:blipFill>
        <p:spPr>
          <a:xfrm>
            <a:off x="1992085" y="5443628"/>
            <a:ext cx="4466257" cy="979938"/>
          </a:xfrm>
          <a:prstGeom prst="rect">
            <a:avLst/>
          </a:prstGeom>
        </p:spPr>
      </p:pic>
      <p:pic>
        <p:nvPicPr>
          <p:cNvPr id="28" name="Picture 27"/>
          <p:cNvPicPr>
            <a:picLocks noChangeAspect="1"/>
          </p:cNvPicPr>
          <p:nvPr/>
        </p:nvPicPr>
        <p:blipFill rotWithShape="1">
          <a:blip r:embed="rId5"/>
          <a:srcRect l="-1" r="29202"/>
          <a:stretch/>
        </p:blipFill>
        <p:spPr>
          <a:xfrm>
            <a:off x="6530890" y="5433484"/>
            <a:ext cx="3597559" cy="990082"/>
          </a:xfrm>
          <a:prstGeom prst="rect">
            <a:avLst/>
          </a:prstGeom>
        </p:spPr>
      </p:pic>
      <p:pic>
        <p:nvPicPr>
          <p:cNvPr id="11" name="Picture 10"/>
          <p:cNvPicPr>
            <a:picLocks noChangeAspect="1"/>
          </p:cNvPicPr>
          <p:nvPr/>
        </p:nvPicPr>
        <p:blipFill rotWithShape="1">
          <a:blip r:embed="rId6"/>
          <a:srcRect r="41497" b="54279"/>
          <a:stretch/>
        </p:blipFill>
        <p:spPr>
          <a:xfrm>
            <a:off x="1991546" y="4075694"/>
            <a:ext cx="6162223" cy="1271077"/>
          </a:xfrm>
          <a:prstGeom prst="rect">
            <a:avLst/>
          </a:prstGeom>
        </p:spPr>
      </p:pic>
      <p:pic>
        <p:nvPicPr>
          <p:cNvPr id="12" name="Picture 11"/>
          <p:cNvPicPr>
            <a:picLocks noChangeAspect="1"/>
          </p:cNvPicPr>
          <p:nvPr/>
        </p:nvPicPr>
        <p:blipFill>
          <a:blip r:embed="rId7"/>
          <a:stretch>
            <a:fillRect/>
          </a:stretch>
        </p:blipFill>
        <p:spPr>
          <a:xfrm>
            <a:off x="1991545" y="1883325"/>
            <a:ext cx="5107424" cy="2063526"/>
          </a:xfrm>
          <a:prstGeom prst="rect">
            <a:avLst/>
          </a:prstGeom>
        </p:spPr>
      </p:pic>
      <p:pic>
        <p:nvPicPr>
          <p:cNvPr id="2" name="Picture 1"/>
          <p:cNvPicPr>
            <a:picLocks noChangeAspect="1"/>
          </p:cNvPicPr>
          <p:nvPr/>
        </p:nvPicPr>
        <p:blipFill>
          <a:blip r:embed="rId8"/>
          <a:stretch>
            <a:fillRect/>
          </a:stretch>
        </p:blipFill>
        <p:spPr>
          <a:xfrm>
            <a:off x="8688288" y="3837310"/>
            <a:ext cx="1135106" cy="1467333"/>
          </a:xfrm>
          <a:prstGeom prst="rect">
            <a:avLst/>
          </a:prstGeom>
        </p:spPr>
      </p:pic>
    </p:spTree>
    <p:extLst>
      <p:ext uri="{BB962C8B-B14F-4D97-AF65-F5344CB8AC3E}">
        <p14:creationId xmlns:p14="http://schemas.microsoft.com/office/powerpoint/2010/main" val="5519556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3998" y="0"/>
            <a:ext cx="9144000" cy="6858000"/>
          </a:xfrm>
          <a:prstGeom prst="rect">
            <a:avLst/>
          </a:prstGeom>
        </p:spPr>
      </p:pic>
      <p:sp>
        <p:nvSpPr>
          <p:cNvPr id="4" name="Title 1"/>
          <p:cNvSpPr txBox="1">
            <a:spLocks/>
          </p:cNvSpPr>
          <p:nvPr/>
        </p:nvSpPr>
        <p:spPr>
          <a:xfrm>
            <a:off x="1523999" y="151153"/>
            <a:ext cx="9144001" cy="1143000"/>
          </a:xfrm>
          <a:prstGeom prst="rect">
            <a:avLst/>
          </a:prstGeom>
          <a:solidFill>
            <a:schemeClr val="bg1">
              <a:alpha val="70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Primary sources</a:t>
            </a:r>
          </a:p>
        </p:txBody>
      </p:sp>
      <p:sp>
        <p:nvSpPr>
          <p:cNvPr id="26" name="Rectangle 25"/>
          <p:cNvSpPr/>
          <p:nvPr/>
        </p:nvSpPr>
        <p:spPr>
          <a:xfrm>
            <a:off x="1991544" y="1772073"/>
            <a:ext cx="8280920" cy="4724279"/>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3"/>
          <a:stretch>
            <a:fillRect/>
          </a:stretch>
        </p:blipFill>
        <p:spPr>
          <a:xfrm>
            <a:off x="2203703" y="3886463"/>
            <a:ext cx="3431644" cy="1872518"/>
          </a:xfrm>
          <a:prstGeom prst="rect">
            <a:avLst/>
          </a:prstGeom>
        </p:spPr>
      </p:pic>
      <p:pic>
        <p:nvPicPr>
          <p:cNvPr id="28" name="Picture 27"/>
          <p:cNvPicPr>
            <a:picLocks noChangeAspect="1"/>
          </p:cNvPicPr>
          <p:nvPr/>
        </p:nvPicPr>
        <p:blipFill>
          <a:blip r:embed="rId4"/>
          <a:stretch>
            <a:fillRect/>
          </a:stretch>
        </p:blipFill>
        <p:spPr>
          <a:xfrm>
            <a:off x="7433155" y="5956309"/>
            <a:ext cx="1625959" cy="296592"/>
          </a:xfrm>
          <a:prstGeom prst="rect">
            <a:avLst/>
          </a:prstGeom>
        </p:spPr>
      </p:pic>
      <p:pic>
        <p:nvPicPr>
          <p:cNvPr id="29" name="Picture 28"/>
          <p:cNvPicPr>
            <a:picLocks noChangeAspect="1"/>
          </p:cNvPicPr>
          <p:nvPr/>
        </p:nvPicPr>
        <p:blipFill>
          <a:blip r:embed="rId5"/>
          <a:stretch>
            <a:fillRect/>
          </a:stretch>
        </p:blipFill>
        <p:spPr>
          <a:xfrm>
            <a:off x="3448699" y="5731411"/>
            <a:ext cx="2186648" cy="359449"/>
          </a:xfrm>
          <a:prstGeom prst="rect">
            <a:avLst/>
          </a:prstGeom>
        </p:spPr>
      </p:pic>
      <p:pic>
        <p:nvPicPr>
          <p:cNvPr id="30" name="Picture 29"/>
          <p:cNvPicPr>
            <a:picLocks noChangeAspect="1"/>
          </p:cNvPicPr>
          <p:nvPr/>
        </p:nvPicPr>
        <p:blipFill>
          <a:blip r:embed="rId6"/>
          <a:stretch>
            <a:fillRect/>
          </a:stretch>
        </p:blipFill>
        <p:spPr>
          <a:xfrm>
            <a:off x="2093465" y="1871480"/>
            <a:ext cx="2985945" cy="1363860"/>
          </a:xfrm>
          <a:prstGeom prst="rect">
            <a:avLst/>
          </a:prstGeom>
        </p:spPr>
      </p:pic>
      <p:pic>
        <p:nvPicPr>
          <p:cNvPr id="32" name="Picture 31"/>
          <p:cNvPicPr>
            <a:picLocks noChangeAspect="1"/>
          </p:cNvPicPr>
          <p:nvPr/>
        </p:nvPicPr>
        <p:blipFill>
          <a:blip r:embed="rId7"/>
          <a:stretch>
            <a:fillRect/>
          </a:stretch>
        </p:blipFill>
        <p:spPr>
          <a:xfrm>
            <a:off x="6328002" y="3847988"/>
            <a:ext cx="2699389" cy="2115959"/>
          </a:xfrm>
          <a:prstGeom prst="rect">
            <a:avLst/>
          </a:prstGeom>
        </p:spPr>
      </p:pic>
      <p:pic>
        <p:nvPicPr>
          <p:cNvPr id="33" name="Picture 32"/>
          <p:cNvPicPr>
            <a:picLocks noChangeAspect="1"/>
          </p:cNvPicPr>
          <p:nvPr/>
        </p:nvPicPr>
        <p:blipFill>
          <a:blip r:embed="rId8"/>
          <a:stretch>
            <a:fillRect/>
          </a:stretch>
        </p:blipFill>
        <p:spPr>
          <a:xfrm>
            <a:off x="3592977" y="3220730"/>
            <a:ext cx="1486433" cy="434712"/>
          </a:xfrm>
          <a:prstGeom prst="rect">
            <a:avLst/>
          </a:prstGeom>
        </p:spPr>
      </p:pic>
      <p:pic>
        <p:nvPicPr>
          <p:cNvPr id="5" name="Picture 4"/>
          <p:cNvPicPr>
            <a:picLocks noChangeAspect="1"/>
          </p:cNvPicPr>
          <p:nvPr/>
        </p:nvPicPr>
        <p:blipFill>
          <a:blip r:embed="rId9"/>
          <a:stretch>
            <a:fillRect/>
          </a:stretch>
        </p:blipFill>
        <p:spPr>
          <a:xfrm>
            <a:off x="5522765" y="1871481"/>
            <a:ext cx="4633056" cy="1552215"/>
          </a:xfrm>
          <a:prstGeom prst="rect">
            <a:avLst/>
          </a:prstGeom>
        </p:spPr>
      </p:pic>
      <p:pic>
        <p:nvPicPr>
          <p:cNvPr id="6" name="Picture 5"/>
          <p:cNvPicPr>
            <a:picLocks noChangeAspect="1"/>
          </p:cNvPicPr>
          <p:nvPr/>
        </p:nvPicPr>
        <p:blipFill>
          <a:blip r:embed="rId10"/>
          <a:stretch>
            <a:fillRect/>
          </a:stretch>
        </p:blipFill>
        <p:spPr>
          <a:xfrm>
            <a:off x="7543889" y="3258641"/>
            <a:ext cx="2611933" cy="377200"/>
          </a:xfrm>
          <a:prstGeom prst="rect">
            <a:avLst/>
          </a:prstGeom>
        </p:spPr>
      </p:pic>
    </p:spTree>
    <p:extLst>
      <p:ext uri="{BB962C8B-B14F-4D97-AF65-F5344CB8AC3E}">
        <p14:creationId xmlns:p14="http://schemas.microsoft.com/office/powerpoint/2010/main" val="1467589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472626" y="2857240"/>
            <a:ext cx="10189521" cy="3283944"/>
          </a:xfrm>
        </p:spPr>
        <p:txBody>
          <a:bodyPr>
            <a:normAutofit fontScale="92500" lnSpcReduction="10000"/>
          </a:bodyPr>
          <a:lstStyle/>
          <a:p>
            <a:r>
              <a:rPr lang="en-GB" sz="2533"/>
              <a:t>You will be allocated a </a:t>
            </a:r>
            <a:r>
              <a:rPr lang="en-GB" sz="2533" b="1"/>
              <a:t>Personal Tutor </a:t>
            </a:r>
            <a:r>
              <a:rPr lang="en-GB" sz="2533"/>
              <a:t>who is also an academic in the department and offers personal support and guidance during your degree. Their information will be on your </a:t>
            </a:r>
            <a:r>
              <a:rPr lang="en-GB" sz="2533" b="1"/>
              <a:t>Tabula profile.</a:t>
            </a:r>
            <a:endParaRPr lang="en-GB" sz="2533"/>
          </a:p>
          <a:p>
            <a:r>
              <a:rPr lang="en-GB" sz="2533"/>
              <a:t>You will meet them individually at least once a term. This is one of your </a:t>
            </a:r>
            <a:r>
              <a:rPr lang="en-GB" sz="2533" b="1"/>
              <a:t>monitoring points.</a:t>
            </a:r>
          </a:p>
          <a:p>
            <a:r>
              <a:rPr lang="en-GB" sz="2533" b="1"/>
              <a:t>They can help with aspects such as </a:t>
            </a:r>
            <a:r>
              <a:rPr lang="en-GB" sz="2533"/>
              <a:t>general advice about studying and learning; module selection; signpost to other areas of support; provide references; communicate with other tutors if you encounter major issues.</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250075" y="1665505"/>
            <a:ext cx="6707712" cy="507823"/>
          </a:xfrm>
        </p:spPr>
        <p:txBody>
          <a:bodyPr/>
          <a:lstStyle/>
          <a:p>
            <a:r>
              <a:rPr lang="en-GB"/>
              <a:t>PERSONAL TUTOR SYSTEM</a:t>
            </a:r>
          </a:p>
        </p:txBody>
      </p:sp>
    </p:spTree>
    <p:extLst>
      <p:ext uri="{BB962C8B-B14F-4D97-AF65-F5344CB8AC3E}">
        <p14:creationId xmlns:p14="http://schemas.microsoft.com/office/powerpoint/2010/main" val="4892335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6982" r="3872"/>
          <a:stretch/>
        </p:blipFill>
        <p:spPr>
          <a:xfrm>
            <a:off x="1523999" y="-20890"/>
            <a:ext cx="9198297" cy="6878889"/>
          </a:xfrm>
          <a:prstGeom prst="rect">
            <a:avLst/>
          </a:prstGeom>
        </p:spPr>
      </p:pic>
      <p:sp>
        <p:nvSpPr>
          <p:cNvPr id="2" name="Title 1"/>
          <p:cNvSpPr>
            <a:spLocks noGrp="1"/>
          </p:cNvSpPr>
          <p:nvPr>
            <p:ph type="title"/>
          </p:nvPr>
        </p:nvSpPr>
        <p:spPr>
          <a:xfrm>
            <a:off x="1524000" y="188640"/>
            <a:ext cx="9354333" cy="1143000"/>
          </a:xfrm>
          <a:solidFill>
            <a:schemeClr val="bg1">
              <a:alpha val="83000"/>
            </a:schemeClr>
          </a:solidFill>
        </p:spPr>
        <p:txBody>
          <a:bodyPr>
            <a:normAutofit/>
          </a:bodyPr>
          <a:lstStyle/>
          <a:p>
            <a:r>
              <a:rPr lang="en-GB" sz="3600"/>
              <a:t>Borrowing from the Library</a:t>
            </a:r>
          </a:p>
        </p:txBody>
      </p:sp>
      <p:sp>
        <p:nvSpPr>
          <p:cNvPr id="6" name="Rectangle 5">
            <a:extLst>
              <a:ext uri="{FF2B5EF4-FFF2-40B4-BE49-F238E27FC236}">
                <a16:creationId xmlns:a16="http://schemas.microsoft.com/office/drawing/2014/main" id="{C8040A06-D69C-40F5-A76C-357B79C45E69}"/>
              </a:ext>
            </a:extLst>
          </p:cNvPr>
          <p:cNvSpPr/>
          <p:nvPr/>
        </p:nvSpPr>
        <p:spPr>
          <a:xfrm>
            <a:off x="1847527" y="3789040"/>
            <a:ext cx="4572000" cy="1569660"/>
          </a:xfrm>
          <a:prstGeom prst="rect">
            <a:avLst/>
          </a:prstGeom>
          <a:solidFill>
            <a:schemeClr val="bg1">
              <a:alpha val="83000"/>
            </a:schemeClr>
          </a:solidFill>
        </p:spPr>
        <p:txBody>
          <a:bodyPr wrap="square" rtlCol="0">
            <a:spAutoFit/>
          </a:bodyPr>
          <a:lstStyle/>
          <a:p>
            <a:r>
              <a:rPr lang="en-US" sz="2400"/>
              <a:t>Up to 999 items</a:t>
            </a:r>
          </a:p>
          <a:p>
            <a:endParaRPr lang="en-US" sz="2400"/>
          </a:p>
          <a:p>
            <a:r>
              <a:rPr lang="en-US" sz="2400"/>
              <a:t>+ 3 Day Loans</a:t>
            </a:r>
          </a:p>
          <a:p>
            <a:endParaRPr lang="en-US" sz="2400"/>
          </a:p>
        </p:txBody>
      </p:sp>
      <p:pic>
        <p:nvPicPr>
          <p:cNvPr id="7" name="Picture 6">
            <a:extLst>
              <a:ext uri="{FF2B5EF4-FFF2-40B4-BE49-F238E27FC236}">
                <a16:creationId xmlns:a16="http://schemas.microsoft.com/office/drawing/2014/main" id="{27ADEB79-EBD6-85CE-0FE3-61C807B87FCA}"/>
              </a:ext>
            </a:extLst>
          </p:cNvPr>
          <p:cNvPicPr>
            <a:picLocks noChangeAspect="1"/>
          </p:cNvPicPr>
          <p:nvPr/>
        </p:nvPicPr>
        <p:blipFill>
          <a:blip r:embed="rId3"/>
          <a:stretch>
            <a:fillRect/>
          </a:stretch>
        </p:blipFill>
        <p:spPr>
          <a:xfrm>
            <a:off x="7032104" y="3717032"/>
            <a:ext cx="5927418" cy="1939882"/>
          </a:xfrm>
          <a:prstGeom prst="rect">
            <a:avLst/>
          </a:prstGeom>
        </p:spPr>
      </p:pic>
      <mc:AlternateContent xmlns:mc="http://schemas.openxmlformats.org/markup-compatibility/2006">
        <mc:Choice xmlns:p14="http://schemas.microsoft.com/office/powerpoint/2010/main" Requires="p14">
          <p:contentPart p14:bwMode="auto" r:id="rId4">
            <p14:nvContentPartPr>
              <p14:cNvPr id="9" name="Ink 8">
                <a:extLst>
                  <a:ext uri="{FF2B5EF4-FFF2-40B4-BE49-F238E27FC236}">
                    <a16:creationId xmlns:a16="http://schemas.microsoft.com/office/drawing/2014/main" id="{DA6EB07D-8121-48B2-051E-8F3C69FD280C}"/>
                  </a:ext>
                </a:extLst>
              </p14:cNvPr>
              <p14:cNvContentPartPr/>
              <p14:nvPr/>
            </p14:nvContentPartPr>
            <p14:xfrm>
              <a:off x="6824385" y="4591242"/>
              <a:ext cx="2272680" cy="1142640"/>
            </p14:xfrm>
          </p:contentPart>
        </mc:Choice>
        <mc:Fallback>
          <p:pic>
            <p:nvPicPr>
              <p:cNvPr id="9" name="Ink 8">
                <a:extLst>
                  <a:ext uri="{FF2B5EF4-FFF2-40B4-BE49-F238E27FC236}">
                    <a16:creationId xmlns:a16="http://schemas.microsoft.com/office/drawing/2014/main" id="{DA6EB07D-8121-48B2-051E-8F3C69FD280C}"/>
                  </a:ext>
                </a:extLst>
              </p:cNvPr>
              <p:cNvPicPr/>
              <p:nvPr/>
            </p:nvPicPr>
            <p:blipFill>
              <a:blip r:embed="rId5"/>
              <a:stretch>
                <a:fillRect/>
              </a:stretch>
            </p:blipFill>
            <p:spPr>
              <a:xfrm>
                <a:off x="6788385" y="4555231"/>
                <a:ext cx="2344320" cy="1214303"/>
              </a:xfrm>
              <a:prstGeom prst="rect">
                <a:avLst/>
              </a:prstGeom>
            </p:spPr>
          </p:pic>
        </mc:Fallback>
      </mc:AlternateContent>
    </p:spTree>
    <p:extLst>
      <p:ext uri="{BB962C8B-B14F-4D97-AF65-F5344CB8AC3E}">
        <p14:creationId xmlns:p14="http://schemas.microsoft.com/office/powerpoint/2010/main" val="6218686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7531" r="3366"/>
          <a:stretch/>
        </p:blipFill>
        <p:spPr>
          <a:xfrm>
            <a:off x="1522182" y="0"/>
            <a:ext cx="9165989" cy="6858000"/>
          </a:xfrm>
          <a:prstGeom prst="rect">
            <a:avLst/>
          </a:prstGeom>
        </p:spPr>
      </p:pic>
      <p:sp>
        <p:nvSpPr>
          <p:cNvPr id="4" name="Title 1"/>
          <p:cNvSpPr txBox="1">
            <a:spLocks/>
          </p:cNvSpPr>
          <p:nvPr/>
        </p:nvSpPr>
        <p:spPr>
          <a:xfrm>
            <a:off x="1523999" y="151950"/>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Manage your Library account</a:t>
            </a:r>
          </a:p>
        </p:txBody>
      </p:sp>
      <p:sp>
        <p:nvSpPr>
          <p:cNvPr id="5" name="Text Placeholder 1"/>
          <p:cNvSpPr txBox="1">
            <a:spLocks/>
          </p:cNvSpPr>
          <p:nvPr/>
        </p:nvSpPr>
        <p:spPr>
          <a:xfrm>
            <a:off x="1559494" y="3979995"/>
            <a:ext cx="4536504" cy="2308324"/>
          </a:xfrm>
          <a:prstGeom prst="rect">
            <a:avLst/>
          </a:prstGeom>
          <a:solidFill>
            <a:schemeClr val="bg1">
              <a:alpha val="81000"/>
            </a:schemeClr>
          </a:solidFill>
        </p:spPr>
        <p:txBody>
          <a:bodyPr wrap="square" rtlCol="0">
            <a:spAutoFit/>
          </a:bodyPr>
          <a:lstStyle>
            <a:defPPr>
              <a:defRPr lang="en-US"/>
            </a:defPPr>
          </a:lstStyle>
          <a:p>
            <a:r>
              <a:rPr lang="en-GB" sz="2400" b="1"/>
              <a:t>My Library Account </a:t>
            </a:r>
          </a:p>
          <a:p>
            <a:endParaRPr lang="en-GB" sz="2400"/>
          </a:p>
          <a:p>
            <a:r>
              <a:rPr lang="en-GB" sz="2400"/>
              <a:t>manage your loans</a:t>
            </a:r>
          </a:p>
          <a:p>
            <a:endParaRPr lang="en-GB" sz="2400"/>
          </a:p>
          <a:p>
            <a:r>
              <a:rPr lang="en-GB" sz="2400"/>
              <a:t>keep up to date with your account</a:t>
            </a:r>
          </a:p>
          <a:p>
            <a:endParaRPr lang="en-GB" sz="2400"/>
          </a:p>
        </p:txBody>
      </p:sp>
    </p:spTree>
    <p:extLst>
      <p:ext uri="{BB962C8B-B14F-4D97-AF65-F5344CB8AC3E}">
        <p14:creationId xmlns:p14="http://schemas.microsoft.com/office/powerpoint/2010/main" val="15380839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901" r="-1"/>
          <a:stretch/>
        </p:blipFill>
        <p:spPr>
          <a:xfrm>
            <a:off x="1524000" y="0"/>
            <a:ext cx="9165595" cy="6858000"/>
          </a:xfrm>
          <a:prstGeom prst="rect">
            <a:avLst/>
          </a:prstGeom>
        </p:spPr>
      </p:pic>
      <p:sp>
        <p:nvSpPr>
          <p:cNvPr id="2" name="Title 1"/>
          <p:cNvSpPr>
            <a:spLocks noGrp="1"/>
          </p:cNvSpPr>
          <p:nvPr>
            <p:ph type="title"/>
          </p:nvPr>
        </p:nvSpPr>
        <p:spPr>
          <a:xfrm>
            <a:off x="1499456" y="5661248"/>
            <a:ext cx="9190138" cy="1005152"/>
          </a:xfrm>
          <a:solidFill>
            <a:schemeClr val="bg1">
              <a:alpha val="83000"/>
            </a:schemeClr>
          </a:solidFill>
        </p:spPr>
        <p:txBody>
          <a:bodyPr>
            <a:normAutofit/>
          </a:bodyPr>
          <a:lstStyle/>
          <a:p>
            <a:r>
              <a:rPr lang="en-GB" sz="3600"/>
              <a:t>Ask for help</a:t>
            </a:r>
          </a:p>
        </p:txBody>
      </p:sp>
    </p:spTree>
    <p:extLst>
      <p:ext uri="{BB962C8B-B14F-4D97-AF65-F5344CB8AC3E}">
        <p14:creationId xmlns:p14="http://schemas.microsoft.com/office/powerpoint/2010/main" val="36174408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3">
            <a:extLst>
              <a:ext uri="{FF2B5EF4-FFF2-40B4-BE49-F238E27FC236}">
                <a16:creationId xmlns:a16="http://schemas.microsoft.com/office/drawing/2014/main" id="{6F88F8D6-C0BA-85C7-4316-8DAAEE59CCD9}"/>
              </a:ext>
            </a:extLst>
          </p:cNvPr>
          <p:cNvSpPr txBox="1">
            <a:spLocks/>
          </p:cNvSpPr>
          <p:nvPr/>
        </p:nvSpPr>
        <p:spPr>
          <a:xfrm>
            <a:off x="2156031" y="1273248"/>
            <a:ext cx="3711651"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rgbClr val="511B6C"/>
                </a:solidFill>
                <a:latin typeface="+mn-lt"/>
              </a:rPr>
              <a:t>Research and Academic Services</a:t>
            </a:r>
          </a:p>
        </p:txBody>
      </p:sp>
      <p:sp>
        <p:nvSpPr>
          <p:cNvPr id="12" name="object 2">
            <a:extLst>
              <a:ext uri="{FF2B5EF4-FFF2-40B4-BE49-F238E27FC236}">
                <a16:creationId xmlns:a16="http://schemas.microsoft.com/office/drawing/2014/main" id="{2F68C0B8-46CF-8FEC-19B9-7645777FD08D}"/>
              </a:ext>
            </a:extLst>
          </p:cNvPr>
          <p:cNvSpPr/>
          <p:nvPr/>
        </p:nvSpPr>
        <p:spPr>
          <a:xfrm>
            <a:off x="6324323" y="657209"/>
            <a:ext cx="4451657" cy="1675883"/>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sz="1798">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9288192" y="1069715"/>
            <a:ext cx="1081860" cy="781343"/>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3" cstate="print">
            <a:alphaModFix amt="15000"/>
            <a:extLst>
              <a:ext uri="{28A0092B-C50C-407E-A947-70E740481C1C}">
                <a14:useLocalDpi xmlns:a14="http://schemas.microsoft.com/office/drawing/2010/main" val="0"/>
              </a:ext>
            </a:extLst>
          </a:blip>
          <a:stretch>
            <a:fillRect/>
          </a:stretch>
        </p:blipFill>
        <p:spPr>
          <a:xfrm>
            <a:off x="9672986" y="4528965"/>
            <a:ext cx="662277" cy="868214"/>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9621012" y="2720712"/>
            <a:ext cx="662277" cy="662277"/>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5" cstate="print">
            <a:alphaModFix amt="17000"/>
            <a:extLst>
              <a:ext uri="{28A0092B-C50C-407E-A947-70E740481C1C}">
                <a14:useLocalDpi xmlns:a14="http://schemas.microsoft.com/office/drawing/2010/main" val="0"/>
              </a:ext>
            </a:extLst>
          </a:blip>
          <a:stretch>
            <a:fillRect/>
          </a:stretch>
        </p:blipFill>
        <p:spPr>
          <a:xfrm>
            <a:off x="9672986" y="3629735"/>
            <a:ext cx="662277" cy="662277"/>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2156031" y="1678561"/>
            <a:ext cx="310280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1605742" y="5339926"/>
            <a:ext cx="9437150" cy="868214"/>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sz="1798"/>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2156030" y="5642492"/>
            <a:ext cx="2493956"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chemeClr val="bg1"/>
                </a:solidFill>
                <a:latin typeface="+mn-lt"/>
              </a:rPr>
              <a:t>openaccess@warwick.ac.uk</a:t>
            </a:r>
            <a:endParaRPr lang="en-GB" sz="1398" kern="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9066532" y="5630826"/>
            <a:ext cx="1369909"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rgbClr val="511B6C"/>
                </a:solidFill>
                <a:latin typeface="+mn-lt"/>
              </a:rPr>
              <a:t>@</a:t>
            </a:r>
            <a:r>
              <a:rPr lang="en-GB" sz="1398" b="0" err="1">
                <a:solidFill>
                  <a:srgbClr val="511B6C"/>
                </a:solidFill>
                <a:latin typeface="+mn-lt"/>
              </a:rPr>
              <a:t>warwicklibrary</a:t>
            </a:r>
            <a:endParaRPr lang="en-GB" sz="1398" kern="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19475" y="5654420"/>
            <a:ext cx="295008" cy="198308"/>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78058" y="5647726"/>
            <a:ext cx="209973" cy="209973"/>
          </a:xfrm>
          <a:prstGeom prst="rect">
            <a:avLst/>
          </a:prstGeom>
        </p:spPr>
      </p:pic>
      <p:sp>
        <p:nvSpPr>
          <p:cNvPr id="3" name="TextBox 2">
            <a:extLst>
              <a:ext uri="{FF2B5EF4-FFF2-40B4-BE49-F238E27FC236}">
                <a16:creationId xmlns:a16="http://schemas.microsoft.com/office/drawing/2014/main" id="{00F14F23-E257-4235-DC65-5957D4B2E979}"/>
              </a:ext>
            </a:extLst>
          </p:cNvPr>
          <p:cNvSpPr txBox="1"/>
          <p:nvPr/>
        </p:nvSpPr>
        <p:spPr>
          <a:xfrm>
            <a:off x="2156030" y="1774395"/>
            <a:ext cx="6832001" cy="637995"/>
          </a:xfrm>
          <a:prstGeom prst="rect">
            <a:avLst/>
          </a:prstGeom>
          <a:noFill/>
        </p:spPr>
        <p:txBody>
          <a:bodyPr wrap="square" rtlCol="0">
            <a:spAutoFit/>
          </a:bodyPr>
          <a:lstStyle/>
          <a:p>
            <a:r>
              <a:rPr lang="en-GB" sz="3546" b="1">
                <a:solidFill>
                  <a:srgbClr val="511B6C"/>
                </a:solidFill>
              </a:rPr>
              <a:t>Research support</a:t>
            </a:r>
          </a:p>
        </p:txBody>
      </p:sp>
      <p:sp>
        <p:nvSpPr>
          <p:cNvPr id="11" name="TextBox 10">
            <a:extLst>
              <a:ext uri="{FF2B5EF4-FFF2-40B4-BE49-F238E27FC236}">
                <a16:creationId xmlns:a16="http://schemas.microsoft.com/office/drawing/2014/main" id="{C02F1CD1-2F13-26EA-D9DA-681CEB2BF523}"/>
              </a:ext>
            </a:extLst>
          </p:cNvPr>
          <p:cNvSpPr txBox="1"/>
          <p:nvPr/>
        </p:nvSpPr>
        <p:spPr>
          <a:xfrm>
            <a:off x="2156030" y="2437064"/>
            <a:ext cx="7915028" cy="2539734"/>
          </a:xfrm>
          <a:prstGeom prst="rect">
            <a:avLst/>
          </a:prstGeom>
          <a:noFill/>
        </p:spPr>
        <p:txBody>
          <a:bodyPr wrap="square" rtlCol="0">
            <a:spAutoFit/>
          </a:bodyPr>
          <a:lstStyle/>
          <a:p>
            <a:pPr>
              <a:lnSpc>
                <a:spcPct val="150000"/>
              </a:lnSpc>
            </a:pPr>
            <a:r>
              <a:rPr lang="en-GB" sz="1798"/>
              <a:t>The library has a </a:t>
            </a:r>
            <a:r>
              <a:rPr lang="en-GB" sz="1798" b="1">
                <a:solidFill>
                  <a:srgbClr val="511B6C"/>
                </a:solidFill>
              </a:rPr>
              <a:t>Research and Academic Services </a:t>
            </a:r>
            <a:r>
              <a:rPr lang="en-GB" sz="1798"/>
              <a:t>team to support researchers:</a:t>
            </a:r>
          </a:p>
          <a:p>
            <a:pPr marL="285400" indent="-285400">
              <a:lnSpc>
                <a:spcPct val="150000"/>
              </a:lnSpc>
              <a:buFont typeface="Arial" panose="020B0604020202020204" pitchFamily="34" charset="0"/>
              <a:buChar char="•"/>
            </a:pPr>
            <a:r>
              <a:rPr lang="en-GB" sz="1798"/>
              <a:t>Disseminating your research and getting published</a:t>
            </a:r>
          </a:p>
          <a:p>
            <a:pPr marL="285400" indent="-285400">
              <a:lnSpc>
                <a:spcPct val="150000"/>
              </a:lnSpc>
              <a:buFont typeface="Arial" panose="020B0604020202020204" pitchFamily="34" charset="0"/>
              <a:buChar char="•"/>
            </a:pPr>
            <a:r>
              <a:rPr lang="en-GB" sz="1798" b="1">
                <a:solidFill>
                  <a:srgbClr val="511B6C"/>
                </a:solidFill>
              </a:rPr>
              <a:t>OA: </a:t>
            </a:r>
            <a:r>
              <a:rPr lang="en-GB" sz="1798"/>
              <a:t>open access publishing and funding (OA journals and books)</a:t>
            </a:r>
          </a:p>
          <a:p>
            <a:pPr marL="285400" indent="-285400">
              <a:lnSpc>
                <a:spcPct val="150000"/>
              </a:lnSpc>
              <a:buFont typeface="Arial" panose="020B0604020202020204" pitchFamily="34" charset="0"/>
              <a:buChar char="•"/>
            </a:pPr>
            <a:r>
              <a:rPr lang="en-GB" sz="1798" b="1">
                <a:solidFill>
                  <a:srgbClr val="511B6C"/>
                </a:solidFill>
              </a:rPr>
              <a:t>WRAP: </a:t>
            </a:r>
            <a:r>
              <a:rPr lang="en-GB" sz="1798"/>
              <a:t>deposit your research in the Warwick Research Archive Portal</a:t>
            </a:r>
          </a:p>
          <a:p>
            <a:pPr marL="285400" indent="-285400">
              <a:lnSpc>
                <a:spcPct val="150000"/>
              </a:lnSpc>
              <a:buFont typeface="Arial" panose="020B0604020202020204" pitchFamily="34" charset="0"/>
              <a:buChar char="•"/>
            </a:pPr>
            <a:r>
              <a:rPr lang="en-GB" sz="1798" b="1">
                <a:solidFill>
                  <a:srgbClr val="511B6C"/>
                </a:solidFill>
              </a:rPr>
              <a:t>RDM: </a:t>
            </a:r>
            <a:r>
              <a:rPr lang="en-GB" sz="1798"/>
              <a:t>research data management – plan, store, preserve &amp; share your data</a:t>
            </a:r>
          </a:p>
          <a:p>
            <a:pPr marL="285400" indent="-285400">
              <a:lnSpc>
                <a:spcPct val="150000"/>
              </a:lnSpc>
              <a:buFont typeface="Arial" panose="020B0604020202020204" pitchFamily="34" charset="0"/>
              <a:buChar char="•"/>
            </a:pPr>
            <a:r>
              <a:rPr lang="en-GB" sz="1798" b="1">
                <a:solidFill>
                  <a:srgbClr val="511B6C"/>
                </a:solidFill>
              </a:rPr>
              <a:t>Bibliometrics: </a:t>
            </a:r>
            <a:r>
              <a:rPr lang="en-GB" sz="1798"/>
              <a:t>using citations to measure authors, articles and journals</a:t>
            </a:r>
          </a:p>
        </p:txBody>
      </p:sp>
    </p:spTree>
    <p:extLst>
      <p:ext uri="{BB962C8B-B14F-4D97-AF65-F5344CB8AC3E}">
        <p14:creationId xmlns:p14="http://schemas.microsoft.com/office/powerpoint/2010/main" val="14485743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3604" y="-297"/>
            <a:ext cx="9144793" cy="6858594"/>
          </a:xfrm>
          <a:prstGeom prst="rect">
            <a:avLst/>
          </a:prstGeom>
        </p:spPr>
      </p:pic>
      <p:sp>
        <p:nvSpPr>
          <p:cNvPr id="2" name="Title 1"/>
          <p:cNvSpPr>
            <a:spLocks noGrp="1"/>
          </p:cNvSpPr>
          <p:nvPr>
            <p:ph type="title"/>
          </p:nvPr>
        </p:nvSpPr>
        <p:spPr>
          <a:xfrm>
            <a:off x="1524000" y="442106"/>
            <a:ext cx="9144396" cy="1089529"/>
          </a:xfrm>
          <a:solidFill>
            <a:schemeClr val="bg1">
              <a:alpha val="83000"/>
            </a:schemeClr>
          </a:solidFill>
        </p:spPr>
        <p:txBody>
          <a:bodyPr wrap="square" rtlCol="0">
            <a:spAutoFit/>
          </a:bodyPr>
          <a:lstStyle/>
          <a:p>
            <a:pPr algn="l"/>
            <a:r>
              <a:rPr lang="en-GB" sz="3600">
                <a:latin typeface="+mn-lt"/>
                <a:ea typeface="+mn-ea"/>
                <a:cs typeface="+mn-cs"/>
              </a:rPr>
              <a:t>Academic Support Librarian</a:t>
            </a:r>
            <a:br>
              <a:rPr lang="en-GB" sz="3600">
                <a:latin typeface="+mn-lt"/>
                <a:ea typeface="+mn-ea"/>
                <a:cs typeface="+mn-cs"/>
              </a:rPr>
            </a:br>
            <a:endParaRPr lang="en-GB" sz="3600">
              <a:latin typeface="+mn-lt"/>
              <a:ea typeface="+mn-ea"/>
              <a:cs typeface="+mn-cs"/>
            </a:endParaRPr>
          </a:p>
        </p:txBody>
      </p:sp>
      <p:sp>
        <p:nvSpPr>
          <p:cNvPr id="5" name="TextBox 4"/>
          <p:cNvSpPr txBox="1"/>
          <p:nvPr/>
        </p:nvSpPr>
        <p:spPr>
          <a:xfrm>
            <a:off x="5722189" y="1771857"/>
            <a:ext cx="4694291" cy="3416320"/>
          </a:xfrm>
          <a:prstGeom prst="rect">
            <a:avLst/>
          </a:prstGeom>
          <a:solidFill>
            <a:schemeClr val="bg1">
              <a:alpha val="93000"/>
            </a:schemeClr>
          </a:solidFill>
        </p:spPr>
        <p:txBody>
          <a:bodyPr wrap="square" rtlCol="0">
            <a:spAutoFit/>
          </a:bodyPr>
          <a:lstStyle/>
          <a:p>
            <a:r>
              <a:rPr lang="en-GB" sz="2400"/>
              <a:t>Help with research, course-related enquiries, finding literature, referencing and resources for your subject.</a:t>
            </a:r>
          </a:p>
          <a:p>
            <a:endParaRPr lang="en-GB" sz="2400"/>
          </a:p>
          <a:p>
            <a:r>
              <a:rPr lang="en-GB" sz="2400">
                <a:hlinkClick r:id="rId3"/>
              </a:rPr>
              <a:t>s.e.akhtaruzzaman@warwick.ac.uk</a:t>
            </a:r>
            <a:endParaRPr lang="en-GB" sz="2400"/>
          </a:p>
          <a:p>
            <a:endParaRPr lang="en-GB" sz="2400"/>
          </a:p>
          <a:p>
            <a:endParaRPr lang="en-GB" sz="2400"/>
          </a:p>
          <a:p>
            <a:endParaRPr lang="en-GB" sz="2400"/>
          </a:p>
        </p:txBody>
      </p:sp>
      <p:sp>
        <p:nvSpPr>
          <p:cNvPr id="11" name="TextBox 10">
            <a:extLst>
              <a:ext uri="{FF2B5EF4-FFF2-40B4-BE49-F238E27FC236}">
                <a16:creationId xmlns:a16="http://schemas.microsoft.com/office/drawing/2014/main" id="{0485A774-3CB0-6D84-B0B1-44E7A1CB7D7A}"/>
              </a:ext>
            </a:extLst>
          </p:cNvPr>
          <p:cNvSpPr txBox="1"/>
          <p:nvPr/>
        </p:nvSpPr>
        <p:spPr>
          <a:xfrm>
            <a:off x="1775521" y="1771857"/>
            <a:ext cx="3694750" cy="4124206"/>
          </a:xfrm>
          <a:prstGeom prst="rect">
            <a:avLst/>
          </a:prstGeom>
          <a:solidFill>
            <a:schemeClr val="bg1">
              <a:alpha val="87000"/>
            </a:schemeClr>
          </a:solidFill>
        </p:spPr>
        <p:txBody>
          <a:bodyPr wrap="square" rtlCol="0">
            <a:spAutoFit/>
          </a:bodyPr>
          <a:lstStyle/>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r>
              <a:rPr lang="en-GB" sz="3000"/>
              <a:t>Sarah Akhtaruzzaman</a:t>
            </a:r>
          </a:p>
        </p:txBody>
      </p:sp>
      <p:pic>
        <p:nvPicPr>
          <p:cNvPr id="10" name="Picture 9" descr="A person with short hair wearing a flannel shirt&#10;&#10;Description automatically generated">
            <a:extLst>
              <a:ext uri="{FF2B5EF4-FFF2-40B4-BE49-F238E27FC236}">
                <a16:creationId xmlns:a16="http://schemas.microsoft.com/office/drawing/2014/main" id="{108454C0-06A0-7359-CEE1-FBEFB901AD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1972903" y="2264906"/>
            <a:ext cx="3044957" cy="2283718"/>
          </a:xfrm>
          <a:prstGeom prst="rect">
            <a:avLst/>
          </a:prstGeom>
          <a:effectLst>
            <a:softEdge rad="114300"/>
          </a:effectLst>
        </p:spPr>
      </p:pic>
    </p:spTree>
    <p:extLst>
      <p:ext uri="{BB962C8B-B14F-4D97-AF65-F5344CB8AC3E}">
        <p14:creationId xmlns:p14="http://schemas.microsoft.com/office/powerpoint/2010/main" val="39197992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9838"/>
          <a:stretch/>
        </p:blipFill>
        <p:spPr>
          <a:xfrm>
            <a:off x="1524000" y="-80972"/>
            <a:ext cx="9229591" cy="6938971"/>
          </a:xfrm>
          <a:prstGeom prst="rect">
            <a:avLst/>
          </a:prstGeom>
        </p:spPr>
      </p:pic>
      <p:sp>
        <p:nvSpPr>
          <p:cNvPr id="4" name="Rectangle 3"/>
          <p:cNvSpPr/>
          <p:nvPr/>
        </p:nvSpPr>
        <p:spPr>
          <a:xfrm>
            <a:off x="1552617" y="1657238"/>
            <a:ext cx="3967320" cy="2838578"/>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 name="Title 1"/>
          <p:cNvSpPr txBox="1">
            <a:spLocks/>
          </p:cNvSpPr>
          <p:nvPr/>
        </p:nvSpPr>
        <p:spPr>
          <a:xfrm>
            <a:off x="1508974" y="25523"/>
            <a:ext cx="9244616" cy="1200329"/>
          </a:xfrm>
          <a:prstGeom prst="rect">
            <a:avLst/>
          </a:prstGeom>
          <a:solidFill>
            <a:schemeClr val="bg1">
              <a:alpha val="51000"/>
            </a:schemeClr>
          </a:solidFill>
        </p:spPr>
        <p:txBody>
          <a:bodyPr>
            <a:normAutofit/>
          </a:bodyPr>
          <a:lstStyle>
            <a:defPPr>
              <a:defRPr lang="en-US"/>
            </a:defPPr>
            <a:lvl1pPr algn="ctr">
              <a:spcBef>
                <a:spcPct val="0"/>
              </a:spcBef>
              <a:buNone/>
              <a:defRPr sz="3600">
                <a:latin typeface="+mj-lt"/>
                <a:ea typeface="+mj-ea"/>
                <a:cs typeface="+mj-cs"/>
              </a:defRPr>
            </a:lvl1pPr>
          </a:lstStyle>
          <a:p>
            <a:r>
              <a:rPr lang="en-GB"/>
              <a:t>Your community in the Library</a:t>
            </a:r>
          </a:p>
          <a:p>
            <a:endParaRPr lang="en-GB"/>
          </a:p>
        </p:txBody>
      </p:sp>
      <p:sp>
        <p:nvSpPr>
          <p:cNvPr id="6" name="Text Placeholder 1"/>
          <p:cNvSpPr txBox="1">
            <a:spLocks/>
          </p:cNvSpPr>
          <p:nvPr/>
        </p:nvSpPr>
        <p:spPr>
          <a:xfrm>
            <a:off x="1736726" y="1916833"/>
            <a:ext cx="4060735" cy="356754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a:t>Library Online Lounge (LOL!):</a:t>
            </a:r>
          </a:p>
          <a:p>
            <a:pPr marL="0" lvl="1">
              <a:buClr>
                <a:schemeClr val="accent2"/>
              </a:buClr>
              <a:buSzPct val="120000"/>
              <a:buFont typeface="System Font Regular"/>
              <a:buChar char="-"/>
            </a:pPr>
            <a:r>
              <a:rPr lang="en-US" sz="2000"/>
              <a:t>Peer support</a:t>
            </a:r>
          </a:p>
          <a:p>
            <a:pPr marL="0" lvl="1">
              <a:buClr>
                <a:schemeClr val="accent2"/>
              </a:buClr>
              <a:buSzPct val="120000"/>
              <a:buFont typeface="System Font Regular"/>
              <a:buChar char="-"/>
            </a:pPr>
            <a:endParaRPr lang="en-US" sz="2000"/>
          </a:p>
          <a:p>
            <a:pPr marL="0" lvl="1" indent="0">
              <a:buClr>
                <a:schemeClr val="accent2"/>
              </a:buClr>
              <a:buSzPct val="120000"/>
              <a:buNone/>
            </a:pPr>
            <a:r>
              <a:rPr lang="en-US" sz="2000"/>
              <a:t>Study Happy support and events:</a:t>
            </a:r>
          </a:p>
          <a:p>
            <a:pPr marL="0" lvl="1" indent="0">
              <a:buClr>
                <a:schemeClr val="accent2"/>
              </a:buClr>
              <a:buSzPct val="120000"/>
              <a:buNone/>
            </a:pPr>
            <a:r>
              <a:rPr lang="en-US" sz="2000"/>
              <a:t>- Look out for Kirby!</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MqBaE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PRZFRXkHlp02ocA8deTx+XU0yNSUR1UZZeGGenr65pHSFNskxLuV6kHaB/hSne0bssRRm4C5AJGfyxX0R+PIV8Bv9WpfbnbKeIwe/H9c9qFSVg0ryMw2nyzkgAdN/40eW/mEL5LfNlsAnI/2v14pkhMhjDKXfjCY4+rHpQBIG5RWYszk9F4APr+vPvTf3ZRVMTnryOFPPH3eM/hTkO4su0LxhnQZyP8DSLJxvhzJJ0UdAo+vSgQu7YHYs0blcLgkjHqPf/wDX0pu0qTiJVjz93PQ9uSecc+/NO2yooVMMFwD/ABAH0/UfrSIGV1WPeFUHl+meB37nrQMQqNq7opeuAAx59Tx0H40rBiPLCKgJxt3DBQeg5H40qyHA2rIijCBlIxSD5/8AWKz56O3OfYY59eaBAzK42rtI7JjJ4PGe39PanEhZXwC8gHzB88E9MH0xSKJGTEZw5H8JwqKOc/QZ6dSaTa/EO3cFIbLt0JHXHX/65oCwPuOHeNVB43s2Ex2XBpQVOHaJSPM9SyhscYPf6ZpHC+aVyH+U5OcZJ9jySe1L5fyox2lV4VA+AD347n6UBYAN3+stxIi5BJBJJ6nJzz6/oOlDt8yq2S3ZB0HoDj+VNLLHHvbzDjhc/LjIx39uTTtyLyJHYt9zYpIx6jFACiNl+RWMbdCFOeSemDk/rTU8tpG2gFeFZxnkZORweB+tR+WvlhVjydxTG/oT1Ofz96mbaBtjOGGNqL9wDpuJoCwgVVQSNHImRhR3Pt/Ximuq7iXiblgdoyVX055INOTbGRJNII2+6hwSPfH+PtQjrGiuXbYOSUyVJ+vegAZnDFEaVMsNy4GQPQEjgUxSsjiPbv2qTsEmD3PzHjA5/AU5cGNpPOY7xk5X5jnoBmlyuzKqZXZiQrjkEcFmI4x/QUDEM3zFg5XPCDJLH3IUj9elNaJBE37shR/CHzz7nufx6U5JGRmKsNwGPrnvjvSDs6sVZm43nCj/AGhng4oAdIGYOI9qo3JyuEYZB69f170r+XEEMkaKR2UZX6KM5J96ZsjYFpJnO4g5bkMewx6Z/OggKyxq6B2OTt5ZepJ9qAsKzqqLHKBhuSWHJ+gXt+BpcuimQuqDA4QfM2Dg4X9BxSDJmbDp2AQDr75/hx700cfMvAGGJU+/GCev17k0ASRD91uC5fO0En5gepyTwDyefpioy3Bdl3gyc+m0ep9vbrTpnDRgSNhUHyhucn1wOTz/ACpW2qqCMhh0AJx+NAriF96gsCyjkNKCOvYAcfjSmMGQqyTSyZG7I2k88DgYx04okkZsyeYyqDhFJwGPrz6U0MFIjCyoiEttXJ3d+fTOCPwoCw5Zj+8cIGw3A3MMNjoMEE49Tnk0BpnX5VQjGWAJUt7fT9aXb8iLuOO0eDuXnjrTD8/Ee1ZD2kbOwfh3oC4rRylYxNGy7s7YwMA/XqT29KQvGjJGiIeoVWJHI6nk9euSc+lORJFwGkO3J3gckgdx601CFH7vJcY++nyrnHHPJOcfrQCHETAYZW3bfmfGAfbOAPwFKN+xGk2omCAE+6o9eSfy6U3EiLt2nI6CSQYU++aRliiIZw0khHJIwo9vekPQXBKBgqpuQZOSwA6565544pW4ILRJvC5CykHyx36en503Y+M7QrSAYTOOPf8AKnbG3bV8tsHJwC2fdvT8etMQh+4xlxjPzMejN6DP8hQ6yysVXEUYHzeWTx/s/U9f60iq2N7Kik5ID8ke4A604s0amN28tQA24ISfyHOTQMSRmTzQ0m0YPc/LkcY/D680bk3MxV2GzoFAYDseORTF+RE3QIBjKqTlhjpmpZHTf5cjSbt25ht+8ce3/wCqgEMVVIjYKUj4bAJ3Few/H1obdIwaONWJOAxBOR+fb/69PYzMzOVCMx2qA/b+eKYQ2TtjkMr/AC5HykDp+WevsBQC0HJg4IiZUHUqxwP8nt70i/KFZItgyWLFvm9s5P6YoZ23KqqXyeGTAwB3H6/XmhWLnbh3AG7aWGBQDYg/dZ3MquwBLY65P+z3pxVfL5yqF9ihQSu4+3f+fApOM9ghwx2g/Me3B7UOJY2MknmKScYDjIB647Z6UCQ5maQtthyo5VVY/Me2Se2OcU1MttQIr8E7kbkn6dOnt+NIytHDtYIpb5RGrdAeeD09M0ix7wyqoQMPmJbqPbHagY9W3BI440bcoVQM8DvjnjJ/pijhW+WMwLkZIQZZvXBB/wAKaArMdm7aQcd9w5xyOOf6im+ZCyuwkcKAWIU5bAHA/HHSgViWNV8sP5fysfv5JJx/tHK9fbPvTWC+YAzea7NlQRnb7+/4UACR3JUqQAqqSeB3GP69KSJYlQM5ERY5O07nwP4cevT2oEOVVk6K7A/M7sMjpkD09T0oLK2GCEqv8QY7mOPT0x6D8qbtZ/lkXavcAgbR33fkAB9acsgllDRyFsAKu0fMFA6YHT8aBif6uNGUSR4zg7cgn6Y60SM8al3ZixH3nY5b8uAfQjpQdkrYE7YjwACpwD7ml3R7yzSy45OSvDY7L9TwD070ANb5AIl3xDq7FxkcevXJGOnQGgr5n7zDk7cF87WCjsAc49zQGf5fkCA4AUHt9ffr9KVpPNkLOSVBLBl4GB3Pt9etBVxY1CqvkwsME8hc844GeaQRsgcyIhbkHYTub2OTwMc8Y7UL+8Id5HUDG1UbIHuSPwpqpDGocSJ5YH33PJA6/iTQSPSRQxkRGdVAUKBtX68fN7ZzRH83zwGNVU5ZuQo9eTyfzNNO8xorSrHkg5II4PoPalfcBtYBjjj/ABI7fTvQMFXzJjuZmBJTLDjHcAY6dM+tKWdpU3IF2hn2jr7ZUcd+BgfjSqzLvUbgPulmPGOcgHt6UkZjEchjY8nBGCCQM5yfrQAkbll8uNJiR8u0Zxknkk9aV1VlAOSM4UKmEyO/HJ/M0ZZlVCSo5y4OcL3+tML7R5yhidu0PuyRnoB2yaBDi5QxoI2j5ZhuJyevzE/mfXkc9qXfJuKxxooU7Vzkqn6nn0/+vQG5YKSqqAC0uTnjJ/U/oKaRGq7GVgucgFvvH8Oo96AFKz4kLRkIAS7hsnPpuPSkIhhUuVClurN1I9yeg79j2zzSiOZcuHjPdQOg9F5/nQ2Ek+ZpHb7uAv3j7E8YoGAMhjBSMsNoCIo38+pwP/1dO1KFmZ3OMDA3OOW46A5OM0BWdd3ODkZTKKRk8D1J9e9MKCUPJNnaCPlT5sE9M470CQ4/M/3d3Kj73zZPb0z9eaXHy/vVyN3f5RIT6d/ypqqHyqR7Yxj5jxz/AFNGx8AsELtkANy6jtgfmT6cUBa4KJpnwzBFzykZbqf4Pf8A+v1oZsBzJIVA+U45PsMnrx70sjNHH5TnaF4wFJJ46D0PuaRcpsHkoDwwHUr6UBsKzKDI0kchDD7qjBUdgMc9u+aBtUxnbtQYbbk4Oc4B9uP8aGZN7K8kjMDuYEE7m/DpTisxcuVCM5OV3ZGPfH4cUAMIaSTcgD5yd5zlvf29PSlVQf8Ali4UZxtPB9sDOTSDdgECTdJxkDH5npilDsJAqhiT8zOnGB2+lA3qInyoGWLA2nMhY5LdBnnPrxTh+7/d7kWQ8Nk9Tk9MYxTVbcMvvkVRkgkYT3/nxSg7STtIIIICj5mY/wCeOwoE0OxGoj3bgGbEYx8pPfjvSP5koKiAkc7QpI29eST1wMnk8GmkTJ8z7izEjG8fiM9PyolHloqtgtx8gbAHoATxjpmgBfllPyhXGwkFHyOSCSce2BnilZvMYJFChBUfKAcIo7D/AOvyaQR7hKMqgOC/zAbwDnr0xn19qOHYgqVBUZTOR9SRwaAF+VUPBhiBHyqBkt/nvQqbVV9m3kFcMQTg8EZ4PPfHrTA0TqW8xygJLKvJz0APvSn55JG5J/hySCwHUAHp3GelADsokiqSJHU7hn7yjGc44NAi4CbWwnzs7A4J9eeP0pEWNYhxsZhnCHczE9BQwaVyZjiIfMSD0A7H3oAJCJAu1H2eoJLSexHoPQY60BvLSNl3IcYHy5BPrgjrx+FLv3M8iSNI2P4M5AHt/Dn+QoVkkmVhM2E+RSy5AOPzoHoMclVO52y3GXbn6ADGKcw2fuV3wrj5i7jcPpjuaVmj6tJK3BILLweeMfzpoZgw3IIw2Nozzj0z696ADbvct5bMzY5YlSfQEdQOnfJFKgCgNErAjdghcknI784/+vS7wzmR9+ANxK5AIzx/k00LuVWeZlAUDbG3yqMcc9OOfrQIVY9sZEixNnILISMn/aJPT2FCSKqvIq7o8AAbdq4HGePmx+NJtjjXzNybf4Q3U+wHf60rbysSvKiEtkkqc59MdSMZAFALVBGAArQsgTPLNxknIPXrn8aISsk3zbmODndnkD0HQClcSF1GFaU7QFHJH9AeBx16mjdhCgdghOGZmHP0PvQMQl9wLAYRC2AQ3J9O34fpQjlk2LG5x8pU52jjJyRyaSLy/JbacKTwANvToOf505mLoE3NGMEuVOcDGcfjQTcR1VgjclSAV2p8owOWGOevrnFLu2yJH5flnaflJOSPUnP8sU1pGO91yHcbdyNkkdgO2cDJ+hpytneRuReBukzliP5UDWwqyyMTsjjXny0+98ueODnOeT3ppW42ybkaOP8AvqSTnoSCfX+dIfLVUBDbQfkUkgMSf5Z70LHOudsiFyOCp4B5wOaBsV/KjjO2NYweQDkcdsk//W5pcTEEiNmDf6sIA20d8EDH4kmg+WrHc0jOcAgJjJ/HjH+FAVsh/nbjoh2q3oFH86AFCyv5h2gIDksDl3GOARnGcd8ZHakDBndlUSFXHRuSRzjHT3OBTDGrR758tg/KkYzjg9xxx3+lOXEjAqojRTgSep9vfvQAv3o/3qhsEZ54cn8c03ZNK5XdsQEKUjz8p7J/n86BHJgMyoCc4DHLD2AHU96WVnjQxyfKFAwVHJB9PT8aBWBmP7wPI2zlflyxGf8A62cUAou9pEkKsATtGCMnIGRyPxzTV+QovlIO4Xksvp9aeWQPtZnYgkspBO5u44oAaAuU+UrGPmIDHcfr7fhSv5jkyIF53MZGyOM9evGBx+tOAmYl2UI0h4Tdn8cimNuCkxhzJJnJwVx25z27/lQMXaoBHkvHGBjIY49h3/ShP3aqyw7PlyGdsnJ6ZOc/hSszb9qqzHduLocYGOMD6c+9JuLfe8yRRjgkbVzQIB+7XymdUc4znnP02jIp2FAT5Sqs+2MKDtAPXjPPBPfP40gA52jABDDYMFj75/Smt5yjLszOxxgN29M9CcHqOpoEPZnlQnyPkz8u1j+pbORj+dMQblCsocGM5ZH7Hqfb68Usg2oqnYScDYrYAGc4BPGMEUqJvDYIVG5cscbl/ligYMwbIjiRlZcbRyFX0HPfBznrxQ21cjYYkHRVHLH15z270AKx6OEP3h1yPrTQUkUyFmKAFiAcknIAU+5/LGaAY9Fwis0e1W+6RkZHvng8+gph8veELeZIPmAI+6PUjv29KDteRmIJ4yAxPT0x2/lTkWNItzfui3zHadzN/s0BqIFUkgqxCfMzsDycZz/kUMdxUhHKY6bm3SE45b2HoMdaRlLq3nBfL3MeG44x94+uePwNO3byzLI0hPdeWAx0wOn/ANagYK2yON41ZM/dGzKsfXGMZprsyKQXfc2OXbnvxjpTt6yzfJOVx8q71O0Gmho927zJCACTuUYYf7IHv3oDQVtqExrviVeWJk5A4545BPU44GcYpMBmLMhLH7zMSGx6Y7CjLZXKhM4IUHr+Pr3P5UrP5jljuKqCfk6YPTP/ANegB0Y2oPLR+C2dqjPtz0FNEW2NvMSNgxIJU9fXcT2pANxBaYkgcCM/Iue+fakKxJGXXbtxkb+rD0x6k9+nWgLjhKmTIFLoQBkrtTp14wQPTntSxjcN0RVUGCXyQAT29SfrmkYPtjVplTJ3NuUnnGcYHX04obduCEKXyOgyMn17A+1Akgh/eSt5hL9SQwwCB6D0/wAKUsS4yANilgBtY5Jxzj9B0HpQGwhVWYKx5ZmHzD0B+uR+dNj8sRs0bAKSMrgrkD/65696AFR8r5arISBt2fwjuee/NOdcqjDcQfuBFO3j+Id/6Um6RlVAzIoG52U5AFMLYy6q2WG0up5x6D+tA7D2+SVVWNo1UM2C7YA5ySSevOM+poDSdFWNSDtXPbtgH1pUzlgu5AAFYyg/MeuPzwcUgZQIxtbhQQGPDk54+nvQFw23G1tyMiL/ABAksx78np+ApreTEG+UKX6jJBYdBnn+WMn6UoSZAdrK3+5nCk9uaU7VkxukYg44Tr+J7ZoEH70x5EeQ2AiphgvqeBj8/WgCZmkYgquSXKjLNzwDk9f5UmGxvG/YeQFyoIHQAU0qpQyXHzEADZGc4+p6E0AOPzM2AHIYch+WP8vxpw35YyKVGOSSQQAM4OT35Pr0po+bO1Aka4w/TcR6UiqSPMYIFG0Zd+CBjJ/Dp9aBgS7FVi8uAFdxCE/d/v8A4k//AFqftaN1TewRFBKnk+/XOM00GSEAMAocEglMYx7daYCBGGEakN/f+8/uKBWHIVG2QCRl5/gGTjPPTPftSFVZMQo0akkkszFgBycfy/TrT3ZVHzu6MyjjB+VR04607LsxcqI0UbVG7O7n07c880BuNY+Yw8uPdtAA3Z+UY6YzzzTUU8YjJPVmVj17nJzx+FKdyszsrtIPlAUEHp2P14pPnRfmHmSMuPl7ev1oAFVSxKwsVLYZmPbvjPQfQUoZgTJIyoz5Ibtjp05PWjczMR++c55jyOQPWlG3PRQrKQSoOcccDPb1+lACFVEbswbywPmKBhuPuT7+tSMzn5fJBUAFypYMeOcZzjrUbecMyszhVxsXOSPc44H07ChQyxlm2o2d2N2cn1PvkigaVxYWO5VKIzeaAFD5KkAYGBweeelCsqKixIny5wCSee7Hnk/oKIVLMvljawXaCW6cdAR3weaaBtCpHn5QeVIbPsMUCQ7GwY8kRf32C9fbv+lEYDK77flDY3HIbcfccdM8H9KQeWzmON2XBwRnlR3OPT6U0bJHjC79gOFLZGevOO+eDxQA6XYP9YdxbARCe/8AUdadhWYIFZnYdgdoHpjNMiVRvkISEZKiQtkqRwSPqc/nTjuY7Uz5ZwOeH9s+1A7CblICLuIz8zZwSAfurwBz06HrQu1Y3cI0eDknB6+hyP5nJpFKblWGQNsUhQDyD2wOppZHRmWMzSrt5b5Sec8Z96AQrs3Mkrvk55Y7VH0A4pFwigqjb3x8zMMNz1P0PTpStjeFafJDY3Kv7sED06k+1J5h25VRGnY9z7n+lAJoQfvCmN8u0YDMTx7jrk+9OjRQSEjbfleMbsD+meBk+lIWaTbFtfHC4U5Yc5Of88CkIEg/1jFM52I3LY/vEdD16+tAXHIjmRpHVSD1bJMij+WffFIrJkCNM7NxYIvA9s859yMUFELM3mKxzzI54z9e9Nyxt2YOqgn5cjAxnt9aAHJmXe0KxhyMtjdhRx3JPHPrQctOqtIzAEKD0Xn3xy2M8+9EilAVZlkyDhlUgt6nHULnufSlVmjdiNxbHJyNq5P6YHP5UAJL94RKqqm8ADIB/Icj68E+tEcoVz8sgPLYAAz2HTp3PFEYj8xyjgOARk9yffv+HSlDvsKwq2WIClTnB/yaAE8i4/6Bzf8AfTf40VL5C/8AQUT/AL7ooERlhuaQRs+OmcAAY6jufqaT5WJEa5PX7/zAHuR2FBRZHBeQMkZznYR/vEY9+PehtrEDcSxPJVc4PqD/AFoASQjZsZkcfeZiTgk9ARwPzpUPOY3VyThRgfKPXI6fnSoNrHc8xwc4zl+fU0m6IBmwJJG6Ljjlh1PpgYFACko5EMiRDZj5eRvPvjoO9NLR7c5iaJFOPUt9fT65zQD8ihh+8dQQgAIxnj9SaX7hwqbpNpwWOB9fYCgBEwoCxhpDuBaRjt5PQADrj1HJpXEm/b5rRfLuYKcsBzx7fh3pytwimQZzk7V+XHPb8+aYFCxsVkWGHHIC/e9Md+360DByFWNWYktkgyqCSPRV/qOfenBZJCGWJlXGNuPlOOMc9v8ACgBlkOzMYyMsxwQcdMU2RVLKHQytt/h5Kj/E5/CgBWJEbStIu9sKrrgDHQBQeOnf2oIijyWk82XbguH2hQT3HQfjSMNsi/Oq7ceZx932z3yfTsacI2Dr5qQlzyFVehHp7df1oAQrsjyi7VAClm6E/XoM/WkJDOrusaiPAUbsZPpn8uOM0fu2P7vAIABbHyj0FJIbdSdrEvgfMD8qj296BCrswgZ12KTklxlsdyO3Pp9aUMFVpmHll+nmDoPbPNCoiuERVAQfMSuMkDOD+I60o2s28rk5BBJztx0/z+NADXKhguSpGF2gn5fw6ilYLHt2nYigPw35knORjA6evWjdKqH5/wB6+WKAHPPU59utD+XG4MnmEsQ3lg9QM8H8MfiaB6iZhXbDD14+VsE9T3z174zinD947MNs+wcKg4DHr07fWkJYKGljjYerNwx6ZA9qHEgjSOQHGM+WvIA9+2T+lAWFyzEs0kBJGSFGWzntj+nH50pfaAvlqS2Q7EgEAH7oI64H6nmk3SEAyKFLHG3qFHoPTHFBX5McM7L85JyBz90D6Y5+tcdfMMLh/wCLUS+Z3YbK8Ziv4NKT+Wn37CJ5hSN2JkQsSFK8fTHU/rRvZgxdWjxwCoyV9scAfSnHmRZCzs4z9456+lNKhvvZb1B6H8K8irxTl9PZuXov87HuUeDM0q/FFR9X/lcXeNq4Enk9s8nOPUj69OaRXCq8pBjUg7FxtGB3GeDn1HFO9ffr/KjAxXn1OMqK+Ck36tL/ADPUpcA13/ErJeib/wAhqhZNqMsRXPIORyT19/w/E05lYlo4tkShhuYdSc/5+lFFcsuMqn2aS+//AIB2w4BpfarP7v8AgjQQu35cZ4RSN5X/AGj/ACx0pqssgHygSSZ3MTzjPPPQE+2KkoqocZy+1R/H/gEz4Bj9iv8AfH/gjflMo2zbhk4UnA+me/Sgu0gIDhE5UNsALn0APfp2zilZVZSrKCCMEUbVyTtGT1967KfGGGfx02vuf+R59TgPFx+CpF+t1/mDK+A6vIAckYUAsenc/wCNNTd5HlpNGT/sgHHtwaJYxI7SEnce/p7fSnnp/eCj5QfWvSo8SZdV+3b1TX/APKr8J5rR/wCXfN6NP/gieXGhCujsFPzkcJIf5cemO/Slj3cHytkjHJLE9Tgcg+5x07dqjEMa5yx27cAbMkD0pz7cfvMKnmYEe4kk+vsBj+VetRxFGsr05J+jueFXwlbDvlrQcX5poHQL88zOAOjdAQPX+WOo9acGVQZfKYjPViBtHoO/500Rkbnk2puIAXbnp3x+lIF3T+aW3hc4JBGB7Y963MLIVSucIoOemHyQMnk/r096RwdmGYSKPmZ8ZXJ9QOPz9KUlW3KG3ZOSQmeepPP480q/K/zPKepbJ+YDjlj60AJlkAblmwMRgksSe/GfyFIvOQJEUD75VAd3P4804xt8pMkigDpjGPYL60h8o8tuQLxkjcQfQfyFAXB5WVCzLEoYYDHGUGeufT/9VLhFUrAE3ErknLYHrznGf/rUgdQWk2CJFI5HUnPygj8vyoYLgySISGPXAA/TqaBdQYx+efLUs+SqIOAD3Yn2/Khy4t9yfu1zgEPwxPGOO+Pw6DrTi+1yzBYwfuqi8j0z/hTVXLbgB5mBmQD5hn19B1P40DFYEF2aaWQgDfubCbuBg9+OOOOlICHQJEoPViyAKDjjPpgUhAZsgiRy2d3Rc4/oKc+fKLSSB1JHy53Yx0A/zxQFxVjbcFk5Aw5UDBODwzEfnUaCN8mSYyRk4VFb73IAAK9vbPWk8sKhO1kORtUrnc2fX0p5WQqXLwY27S2377D1J7DI/E0CEUxySbgu8kn7r7sD0O3nHtjtRhnUrhG3EZOc+3+RT28tQqmPHcIgx346dqZthVf37q/zZATrn6UAxybf4MOMfeD5AI6nPc5ONv6U1fL3LGynbGoZ2DYHToce/wCNIQrBmKiR3OAMZ+b+7n+tPyB8vJUEN8pA356fT/JoARn+Tl1AZsZBA3EdFA7n/OaE8vYWLgFcBmySVGfQn09aXG1g25USMEZxjBPalTkCaaRohuzvA7+34UDsRq9vGCxYiTuWcMQM8DHbJJOcYHvStkrtMip5jY+VQSR3/p2z7URO3lKY1bAXozDgkcsx+nFOUuTI8YREwAWjP3u4Hrk9zQAMWU5xDCnRVlH3vfkc0o3LjbD5p5AXHytz97J6AA5z0471Gu7DBgqoPmPzYLf4jtTsLtVpcFMZCk4yc559v60BqIJGmctDJtypY7Tuzkep6fh/KnF2+UeX8uQCcHnHp3b86SRxJ96ZzvJYhOMe59T0obzHDbW2KMqCcYA6cUCAN8z+Uspc8NgM2B1IAHT/ADmlAV32opGBvlYD8MZHAHPt7UkkexdvlhxzjZwRnqT+FErxxlt0QJJ6A8qeMZPbnH50D6iu6l5CWVdvyBn7cD+Lr379aVFUMoiiiMzDcoH8/UfXiki2/wAO1gvVETqfr27CmKq7WXbIQ2FbYM474z3oEKdu1neTdEn+tkDfKevy+g4xj60pkj585AEC52bMZOeODyeh9aVPvCQqYmTcwLDfjPp74x7UseXZne6d8ZHrycdfwzQMa3yx5MjRu3zHoc+/Pb8qdk4CxYduny/NtJ75z6ZpgwQGeMjccklse+PenfuzEzmMcH5VYEk56n/PagENIZ1OyZnYZIYIABnpj0Hv39aUAJMwMy/Lxh9uTjp7/lTXUuViLIxBLEL3b+EY9cZp6KqDb5uE/v5zgDtjrk80CYInIYuSXJwyAZUd26kn60iqvybIGKbTg7u+eo7E9uMnmkZEmLclQfvALkYHQfWlwC+EXaSMtIxIwOmMd/8A61AxxV3+bO9ATkIclQDjt/PsKTCkKqBnAJGOOcD1P9OaaieZ5QQBY1IYs+QfXmggOoUPwc5QRnGPfFAhWZGJBUIQduwvjHtjrmhfMUFt3OAoXJJXkknI5P8A9alby0UJuUlB0AJGe/X/ACaTa3y/M/TC56E9lA7UAIm3GQ8aIv3gq53H+ppzNIvEixqX4DkZ2j09zQ3kMQWZgBjGVyfwpqt8xfYsSDAXDck0Da0Fwi/uoAnVdwbJ46ZOecnJ4GO1Ivlh9y5bPCpnAUdznv8AQ8Gk+UAs8ZKNkDoOM+3UmnM7r5hLrExBGIx0JHGT7YoEJ+88lXX92Cdq/NnJPfpg/j+FKwCh/wB9JIR94yEBdx7nuenQ0AHcDEFWT7pfb931zn2oKqSPKZpOeXPyqT3xn0oGgA8wCOKJgFydyJjHQZ9O2B9DTkXlVk2gKMsM4+Y55Y/Qimy8p+8ZJFLKQM5zjOB7dTzSMuxBsBBJPlqy8sfX25zQFxE8sjfNMZUPKoCBnnjkdR7fnTkTzGzGhdmPUHcM++3sD/KgK2xmZ4duBkkcsfUmghN6KIvnyAqKOmeAcfrQIQ/MNvyMGY5Oc5HqMfhTnHysI1Cjb8p35wOnGeCT+OKaVt1jXzWEh3EgJ9O47f8A1qbsTYNoEjMcr8p4+n0oGSDy2KhQdsX3mByGOOAew/CkkdSCN4GWI+Q4zjrj1wM/T3pzEZCYLBTnhgAT/ShTsI/eiONf3atjjOeePrxQISJQytIMls4J75x6H8Bz3puYIVxuIkUhQWO457DBzj8qOsJmmMiYPHqxI6frj86cB8oESALtCjc2APXNA7Cfe2xs0YDYO1QCcDqT1PsOmcn0pxLA/wDLCI8kK4yfc4/z7U1Wfy5JI1RI+209SO309TSBSu5GAWONgfmON3HBIHvgUEjs+WdwjDkfMMjgn+9g8gD1PekHmSGRo5GBwd+DkHP+11/lQCqsryFSBhlXJGO+cent60OysNrSMxbJYDhVyc7iO59qB6jtxIVBCQgyTgEFvccc/XtTVk+VvLd2z9/uPw7Y+p9+aUiSXG5nA3dcD7ue35H86DGy8eUr8cmM8J/j1xxQFkJmN32rGQFILnJyfTJHT/Pah5F3yZaME5UFsDjPPP6UjyJGGXy0Zzno3Un3p8WPLOGUqBs2InH0Pt05oAIgFdFhWHzMFjg4CqeST6D8qYMLCJHbdGDtMhPDNj7oHr/KjCcqwkaMsN2zkZHJ5PXt+lLHkESSAwuoxlvnI5yQv50AMZ0w3mqGAG5V242+gx3/ABpzbQOZtrY3NyCMnv7DoM/pT4sFt7XRb5sMcdPX/IpoZdyOyMob5i2cH/6+P6UAtx5Z1PlRqGO0bzj7owCST6f/AKutMKGT7szPjOH2gAAnrnOPwzSfu/L3eQoO4YjIJ59Se5zyT60MrSyCNpUwnXH8TH0/xoHdCg7XLNMmeyuFBOPp/jSbMRFmdmO0kmLAKA9zj1wfWnABFGXwpO7jnaPT60zy1lBONoJJYbcjpgD9D+dAadyVdvQW4UBAAQT19unv60hjkkO752jwD8nRPTB/rSPhnLJlFfLNIwI4PP3e9NWNWdH2qsQ5JIO4kfzoDQVfKbaseXVc9CAvHQZP17c0M8RbdtB5xhnHbnAH9Tz27UjrvCx7yV25aMJgZ/hUge5/SldlztWTcQAqgAnCjp9cnPFAaCgSIN+4lugT+Iep45/l9aYnlkAq8aIOWCpncfTHX8acyFSvzOMDgf0ApS0Rb940gAwQernJ/Tp+VAlcSSRkBEvlIXP3iAdo9M0uIwfKi2cnBHLYX+p/GiNsHzmURIMY2c5Y+34U0LGPmeNtrEAKOOM+3rQHUQeUZMr85OVRA+FHqc5/TOKWQusSsrfZxnAJYHrjn0Jx+pxT9zKWZmEZ/uRr+hPt6UiK28eUyxScDzQv3eOp+g/nQMTGwSFpZHwMMZGwgJ6Z9T14PFA3PH+7VtvXzFTaOe/p7CkG1tuzLHJJJ4U+uPp6U6X/AFeXkEvTA9xwAAf50BcVUbeEkZQq/NjGOf7zEegqLdGQHuJsozAiPIBJzkAY6joAPxp2wKh2KUZm+VWXqcetKQWQuWg2nAyR989CSfqTj6UCFjVXIZVLOScMrbwPrj6Gm8uvAQq5JZs7iR60rbBtURkPxtRRg9P5UHyUAaZw77iQE6E+mOwoBiEDy5RHgttPzBw20evPBJP5U8mGSUBVLLGckxsSpb/6368UxVj8sMAJHJ4JGduOmP1P4U47BiMneFwF5+8SOvsaAEdkIG6RcOx+ZWA3leMADrjHalj2MhcMQeNzjkgfQnj/ADxSjcCD5gSNRtU46+o/Omn7onmZ48EkEdST/wDWoBIarQxjcXKyDAy7ZGOw9uSSTjjNKW3KqblBLDIQDOP9rHPPTpSoSyfu4ycjbksBjI5yf89KVTIVeSMJGhIGYznd/s+3vQMGyv8AzwhwcYkGfqeep/M0mdnzFFbjIBGF/wB4k8gCkUupbcoUJyDn7x9SBTvlTa0nTjaoPGRzk+3H60CEjZpS5jkwAmXAbPbOd3UduOBTvMLOqLEAuexPzH2HVvr0FMdldPLkmaQvlmCZ28nOTnq1L+8mPzOyr2JGeM9KAHIevlmZs/fznke3YfmPWkGx2XYrBRhmbBG48cbh/KkeMqmGjU/KQWTOFz1+pokdI94Mas54IByc+7fkMUADSqzMTIoDcAvheDz17fj9KWNdsqRxJEJdpbGSNgPfHUUsRXD7WV1B2kInBP19M/ypgVNpXbJtLYPl8g9+vrQMCUVN7yAxgjezHg+oA6dOPbNG9M7pFDABWQbcD2wO4+vPNKhK4k5jZAfmYFtpPQL/AI0sbZ3SeeZPmJI9+OD9aBDSu1QPOZXI3MOCCfX2H4fhTy7Z2ph8feODhR1OW70xcbY2dSA2HY7sZPoPXFKSvl58oZJwqN6/X9SaB6AoMyFlmL5/jCBVUkg8HOAOCB6980sYMchPmBWPCqyqCfTA7imFTK4id4yRngHq5x29gDzTwqqvzSkKTkkfNx6Y7Hg0AJtCpubLM4O0ooG0dyf8mnJlcFbVtgX5fmIyfbpk/SowgkPmfcGSzDG4eg5pwXk+XiMn7zvwPqB39qBCtG79zInUlDyMZAA+uc5+n1pExIQsavLsOPQFvf0+gFIFWRkKIFgX5uev/wCvp/Kkdd6hN3mEjhNmOT0BxQA4tEZBuwOcYMnp2C9v88UL8wLq+1MfKrfxEccdcc5xildlUhBIWKrggDOQPc+9IytjPzRjdwueF5xk+p/xxQOyG53s2HWJz95iuWHqDn8sU8s6KH2IUxhcp+uO30oba0YDs2B3cH07DsOR+NJ8jN8q7YwPmkP3se4oAD5aAMhRiQSOfvE9+4AA9Ka/krJ8xBMeNyKdpduvPOVH64pxIZjLtJQdOMZI65+gxSqcbP8AljGFGAoy7DGc+xJoDoJhxGzBRGBzu35HHv8AXtn3oiyPLle4mkz82Qdq4+vYfShvmwzKHflvu8jnpz796JBy4aYzycBnHT6H0oEJB842xqsmSFPlp8o6kjcOPQnP90UqpLsVGYhXxu+Ub2HXb9M/yp3JjIkmG0DDLzhQev16YxUaBdjSGNohjnK5HXgf59aB3Fk2l5N1xsiXggOAPfB65o/0d9wRCUCgKqv8wGOOAc/zpypIyhWaHK/fyPu+i+mMc0jGLy/mVQpz9wfe9cfpQAsm4M6gR7x8vPBBz0x2xkdetIixiQKm12HRS+OvqB0x6UFYgrG5lCLt+6udyjrnHc4/pTP3b73KgqAPkIzjP9f8aBDjsMaQ8vI3zOykZx7gcDNPZlBfawCoNv3sGME9CfUgY9TSDAAjZvlI5/wIpdrYAXCIp3nP8Jxwf50AJEqMSFO4oCFyTkevHfn+XWm5hHzSSMcZ2ksB9TjP4d6cQZQxkY+WP4/YY6fjn8qSNw5LRB35ySzcn0PPagG9BPOJjZg0YJB2FQuc44/D1yKcVEYwqoqgD55P4/rntnn046daRfMaU+WI49qndIGyVPc46mkXzDIBtO1wCXZsN349enNAIUc4J2SZOD5a8P7D/wCtQjtLOixlUkz0Rt30HtShgybmbEZzkKcFvQCgSJtJMnDYAVMgkDsfagOmwjF0QoEJ5+Z8nH4nnPU8ClziXCiUS4+VcNge2AOvTPftTFDYEcZKquMHsDyc1IsLRBWwspBBG3g5A4J/HNA9BrFWHlhG3k7S2zOwD6f1pZJFWQcjCLxvXcM9uetIGijKlkDcZGeWx/7LRA6k/IyowG/Crkj/AOvQJgRGqg4id3bCYbd5hHORj73PcDFKyTBnzIC6kliD8qD+vOevWm7VDsyqV+XICDO3JAwfTgnj1FCopfbsKqG+XzMsAAOpHr7UAG+JgvTyWJ/h2g/j3Pt0pRjy9xkaIscLtA6AdAOPr/WlVjJNn7UxPQgDnHrSNlgzbT2TdkjA+vqST+VAPcTyf+mv/joop261/wBj8zRQMQbgdisegOcgAn6f14oi8tjvCkRjumMMfXrzTflyyR/NgZLAcAnjjp82B74yKVxE37tWKlRgbzznuSaAuCKNrNIy7mbA54X1OfX+VKDFuP7zO3k9gTjocdfYZFB6qoXzAMBCT/ETyTnr26/lTSP3HXaW/gX5gdw7tjsDk0APVlEZdIZSc/fzu3H0AHU00LhTE0T5cjO3v3wecjHWlOWZe5HKRoxAI7knA6/jQpbc0bJICzAOv17cdvpQIHXc3kiNixGWw/yhfUnoPxpzn987ssDKG3YIyWPY9eBj8OlM4bduYFXIAj6KR/tUJ5fCrtbBDOVXaCQOffuOTQOwpkmGXkUKd2F5Hy89KSMcP5UzNztJHBPOenJ9KWNWzkbiSNoVQCqeo9h2zmkZpsKiJHgEkvjbgdPfP/1qBBllT5YtvJAGNzY9f979BQViXKxrId7Yycljj8OO/WlIZchfNVU+ZnHLN3wB26dPYGj51dc/6wjJBXlfQZz/APWpDtcJGjDCPJUICxYjKlh0z0/KiNsKdsKLvA+c85+np1560KdkbExqBnO1Pm3/AF9vxoDTMCcMwUZ3bvlPt07fSmJrQewmLtujkIyG/edD36dQMc+vFMVQz/MAHY8LjHH/ANegKASq5U9Ad27GR8x59iR15zQm4hvMCnJ9O3avPxmaYXBL99Oz7dfuPTy7J8bmD/cU2132X3sE8lULmTd/sIfukeg5J/PmkRlUqY7ctwNzM/zMc889vypwGAPYYpa+UxfGEtsND5v/ACX+Z9vgeBI/Fi6nyj/m/wDIaqIqfxFueScgfQU8nNSWlvcXcohtbeWeQ/wxoWP6V1ukfDXxTfhWktY7KM97h8HHsBn+leDPHZnmDtzSa7LRfhofVYbJsswNnCmk+71f3s42ivYdJ+ENjGA+qapPOf7sCBF+hJyf5VuxeG/Ami6a+piwtri3iOGlbNxznHTnvV08gxLXNUaivN/5Ha8bTWkdTwa2tri5k8u3glmf+6iFj+lbVl4L8U3mPK0O8UHoZU8sf+PYr6AE8NleWlha6c4hnVm8yGMCOPHr6Zp8E2pSXF/HJaRQxxkC0kL580Y6sO3NejT4cpJ2nNv0Xz8zCWOl0R4vafCvxRMB5ws7b2ebdj/vnNalt8H9QOPtWsWievlIzfzAr01LfW5tKs1nv4La/SRXuXhi3JIoPKAN0yMc1ZazlOtJqH264ESwGI2uR5ROc7yP73auynkWEVvcb23f+XYyeMq90edwfB6yXmbXJ39QtuB/7NVxPhN4dRcS3t8zHgHeq8/lXZQaNbx2t9bNNdTR3rs0gkmJK56hT1Ap0mi6dLb2EE0BkTT5EkttzsSjKMA5zz+NdEcpwqWlJfNsh4mp/McNP8IdIYnydUu4v95A39RVC4+DuP8Aj317d/10t8fyJr0xNNtU1iTVlV/tTxCFiXJXaDn7vSqo0Zo9HutPt9Uv42nZmFwZd0kZJz8pPSlPJ8I/+XXfZv5ff+A1iqn8x5VdfCPXowTBf6fMPTcyn9Rise9+HPi62yf7NEy+sUqt+mc17rPa3xmsDBqBjigP+kI0YY3Axjk9jnnIp1supf2pctcSW5sSq/Z1VTvB/i3GuaeQYSTslJfNf8H0LWNqLqmfNd/oes2GTe6Xe24HeSFgPzxWfX0yup6hb6Et9f6TKLrfta2t2DkAtgHP0wag1ax8NXupW+najpltLd3MbSR7rcE4HX5scfnXBU4ei9adTturb7f1Y3jjn9qP3HzbR3B9Ole5X/w18Jak0o0+SW1kjba4t594VvQhs4+nFctq/wAI9Vgy2m6hb3Y/uSKY2/qD+lcFTJcbQfNBX80/6Zp9ZoVVyz+5nmhU9nYc5xS5ZV2r04z7/wCfWtjV/DWvaST9v0u5iUfxhdy49cjNZArWhnuZYN8spN+Ul/T/ABPIxfC+V4xX5OV946fht+AgCE8qY1GfQA9cZP6/Smqow7SEiRz8gJPy+pPr1HsKeeetIVDY3fNgHGfU9/c19Jg+LqE7RxEeV91qv8/zPkcfwLiKd5YWakuz0f8Ak/wBghnC7mEKDliw3dOcfXvmkO1QGMm1mbaqjnaMHge/vSCMKrDli5xgHbgfXnH5UoUbw+yOJSCFbAZuh7fhnn0r6nD4mjiI89KSkvI+NxODr4Wfs68HF+YDaX2hHkxk/u24x3OT0+tAzv8AM8shUwAuMc+wJ9KRSyq53FQ5yT/HjoARjByPp+NLuZApZH2L91g2c8dTkHP8q3OazQfLDGZGjkxnkZ+Yk+3J/D9aGDBEUrGG5Y+ZzsyR1GevGfw6UbWLI25oc/vHbGWx7Z78d6avlKwf5Q+fkwm5j3yTmgQ9jIXVVhVI0LEnpnB5Jz0pnEkiEyfMx+VeMHHoelKU2hI9pjAUbgCCxxzg/wD6uuaezSghigPy/KDHjr688UDWw0csJDvYg7y5br6D8+9C+XuWSTeWHABBCgDHI9evXmkCyKu5oxuPAUNkKO3GBnt3p2JMNuLuq45cZ3MTjAHH6/pQGnUarrFB5m1wzcLlTkHntjrQpVWwsIkKDPIPH1H/AOqgbjID+6BIwHzkgew/rgUpkZidqyDtgHBJ9TQCsP3SttIWV+TypGzP9c+g/OmugbbuRSvQgAHceynnqcZIHIprKS3zHBzhmV+QO/GOtKN4b5ApYFm8sj5t+OAp+mOTjHTHFAkG1N6/vAgxkBT97/61JmF5eI5Z3BC7Hb5R3OOBn6/WgRP833QAOVC5z9MH/PpSs3zGJZQjEgZlXGTx1xn1oGBVWYySQyZwBtVuOef0GMD86aJNylUlViG+YAYH+7ntj8T+dOd5HOzLdd7Att49eB8xJPTjvQshaPby4U52AZA543cjp+tAgYtsbEO4gDJKnHsACKQ/vXaViYztKqCOgxjj07nn2oYyLkN5jNjdvB4POOme1K7SbQ03z8/wnGemBz+HHFA+UdtmB/dwrIFGQXzhm6D05pr7wFjyuOAzBgM+3uTRtVtqxl1b+LggAnscHk8/y9KBHMjgzL5rAgkJ82D3wOKAsIqxqRMYpvYYxHkd/wDGnxNJhn+Ri2WcONpyOdxHUYxxSN5zD5gFj4wN3zH29qikdGDF2DnHLgEKORxnv+tAD2ZXUKyFW64QZLHtu9MCnIwbh1RFJ5K/55pP3bq27cQi9zkZ9j349hSvJJuwq7PQumMcdjng479aBDVEsgHyvHFu3bkBYn9OnHT605sAbR8oVSWYnGffjt6/UUwAOu3dkndn0IGOO2B789aexYbgqEtu3sYxx3465HX3oE0IpCkPH5TsBwz8KB7D9eaGTGxVwATljuOW78Z7Ugw45G0nO7jnntnFKdobdum3AAAIMge5JIoKHP8AKoSPYODuLHhcnnB4+ntmoyAiBd2WwfnK5LEHk9sc9KcuPMWQooPUuw6AZwB1/wAmnA5DfNmRiqqFXkDnLZx059s80BYRuACWEUS4OHGSx9z2/GkZPmLPNII85Pz5zjjg46+g9OaaNrIzRRBV7GRs5PrwP0H50uzcSZHxjgIw2/XoTj0wPegQqM0gjCLIpweD/CB0zjPp+NC/KRtZmycA9CB6k/8A1jTpPm+WSR5Vz85ViNmOgwOoHTHFMynuxbopGGx7/wD66B3DcGbaFLMBu4xuC+/pS7QZcnmNQduT8zj047Z49eaSQx8h2ZWkYZI4XHoO9ORVVTgscn5gpxgDng//AKvrQIGKA7jICzZxtHb26/nSfIzFVjeTA/hfAUev/wBfjNJCGxu2RQAp8uAGOMZ5Hbj680KcRFWYqGJZsfeJzwDxj680DFVvm81kc8lV4wRx94A9sD9KOIowRE+fuoufmY9hjr/nrQWkUgyRuvykL82Qc9/f8elLv2fNukhCZZyPv5x2yevPX3oJa1BlYBFxFvx1c7iM9aXdINhWNI4UU4wRgjPJPNRhY0b5lTfzwqZIH+8TS7OQh3BUUAhcEtjJ7k8D0wOaChqbd8YEpD8ED0C8DHb/APVT0Gz5ipZsZLM2Mk46Z7Y705nl3FmjDOwA2lMMM9ic8dOfoKRfMG3coeVuBtb5QR1xkc9+fYcUCGqY8728wuBzuBCgdsDH+OaC4hh3KsgkcYHyklfwx1x+VK3mGNpGYsFxjeu7cSe3IA/KgBjKWZYwcHLHrj6YNA7WEQqrFo4xLsYAMeQvH3iO/oOnc1IDKSNqTkEEjb93JPpjk0wOznCLJ142np6sRQqktmTOM/Nh85HpjGOvbFAhGXJ3OqqijjjhmPb/ABpfLjEy5kEZGOAR8xPc/wBMUDzNw2qGxkhCMMW9uwHv39KNrYdsKBngBc8ngdDz+Pt6UAIvlb90cMksgIChySqgD0+v6Y9acyqCxeOXcuAFD5Gffj9KQvtk2LPsOcjeuGOO5xnnj1pDubCHIjRclNxAA9AP4s+9A1uNMm5MJIpC9QFwCT2+nHTHrT2JG79yWIYclTnJwOB7ZPalEjlBhs4wVGM4OeSenA9O9NBkj7yFwSS5bIbr26egoATHms0jyMkjdOxH6dOn41IVnzuWFHA+VTJwC3r2ycfhSMzqFMv7xs5wp5J7ZzTRHlkWEMrnggjHXt9aCdRW8wsIsIwUDcwbAPHC+/qT70R7EYSeXPuxkbkITp1xRHHJG26QeYUOFA+cL3OPTr+nalPmYTc21R0GeTj1PP5CgpiozJEWAjII3Hdj9R29qYzK4XejIQciNRwSf72fQU13jbOWBbGN4BVev8/bnFSBkbe7hzgBcHkk98ev6UDsELKwWOQKIwTvwDjnnb78YP4/SkAmkC7t8S9cp8xPv06fpQ8krbgqAAA4Eq7Tj07jsM+uRnpTQd5ChzJt+YkcZ579gOO2aCR8xQrtASNEHzEngjueKRs5Hl7CxHLE4wPYUA+WNqq7Ecs0fAH+yD1AH0pMhsZ4fGW2jBOeepB9RQGopXlFVQI1JzgklzyPwGaH3AiNGVTtwWfHyZ9OlIWAdmDueABjO0duvU85HvQD8wYqE/22HUj0x09OaBiOUVRsbaDyGOCT/tE8Y9Pwp7BmGTJHFGPlVXPfHr+Oe9ICFPy7slgvyrgquevrj8u9JhWT5IQEJOQ7ZLf059PXqaBAypkyNLKISS2C+Wb06Djtx2p3+t27BIvyktzwo/DP9KaVJbfJIvLHCHgcenP6e3vTn+bBLvOo+ZmDng9uOp/MUDQnMZXBbcx+8Rjbx6f05PFJuXfgYDgcvkfL16nPGBgn0pSY942nzGbgf3wMd8duPWjMOQrF9zsGYjoT6CgV0Kyx/aApOIlB6n5iB1HB4FNG1duZCrMTtAA3L69e/wDIfWhANmN28Mfmw2MD0B5/z3pURsk7Y4Sy/KVUMR/wHgAfjnNA9AURnAWFpMY4Vsqo+v8AWgNhjMyNz8qnGCPcZPT86bn5GAYorkkn+I+inj2zTmaSIh2idQAdmHzz6nI5P8u1AWuKAIo9wjcdgA3zE/Tk0rIwEce2MHBDb+SoJ547nkn+lMztYEl4QPmb+8Tj3PH1pD5aEltu8/dCIeAe+4ng/hyaA5R+6Rtu2JI0VegIORk5J54xkfWmp8zhzITIQWCkYx9PWlKkME+ZAAMhWBLYHf15OO3f60sjyhz+63s4wFdNp57kjNAXEHXdtJOMl2brngccYHvSjywfNkVy4H8QIVR0GARnr065NIolGCy5kPA2t8o9+n684off5TMWdgCFUsOWJPOORjv1znk98UAIzLFFuUOGkHy+o/T/APVzRuVH3RxCXawG4qdq+hI/kc04B2lLfulOOZBkkemBz/Kk8x2J2RyD5vlQN2/vH/69Akh481lTYsrk7gNpATPHQdzz9KY6qTlgojAwMAYY9gc9emeKAuWwxOD12tnjuMY+nFKPM8wjAZ+fkIGdxxnnoB74/DFACCNfOHzlGUchSBn35zimAwbsxxNO27AEjFgoHoOPzpyxuS3RfXC557Ywe386Xfz5aTbecAyLlvcnHegYbF3tI8L8AKFLcbu5J9eRx2pgdmT93IG2nBwhAY/0HHpTwzM2xh8i8smccfTGGzz19PegSSMgyd2McAbtp9Tkj+dAgy4BEcO7B+8UJ59QOtG1ZJHkLFG6L64HAPsP6kUjGRUwPML7csxfO765xTnZ+GkXeSf4T1PYH16UBqKFnBLRQhlHCs5yM84I6dh34pjeYcR7YwqqMlWwDx29cd6UKW2rEr7vRemT1HUfNnrQsbqS0iiQ54Kjf+GOMc5oHYF2o3m+XMTgEAgiP/PvSxtIkZPyMD8zbsA/Uj8Dj3PehvOyDKRtyDs3EZx0B9MVHKyHlmO/GC+No6/jzk+/SgXqOch0VZIyrZ3bV6Z6kt6Y6YpY2TGJAqoM7sAjPfHPX8KX5HLs27j+Ed+c4Hr2HbpQ0kjEgKFA6eYmODycYPT17mgegiLNKNzfu487vkGc49fVeB7e9LJsAYL+7CLknPP6Z70xdsnVt5POcYB5/DC/gelOyUBCxEvnLMhwOnTPXA+nc0CFPU+V5RbnJY44+nakZcbBtGwHJ+Y7nI9Pb8Kao3Y4xkZbAwSevWnBsOzM7jgDAYlePUn+XegBz5VfLj2qcbS55C5PIzx9P8aY+xUCq2wEfI2AWxkjJPY5B/wpF+8JNqoeu5l9jwuOnp9CakGN3G7cx2gooDBRnke3UDJHegAOcgs6RIAAiN1Y9zkd/wCVNKjDM0jhCC2N2Sx7Y4//AFU0BWTdHEqoD0Zslj+WMe1LsbG92HJwqEY3fkeO2APegYv31Xy0eMbeRnhV7AkZ/oTSqCoG1ixOecEbVxz780TtuODI8yAlmYNj9Orfpj86TKK3ykuXPA/ix/tY/oaAuICrHheQAdwI6e/pxSMu4xxrIWywJY9Mk8EDPoePzp+6PBUmTLHLErhT7AA/400H78qtzjgZPrjqf544oAVvK+Z1fbGMbA3P0OT65yMd/pRlM7drysSeM5Zj6kUIu6UbYkRFY/MSGOemcfxH644FAJVmZZMsBtLlduB3wOePb9aBdAblgTE2yMZIOMfQHOCfxpRjc0rIwByWZjgnqOPywMU3DCMfIxizkuH59u3A9hS5Zxn5kZmxuYZGAewz9elAwy/k79mGdtwWU+3U+3tSt5gXyoY0+9y46scdMZyKYxiLCRmDA8qXTc7H88D69qcB8oC5Utk7t3zc9v8AOaAGttkOXlwC2xVH3e2eenc/lUh3M3zKZGP8TH7oByeO/wDSkd3VVkVWKLnbujGWA7D9PzpoEoyZYwcH5URjj8e578ZoEOykh/eq5A4UDhD6+x9zmhJI13XBU4BPHIB9xx0/nQPMJYMzkAEuWHyrx0HTNM+Z/LJjjPGRuOMevtn86AE3IQoaMyll3MpBBznnP5cj0qUvJIC21zyCViwqgY7n/JpHdvMKqrtgYJU4MhyccY/D0prB8/NhWwP48YP4D/GgBzqzDY6hOcu2BuH4ngUzbG23pED9wrwfp+XXrTypMoXIA44dc5A9u5+tIFkaUl41QkcgYbjOT3znnHbvQNBL5BdgVlmYfdUvlSxPfpnHp24oKqzL5kLRhQWKoeo6D6Ch38sBfMIbHO9eh54HP3R0HQ8UO02diuDu4yGKhj9cfpQC3GiThlVwh9FXOwDt/jTk3YwYQ5K/MCPlHsM9+OvNAkY5RchT/AOpGOn6UDdwWMhL4VdpwFHpjPH59jQIQDzWQT7lKAcFerYzgDrnr+Ap4SXAEa+djkknII9Dx/KmhpWj3TN8oAz83IHf8/akwmMhXQk5x0x6EnOcUDFkMyqoZIw7ElipAA7c4/AY/wD1UhRGxuS4IGQPLU4Jz3I6n2pTBKrfvBv6DZncQOOq/TPf/wCs6QzEH/lnHyCSCDg+36UC6BGzGRpFWPLHG3p+HuKYXV02yJtDHaDHyzD0HsaJGBIWTllPAAPycd29P84pYSrBPnYYGV+bK/n9T6UDsJGxwBtQZAYnkYwMdenUge+DS7Xkdo7cYiJ2Bl+8R04689c96VXICpCjKqgFS6cAg4BznrzwT07UwHOVaT/Z+QEhRj8M/iaBPyHttAEaj5jxvbg5HoPWgbPkK7GbgDJIHX0PJpFHlg/u8sRtXy+So/8Ar0isWYNjax6E5JAHTn8fSgFcXz7j/nhp/wD32v8A8VRUeYf7kn5R/wDxNFAEpVs7CqqEPKg4LHjOKIwzPuQDOB8itkc9z68U35fl3R7uAAqnbznpgck4x+YpWCtnCnec7t43N05Ge/6YoGNVpTIWW6EnboMj6CnoECozSDGSsbP1ZQOQPc9zSMfm3SIjRAAKq4De5C9vYnjikk3MEMitGSvKq2/HsOMDtz/KgBWEzREuqsWB6DJJPcenXFNV4gfKMx2nhhjtjkCl2l5TjbvHdwThR0Ax0796eXuCwZkDKBwcA59gOcfhigBqbmGFCxrtz97DEf4d/wAqVtyLidfKbb8gI5C9SG/MUeYo4dgmw8hMlQfTH4jt9KRDgBftARAoyAhJYD72AMY5Ayec8c8UAM3K0K+UXbKkeco/h7kD0HrTtuYo44pSqckZXr707LswaZfJd2GRxnAHqQf8aSTLHfwdx4ZuM8dMd/8APFAhxV1JCB2kdjgbslQOOvvzTMMCqhQHY/ME5PAwB/OmnyhEVU4lI5VB90dPTAwD0xk9jUuIxxGW24wMjH6Vw4/MKGBp+0rP0XV+h6GWZXicyreyoR9X0XqMJ8wDcE29AqnG1f6098sVO5l2ngKcAf49KBwABwB0FTWdrcXlwtvaQSzzP91I1LMfwFfBY/ifFYp8lH3I+W7+f+R+nZXwdg8Jadf95Lz2Xy/zIaVFZ2CopZj0AGSa9H8M/CjUrvbNrVwtjEefKjw8hH8h+v0r0PQdE8K+HdRg02zghTUJozIjSDfKyjgtk9PwxXJh8kxNd89V8qfff7v8z6OWKpU1ywV7dtjyLw/8PPEurbZGtfsMB/5aXPy8eoXqa9B0P4W+H7EodTnkv5zyFZtiH1GO9dYTq2padewMjaPcb2jgmDLMSvZ8dB9DVh9MtZ7ixu7yMXF5ZKRFOcggsoDHA45xX0GFybDUtVDmfeX46f5r5nFUxdSXW3oUtNk0u3iv7PQrGIT2GVMSR7AX25Chj1qd11e8s7CaOSPTpt6vdRMvmfL3QH1960/X360V66paWvp5aHM5FSOwjTVZtREsxeWJYjGX+QAHOQPX3p9lY2dlbfZbS1ihg3FvLVflyTknH15qxRVqEVrYm7CiiiqEFFFFABRRRQAUUUUAFFFFABSFV3Bto3DoccilooApNpdmILyKCIWxvMmaSL5WZiMbs+uKhaxvoLbTrbT74JFbMqzmZd7TRgYxn19606KzdKPaxXMyktxdPqV1bT2IWyjjVo5ywIlJHzDb7Vzl14b8G+KbH+0fsSxB2K+egML5Bxz+NdhVTVNNsdUs/sd/brPBuV9hJAypyDx71lWoKpFqSUt9H+GvT7ioz5XpoeUa/wDCS+h3SaLfJcr2im+R/wA+lef6vo+qaROYdSsZrZ+29cA/Q19LPbXbayt5/aDi1EJQ2vljBfOd+7r04xVG4vIW0S4uPE+nw2dskpUpMwmUrnCtwOM5HuK8PF5Dh53cG4P71/wPv+R2U8bUW+v5nzTQeV2n7vcete2eI/hZo+oIbjRpm0+VhkIcvEfz5H5/hXmHiXwnrvh9idQsm8gHieP5oz+Pb8cV4dXBY7LZe0jdea/r8zeosLjYezqxUl2Zgjd8qEp5ajncufc/4U3csZLMTG277oHTHqP7tPpQzBSAeP0r38u4tkrQxav/AHl+q/y+4+LzXgeLvUwMrP8Alf6P/P7yLcOTERJuALu/AJNSFZFDvIhEIP7wk5BOO34D+dDSnPzYT0K8Mcd+Mce1M3KqlopVU9M7ORjk/XPTt0xzmvuKVWFWCnB3TPzitRqUKjp1FZrdMXdHvZN5lPdCPud8k+tJGcNJIpkE2OSY+V9gKcfMwVYh0X5mlZCMt6AHJOMikctJGkZfzWA3YJGF99w4/ma0MwSNQMtJvUdVBzvJ6Kc8nn+VG2YIZJI1Ut8yFjjPHB+gyT+NNXywMzmNVxkFQeCO+Byfz709BEPmlMnzEklgOQOoz+HQetBTerGs5CkNwnGS/LE9Av0pWYRRhGjZWdjzjJz6fSkWSTZkEMxbBOcL06fh7087owcSSAnBYnhSPr3oJGruyIo4pJSDl3Y8p3/OkUIQvlhwmc5lOTI3pn0pSu9jGRhMnd5jfMQPbtQ7JI67tzpjDHBwo7gdz+WKBuwijG0BQ+4k7gSAcds/0pwVggKxc5+6xILd8k+go3lQd4EcYxtVcAj2wB/hTVTceVcgcAsdp/IjB69+KAFYNEJFlkUEkCQDls9Qo9uCfwpxKnHnYUsRtjXgbex/HrmkViwU2+TH1XK8t7544+bJ/DtSHqzNL5zdQqcD8Sf6UBZCKARJxJcsAA6sRhef5mnFJPMMsw8tgwSMOoIXJ6j1Pv7UKuMArEAh3eXsGQccfT64/GkCgKzDanTaI+zH0buff1P4gAQkSbmjbdGgI+U4A79fXke9BWMPtWULEOWCnhv/AK1KojYoqujN98Z/hA4ByeM8devvSnqUXCoOpT5ifTFADA2T5kYB3D7wX5QOw+vWpPmhARcbsY+c+nLHHTjNOLOSgCiM84G4fnjuetMREjy7biCPvseOvUj19OaAQbvPbbHcEqAWLAYGO5A/TNM862yG3qFAOC53Fj657GnMQ8RG1ZMnJUdDjpk/07U9S7OATFnAb5SQBx0PI/rQJWG/MSwY4Hyqz/3QOcD8+aRFMsg3D93GN20HGPfHf60i7Fy6s25OdgywXvwR68cD2zSL5axBCViVQo2Bslmx0P8AnrQA8lvkBKqWJfaw3E9gTQFff++TaiYwo6E56kUiDaf3bMkjD5mcnI/75HJx+FJxzs2IMjHzcfUA9SfagBxdtpdIgducSluEz2H0GB9TSJsbaqI7O2ME8lv8eppNkef3gVBn7oGSFB7D1Jz9MZz0o3GbcwiCZHJ3EkD0GOO31oAXdGjuzM29V+XJ27fQUrCQYRgFYjrj7nfge1KhbJ6dcKqucIf6++OlRqqqu1oi+B0Vchm7An06cdPyoAcNhkRI0JxuCoQSeAc/pTtrKgDokLvgKwbGEx3/ABpnylDGrAxjcSOBxuJPsM8n8cUuOM7flYf3QhP40DF2FsIBsBOCVfkjvj0okMmQjXCJlh+7IGOnf14pD5ZRd0TAAfKHJZSfbI7evNKN2VUCPaX+csAufbjqTx+A+tAbPUTmQlpnLLtBkL8AHHH4U/5mbrG6IAPu5z68UxS0kHEZjTtg4Hv8o7ex9qacBVA3MOdoZcgn1IH+AoJe4GRYz80hjdm6Y46d/alRssTbnPzDMjc5brkZ79P0p5+0rGYlVWABBC/d/EHj35HtS+Y29SwEbM2UAGGJyMEgep9/QdqChNrLnzIyIz153biP7pPpUe+Ih/3nmkcsMYCemfUmlUgAGCVRnqxHb37nnt/hTgzbThcxRg4lKkEseuB1oARQQJW3yrKx2ksvK5zhcev68GlChFVmkDbF4GeCT098AZpDudEU7nwpZiSMDjqSBjue2eaZGIQxMzLGTxlFyWJ7YX8B1NADiJFXMke1/vKM/N/vGkZiqYYKFOCdwwWPb8OPxp6CNQd7SBmyzBugx79D+Apqu4HysGywyxcAHjPH6jnpQAsrrEPs7K6OTgAfePJz/QUq8sI44Xk2DDSFvmBHXr/kUuSq4WSQAHDZ4Az6etNQBhh0GwEsVd+Wx09v6UBowA5UjcqkHYJPvOfXPpSRqcAJGJDljlcgE8d/rzQfLklwwLqfvMV4I9AO9HmNs/eAKv8AcQDv0GB7Yz+NAmh6I21VSMtnoGJ3HtuJ9Mmm42qyM5f5/mQDLcdqbtJVncPjoGLYIHfgjr3p4HzYhj+TbhVKYOD/ABHv9eaAFJUu244fIYhTjYOcc0zAAYBXuNzruBYZVgcgD8c05xk5eRbh8k8KNo6cnPf2BpEG35sRgIMBAMFdw9eoP+JoHZClXQtNcNsYnHzgYVewHoff3pilXjLBlaNVwCWIA/GlRQFJU7ATgGPjB789+O9OTa5Xa6F1+bgYx6cnI/HrQCSI8Rr/AMtvLgBywH8Qzj8uDSj94SyhS7jcTt+XnsPf1p20k7QoCZ5VOrsePr0Apx3M65CRna3A+Y9evGOwoFdA26L5chFbqW/hUdaauJixWb5FUszYwFHqB2z0z6UqxxxE7l/h+8cH6f55pC4aNcqJOrbc4UHHUnp/nt1oAa8tvnlgp2nGSWYZ757HrUh3Kh8whQWwZPp/CM9BQCxnILRZABwjYCjHHPGScfrTI1jCEozbmA3BQe38OR1H04+tA2LEGZ9z5McIJwOCv+fWlJZmVTwepTG489yfp3+lN/dFT8yIv8KLzu/E8fy+lCAKPkIDuPmMjc+4GB+vAoEO+bdm4RUCjhFHC/ShmcKZFgK8YVy+DjvxTc7s7WSPLAY3cnPOAM9T6+lG2MHMiqCPmZAAT7DHXPvjigY6MK5/dxsx2nJx97jB+vpTRtIlwSZcY54GOgA/M/XIo3+aDII1jD/eOTkjsvHbjsKeu7aTjcckRqHOF9cZ/DJHFAugScyGNlAc53Fhkr6/Q9qjOxmG1d67TgsMnA68n0pflCeXIryY4O1TtZs85PcZ/CgsuDkgxoo3Zxjj07Y/CgY51dR5bqsLuQXw2MKO1AUSAKQFXJB2P8xwMke1NIJXBywyN3Owk45Gf0/HtSkRGINJDj5RhXyVIz+mee2TQATtKSFNwsRbH7vpx7+tCqGd1mIdR8zh+FX0BxSsXyRuTbuO9mGzJ9OOT9KRWLREJE0cYOMbhg8d1FAmOHmPzmKRU4LbM9snI9zio1ZY8u8nlsWOR2GPX270FUyvEkigkJkdT6kAc9PQfWnn7QqmNQj8fNt6frxj6igENjIG4Q4bpuduh9/rTm3KSZVZYgdxJO4ZH93P4UokKn5wIwR8oU4P146fQUwttj3RTqqdyVwAAMfjyOn/ANc0BZgHjJk275WB+ZR/yz56H3J/lQoZRId0qzN947ORntinOZGyXwUjBxIycs3O489OTikP+rCLliEzk4GwnuGHAFACogVQxcuE64P3ieAPWkcSKC00YjfHAJ5AYY3c9ODTUEQ+aV1UgfKUXPt0HX8zT4hCjHzC6t87tuAx3IGe/bpwKAGs21SjKioSCQ4wzN256gYxQWWOJYXVlaQ4+Xqx69fSlV5BHiNgSWwW3YGdvqfr+H404s0S4WSUDOGzlQc+nrQF7jBncUSOSQJjdITymM557HkfTFAVONm8Jj5FlbJc+ue4pQobgqCgBJR2+ZgOg7gc0Eo8hBZpF24LkHGM5wB1I/xoH1CNWKoqRhy2SGBODzjr7UsasoXbFu6na33jj+In/PWgsQD5mFGQNqYzn0wOv6U0DhpG3jBxlm2sPqCOaBNOwH5R5TzZffl06k46Ae3+NOY5HzjDM4IRTjGM4570LvLARLmLjarKOv8Ae5/qeaawzlnk+0HHQDK89CSRyfb+VAJdwXaS6p5l0d21gWHynsPrmnbW3vNPhZCQq7gDt55x+vNADKRzGSg4jA5Un37fWmhR5ZbhcsFXyuAODk578DH8qBjVPnbtjKyqNo28AZ6fjzS/JyBMFhX5mx/H6HB7U9AHKqrIXA3DP8Izgctxkj8aRfmIjUAR56JyT7/T+VAhE3Fi0ahpWG7gcH0FPJ8lQoYAYwXfsF6nHrnH4E0bmYKuFjZs5UHPU4yMdTj/APXSKiRgu/BI4ZsEH8B369f/AK9AJMbuWXcFuSI1XLOPlA5HQds0ebASPmAABA3Etk+vsaVn8yLJVZONwUn5Qe2TnBwKcCxchjGSigNtJwM9vegBDnBWRtq5wz9MYHIHoPWiMGSQGTJSMcKGwRySOPoetIqou5lZi3G4Ak4I6DI69R04pP3ezBkVFBwEQnLep/MnHbNAXQfvHCZYEkbgu3ccHpn8Kdlt4FwoRV6Ko4Gf68UiblXC/LI3LFyc574wMH60gHzMqsiglQEDdvQDrk+tA9B2ZAjOsOxhnMhflT3AoXY3Ece9iDgkZ3cD8+T+tNPlZBbbwchAoJPoB7nnn8aA3nkt5IQPjcNx5Hp/kUBYUMo3upJcY5PGD2A7UrLn92+1Wwcuy529zj+VAyVZsBiThRvJC+3v9RTGEYHl+WZCFGPlwrNz1PcD/JoAU7DIFVCflYqGHJAx1J9On1qQq+8xsvlyOTu+b+HHAqMlArFWzGFBJIHIyfQdOmeOSaXgkg/MmRkfcLHHrnjmgLMAodUXCoDwdr/Mccn8KHkby1aOYQrjCDoW6cZ7U392UUvGw44D5IA9QT0/I0759jbdisy4ycAIM9dx6AdefWgLiIrl0QybiRgBQACO7f8A16cuSfJgMRUZIVR09Pr9aEbLOIoiMffdJMZz+p79etMO3yyGLleN20bfy46fgaBIVwu5nY+XgYUqMZ9cCjcrMSjCWQ55PAxnAH0/rmnr58YBULlskKmQQMj/AOtSBpF2iSNUAyrEEKWODwMcceuPU0AG2Y5O0kMBubPyAfT168U3zI2lCozMxX5YsYLe59hS7gzExygN3ypzknP3jz07/wD6qVWkkAj3CdWILOVO1R2HPWgBI8eaJCXUgEx5XhQP4h+f6UJFuyHlYEncexXHJGO2falBygU/vTI/3MAggH26d+vTFMj2YzK6FB94jk+vUcnPXqO1A1sSMrv+8khCxEnYWJ+bHbFMBk27s7d4+Z5MH5e+P88UL5W8uzS/PtVG28Y9f9n6HmlLDfK0T7wMgc9ACBz9fSgBBIsETTMm3PQjsMcY9+Tk0AMpWNIpJmbkq/YcYOPTqaky8YZvMbeRncD8oPu2f5ZpmNzHacZIBLHrnrgDrQAu1W4UygbsSOzZA9h6Ug/iOwOSwHy5wvt7UOy7kRATtOAo+7H75x1+lC5jARQscaruBAAP1wOev/66BLYBGw3DyiHyM5JOc9FX6DH60MzRlmaRYWYAKpORj296RV3NnbIVXkBztx9Djp16frSkkj93uYc7ywHzH0/w7UALu/dnePLQIVUY5PqTTTtErYeRpAufJLjCryM4+lOKksvmSg44EcY5BHOM8gCkVeAp8qJWwxTZnI+n5flmgaFKNv3TJ5aRr8qPgqOOM+p6cUwHcwRHVh95lAxg+9OU5LO6ooUHKqcnPQAt29ePxpFCkbTICzEKN3JPckn2/KgQm0LhUlCFuGfOe+SBnqcUqlHdXRicfKuB0A6k/rTm3LIVXYpOA7Lgk+wx7YPHpzS7iq/dVFVlC726jGRnHuf/AK1AXQmXiQuR855IPABPTigP5kixxzhnLYbC4Xj2745zR5SrLvl3OFOAW4x9RnOPxxSGRZAybgyk4wvGQeucdBQBH5kChFEm4L95mbdux6j0zUoZivynI28EDG0Hv9T6+lIu5vKUiJCclUU8qB159sgdaUqhlzuIfn5VJbg9/bp060D6Dceawijk/dZz1xu456dac+45CsVRmCqp+ZjjsP0pu6MkkyLCMZY5O49gOf8A9dKgXO/nd0HmEkBfX5Rn8PbmgQ7e3/PGH/vzRTfIvv8AnufzP+FFACskitHgqrlTgZOFGfToOfx70jKxB24JB5LKML2xRtKBsyZLYDMikkkjtnsOmaDnGCVVAfu7cBR9OpP4UDQ4NL5gDNHEFKlhuyWP4ewpig7/ADMIwGdrMS7DnOT3JOB9MGlCts2xwgBemQFwT1OfX0/GlXd5hZCroinLZxggYCr68kZNAdBoZmcRqA5BGTINoB9T79OfakQr5p8uV5GA6qowT7+tODyjJl2v3Cjnk9Cf8k0u6MKI1PJPIJwPw7mgQhcxgKNpYDLAoAB+X1/HvQrkHPyqWGcj+79P7tLuJZgGYyMwyoXJIHbjt/nvTlQb9zOcAHe2Bg9hg55HBoC5EjK3yxOHb+NyOefbpShYzL80x2L8qxAbcn8MfWnb5QFUKGCruC9HJ9T6fqaN3ynh1GfmJU5/+t/Pt3oAAWZfnJIzxk56f5/QUtIo2qBXX/CjQI9e8UL9pTfaWi+dKOzHPyqfxz+VflOZYipmmYOMXpey9P61P3DIsBDLMviratXl6v8Ay2NLwJ8NrzWoo7/Vnezsn5RAP3kg9fYV6lo1l4e8O3kGjafapBczozqQhLOF6lmqxf8Alasb3Q2S+tVSNSZ4wUBB7I3qK0ookjjjX7xjUKrNy2MY619Pgsuo4Zfulr/M9/NeQ61eVT4vuMySz1DVdJvbHVmW0MkzLFJZykN5QYFTns3HNaixIuw7QzIu0MeTj60+ivSjTUdepg5XCiiirJCvNfjP8YtC+Ft3plrrGm396+oozxfZscbTjBzXpVfL/wC2XGJPiX8NgQCDcYII/wCmq0pOyE3ob3/DVfhGIhrzwr4ktYM/NK8IwP0Fev8Aw+8b+GvHugrrXhjUVu7bdskUjbJE3Xa69jWzqek6VfQzWl7pllcW8mVaOSBWUg+xFfLn7NFmnhb9qfx74O0dmXRlgmkWEHIUpLHsH/ARKy0tUGqPpXxf4n0HwjosmseI9Ug06yTjzJTyzf3VHUn2FeMXv7U/hEyt/Y3hfxJq1uDjz44NgP4YNcbcWp+O/wC1BqGl6tJJL4S8K7lFsrYWUq23n/fYE564GK+pdN0vS9Ms0s9N02zs7ZFCrFDCqKB9AKLthqzzD4cftB+AfGutwaDC1/perztsitryHAdsfdDDv9QK9brm7rwL4RuPFNh4obQLKPWLBmaC6ijEbfMpU7scNwx689Kj+JPj3wz8PdBGseJr8W0Lt5cMaqWkmf8Auoo5Pueg70/UfqdRRXiWh/tK+DtQ1ux0u68P+KNLN/IsdtNd2Q2SFjgY2knH4V7cRgkHtQncLiUVzPxD8e+FfAOkrqXinVorGOQlYY8FpZiOoRBy3UZ44yM15cv7UXgiO6txqHh/xTp1jO2I7+4swIWH94YYsR9BQ2guj3eiq+mX1pqWn2+oWFxHc2lzGJIZYzlXUjgiuCb4y+CYfGev+F7+8k0+bQbU3N9c3ICQBcxjCnOSxMq4GOadwPRaK8Jtf2qfhjNrg09xq8Fqz7V1CW1xC3vjO8D6rXuNpcQXlrFdWsyTQTIHjkQ5V1IyCDSTTC5LXiP7V3xC8V+AbHww3ha9htH1K+eC4Z7dJSVATAG4HHU9K3PiD8dfBPhDXW8PgahrusocSWOlQedJGfQnIUH2zmvnn9pH4saR8RbvwppNnoWuaReWGp+ZLFqUCxsVcoBjBPoaUnoJs+1YGLQRs3JKAn64p9R23/HtF/uL/KpKoYU10WRSrqGU9QRkU6igCnLp8cmr2+pGadXgiaIRq5CMD3I7mqb389lpN7d+IobeOGOVgogBk3RZwpI9T3FbFIyqwKsoYHqCMis3T3cdH/W5Sl3OB8U/DPR9Wia70jGn3DDcAo/dOfde34V45ruk3+i6jJYajAYpk/Jh2IPcV9JXlpHHfnWTJds9vbOnkRsSrj733e7cYFct8SNHi8T+CxqkdrLDeW8XnxLKm2QL1ZGHb1/Cvns0yilUhKdKNprWy6r9Gd2GxMotKTujwj6Yz7jNMEpLYYJhMbhkgc5IyfrTx0pH+ZSMnj5gOCM9ATzx160+EcfJVJYWT0eq9ev3/ofKcc5bB0o42K1Ts/NdPu2+Y2SSLLbm3k/djII5zx0/ClcMUXM3lE53MuOg9+tSOzwyMkEmTgKXf+H1xjqabk7lIiYNjjIyPbp19eK++PzO4LuGwRB2TbuOWOSO3XpzimjbtbcAy5wxIGT7c9zjrTchm3eY7MSRgKcn1J/+tmnKvmHlAgXI+fkg4AGSOnfI69KBBuYFAsaEnIHJYDucZ5oAbc7GSMuxHzPyaXduLSRx79wI4BzgH6f4daJEYhfN8tZGGBx8oXv9TQNCPtwPlklXZnaTkY7n88ClzL92MqZHUZcnhM/7PQflTHYglowACcjefvZ6ZxwPX0p7CUszNEEGSQdw5YdOBn2xQCESNWIUIHbnBEh3fhn1olGQVeTkjJUYOOeQKRfLZSiyoD0aQKSWPfHH6UqRqzbQsoj3D5hgkgeuSKAYsi5djIs0e04OHIwMfd49e/pjikBXBkkVju4X5iP09u1IS5ClApUEspZiBk8de/HansrIx3To0vOeMbefu57ketADVRm2p5YKltu0nLN/vHuK6r/hX/jWTYy+FLiWNowynamORgYGfSuWVhDsYRurKw2scFQc/WvSfAXxG8XXfirRrC61aSW1nvYbdwY1AYFgCBgfrWVRzSvE7MFDDVJ8tdy1ta1vxucLrmk6rot4LPWtPktJmQSiOZVJ2ZIDYHBAwQKzgyI+WDSOAW+RuC3YcdK9Q/aYYHx3bI2dosELED7o3Pzn9K8yTeCMMI0Y5Aj4Y59j/M06U3OCkycdQjh8ROlF6Jke2NnEbRiRsYYDkqOuM0pQ7iWLbic7cYYD3x+P4VP5Fw0AYQuIssXCqWIA6ZI7f4VEJG2FgXVMfJ8uS2e/HfqPbrVnI0zX8JeG9R8T6oNL0q3R5RGXIkYIgA65br3/ADNUde06bRdVuNH1HbHeQybJCrfxY65XqAOlWPDmual4b1AX2j3phuAGUhEyGU9Q2fUjt6VX1HULzUdQn1O+uN9zcuWd2wMn+R/Cp97m8jo/c+xSSfPf5W/zKw+VAYwmAcKxOW5x/kfWhGPlrtmHXJbALOOnemMqFBiNkAJxgbcn+8Seg/w4p+2Qyswt0l2kfOq5QHPAHf8A/VVmG40Mm5h5xlYH51VRke1KkkaHd5P73txznGAB6UOVjRFMmHHyqq9M0okJdVcuCSRHgcnHJJ79qBDR5jkqXCgHcwHU+uf89qdLKzID56pwfuJwR7eg96NrfwoxOBtyP1+v1FNWTLKQuHC/KFBKgepJAGMUALtDRhfMVAygLtXBI9iOSaRx8oiy3l/xZPLDnjA6U4eYx3HbuBJBU/IB+OMUJuyfL2Rxg8uf4uegPvxx06mgBF8iTLROSBg8MevU5zxjr+JpC2+NnUHYeeSVLHPGcdf8KlS2urjaVtTIq8E7Twv94DHP9aaEkL+a7gEHAQ7srj8OvoKQ9RGDiQbvmJ/hQABj2HHb2FAMwQD9yq4OJCRgZznA+gpoLYyHbDDONoBP+yCTgfUU6ONWOVjDF8ZITIOO2emM8fmaYmNZTkRs6vtUeYHYkewHoM+lHmbMfxZONoTA+mfT2qUW14YRIYmIJzs2nZz6nHAH9PemtJcbztYKoO087ifTFIrVETAKFWSTa39yIAlfp6Z6+1PJdd7OQCzbVJjHOOx/Pp+NCNEpZghTsBx2/vH6+nWnKXBRdxAx8vGQztjn1Pp0pkjTJk/Mqqifw9AD2znqaa7r5hDSeY7EBVIIx+X60945FULLv3DsV5yT3zjH1pzOylvJkXBO1mcdPXaRnJNAEU2GxunEIY7nKoACPbA9Olb2n+FfEl/pjapp2i3lzp6Kx85TkZXqcE845rFLcttjZOPlG0sB1x25IH4c19M/CG4s9K+Gvh61u2+bUZJEjyM72dnfB/AGsMRVdOKaR6mU4CGNquFSVklf8Uv1PmMbVTLBcfdBPOT3H/16cW3ukaqOemPmIHfGelb/AMQNDbQfG2paeyBI4ZC8LEclH5B+ntWd4c06bWNcs9PtU3SXs4jBAPALYJPt6n3rVSTjzHBKhOFV0ra3t8y4fCfiZdEOvNpMi2LqJ2umUFdp4AHOQvPasRwMkbGlUYCqxDDPqfX15r6t8Vrp0ngXX/D1keNM03Y6AZ2AR7lH1wo/OvlS1ieSWK3hRUaWVVVW5GWIHJ6frWNCs6ibaPTzXLo4OUIwle6/FOzLukaTrGsXRtdGsLi8nIG8xAkKPp0Fbk/w38aQQiWbw1csijPyMGcdx3znOK9Q8e6ufhd4Q07RPDdtDFfXaFpLlxnkAbm9ScnjsBXAaN8WvGFlfLLJq41GBXUMk8GfMHG4rtAx3HfGM0lUqTXNBKxdTB4LCyVLETlzdbWsvv1Zw9xbzQ3D286vFOrANGU+ZD7Z9O2frSw20l3ei3hhnMsjhVhjY4YnouKveK9Wl8ReIL7WpoHt1uZWlKq4IAHAGfYY7dqpWF3dWN7bXtoVSa3bfEX6K3br1rdXt5nkSUFUaTvG/wCB0g+HPjZd7Hwxf7zwCu3j3wDSL8OPG3yp/wAIrebMnGWUnp1Y55q1N8UPHZfYfELBu5jhQAE+gI5r1T4x+Ktc0PwZ4fv9Kvnt7i72+a4VTuzGDzn3rmlUrRko6antUsJl9alOpFztC1/h6njOseDfE+k2kt9qvhyaGzixmVwu1Se/Bz6Vz+4s22RQ7Dk71BA/Doa6fWvH/inWNHk03UtTeW1mcAl4gCSOeNozj+dcqShAUBxEuWLEbj9T/wDWrohzW948nEew5/3F7edv0FQqrMFDSSDptY4Zj9OmPakXyXYRIiyYVc7UHyhRx1HTmrC210YQ3kSfZ8EKsY27weoOeg9z71E7fL8zqEIL4XIJ9D/9aqMHcYE2cPvJyTtHGPrt707aCoAhLAKcKgH3sdf/ANdBZlU8vGvRVVeTnuSO5qSSGWC3BZZEjBw21SEI9Nx6nNAWIJPJX9y0hQklmcHbz1JOOB0x+dSkhFLRiNAeFbOGIHf3NNTOwsSieZnCt6f4cHpknrTSqthghHPcYHXqSex5phYerMNmZFRjyzFFJY+vsKaGVlK72n5JcBRy2Onrxz096egkeciO3E77shgMgn146Y96a7CPbl2D42gAAAdTnn8++aAEVlX5kjczMxzJ33E5IHoAOPoKVDLJz5iqq/MwU5GPfPH5VIokdlO2UdSNqk4BH3j35z+ZNRkfITsz0wuBxjuT2J9MUgW4ksxZFbzwoYZwq4BHt3UcdqcU+UDesSnCjYoGR16Drz1pNzs5OP3hGOnyKO56elSGGfas0kJVdv8ArCPlHPQfUUBYhONixlyIQMk7iS3/ANbpTkMBzKjHaCOmQM+pB4/HrSruUfKyRxjj5s7nPp6f04pdkryK5jBO7JznKgeg70wO4+HPw+k8T2E+tale/wBl6LAxMk7/AH5MDnGeAOnPfp61Z8UeGvAVv4fu77QPF0+o38CqyWr7cSksAT90EcZPHpXUaq7w/sy2IjzH5hXeDklv3xOPc8CvFArY2hmAYEDIwWJHUnsMY59BXNDmqNyvsz2cUqOEpwpqmm5RTbd73fb0FUTALtMI7CTIGBjnA/rTWBLIrMkuFGdzk8dcDPQZ9KdBH5zbYYhIzDGY4yQQO3QUs0NxCRHNFtlY58lhtGPU56D+ddB43mMLsoUAbieNix4B6ZHuPbvSPsChZJNnT5IgDsGBx9f5VI7TeZxIqqPlyDnJ9R+Xt1FIGjT94E8tgeBwAAOBk/1Gc5piAsyl5GJz91cjBP19fpR5pyWdECofmGSvOOOeufShjtCvIzKq52HAILHvzRtbYAzMWGSBtByTwM56fU0BYZJIgdg7B5D90NxgD0x2H9aVwSBum8gfechRwPr1+lSZZHdYnUjO13I4AHYH39eBQCzHckLB1GOVLbfpgc0DDLM6pHGWUrnJPJxwOvuc+9MG0xhnx5ZPbvznA9Ogyfc0g2l9u+RnfjCqcnH1/wAKVVEj7mjCBO7clee/GCeOnrQAu7DptRHbBwCS3AJ6Z7Z7+9NXd94vE0jfOzOOSB/T2qaGG4mLSQWrzZ6bEPTPGTjgUxkfbtk2K5/1hA4Cg9FB65/CkPVdBsmckbXm2j5Vc5Ue5+px+VOPmRlljb5iv7x8kYGfToKarEBVRVX5zwxyDn1PQdPpT1tbuZHZbVioIYHBIzyMkDPTP0oEk5MaiKWVfLRii5GJMkD/AB96Rl3sVzk8NtwMr16ev40m2N8osmxAeXVOZB3I7H+lCRiTGEkEOd3Ykj1J/wAimFhZERnkMqSgZ/eRhyARgYU4+p6c0ismC7+YzyEbWUlSfTp/npR+9IRY1B2jKhyVHJ7d+gFPk3q7b5leTOCydQe+AfSgVhiqWiVTEojyeN3fuT60rTRswPkRsmD5eFAwcdh9KUMqBdkRVhwGYAqD7ev1p0UMixeesEpRjs851JwMc9M+nb+VIcUIG3Eq6bmHzEkDuepA69QBUYbYxX55HTptPy7iMduOPalJVsffEedxYj5iB347k9hmnKJFwp4TadqR/KT+Z4HvTDQanlSSeXsEoUDOB2Hr60KpGA7OW3fdHB7dSO/0pSx2guUCNliiE59AScdOKXc5jA/eIMDywq9c9+O/J/zigQhC+UNsbMoAwFHGfX3/ABpr+Vt8lpCg3ZZgec92OPypx2rH8spaNWJKxAgEZ6ZOO/4YBpYt7HPyqzZwMcAflz9BQMG+RSy+XGFHDA4YDI7Dvz/WkEjYBWQAkbiQgLOTnpnpTSFyH2FW5IBG3J9STyAfzp43NOT5ayvvB8wfd6deOcj+QHrQK1hrSLk/vPPYE7gg4z3H4UqSRpjy4SJM/f8A4mJ/lgccUcQqsZYq5G1VToO/fkfrUhZ9yiTzFbJ2YUZx3Izz+NBRGvmODukRVGWZUPBpJpMoGe4AQrjAXj8O6jpRjEY2xlsAY6DIxzz6mnRF5LgbULPlRhQSgHBPUDjt+FAtQK/uyhcRBgFAVQGOOe3WmuDny9zLGOeuSx9cdqkkhnjJE8fkvjgtnAGffGOKYucnyvLjjA6nq59B6/yFINgHksvmRsNikYC9B/tHPoBjPuaRssgYK2HYFA7EE56E/wD1+1PaORpAwjBUMeWBBC8c4/kOtG19xndtx5O0qxP06Yz7UxaiBX3jd8zdQB0Y9P8AIGKG84+YyrA3OeCBhuMc9WOcYrvfAXgW11vwZrPiG8vJ1+yRv5cMa7SzBcglj/T864CNMNuVAWHTCZIJHU4GPfg+neojNSbS6HRUw1SnCM5LSWqFctja0yykscZbKjsTjpnA60Z8tMjCEdAi9/Xd1zQQyBlbCdFRe7+2PfqT2pzfaF2KvlJgZYq2Qv8A9f35qzAW2jWa5ihkZYPNkC7UUFiSQNxH4/iTXb/FrwPZ+CLrTYbW/urxZ4pGdp1X5SCBwQBjJP8ASuN09l+325kVyRIuHA5JJGf5f1r1z9qMg6toiOWEXkyNIQAeAwIBz7isJyaqRXTU9LDUacsFWqSXvJxt83qedeDfCuu+L5rm30eC3cwIHlMr7AQScDPvj9Kw75GtrmS3uwEeJjG0ZPAYHHUc5rX8LeJtc8Oy3E+jX72/2pQHIjDbgOhCn69RxzWVNJM07TmTzLlssxfn5j1LEVoubmd9jkk6PsoqKfNrft5WITvZflKxuwwp2jH0yf1p6sNkYt2M+4kGRifmGecZ+lBO7CyR7jnJJzhvfPamO26QySs2/PACHOegwDjt/j7VRzvUd8wZzwAD83AwvbP1prMEjCxqpAICBmJBPYkdz1pwjZiIDEQEGfn6kevTinxxyTTD7PGZymAAkZJ/AY6/54oGlcjcMzncULEbEDfw9sD3PXPvQ2flGWfOW2KflP4dh6U5o7hQVljSOTlY1PG044Le4zn9KYNq79mRwPnI5YDttHSmGo9fMjZGSNd7Z2IOAn4DrTVVWwkmyQnk5fkn1x+fFK6yMTuiRVIwxD8Hjpxn9OaaPL4Csgcgb3Cn5fRenGPwyaAaHMp3bTgBs4Undnpjn+lJJG25EHnRsFBDKcHHQnjimhBkpH5pGArPxknuMducnFK3AZIVyu8khjgHHqfrQKKBfKzkoyxICq4YjHrz1PqaFVir7Y+Gxu3N8zZ6Ae3H5fWnNv2q0skZbb8qA8AfX3pD5aqzNFI/ctgY/Hnr2wPQUDCSSJU2+VE0YbDjbjJz698mnCQsQrRZVs4XAH/ARim/KHeZkMhXnJ4VT9KMgkiPe5YAMxHBOeg9h60A7DT5avtZmKn5sJxhAc4IHrz1o3qxCMgLsT8mMsC3v16YpU+QAxMFiLDnozenXqe+PpTskZI+RSdnLZkIHJ6d+eT747UCTGsoWR8bkXGEXABx+HQU9UXbtEbsMncB94jjqTzzSRtyfL3JGCfmAByw7euKamVVwkxV2AY8HcCemf1oACVRCrblZ1AI4BwDkLx78n6U6MIoHk+XIqLnc5wSee/UjimI4+8oCxqRt3YJP+0T0/XvilkVGLKy8rwWVfvfTPv+FA7Cq7NHkzAseDIyg4Hpz1pHkG/a05MhHC7BkDPHGMc/ypW3EqrRxy/JgYbcF9iacSIx5jtsy+4BeDnGOc/h9KAZFuH/ADxuv++m/wAaKbu95fzNFAiWPc3lryjOSWc4yB3Ix1OPw/GkQPtyxYqx6dAo9h2NOUKgMjSkr0duhIHRV9T1pmVVMIzYxjLDI9zjrQMc0Ku0caxkE5YgN09wOhx2pHdGwzqZDkgBxnH90HHH4euKVgyDl8vJn5yMHHbA9KViVj2LtRR278enrQITeS/l+WCxOR8h4/HH/wCr1o835xiRWUtjnLDPsAM0fvDCFyFVhnG/AA926ZNKGUECMLnBxgdaBsYriT93ETGuDn5cNjPJz680v3BvO/GOODnHYfU4PqcDjvTwx+VdzoSNq84J5yW9qRQuUYCRAD8qAcngdvb1oJQ0qoRYuUQglyvTPfnHP40BfmDg7gowqNk7QOct7/lSl8OWOAxOPXjt+NCLGqc4wW+YAnLEfwj9cmk9i1uOr1z9n1EEGrSbfmLxqT7AE/1NeR169+z7/wAemqY6+an8q/Jsi1x0Pn+TP6BxmlFno2krqSwSDVHt3l81ihhUgbM/LnPerlZXhiOwisZV07UGvojcSFpGl37Xzyufb0rVr7yk/cX+d/xPGluFFFFaEhRRRQAV8t/tu3g0zxl8P9SaCS4FtM0hijHzPhwcD3r6kr5m/bClCfEv4ZqccXe7/wAiqKmWwpbGjqn7SOsajayW3hL4V+JLjVZsrD9qiYRRsejNtXke2R9a3P2W/hfrnhObVvGfjaQP4p8QTeZPHkEwKWLsCRxuZjkgcDAAr21lWOV9iqnJ+6MUg607BY+Vf2IOPH/xGWbi68xN+euPNf8ArX1VXyV4nmvvgD+0beeLrixuJ/B/iRmaV4VyIy5yw/3kbJA7g179pvxc+GOoWK3tv440URFdxEtwEZPZlPIPtSj2BGprHjjwtpHi7TvCWoaqkOt6koa0tPLcmRTnnIG0fdbqe1eHftj6brVj4l8GePoNIfWdG0SUm8tgCwQhw+5h2BHG7GAVGawfGvjDw34s/bC8A3fhvVLfU7a2iW3kmgO5N5MpwD34I/OvojXvH3g3SPFsXhDXNYtbPUbm1W4jiueI5UZmULuPBbKn5fSjcNzE+HPxS+HfxTtoYtNuraS+jIm/s2+jUTROOhUHIbHqpP4V6LXyD+0toPgzSviB4SvvhrJBb+LrvUl8220yTIK5BEhVehJz9Rmvr1d+0eZt8zA3beme+KaYJmB4p8MeFtY1DTdc8SafZXEmjGR7Sa7I8uAvt3MQ3y5+RcE9McV5L+1D8RPhrffCbxD4cPiXSr/VpYFNnbwN5x80OuCGUFQQM85rnP2rNRgb4z+BdB8XXlza+BZ4jJebJCkby73U7yOwHlZ9Axqt8ddU+EOg/C/V/DPw80jSb7Vb+1y7aXEJTbQqylpZX52joPfNS3uJs9f/AGYlkX4B+D/MYtmxJGew8xsCvF/DHgzw/wCLv20vG0HiLT0v7fT7db2KCXmNpALdRvXowAcnB4zivYv2aNc0G/8AhF4Z0rTNWtLq7stNT7TbxSAvD8x+8O3Jrzn4TTb/ANtv4i++k/ya0FHYOx3P7Vuj6VP+z54i82wt/wDiXwRS2eIwPIbzUXK+nDEcetUfh5r9z4e/ZAs/ECMWnsPD7yRE9sZC/lmtr9qttv7Pfi/3toh/5MRVkfCjRT4q/ZK0/wAPq2Gv9Ee3U/7Rzj9cU+o+pnfsWeHLOz+Fp8VyxrPrOuXUstzeOMyMobAXPXGdxPqT7Csf9t2FXTwBJtBb+29m7HODs4/Ss39kz4naH4Y8M3nw58b38WharpN5J5X2xvLR1J5TJ43BgfqDWJ+1r8SPDXiW98MWvh27OpWmj6sk19qEA3W0bNjbHv6FsK5/Clf3RX0PriD/AFEf+4P5U+s3w3reka9pq3mi6la6hbrhGlt5A6hgORkd60qsoKKKKACiiigArNij1H7FqS6o9vIjmTyBEpGIipwGz1NaVY2lx6elvq5sb9rstNKZw0u/ypMcp7Y9Kyqbr59f06lx2Z81zqFnkVRgByAPbNRtnH8WzksF6n0H9fwqW5/4+Zf+ujfzqJwGQqS3II44/HPb/wCvXxXDb/4U6fz/APSWRxcr5RV/7d/9KQwdXmC5foGUdD3I9B270rBNhVZGXedzliTkeg4/P3pzMp2A72TORkcn0OO3rzSIVMu47N2CeuBkf4V+qH4wKpkVvLXb8q9G7DGfbr6d6GUyAqHYr93CkHYAMn3z1znFIGXGyOMsijJJOWYnv6gf/Wpu1Nqjy2ZC2AobAbOP1Pcew9aAHKFwCu2NdoIZCM7c++Sec0wLCylgzZzhtw6H0Jx1xUmEZna4Qx+u3k5Pb+VI7ZKuzqW5CxDO32/H1oAC8cjkMzMSeViOQvsOo4FBjTLL5bmRl3Nuc/KO5X2GaViwURpww+95Y6A5yR+QpqrGwbaZCAw3Nnv3/D1oEPkZhsih2tx8zBfuj27U3Y7IqyfOWfGQflH1x1HfFKMBHVGDLkA/KRuxyablgvljNu2D8ueuew/xoAUbWMRkyzEHYrA7snqfyHFNdnDMAq72O4Kqg8epIzwPUmnsVaQHqTjL85xt4z6DrSH5yifaMIxydi4IHYAd/T9aBis4TGJfLk7CMZI+p7H/ACa3fh05X4geH1jjyTqVvlhnbjeB1xz39ic1hb13O28A+gXkDHNbfw/L/wDCc+Hzu+ZtUtmyvcCVeDnp6YqJ/CzbDfxoeq/M7H9pHefiCjCNNi2EYZ2zkfM/H69qf8JPDujroepeOvEcIuNMsVIgt5FyrsvVmz97ngA8ZqL9pEqPiChkZv8AjxjCj+Ectya3tsf/AAzMfJ+WEMTJxkkeZz+Nct37GCXWyPf5IyzKvUkr8ilJLzWxjN8b/EiXm+20/S4rBThLdY2J2jtweTyBxge1avxK0bR/FPgCL4g6NarYXagfbYoxnqwVs7f4lPcYJBOa8bBwwk2FV5YBxhh6H3r2n4YsT8AfEyzL8ivcBM8f8skI6+561VSnGlaUNNTHBYurjfaUcQ+ZOLav0a6o5j9nYwS/ElVEW5Psk2Sy8E5X8M/rzWD8UufiTr5XtevukJ4UYHGf6Vv/ALPD5+JEKpkItpMD6E/L932rA+KTyn4ieIN0nyfbGzgAYHHHvVr+O/Q5qn/Irh/jf5HrmgW3h5vgDp7eJJGj09B5lw0a/PIVmJC8c8nA/qOtc3bfGKHR5/smkeF9PstHicK0Gdsr575BAyQGJyD0/GrGoEN+zHaMVAAlQhQev7/pn3rxlwfL3SKoJDt83OTkZx/Ss6VKM+bm7s7cdmFbDexVGyfJHW2vp6HrXx/0HSLYaT4k0iySH+0gVkSNcITtBDEDgEg4J/GvJ2VlXpGGYbBzuOPTjnHb/GvZfj/8ngPwkhJUc5IOMDyxwPf0rxbauQ0aCN2z5aqTuI9z2+taYZt01c4M6hFYyXKrXSf3pHr37MkcLeJ9UDRoSLQEBk5UhlGBn8M15t4oeV/E2pksE3XMp+UFQRu9e5/SvR/2YVX/AIS3VcbvlsQoGOPvqSfz4/CvM9c/ea/fkyFkNw5bPU/Mf09qIfxpfIvEv/hOo+sj1nwBEo/Z+8RyeVHvdJzu2gZ4rz74ZaDbeJvHmn6VeFzalmebLkbwiltgPvj1/lXoPgT5v2evEu3JJFwOWHHHSvKfD+sXWia7batYMqTWkm6M4JBGMbCPQjOT6fWpppvntvc1xUoQ+qyqK8VFX9Lnrfjj4m6h4U8TTeG/Dmk6daWenlUaNrducqCPukBQe3c9c1518R/GS+Mb+11JtLjs5YLfZIqMCJHLcv2OOg5r1JNe+HvxMEVnrludL1lgFRi2xmPYK44b6GvM/iT4JvfB2spDNdfarefL2smzaCB/ex0IqaCgpJNWkbZpLEzpSqQqc9Fvp07K3Q5MrLuy0hZgu5wBgDjofUAdq9Z+HGh6L4f8D3PxE8Q6et7IMrY20mNrnOAcHIyW4yc4C5ryVmi3MVeR+QGbIwfz656V7V8Qlx+zxoDQAFFkhZ+w5V8/+PGtK7fux7s4sqil7Ss1dwi2vXv8jJi+NviSO/H2rT9PNrgb7ZYjjb3CnOenGTxU3xh8P6LP4YsfHnhu1igtbvb58SJhcv0YAdDng4ryhSdzPyWOTlhwR/SvZrOVz+zRMZSzOHZYz6nzOMVE4RpSjKGmtjpwuJqY2nVpYh81ouSb6NGf+zN5b+LNSjkCFhYkhNuNuHTnGOOvtT9V8deF/BGsXlt4T0WG/wBS81jc6ldITl9xyigc4GcZ4HHfrUX7MW0eMNTUFXJ09izA5z+8TvXnGuvt17UGcsii7k3EDjG48fU/pR7NTrSv5DWLnhsvpSp73lr1W2x7e93pnxS+HOp399pcFtq2mhv3qfwsF3fK3XaR1Ga+f1b5DMqtkgKpAOSPX2HpjNe1/Arj4Z+LXbcDufcSc/8ALEdDXi4ZQImO/CoCufvCqoLllKK2RjmsnVp0K0viknd97Ma6g7kWQhc7nDNksewz+frzmvZviXeXOgfDzwFHZqElhSOf0wyIhx7ZLEfnXjKbXfOUDheAAcL2z7/1r1v9o8/Zp/D+l7Q0VvYk9egztJ/JadXWpBepngpOGFrzW9or73/wCf4+2cOteH9D8aWPzQzxCOdlI2gEZBJ+uR2ql+z7pVvb3up+L9QRYrTSrZvLYDuVJJ/BQRj3rS+Eskfiz4Ya14NuI901upktgTnhuVx9G4qLxsg8E/BrTvDEn7jUtXfzbxVOSOjP/wCyqfxrC7UfY9b2+R6rhGVVZk17vLzf9vrS336l74J6tJ4kufG8txuaTUoxLtPQbhINoPfAKj8K8TSZY7vekjvNDNnchyAynP48j1r1L9mi5x45voTMD52nswQZ2/LIvT/vo15vrsL2usX1ioZDDNIrbF6Dd/M9a3pq1WS9Dy8ZN1MFQqN63l+d/wBT3aObwr8X/DFvYXlwtlrtsmQAR5kbYwWXP30PevLvHHw98T+FyZJrdbqwAwby2XhVxjkdVPucjnrXIW7NG3nW0k0TI4KurbWz049q9h+EXxM1K71a28N+IJBqVrdP9nhuHj+fd0+Yd1J4yahwnRu4arsdMMThsyahiFy1HpzLr2uv6+R4y+7YPN+bgknsO/brj09RUmMSr5is8hHyLzuA/wAfpXY/GbQLPw546nstPP2a0mRbhI1OdgYksB6DOcCuOb5pXVgVZ9245OQD610wkpRUkeLiKEqFWVOW6diMFgdhA3E72CLnA9Swz0r2349OR8PPCeHMZZUGAOD+6XrnoPrXikZUzIrTExgh32Lg+wA9/wBK9p+OUhHw38JMzDLW6ZPY/u0/n0/GsKv8SB6WA0wmJ9F+Z4vkFwqISF+8wBxg+/fP9a9W+Feg6HpnhO8+IPia1imggyLS2ZQVyvAOOhJPA7e1eU4+VVbnJ3BVOOPcnvntX0GusWOh/AfRb670eHU7XZErwSEBQSxwT9DRiZOyiurDJaVOVSdSf2It66q/e3kcX/wvHxAl8biSz0xdN6C08o52YHG/Pv1xjjpTvjp4d0ezj0vxZodlDBBqqBnjjQAFyAykBfUE5xxxnvTF+J3hlRvbwFpyLnABwSf0xWV8RPiGfFmi2OnroiadBaHcq+ZyMrtVQPpmojTamnGNu51V8VTqYapCtW53py6PR39OxP4K8WeFvCfhmK6Gkxaj4mkdy0sytIkK54I69vTGfWuq+HvxY1LxL4nt9C16wsJLG/YxIBCRk4yBySCPUf8A6q43wh8O7rVtB/4SDV9StdG0kn5ZZ+N49R/nmuv+H2n/AA30/wAXadb6frV9q2p+cPIdU2Q55OeOCKVVU2paXZeAnjYukrqENNNFdem7ucF8WdFtdB8f6lYacpS3yJU3HATcitsB9ByfoBXpHwLtrGf4Y67HqEwigM7pNOFG5U8tcnp1/OuC+O82/wCJ+rqZD5amEH2xCny4/XPvXXfCMsfg14t+RciaT5Af+mScZp1LuhH5E4LlhmdVRWi59PvKUHxR0jwqP7P8F+HbKOyi+V5bhj50+P4iQc+/Ofwrr9d07wP4u8I6f4+1izNjEql7gQD5puShjOMZy3Abrg9RmvnZB+5jZo14GQG5P5V7XqQCfsv2m5iFZ13FDg4+0npSq0lBxcd2x5fj6mIhVjVScYxckrKyatYqQfGSPSZ47bSfC+n2ujhseUufNdRwTxxn6g1H+0Hoej266P4g021igGo5V4Y12h22hg2Bj8cYryIJ8h8uMLIwOEQnkDuT2Hevbfj8qr4D8KBh0OAV6j92OlU6cadSPL1uZ0sXUxeDrqs78tmtFpr0K3wa0qy07wZrPjrULCPULq0WQwQhOBsXOQD3PAz2xxVay+N+um6xq2k6Xc2MgzJECUIU+hJI/Ag5rC+FHxAk8HzXFneRPfaXccypkbkPOWGeDx/D3zXcX/gXwP8AECxn1TwbeR2l79+S36IWPZkPK/UVE1FTbqrR9TfC1KtTDwjgZpSjvHq338zxC9kW4vJ7hg0KNIx5BwDk8AcDA/Kr3hbWJfD+uwatp6xTzW5yyTRlkXI4zjp9KqX9vNbalcWt5G0c0EhjZCvO4HlcdsVFM0ajaysojHCj+Jm9a7LJqx82pyhPmWjX5n0Vq3j7VLX4L2Hi6O0sTe3DhWjZD5Qy7L0znsO9eTaxrev/ABG8S6XptxFaRTLJ5CC3iZFBJyzNydwA9x0rsde3H9mrRisqswmBD4wOJZPXpXKfAkW7fFDTfmYkeayknq2xgPrxk1x0oxhGUktU2fSY2vVr1qFCcnyzjC/zO18YeJbD4XiHw54T0u0k1ERq11d3Ay7EjPJHJJ/IelSeCPHdv48vv+ET8Z6TaytcRkwTBMfPjOOpKnHRhjmvP/jSsqfEnV3lfcAwKqRgKCBt+tZ/wzaVfiBoLqWDvqEWT6ruAqlRi6XN1te5lLMa0Mb7Jfw1Ll5elr22IPHWiP4V8U32jsqvFbtiFipOUIBQ9Dzg4J9fWvbtP0TS9W+C2hLqkq2enWwiurw7dpdEDZXp1JI964H9opsfEVjAPmFlEG2n5mbL4HtxjmtzxbPLD+zboyrMcSSwxyMG+8uWJ/DilNucIO+rNMLCnhsRio8t4xT0+a0MLx78SNE1bwvP4X8P+H/7PtlkjaGZcAYVs8oFGCfrXmoj2gqzM+Dl8Hg554P90D09OvWnb2JLNlUBG4gY47Y9T7U1lVkdTvUspLMTwAeev4jj3rqhBQVkeFisXUxM+epvttbT5Hu3wqg0m5+CGo/2tM9vZedIJ541+faGU4HHc8AD14rCsfi1YaFMLHwv4XsbbS4+CJNxmnHqWHc++41e8JSAfs7a+RvIWdsbhz96PFeMBlyzkqrhexIAHr+H61zU6UZylzdz2cXjquGpUPY6PkWttd3p6HtXxX0TR/EHga38d+HbWK3cgG5RVA3ITg5HTcD3xyK5b4NeELTxPq11fauw/sfTFDyAMArHsmeu0AEtnGfoa6nwm6j9m3WRMrCPdOse884O3B/M1b+BU8Nl8LPEl79jW4MUksrwE8SoIVbb+PIqOeUacop7Ox0rD0sRjKNWcV70OZrpdXMLWPjLfWd61r4Z0/TrDSrc4hjMQyyDoSoPGfQDj1q545ttL8dfC1fHdvp0Fjqds2LzywAHCnDgnv6gmsqP4k+GUL7/AIf6dGcj0JY/l/nFM8RfFSHUPB174dsPD1pZLdqUIjY7QCeTgCn7Nprljb5mbxlOcKka9dTTTsuV6PpbTQrfBTwjY+JdVutU1hy+maWN8oLEK7nJAJ9AAckemO9aurfGjU4NQNp4Y0vT7TTYT+7jaPnYOjHBAAPoPpzXQfBa6hsPhF4gvGtUvDbvO8sAGBKojB2/jzXMRfEnw1tcx+ANPCg47cnOPToKHedSV43sEOXDYSlyVfZuSu3ZtvtquiNX4g22neMvhhD460+zgstRibbdmIDDANtcH1wehPPNUP2ZUEnivURMqOfsGRkbgD5g6GqniX4oQap4PvPDun+Hrext7jKAxkgHnJIUD1q1+zQzL4zv02CP/iXnKg5yd6849KbjKNGSfyCnVo1czoypu705na13rrY3tT8QeFvhnrM9rHpX9t6/czyXN1KGAMIdiwRSQSDjHAAz1J9PF9evjqWt6hfRwCI3VzJceSo3+WrMTyw9M4z+VWPFbtceLdYedyZHvZzI5yTjfwCR2wKzNxMgRrhtv332qBn0GBz/AIVvSpqKv1PJx2NnXfs7Wgm7L/g9fM9F+Avh3T9e8V3E2orHPFp8IlFsuCrMTgBvX1x+da2o/GrXLPXZrSy0nT4rC2maEQtG2QqkjsRzwegwK4XwD4uu/CGu/wBrWwWZGTy5ocY81M9z2OelesvZ/Dr4qBntZDpetyKGdVwkjEc8jo447VjVSU+aauvyPSy+pKeGVLCzUal3dbc3az8ux47401yPxJ4kvdbg0+Oxt5tg8vP3CqAFeAMnIJP15r1L4wGFfg34cKbY1kETfKMbjsry3xpoF74X1y40nU3UyQ/6ooPkeM9G/Eduua9P+MDxj4Q+FPMbZGUjONuSf3Y4FVO16fLsY4V1PZ4r2q962vrc8v8ABIhbxjpW6GHab2IAqud53Dp7Zruf2ljFH48sV8wxBdOThAeBvk7AZ7VxPgXI8YaNI8e3/S42APBGWwOK7b9pV/8Ai4VqgQlv7Oi5PC48yXqfyqpfxo+jMqLX9mVf8UTY/ZuSzn0HxIkyiKLaqvNgAhTGctn6VmR/EbRPCdw1n4J8O2skMZIm1C8JMlwfYjk/TOB6Crv7PzhvDPi1Y42CC343cBiUfOPavH3dy5DS/Jk7uMY/2QO/1qI01OpPm8joq4yph8Fh3S0b5tba7nuviWx0P4k/Dy48Vafp0NprVkjsxCgklRllJH3sjOCeQfxrgPgasbfE3TI2ERT958rAEk+W/v2xn8a7L9nZynhbxXJMFEACMFB4HyPn+lcR8DMj4naDuUAlpsBjz/qWyf8APpUr3Y1IdF/ka1GqtbCYhr3pNX87Stf5neeP/EHhbwj41vbvT9FTWPEczB5JbnmK04wFA7HHfg+9aXhTxJpHxTtLrw/4m0i0gvTEWheM5JXuUJ5Uj6815X8Z2H/Cy9XBJH74b/mxxjjHv9aufANSvxP0to1VHaOfKLk4TYep96Tox9lzdbFQzGr/AGg6FlyOVmrKzu7fec3qWgz2ni2Xw2Cst2L020SDKh2LAJ9Bgg9fWvW/FWtad8JbK10Tw/ptnca1LB591dSx8kcjtzyQcDOAPWsi6+zyftLvIdpAv4kB9CIVPHvuH6VjftAI/wDws++MhbyvIhZQBz9wA9f5e9W37SUYy2tcwjH6lQrVaXxKfKn2Wu3qdV4J+I3/AAl2pR+GfGmmafdW978sMgjAxIemRkj6EYIrzr4l+GF8KeL7jTTK7W3EtvJISSUboD6kYI69BWX4ZEg8RabJCGaQXaMDnp8wGc+vtXo37TQifxhpy/KH+yYOVznLccenWmoqnVSjszOpVli8BKpW1lBqz62fQ63wpomm618CtHhvp1ttPQm4u5duGMSSOSPXPGPWuM8Y/E3Q7rw5ceH9A8Mi3s1kj+zzs6qrlSCCyAZ7dzk1r6lcNB+zFYlWkVZJCpAOSwNw5wce4Ga8YVDu3LceY3JGRgL6moo0lJycujZvmOOlQp0qdNWcoRu+rVtvI+jfAfjjVNV+HmuazdwWCXOnI2xY4ysZKpnkE/1ry7xH8Ude17w/c6bfafpccE6gl4oyv3WDDB3HjgZP1rpfhUyD4MeMGVmI2S/M3Of3Z5rx5B5kgKsVRSpaPZgkDqTnpxk49xTo0oc8tNmLMMfiPq1H3370Xfz1GhPKQZ85dx55yCPfuxJ54o3rkFY1ODlztPPrxzn6URMzOJCCONqkDIHtTtz+fkMMgbg3oPYda7D50ks5P9JhZWEZZ1OANpb5uAOM4969b/aikRdf0UMCX+zSbcLnblsE15HA+LpJJMM+4EITlgP84/OvW/2ny3/CRaUFBH+ht83GB8/OT24/Ouef8WHzPWwr/wCE/EesPzYfsvosmvazJNiRzbRMpK/d+Zu3Y9/WuI8IasmjfE6LUc/uYr91cKpOVZyCAOmeeTmu4/ZgYN4g1kqXKm1jwT7Mw/DmvKNVIGoXQUkr9pk3N0x856etTFc1Wafka1Kjp4HDTjunJ/iju/2gtJ+w/EGW8jdkXUoVkD4+QHG1se+FB5xwfen/ALPulLP4ul1S42iy0m3ad2borMCAef8AZDc1tfEZU8U/Bzw94nCbp7AiGcZ5wfkIJ7ZZUP41Da/8Uh8Bpbkc6h4im7dTGRjj/Z2L/wCP1Ck3SUOu39fI6pUIxzCWIt7iXtPv1X/kxzml2Nx8R/ijNG0hitp5Xll2EHy4gffnPpjiut8W/EO28GXzeGfBGm6fbQWv7uW4cAmSQDnvlsdyckmqf7MKRf8ACUao2wKws1CHOc4bmk1X4h6Bb63eQ3PgCwMkc0ivK+MkhiM9Op60TV6nLa6SHh5KnhPb+05Jzbu7NvTorbdzZ0e9s/i94K1eHUtPtYtd02Pdb3UaYJyG2n1AJQgj6H0rw0mLPlFycY+RCD9Pb8K9bs/jFp+nW9yul+FbO0MseB5Z2liAcZAHqf1ryfdIAeArtziMf56VrQjKLd1ZdDgzSvSqxpuM+aaupO1r9gAQOD5TvIxwisSc/QetJkxxrHGIzLnhMZI/xNNRFYsqtLuwN7E8gf404KoLBHHQ5JXkZ6DPc4zmug8ga4kEb+YXkXCgbTz0GenQ5P6UMFCgykbOgTBCkjsB6CgF0G5Y/K3McEHHrxz36/Ship2ktvfACnkn6igBz7hKV2fMcKq7d7ufTHP/AOqkZgirvkETZAAXls9M8/l/KiTI+WKfqdoIG3A75zz/AI07cvnLiXIXhSU+bPQfpzQMaW4A275Dhs56e+f8KCxeXbHGuEBJ4IC/7X40K5KFkDfMAFC/e6YJJPApTtHyMxjiUDG0glj747e9AXGlicbJgiJ8pwCeT6ZpFMLMrNHEQq5aQjJwcn35xzx604sjlfmRAByx5Ge/H0pU2MQyxsI93yhxjcAOT/n2oBWGljgNITGTjCnlgOwx29elIZIt7bWYH+KYggj+v504PwW8t2znGB3z3Jp27kxr+7bPzuOVx2HuaBDBtYYVH4YBSWGEAJySe3078elL8vyNKUYbt2H4yc9Dn8OKVmmXKqwX2wAFHXcfU5xx700eWxLFkRNpAJBLEepFAlceByf3ka5++xHQfXPHpUYWNj5jRmTn5VHI+p9aeV3KxaNVViMbzwcU0nCbgVDNyOdqjHHPfGBQPcn8yb+635miq2Yf+e15+QooAcF/5aSLGuG2LyQSfqeAfenHzCm1UI3HGAAenpxk/U/lSFkVV27nbGC4HLnuPX2pIz8+5tsbYI2jgAen+eKAHbWJ/dlowW2t5o3KuOvPFIVVlVVlGzjkIc43dcdRnA447CkdmMcarHypONxHB/Dg4pW+UuYXUnn94cgBB0H4gjNADg26QKkaukeSyLnGQejZyPyHamxsXbhV5GcjqT6ZBwAKT5FXazRGNMbQFPJx256Up4RmYHBHAL5LHsCOmPegb1Aeb5TP5h8rld4QZx1JzjPQgf4UoCq2wEKyjaMk/L6Z9W/yaaIwV+a4JPA3LzjP90dO1O3YBEc2FAxuUEgk9fwGBj1oENwVLrG7B9uWZznH5Hr7Z4pzfLlpFhRQNoLZLDvnHT19aYiqmGa1dcDIXG4jHp9aMSl0+WTjpkkleM8mk9ik9SSvXv2ff+PTVO371P5V5DXr37Pv/Hpquenmp/KvyXIf99h8/wAj+gsb/CZ6DoEsc1pK0WlyaavnuDE8aoWOfv4Hr61o1S0hNUS3catLBJN5rFDCu0BM/KPrirtfe0r8iueLLcKKKK0JCiiigArmfF/gLwj4u1LTtS8R6LHqF3pp3WcjTSp5RznojAHkd8101FACkkkk9TSUUUAU9Z0vTda06XTtXsLa/s5Rh4LiIOjfge/vXmd5+zn8Hrm5M58IrESclYryZVP4b+Pwr1iilYLHH+EPhf8AD7wlMlx4f8JabZ3CcpOUMsqn1DyFmB+ho8f/AAy8C+PHjm8U+Hre+uI12R3AZo5VX03IQSPY5FdhRTsFjhfAPwj+Hnga+/tDw54cgt77GBdSu0sij/ZLk7fwxXdUUUAYXjXwf4Z8aaSNL8UaPb6nahtyLLkMjeqspDKfoeazfB/wy8C+EtGvNI0Pw5aQWt8hS7D5kedT/CzMSSPbOBXX0UWA5XwB8O/BngP7V/wiehxaa12R57LI7s4HQZdjgD0FTaT4F8J6T4yv/GOn6MkGvahGYrq8E0jGRSVJG0sVH3F6AdK6SiiwGZ4o0HSPFGg3Wg69ZLe6bdgLPAzsgcBgw5UgjkA8HtS+GdD0nw1odroeh2Ys9OtV2QQB2cIPTLEk/ia0qKAOL8c/Cr4feNrsXviXwxaXl5jH2lWeKU/7zIQW/HNWJvht4Fl8FN4MPhmxXQSQxtEUr846PuB3b/8AazntnFdZRSsFjF8GeFdA8HaHHonhrTY9PsI2LCJGZssepJYkk/U1tUUUwCiiigAooooAKybCZZrbVNulvYbJJFJaNV887f8AWDHXPqa1qzrdNTS11D+0poZAzSG38tNu2LHAPqayqXuvmUtj5kuf+PmX/ro386if7hGSO/GMn6HsfwqW5/4+Zf8Aro386j4weTuOFAxwMkAt9R0x3zXxXDf/ACM6f/b3/pLFxb/yKKv/AG7/AOlIbNhWMjMxAOFC9B2AGev5cdjTishBDJE3PzE52jHbuaZJuZmdlaTgb3z1wcUMGwwWF1AG0DPB+g/rX6ofi2ocNI20ebISR8uV29yfwFOY7d8sciw5OAcAkdsjPTGenWjawKxlFAHXcSSAB3HT14+lMEm/LiJojghSGB2989Pcc/4UDHbNu2KOJ2kI+6eg9znrxRw0hyjMQdoLsuDjqcAcfrSMzKpHllVfqocDcPcdcfjStlRsyoCjnkrn6H0oEAwzBgWlHLAIcbsY6knkH2prcI7yLIh6BTn5QO/GM56nr2FODLI4KBmXqzHjp0x7f4ij92qLhXK5IX5wM/hj3/PJoGGyPI+UweWSVL9GPc470YZVZmjKquCzM+C2OcHGcfQY60FgCSXCADC4HC+tCM3mJtZJSW/ukc+nFACKWIZmmjdsjfsHBJBwOMds4Ppml3I29kmZEA24THPAJGSOBz60EghC+/7rHKnhV46dzzSSBmiGZFZc871+VR6AdD2oEL5iJGJdkSZ+5kne3PfJ6eg4/Guq+EWk3GsfEHSkt4JXFrdJdXEmSQgjYNyegGVxx1NcsHYybvKDFfunzOh/DtXqUPxO0vw94Ri0vwfoq2+oPEBd3JHyrLj5iM8tySRn6VlVcuW0Vud+Xxo+0VStKyjr5vyRnftC39vd/EWeOMs4tYI4WCc7mwWI/wDHsevFbfwa8Q6TdeHb7wH4iljtIbsMbXzCMAN1Un1z8wz1ryWeWaaRp7hneeVi8kkjHLOScn6+/wBajVUBLHaz5JA5Ye1S6KdNQ7GkcylHFyxCXxXuvJ9D1C5+Cni5dSMcF5p89puys7Sldw7FhtJ4HYHFX/iNqukeE/h5F4D0e8ivZ5XH9ozxt8oOdxUkHgkhRjOQBzXlKX+oC2WG2vZI0JJ2tIQqjPXHf1quSFwIfMlk7vg8ZPOP1/Wj2Um1zu9ipY2hThJYenyuSs23ey6paI9G/Z1ZG+JcaRlcJYzHAbI6r90c4H41z3xWZR8SNejkKBftbthVJcgAdMcD9a5tmkUjy5Ar4GzYCv5n1pHkZGlyY5pWx8wJAz6n1qlT/eOZzSxV8KsPy7O9/lY9qvwp/ZbtpQrY+R+QM/8AHzx9K8TK+arIjGUN8oYH+HHOM9M9eRnFSSSybFSW6YkDdhSQGPUA/wCe9NUys3DBiVJZsYVcj9ep+tOnT5L67u48Xi/rHJ7tuWKj93U9u/aFDJ4J8L7Yy+1vu9R/qx7c/pXiLySZJkY+YQTtxgenGD6+p+lI5lZdhYnnjDFic9/QHFOMjcQxqCoxu35/r296VKn7OPLcMdi1i67q8ttvwVj0T4Aa9YaD4yeHUJPIhvLcw+dJ8qq4Kkc9l4xk9zXQ+IvgxcPrN3qVtrunW+kzyGUyXBbdGhOfocZ4O4V4z5b/AH2fexwy4bGB67f8MVKLibyfKhuJWh6ks5wSe+OvPJqZUpc/NF2N6OPpKgqNanzJO61tufQHhG08L6t4E17wJ4V1IXEyoySTXI2rM7DlwBzszxkD868z8O+BLWbxzeeEtV1uytriCFnE1vLlPNwAFG4LkgEZ4B6/hxMPnK+2F2HzENIrYZsnoB2pC+ZHaRnDE5xkkAg+vfHrSjRlG9pblVsxpV1T56Xw6aPRrtb9T00/BHxUl+tt9ssFs92XuhKRtX/dxngdvXvR8fvEWn6tf6ZoOn3CXcWmxkz3OcqXIAxx97pXnMmo3s0RhW8uTFjHl+YVBHXGM9Tj8KrMwTf5p3ORwnURgd89M01Tk5KU3exFTHUVRlRw8OVSte7vt0WiFDFSGjROBhTwRk8fgPoK9m+GOraT4p+H03w+1q5+xXaqWs5ZRgOC+5SOgJDfw5yR+NeLMd33wVVTw2Blj7k9qeWYeZtB3Mdobf14H49+vrmrqU+dWMMFi3hZuVrpqzXdM9MT4I+LRdmGS80uO3JG+5DnAUd9pGSe/PFTfFvXtK07wvpnw+8M3aXMduFNxKp3F8ehHBOeSea8ze+vGhWB7uZ4h92DzDgc4H9DUHJLs8kJd2Jkbk4x3Jz1qFSk2nN3sbyxtGFOUMPDl5tG276dloj1v9mRc+LNVIQoI7HZjj5iZFJY8DrivNvEaTL4p1NVJKpeS71CA8Bz6j+WKzkbBDQbo0B2qd+089+PamKokJZZAAW3AHj8Wx36dapU7Tcr7mNTF8+GhQ5fhbd/U9x+A0Z/4Vn4r3l2dpZdzMep8gfh+Qrw7HyCQmRy2AgU8D2H+JFPjbyl/c3DlnwDtBBUHqcDqf6Ux1y5keNnBILMAeT2GPWiFPllKV9wxOL9tSpU7W5E163ZqeHbaS78Q6bZMkLCe+iQ9dud+Nq8knrx2rvP2k5Vm8fW1vs3tDYIrZPyqpZicjv1/l6V5id4yFikUDKhcnsR0Hb6055GBLSc7V3tvJJO3gDHT0APTrxTcLzUuxMMTyYedG3xNO/odF8PPFLeD/EiawimaHa0ctvvw0qn3I7dak+Jniqfxj4lN79kaFEiWKKEtuEQ6kk8Annnt0rlQ2WLeSYzjqCDtolYqjbo/kHzbS+OByOBz+Gafs483NbUlYqt7H2F/dvex6J+z5OI/iZboFcGW3mT5iCSAAeMDp8p/MVneJ7Kxj+MN7b6iSlk2rEygsQAhY/exg4Pt2xXHtujIUMq7fvnlTx0x3IHJx34pA3myZ/eMhLMzu3zE+vHUVPs/fcr9DX63/s8aLjtK/8AwLHtOvfBi01OSTUPB2uWj28pBWKaQskY64V0ycfXn3qfwl8O9J+H9/F4o8Xa1YwiyVjbQROdpbBy3zAFm5PAB5rxS3uJLQL9nlmjI5XbIQPTnH14ptzcyTSGe4uHyMbSzZ24OQB+NZ+yqNcrlodazDCRmqsKFpertf0/Q3fiJ4km8VeJ7vWvJFvAzBIVlflVUYUHGR7keua54MTndMGZyA5UY3Z7cdB9MUhZw3zMkp7EA8kDr/T8KkByGLtIOOqEdPQYxnNbxSirI8qtUlVm5yer1BHjP70SMqbsbUA+YDqM46cj1617X8fMQ/Dvwr0+QIoDdz5Qx+NeJsM+Ud6MQc7nXhfQAdDzihXkkkVvL3MoIDNIWC546Z/D8TUTp80oyvsdOHxfsaNSly350l6WY1fmB2xuSDy5JJLdevp7CvYfhNr2haz4Ru/h94nmSGOUlbWRzsDg84B7MDyPWvH2cjDb3mwOMAbTz6HpQuQoKghi33nboe/Tp9adSmpqxODxcsLU50rp6Nd0+h6vc/A3xJHdt9i1LSJoSSY5JNykDPBK7WGcGuX+Ivhax8JGxs4NbXU9Qfc1yEIKRdAoI5Ynr949+grmFvryODyVvJzGS25POOw+uB9O56nHpVdAzAGIxo2MliMbM9T659KmMKifvS/A1r4jCODVKlZvq3e3oe7aVp1r8Rvg5p2h6ffQ2+o6eqKYpSQCycfMF5Cn1FUfCfh7w58O/FFjJ4j1q3utZlkWOC1tmJjtgxwZGLcqOe/614zHI8MoNo04fGDKhK4+mOgp00s8kpbzQ0jYAPQD1bJ/Go9g9VzaM6f7VptwqOlepFJXvpp5dz0749+E7qw1e88VXN9ZPY3k6LDChYzk7OeMYwNvXk4x06Vs/B1Vf4M+J2AAVnlY4Uj/AJZLXis11MVZTN5z52oxcgLjv+Y6dgKc0zgqrXThgMhVJCk4HJI/zxTdFuCg2RHMYQxUq8KejT0v1fW9iJEadSPnkBwWYEZVB78Y+mMn1r3DUM/8MvW7xx7sFSq9QM3XH4c14g3mbHj3LtCkM2OPoBTsyfdLEDcFwrk55znPTsaupT57a7O5zYTF/VlUTjfmi4/f1GTs+yRWZvMII2gEY5wcY6d+uc17h+0LCx8EeF1CkqrfMB1/1QrxESb0VEUGMLk70xz7Z645+tKyybD50rNzuzuOFz0ODROnzSjK+wYfFqlRq0+W/Pb5Wdz0Pwp8MpPFHg+PU9H1W1GpmRvOtbhh8qZGOVBKtwfvA/hXV/DnwVc/D7VLjxV4q1S2s7eG2eJUE2TKSQcYwBgYOAMkk9sV4pBLLAytYyPCB911YgjI+9xznr+lSTTXd3KjXE0lyqYJaSTcWYHOAD07c+lROnOV1zaPyOihjcLRcakaXvx89L97W/Us+J9Ti1TxBqeqjYi3VzJNhT0DNng/pnqcVmhmZFWESCPOMlckn8uR7cYpY9pXMrneTnuR+fU0jMJfmjVi2MFM7eOw+vrW6VlY8yc3OTk92e1+I4g/7NOnFsKgdXO4cYMzdfbmvKfC+sTaD4istZgjG61lEhwww69HBJHB2kj0GetZruVRlkYuy/w/eWMAcexqPdux5imMY+XgZY89zWcKfKmn1OzFY11pwnFWcUl93U938e+D7X4krb+K/COoQNdNEomhkfaTjpuGMgjpg4z61S8D+A08C3q+K/G+p2MH2ZWMFvG2Sz9sDqT7DPNeOQ3U1vM8ltLKjsMb45cZA6+9Nubie5dWupnncAlY3Ykr6DJ7cZrNUZ8vJzafidjzOhKp9YdL95vvpfva34XNfxxr8niXxNeartCteOGjQ7gwjA2qowcHgDnpnPWvUPGcZX9nLQ9sYYBrdvmXnBDc4455rxbned8kBLN87ZJIwOue/HalViyqqu4iz1ZyAPwrSVK/LboclHHuDquSu5pr79biKspnKRufkOWACkj2OQf896aQFVmLMSW5y2CW9M9h9B2pCvmEncAhyQvTj1IFPVVUjbLvJIHTkKec4/p6VqcB7x8JtFl174LappEVxEkl1dSKjkEopGwj3I461ykPwU8WtciG8n0pLcPuknMrFVUegxk/jit3wZn/AIZ31qTcWZpJGLDOSdyc147PqOpTwNHJcXzRD5QhlYhsccDPH1rjpqblLldtT6PF1MNCjQ9tByfKtnb5bM9N+K3iLQ7Dwna/D/w1cJeQQkG9uIz8h2nJGR1568npis/4IeMdO8Oand2OryJFpWpYjZnyVRwdu4+incQfqO1edFjGQpVVCjcQSSTj2/zzTEZSd3kmNsEZUggDof5mtvYx5HBnnSzOr9ZWIjpbRLpbsew6/wDBG8mumuPC2qWE2nyndEJ5DmMH0IVg31/SsHxv8PbTwl4da41LW4LnV5HRI7SF1Hyn7zklc4A9APrXCxX1/bRlLeaWGNj/AKtZyAfqB26cVHK0jsd8jORyxZiC3sc54/nSjComry09B1sVg5xfJRtJ/wB7ReisejfAvxfYaFf3Oj6u6f2ZqSjLlfliboN3s2cH8O2a1tc+B99NdPP4b1aznsJSGh8+VsqvoSoIYd855OK8gVvMZSm4x5LFmOD7YHpVi3vLi1gWO3ubmJMfKiylQecDIHT+dEqUubmg7XHRx9P2Ko4iHMo7NOzV+nodt45+Htn4P8Oi61DW7V9WMirFawcqiHO58Nyx9OAPrW1+zCrHxbqbGMhfsHDE5J+devpXlLymSQyNMwIHynOdmew980yN5FZSsgYk/wAIIB69ce9OVNyg4t7kUsbTo4qNanTso9L/AKml4rUL4r1uPcr41C4Eig8n942QSOnAHvge9Zxkj+Z/OZVBOFUDnGM5OBx07nrQTuUGUvyvUEED24xwcflQ4LFGLI+OWLr06cAdD3rVKyOGcuaTl3O3+Gfgu28XWF6ItRtbDUISrWkUr5MvHJYZ3Y9wMD0NdN4Q+Euu6R4ms9U1q7srOxsJkuZblbokuynOBkDAPvivI45JBL5qx4lHAcSEYPrmp7i/vZk23F7dXaquNu/5OeDgHt6fhWU4Tbdpaeh30MThacYudK8l15rX9Vb8jq/jP4is/Enja4urRWls4Y1tYmA/1wGSWweg3E4IwSAD0wK9KsrOx+JPws03SbO9tbXWNOijzDJz5bBccjqFI6EV4Eg2om1CCxPLnkZJJwe3p74p0LfZ5BJHJskyWypJz9Menv60pUfdSi7WKo5m1WqTqx5lPdbfd6HrFn4L0T4f39vrHjTX4ri4hlV7bT7Hl5HzwzFsHAPrge9anx88Mzarjxnbajpn9mR2UceJJGDyne2ApA5B3DuOhrxNpJpD5iyKshyWZ2yUz1OOpP8AWh5JCqwxtNIoG3dkgD1wO2f6e9L2MuZS5tTR5jR9jOhGlaL211v3b6+mh7R+zfAl5pPiW1ibas0ccQJJIGUYZx2HOetYs3wT8XC9WFJtKNuGOJVkYYH0I/ofrW1+zyGbw14oO5R+7CjaMYxG1eQ3Gq6hHHPCuoTS/OQAJGVUHrjPJ9qzipurPlfY6q08PHBUPbQcvitZ26+jPWfFepaL8PvhzceD9Jv4r3Vb3K308Iyse/hs46cAgDPHJ46Vx3wMy3xT0gqS/wA0hJ67V8l8DP5+/vXGzs3mfvpyZQuRtyAzY4yfToK7f4E72+KOlg4basrMwGBkxsAAPwrSVPkpS76nLSxUsTjaOlopxSXZXO1+Jvwq8Rav4ruta0mWzuI7mQP5UkmwqcY5+Xkfj+FO8MaLp3wos7rXvE2pW11rc0RS1srdskZ7KDyc9yeBXE/GO+vrX4katHbXU0CtIoxFIVJyoJz2rhpriSZ8ly4x87yg5z68k8fzqIU5zglKWh0YnG4fD4qc6dP303q3dX72t+pqjXb/AP4SceIFJe6W6+2OSOGkDggL0+XPGfQYr2PxroFn8VNNsfEPhe9tE1OOJVntp3wwXOcNjJBBzzjBHevBjG+0tJIS24ENzlRjg47evFSW8ssEgkspHiXrvD7SM9z64A/WtZ0rtOLs0efhscqcZ06seaMt9bO/dM9d8HfDE+F9Xi8S+NdSsrazssyRxNMDvkHI4wBx6ck1wXxL8UR+KfFN5qqkrAoEUHYiIdDnt1PbvisOaa6u2HnTSXC8ZeR8s+DnGO31quuwMTI53EluQcdefcj+dEKbUuaTuwxGMhKiqNGPLG93rdt+Z7XqceP2Y7HYHXa+/kHK5nft+PSvFMeYBuUKpXczMCMg9M9qc0pl3eVvIxgKXxkZzgY7nqaa7KqsXIeQYYgDIQdsdifWnTp8l9d3czxuL+s8nu25YqP3dT2L4G3en6r4U13wbcXcNrc3qt5JYj5wy4OOmSPQdq53xd8LrjwroN1qWsa9aNKuxYILckyT5YAgBgCMDJ/i+7Xn6uxOWJjVehA+Zj681JJcSvMs0rSSuM9ZM45xjn+Q7VPspKblF6M3ljqU8PGlUp3lFNJ3t+Hkdf4O8DHxN4X1bWIdZhivLBC62fkEfJjOWbPGQDjHpXFoVhQvuXeWK7mDD8Bz+mMCu907xTo/hz4cSaTokkz6xrH/ACEJpFwIk5GxfXjP/fRrgiGDb2EOQoCoSSQP6VUHJt326GOKVGMKah8Vvettfp87bljTxvv7SFowZJJFJz1bnj0OOnc9a9b/AGoUkbXNFETYZ7d1GFBP3h6g9M5rx75cuI/nxgsVOFP49euKJd0j7fOZwOCQ3LNnnB649/rTlTvNS7BSxfs8PUo2+K2vax7F+zBGf+Eg113LlhawqQeijc2OBxyOa8m1hV/tW+aRiFFxISA3+2eSTgE+3IqtEBANyXGGAO1RkZI46jsPWghnYHa8h/vdNq+4pRp2m5dwq4v2mGp0LW5b697nsfwK8rxF4S8Q+Cb+QRxzxCaLHLIGG0tgnqCEOOKxf2gNVtpvFFp4dsgGtdGt0hjgQkbZGXsR6LtGO2M15sjsp2wxyIAMllOFP4d+h9qQb9gDKcvxmRjnk/r059qlUbVOe5vPM3LBrD8uvfuk20vxOn+GniRPCvi2DVGH+jInlXIXPzq3XA7kV6T4w+Gdn4xu38UeDdWsZI77EksUjkIzEdQQCR7qQK8N3rIx/cHAPDKRyfpU0F1eWzGW1mlhJ6skuwt7ce/8qc6TcuaLsycNjowpOhWhzRvfezT8memX/wAJxoGh3WpeJ9dtI3igdra3gcBpZcfKgLKO+Ox4z9a8vwvIVsZP3Yyck9zk44H9alknuJmVppnZ2AOWY8fQnv7+9Qhtw8uNdzZCsN2FUDqB61UIyXxO5z4mrRqNeyhyped2xT952eOaMY+UBufqOw/OkCKyhPJ2LwzPghSe3fOMe+DTtsWWDKwVm+Y55z/X8aQsrKowEXhto6bv7x/AmtDlYqiVgWTLLz+9yF4z/CMYAznB7jkUwPmTcsqbivG3B2r2/wAmiRiQX81ZBgdFO4DjA/KpPmx8w2qG4CHofX14oG9BF2eYVVjFt+9gZOcjgZHUn3pEaPyXmxGqDhpZCSScdu3fJx3J5pCu6PCSbh0AYYA9T9aGO7YrRLJgjbg4GMeg6DNAgZhI5MkbgsAzHccRoew7DsKVhsJZlZQVySoGR6AA8H6ml3NvDNIxIO7bER8voCT1PPPvmmqBtkk8ohsgkPgjPagdx2FUK7IsMfO1Cud2Ouc5OeQKCZGzI7BV25IDD5uSMDrjp2x0pGVd5dypcgD75bj0PfrgfrQu0lmjSPeWwAcKGx3PfHP5UC6CrJKQz7UAUctjGPf6/Wms0aiOOPYGJO8byVP4Z5P4ilb7oJZ7m4OdzBSAD/WlJZFUNtGMkqRksfQnvQOw0upwMRxrM3yggljxnPXJxgdeKI3jkcmMvsGSw8vnA9fz7c08M0b5mkjmk2DKrkZbg8t6CkZ2aCP7RPgMM5RckAH1oFZjdzOf3Z8w7SFReeT1I9OPXIoO1N6hmGMIF3g59s445yTj2pwaTIxhiTwASNqjnk9yaZllUkKhYDduzkk+gA6CgLWH+fL/ANAs/wDflqKb5M3/AD9zf9/aKQx3K4OI0IXnLYCA4+9n7pwc4680Rs0qrIwcoy7lZU27h6gntSQLvKbVKDO4HksBx0PY8cCiRnDFjwzfeKnk/nyfxpgKVlVQvmRqoUjb5gJ68/ic04qzMyRxl3XlhtwAB0z2weahVQsXEyxjHyjGR78+tPPlbDFtIjB+VVBII9fr7/yoEOKzKV3wbI9x+6udzDsD2pqhN5O5pnLD5s52+gJ6D6UsaKMFWk3nk7v4vTPfr1pMSDG4sW6KqggEnrjFAxeFdmeQIqct0AXk8Adu9MVsq2PMQMAcY4RRnvjGecCnKp2AqCApAUyNhAec8L/+unu0g3/vAW+UuHT+Lqcnvjdj15+tAaEYYcs3mLuwFRMnJ9BjJ4pDjdukllYdPvbY8jnr/Snbg0nlhUYKM7QfvH3HYfjSssnCg+Sv8bdcjr9KT2BNNi169+z7/wAemqd/3qfyryGvXv2ff+PTVO371P5V+S5D/vsPn+R/QeN/hM73wvHp8dhKunahJfxG4ctI83mFXzyufb0rVrO8Pyxy2cjRaW+mgTuDEyKu45+/8vr61o195Rt7NWPFn8TCiiitSQooooAKKKKACiiigArl/id450X4e+GG8Q68ty1mJViIgTc25jgcV1FeFftx/wDJDZv+v+D/ANCpN6A9j2fw/qlvreg6frVmHFtf2sd1DvGG2SKGXI9cEUuvanb6Lod9rF4HNvZW73EuwZbaoycD1wKxvhONvwr8ID/qBWP/AKTpTvimN3wy8UD/AKhF1/6KagCL4YeOtF+IfhgeIdBW5WzMzw4nTa25evFaXi3xNoHhPR31bxHqttptmnHmTPjcf7qjqx9hzXkH7DeB8C0ZjhRqNwSfQZFcB4d0/wD4aC/aG1m88RNLL4R8MMYreyDkJIQ21VOD/EVZiepCgUr6Cvod5qH7Vvwxt7gx2sWtX0YOBNFabVI9cOQf0rtPht8avh74+vl03Q9YK6kwJFncxNFI2P7ueG/Amuz07QNC06xWx0/RdOtbVV2iGG2REx6YAxWFYfDPwRp3jaLxjpnh+0sNXjieIyWqeWjhupZF+Ut74zT1DU6+iuX+I/j/AMK/D7SE1LxRqa2iSkrDEql5ZiOyqOv14HvXG+EP2hPh94m8S2fh63XXLG/vXEdst9YeWJGPTBDN19TxRdDuj1qiiimAUUUUAFFFFABRRRQAUUUUAFYulR6fHb6v9hv5LstPK04abf5Um3lB/dA9K2qyrGVZbbVAulvYbJJVJZVHnnH+sGOuffmsaluZfMuOzPmi5/4+Zf8Aro386ibPyn58Z5CA5PtkdPrUtz/x8y/9dG/nUZwAG3gOSFVdobOepHvgfrXxfDf/ACM6f/b3/pLJ4t/5FFX/ALd/9KRHksw+c7s5MiEbR+HTp/OlLbgcPOI88bVO4gd8H+fSnSSbVLExby+BjjHY/Xj9O1KEKgMsK/7LAdP6/wAq/VD8WuMDckhGlVcb+dxBPQPjpnj0qQbmAkZEAOC7dCRnoo7jg+vSkCtuWNt80iBmboME+v8A9c1GyhpFe4QDJ4VR823tQMdJIys3mfuB2Vlwze309acRg7djF25CqMgj+lNjMzEqgj2/xJkgKPc/0zzSYjYyeTG21QASMBS3c4FAhzeYHCskkTD5V8sfXA/n/OmxNHvDM6Mw6E8BOe5PXk04bxF5MeUDYO0YAAI6/wCcdaC64xNGSo53DoAPT1x07fpQFxsbIzgRtHuBG5z1J/2Rz+dKJpPmkVlixlUGQozjPX+v1pWZ2JVgrKAOW4AHocUfu49mGAJ+WNwMKo7/AEHXp1oAZ8jYG553b7oC9h3JHbt7nntUixO7LLsyQ2dw6KewC/0/GmlV4+VJDg8bj7AZB/lSFdzqzsFboGK499ue34Z6UAOO3aVcRDqxX+LjuOnHekjjyUVLc5UBu5z75xjv3pCjSFVDJGi5cktwT69aV0jZS8uZMnczSAdByMD0470Da0FPzSLHHG8pAHONqJ15JP0J565qPfGyYjYMABwG4J9zjn6d6kVXcMOdp6qQMZPQZ9cYzjNCFmjULv8AkXdiJtoH1NBIF4wzKMl+N29PlT0Len0NN+by1WFxsVQrMG5UHPGPf39c09VkwqHyxkjAB3EDuc+uPzpu1nACqm0k7WPB59OuORzjtQV1E2hhsihUjcdzOxIz0Ht+Ip+FQso2ogxldpJI6ZBPTJ70x23szSACNAcsDjb14UHgmnhWyPKSSMcFVAyV9Sc9/wAKA2GN8pZmfzHIBJdcAAdP0FPOZC2AXi7lhwoOc9PrxTAoU/N5XlgcuVyTycn37UsiiQuzR7jwQGxngHAPfH0oAXdGIQdvBy3y8nj2FLO2xGWRlhThiqt1PYc9Bk5pu3e+VjJC4Vfm2j8T6UiHyW/dtLHjO4s2M+gXHXmgQeWCrRgMFyFfDbnJ6gYHI6jApT5kgM2wqOMbecfUfQjigJJ5a7nhSPqW5PXqDz6j+VBEajdJIjMh64+83vj/ADxQAOp+WMTHcBjsBn608I0ZIaJmUepIwPYdT+FRgoBu2AHb94IPl9wO/wBTim7dqZ8xEUnIUHDSfXAx+NBSQ796APNg+YklEI2hckkZ+gxTlTK4YowJAyowXI9B3HqaRSPMCBmLnqsa5A9BnngDj9aYW85n8uNW57sSvPYCgQ/zZXzu2sFIDsq71Qk4wSOM/wAqULJuLRkAuQF8yQZIHoMep/SiZWjA3YYoMBjx+A/lgdajQqzNI0m3oWbqx5wvsB19+KAtoSHkg8y7idhAB3fiOB680rJcKp224A/iYDIH17UzhHbewYZId0GN2DgD6cChEi3A/vlYD5S3RSfr/PFACnyyyq7sQAWWIjBY9chR2zz14ApSv3FA27lwBgfMOep6Hj8qGVtxyx8s9Tjlh3yabt3OSVl+ZSxwdo2gcE5560ADOASylyFPzMF+83tgYpFOZACxXa2XdSDz378elPUuvl/OoYn5AqkkKOuCfXoe1I8gVF3eRucnB6YoATJIH7y42/eCoCW2+regHr7ijPDMkTShP7p3gN33H69uAKdtYLlYmVuAGAGc9s/qee9AGW2/NM6DLNwAfUf55oDQd82z5kRVJBYq3zOR2A9KjeRvmMxEagj5ZFwSOuD6Cg/NIJLhdrHLEKTnHb6U6MSsx2iMqpycdF+p/pnnJzQIMEs8XlzSSMQzLtJHr17HP6UO0plVpA6PhQCg4AxwPT/Cm7Y2jPlwsVDbQMDaTjLHH19qfskK+SrFck7lGMKvvQHUZEUH7wPuZRkv0C9vx7063ZGP7sqFXlpCPmY4yQvuemaGdHc+bGx2d1xxxjjJx/jQ5Z5HjZYSBgZbIHTOPw9PagExvmPsMglWItkBdwUf17U4hWIQAyvjgKp2j6kUhMaYCkgkYVsYXb/ntQdrZVlWSQ9ixP556/pQPccI2LLK0SvyfmHI47Be3amk/u/3gjGzcQoPIOMZ6c9T+JNA+aVWZlB4wSuCfbJ/pmk8tpMbikaxrv3E7s8/X9eTQIVY/m4gMYVQeWPHHB3dKVh5jgRI7cbS+NqIMd+OPXnrSEQjDSbpDv3lnVcn0wM/zo2yeWSwySMlcDBJPTP86B3ELhgFiyeOwyGY++OeMYHfmldo8MvzZOf9amAuR1PofTJ4zSncVZY95CggbG2qSR3P8vSlKuCq4TG47ivPyj1OPYfX2oFcaxLbvLkUxLhWKtk/T2+po2eYVSO3G35sksT+XYD3oRJGKKQuAcAkngdf84xSOVkLSSAeUrEBs4PPYA8fzoAcoXL/ADKsZYj5VJPAwPwxn8M0jNt3+ZIHY4YlxgKD1P19Kd5beblVeMEgYQfdHTOT3464zTYwBjcsWzOdwUFvrz3oAcxzlv8AlioHJAIX6eppMLtRGTk54/iJx6dQP8aR/neSRo9zZ2pu7DHAPQ/lSiMSZLRsedq4YBeO59v06UD0sEr7RtmKxkYbYh59ACOSAB09etBXbGdsZEe/kLliWA74zTVk8kYjZ1x/ebBLdgMduev0pRHIsakvDGo4DkZPv+tAgcStIz7CrZ2naMqpI9unGPYdaR1VmSMTDO0A8gAAHsfck8deKAIV+dmDFQduP42x1Y+nHOPSgFFYM4UcDJC9B647/j7n2oGPCyR/ehZgD15GfQetNIkyPMjBY/6sYwB6kimKGEUYZkBPzbFOGc46nH/1qejKJNpbeepVRx78+goFawpXC7SQ4DDG3+PGMnHXHPJ6fSgSSSl1Zt+07XdVyA3XGfWo8+dlhHuZiOSSRnPQY/yKkmDbgp2vgBQTnnr+Q9AKBsUiQElflVsf6xxkgemAO9JtI27v3jEkgLg5PpkdPoTTBtclt21SwySuST0AxnAH60qEAEs6ncf3kigjJ7A0CJGS4WNisAwPlLKMgA568c9KjkCbxvZyoyfLI25x3C/z5pERNwOZlIG0bhwpPPQ/zp5Q7mXcRGQOi8kdck/XPWgAbkog2qWOQpAy2PU9xSFhu/d+YwXHzIDlm9iB/jwKArM+3bKcru4Yj5R6/wCfwpwZhs3uOSAoRdxA7kZ4znjIyOTQPQ1rHxVr1toM2g2+oummyEmVIwhHJyfXHIAA+tYzuzD/AFlwFzlQv3ivqwI4+tK0nyLv8kuT24C9se546/THWnfvABti2t0Vl557E989+1JJLYqdWU0lJt22GA4LbYjJtHY7hk/3vX6dql2sVVjGFjyGdlPzMfRR6UxAMhfmmaMEv0C5PX8aZt3yhrlVD/ewOuP4R04/GmQOaRlkPmsseGHyOBuPp9B/WgjA2+XIXbBYYOee2fWiMyvkDyygJJUklR/ngYzSMI2RvLiYp90ngDPcigdhzMwlw6skgAyFXAxzgY79DTINud4kV3Rch+Sqk8D6nHT05qTEhi8lT5Y5LJxjBHJOPp/Pimuys586EnaODgYGeOhPJ6frQJbBAyM4EW0+X99v42/AfzpFmYBmEixbgVAyAP8A61OkLSFkk2MgYAFs7cf40fu1YLuwWBVXAIAX6Y/SgAHLqu153Y9FHy4H94gdOTQkbsI5SgfnKuOQeOw/zimMq8/u45HzkjJPOOCfXp0479KcVLShi6KxIyzr8zDrjP5dMigYP/q28zZlQTtU/MPfp/SlSMlvkhI2AElsnHHXOMDrmkMbOqLmOMIN3PPOe/8AkmiURZ3SBpBuLlpACSegAH9T6UCBsM5RVkcquDIflRB9ce3GfWmh1bCxt6cKp2sfXpyfQCnFW8kh84xnZgbeecZ+nJPrRz5YRfOwBn5GCpn1NABuVi6qx3ZwzSLkRnHc9M+2eKOXXMbDyVAUsG5PGcZ6enJ6fjTtsnAIjxuywTJ+UdecZz/P2pio8hB2pycByTyM5A7/AF/zyDujZ8OeJte0O0ubXQ7hoLe6yLjI3CQ9Dzj0J6VlMwYN86qm4545z25NRllk3PMoMY/izj8FBz/X8KcEk3fulZAB0A5QHvk/4UkkncuVSbSi3otvID8rNvYSN99i68J6H0z0xV3RdW1HRtTTVNNuXt54AQkxQHYpUg4HfPP5GqKKOMiLYp3biuTwP50SKsheR4lLE8b/AE6AEenXGKGr7kxnKMlKLsy7rWrXWtai+o6lKLi6mwzMcAv2Hyg8cYqlKwBaNyqHILIpy5PYY6gDt60pXzJWbYxycDD4Ujvn1H6U1GMeViLqAMfOcbm7ADuKErBJuTbbuxSnBXYwCOS4BLMSB0OOnLDigpK5aRYiCHK5UbgGwMjH0x7D60CN1iU+ZDGFBO8gncRz/MCkOxDu3ozIMJx99s9Tj360yRXVSyx+aufYgD/9ft1pwV0ba8LyAHqM5x6Y6n8KYu1TuwinGCyjhfoO59z0pMbURQVVSc+WrYMh9SR0oHYVvMO0zRqXb5lHRU45Ix25xnPanquR8wEiCTqo+9gY4A6jpzTVZRIo3bm+8yqvHTJ57KOB/j1pi/vHZlRWbfjcWJye/wDkfSgLj/MkbfvbOCFZgMhW/u56ZpSGI3RrsAGAJCAq5H59OfxpJN64UjcUwFJ6Y9vQewpsm1pGJb7oILf3R1O0Z5OB3oDcft4JdgRkAYIOP6j608JP96O1Y8Bhjlh9eKiXAcsGDFehCkMi9x+ZoZYWb5vO25yT0B9OvBoEDruVY3do9x+YY2Bif5/TuaViuzIUorfKpI554wMdOfqTS7WUhkYnBznbls46cegzTdo4RFlcfcUA4JPf2/L35oGD7N3l7gWxlyDkIM9OOnr16mkkZnyvzkkZChhuwOgI4P14qRt2WG9VQE4U5Ys3QZ7H19cYpHkwrs5iIA4DjBP19/YUANY7iyrPcFcbQ2PmY+wxz+FAI3gbXcnJPz5fHv6Ac/WnIpA/1YZQM7lPzc9f6du5pMNwsjtJKzbtqgADrgH26n04FArjgJJI/ljjViCuS23YvsPWmyMysCC0UYU4Z1HOO44602UPJjzVVUztjB5yO54pytIX2268YGF3cke/p9eKAAttHmBWyRtTapYcDgjPah9yqqtHJGoB2YHPuSfypSE83akReRRkhMBTg/KAfpSpvVP3W5S2NuAMsR6+3NAES7ZJSrt5hLfdyTjjufT2p29JZCA0ckrZYucBV9h+dObIAjljDjtg4H4mhpCcKgzGVJGRjHPGcdqBXFaYickN5QQgg9M56E56/wBPwqMMpUM0jys2QqxfMxJ69B+tO/dRorYUqCCBGMANjpQ6p1YrI3T7xGR6c9BQWwMbPG26EFFwGAPCY9R608hmcpIIxuIG08E89sDrxUbA4XO2MpwGZOE9x27+xpTGz/uV2AORls57Y/p9PagQkcfmhQsTMXJIzk7uc9ABjpTpCMpHtllYkkJH0HrzikZVZTubzRgJkgbAB1wOp+mKWMA/6vcik5wqrjA7n+n8qAG7kTKbhkH5mQ5BGc7c4wAfXtTgyhgrBmcLnYV46+nULnAyetJDlR5a+Yu44byjg/ifTufypcTeWWCpkrtQltzElu5xx/TPegNLCDccrDIjuMs7A5C5PUY/lTUGSUjj8x+ASz5H6cdfypzKzbgqqVU9W7Hpk56frQwfcIyqMqDuSFUjvk9f0/GgQ4II8xjZHhRuBU+uSRn6frTSvIbJkDAqiEEqVH0/HmhFGB9mVtuSVyMl8ZOew7UGMsxUiN9/DtIMnOe/rigdg+aQBVLONucYAXPr9AO1CtDtOApBbG7GM/Rc89setLIqyEZXciqVVuBj1IHvTfvhV2EBV48o4wSe3f8AmaBBtt/Rv1oqX7On/Praf+BS/wDxNFArkaMskqRs28hgHCg7mPULnvTUkWJePKhcnopwMe/pUjMwwvmOZATldvCKO+RyT17CmxqSNq8A43YyxI/DFAxWZtiSSxld2SGxnd6Bf8fejlXKNKzOxH1ZuvP0FIWkyJBmJSCN7c8L15/HpSqFSPIhbey/MvBAX0LdOeMn2oH0GlzlvvStgADr+f4H8KFGB5cTByflxg/KO+PSlDRqcDzB2yctg98cgY+tBVcZO/cecIOcdiT0/pQIRmRW3YEnlAhQT/EQOB9B/OlfEY/fyMgU4b1B/wA5/OmtI6hvLdIyFz846/U+nHYc05yfMLojiNSVRWO5gc/e6YJx/OgLCgCNSqq0SAB5G9fQVG0aoqbo5IwcvubjzD/WnLsaMsrlWZiQcBgT2646fjT1BaQ/Nn5QCFXAz6YpPYpaMK9e/Z9/49NVz081P5V5DXr37Pv/AB6ap3/ep/KvyXIf99h8/wAj+gsb/CZ6NpK6ktu41Sa3lm81ihhUgBM/KD74q5WV4Yj0+OxlXTdQlv4vtDlpJJvMKvnlc9gPStWvvaTvBf53/E8WW4UUUVoSFFFFABRRRQAUUUUAFeF/txH/AIsZP/1/wf8AoVe6V5h+1H4VvvF/wW1nTtMhaa+g2XcMajLP5bBmUDuSAQKT2E9jrPhaMfC/wkP+oFY/+k6U/wCJY3fDfxOP+oPd/wDolq8q/Zr+Mvg/WPhxpGh6xrtjpOtaVbJZywXs6wiRYxtRkLEBvlAyOoIPHQ1N+0V8ZPCOkfD/AFTRNF1uy1jXdVgazt7awmWcr5nyszlCQvBOB1JIwKV1YLqxQ/YyDL+zncMvU3F5t+u2uf8A2ANp0Txqz/8AHwdQt/N9fuy4/XNeq/s1+Ebrwb8GdH0TVIil3Kr3NzE3VGlOSh9wK8M8Jax/wz18f9e0rxNHND4V8RMZbe8WMsifOWR+ByF3MjAcgEHHTK2sLax9eViS+LfDUXiyPwnJrVoNdkQSLY7/AN7tIyDj6c1WtfH/AIFurJbyDxn4ea3Iz5n9pQgD65bj8a+fbLxFoniL9uS01DQtStdSs/7OWET27h0LrEAQGHBwfSqbG2P/AGp5Ljwx8cPBnj3XNIm1bwtZqqvGF3LG4bLZzwD0Iz1217b4K8SfDr4iwWusaBLpeozWbiWMGJVuLVyCMleqnBNaGp+JvBd54gu/A+rajpkmoeQkkunXm3EqPnGA/wAr9OgyRXzR8TPC/h/wF+0X4Eb4W3P2bVNSvlXUNNtZt6RRmRM5GSVVlMmQeAFyMYpbC2Pr2iiiqKCiiigAooooAKKKKACiiigArOt11JbXUf7RmglBaQ2/lLjbFjgN6n3rRrF0pNPS21f7Bfy3ZaaUz75t/lSbeUHoB6VlUeq+fX9OpS2Z823P/HzL/wBdG/nUecHliq4JJA5/D3/wqS5/4+Zf+ujfzqF/MI2Rqcn+IHGPbofzr4rhv/kZ0/8At7/0li4t/wCRRV/7d/8ASkETR58yNXkdCFBbna3pjvz/ADpJFyXZo5JWQEM4Gdh7mnZWSVT8yOgIQdAo6ZxjpjnJ25pFxswjkruG0quCfxyf5V+qH4uI+1bfbudYExuYNjJPqf4vpSooVDHHCEJzvDvzx2NLKxRgV2g4JTOQcn1OAPxoYSTNlgiqcAMXK5OeccHA6e/SgOgjq20YURxfeY7Dn6AUDcyKJFDgg4yMYGepHb2pG2tukGASdqHBIA9T2+nNPfzVDsPLcEBQMk5bHuMDAoC77DJArtiRCqqAyqy4zxgGlx5cStImwspwoOemQP60vKJ5LKrch5ApO1T29fWmodz+ZEBuLBd2eHbPQcfT60C3FJkBRHVozIDhQuSQO/HSmeZDEC6yKcD5mY/xdsnuehxUmJIw3zoztkYOAR79aFkdR5kt2EjUA4BOQB6H1z60AEiyAuXCRucDJXJ5OcAfhSZ2LtSM5YnDMw+fng/kM47UgYIBJgBCfkLHJbHG5jxjk8dadtl2sZMMWUYKPjaPQE8H6/XigAaMfMskAYBcjd9046nHtSZV5AwA8pAW/wB4gZAx9ccdqaAHkCCNSgG5tvPPv64+oqTzGWNpDtTb91Q2AoB7nkZ74GecUBpsNPmOP9b5Kk7ssecY9O54zSYDR+TCjMu3DFznPqxHagctv8pzzkAHJPv6Z4/zihv9TiVNzMctg5DZOQNx/wAKAQ9VJYMk8eGJCgHKgeh9v50xSZVZupZMF2GHIzyR+goVRuLJEjyBSS3OAPQeo9+KcA3lgbFJbgg8njnnnrx07ZoBu4fu4yqARMxIf96OQB0/WmHO3zFjBc87mPA/2vzpylF3uuJJWGOeDnsB7AfzobCbpNqtgcPvJGf/AK3saBsD5cm9WKbVX97Iq8D1A9TgfrSuqlxDGrISQ8gIwemRn8+nr9KFYnZuV8El9gj5VeAMc8nOfSmgFQYmLFUOZQDu+fJ4z36kk/pQFhZWkZN0joVHAQEHB9MetLF5mMruBx1Y5Oe/WmuWZipXyokwhIXdwOcdetOJEjKzK4Tdx0LE9gScc+vpQD0GBUljJ+V15GTwSM/qOtPJbzT5aLv/ALrL8p9vrz/OkdmO2N5GWUjCbVZiB79OT0wAeKGILKu8BQRtLnh2PfjIHU0Ah37+PLrhWAG51AyW9PakVlDHbGzSA53HkAdM/TnGKRFR5WC7mx8xZxkH6jjilO6NRI7SctgMW+fPqcZGOv8ALmgQFvlfcvmuwBJbhQMdfYdOPfFNeVVDfvgv8KBgSVA6n2oQIFUuFQA5y5OXOD14+p7UocIoJmfGPl5BDn2PX9DQAfuosNsVVCgiRvvMfXnqTQWldWJ+cKMbgeOeMn168D60Hd5h4IfI5ccqfTaOv50EsqbVRyyncxI4GeBxz3zz2oHYHI+/5nGQFO3GAOpHoKX7pRCz7R823PQUYBy8n70g9VwQ7fT2P8qTdGCWeNgc5xuyuPUgd/agSAYHLgxsT9xgVBUdiPfikfPlt5hAaQ/OG4XI/l1xilbY2+RidnbKbW3EjAGCaFcq6FWdCTjewDEdOQOOee/tQO6F6/NtaOM8Lx1/Gki8skSwq8rbtiueSD6Vq+ENC1DxRrcWj6e8C3MqMWd5D5WB152nH603xPo82h+IrjR72eNrq0+R5ITlORnuBgY9cVPMr8vU09jP2ftbe7e1/My3j+WV9k0xXMZmBzg55GfwPNEpQR4ZmSFWKqUbG8/Tv6UJtZEVXIBYBNigHbj159qWV3jKgbAxHAII6k/h0qjIVVCoY44VQAksHfLD/PekcFYlKoI4+oJTksenH5/lStukO6QIBkYLMQ3X8R+HWm4GS4cq7E/PtJIX8MjJ4HWgNewuRj50DqQCpxwEHT6Hn8aJAGlcSxBWUZWJuo9PzpXMqqWVYn3Hag3dce+Mcenf1FA2xgREBynLHOFVj+fT8/pQAHKgbkKnbnA5JJ/oBSSb9ojkUorruxsyduR83HTtSx7mffGQu44UnB3c9cYGfpSLuRCEcPvzkFgG6kccn88nvQA2Jo1O6PDjeAvclvTNKVYEjciOzY+7k/UCnF2wXlvAqY6LwRzgAHPXik3Kq7wqxhv9Xv4+pJ4wfwNAXAkhVRYyAeNznhif8/hQ8aDd5kIKjlS4O3HY47/1oAc72kGXOMqj42jnueOePyNACsxULuVBu+TgE9yR6jtzmgOggkUyK/RAPlHrz1pCHZAWk8mMn5snkjrTy7oGdvlYgDapII7Ad6aij/WeXITjPXdge57H9KBoDtkUKqYhBALE/eI65/Mfn7UqhsNKLhACM/L0A96XAIRTES5OCCeGOf73/wBYVqeD/Dt14m1qPS9L+zLPMhYyy5VMDpjGc9KTaSuyoQlUkoxV2zJ2+duOwFXxzjDFf/r0M6LKkf7klSWPmD5h6Afj/KtbxTol34f1u40m7a3mnt2HmGHJXPXgtgt+VamleB9UvvBN74uhuLQ2UStvEjssp2kE8Yx09xUucUk7mkcNVlOUFHVXv8tzlWBGH8tUL4G48ADHX6knpTtqMxDEZB2lkGN2OoB781LZW7XF9DbxhFkuJViR2diCXIGcnBxkgcZFbvjnwjqvhC9t7TU5rV2ni85BasxwNxAHIHTHX3puSvbqTGhOVNzS0W7OcxGJRGhdAGJI9fT6+1NlZgpMkq5xwFcfKPQfjTgVVQi7tiqF2gADPfBz+uMn0pNz7iW3RxAgfu03dMcZz1/rVGY6M7ejbVAwD69QSM846io0VJFUhVZcYGDgkZ7ipEbzDlkABZtpR85PP3icZ/DOTTS27arSOsjKf4CcL9Tjr9KBDsnLeSsTEHaNwG0n29TSqJc7iFRQwXeAPmJ+9/8AX9MU07S65bYFHlxk4JZiOvXA61ZOmX8dgNU/s++W0b5YrpoCY5G6YBOB29TSuUot7IqowxvWNjKOWlfp9fenEqyMGUyEnksOPf6/Skb90cFpQclVZSGbd3/DrSDyvl34jAB6sSzHtn+7+Bpk2QTyqCwaYKxLAE8uqr1PHSlby4WJaJERcBWb7xzRG/lxD947ZACqD94+x9PwNN+dWYxj97yAzE53emAOD75NAxwlkeNn+WRFXAkHQe59fSlUjh/PRUHCHGMDuQPwpHJCfKkj7TknqF9OCT375pSV3lpMykYJZRu3ke3pQAmSqov7wIedjHnHr/8AX98UAqMs+V9YyDggdAw7mjKbz5kZD7uQGypI6k4HXJ6c0EK5JbIx0zncGJ6ADJ/rQAkn3AsrDdIfmBO0f/WpchlLt+7jPCgDoAf06cfUUFjG4271Y8ZcZx/Ln60HzJFG1mPXzHVsjGeg46/1JoEEbKSzxhpH37PMPrjp+H+FN2qVcgSyf8sjNnp6nP8AWnArJIC+YioIAHRFP4cDHHUdKOqIFZtpb5VVedv1yfyAoGI+DGEJdIl+UYbBdv6mlwFjaKGPbtyzBny/yjv+WTQ7MsihPLyACucjqfpihlkk2/KqrlSCz7SBnJ6ZwOuB1xQAsgZU3GMRRDHOzv24/Gm7htxIqldu4MRjanr659qGVCfM6M+fmIyAmfXpn8eKcxmUMwWKQucAbz0/EdB7UAJJh5X8yPawAYRuPXODQxKRgvGVJTIUfNjp/Tj8aXdsYRBQxQhnbdjDHpg4IIHPpTYm3fvI8IW6EYxIeOg69unPTrQIC0gURuGi3AnaFJ49TjpTEaNMmNgxyOp5LemakAkVCBKGZlPGcMB7c05n+XdJeBUUDCgc4xwM56mgY0q6zFWKpIWGBt+bknoPwA+uaUMdojSMjPGXb72eufy/CmKQihiERCD5eevTGS2eMkHHBNOCybSZVDEkElXICjqB6c8847UCDy8g+Zbqw4K71yMeuO9Bcb1k24XBKjoWOOw9P8KRcF/L2qY0+Y7ec+7D/wCvTi7IrO2Uyc7QduPQHrk4J4APPpQGo07mIJkESMeRnk8en4dfek+Vl2Kp8oY+Zn+8e5PpSquG8wxPz8yjPJHbPGB359qU42ANGSx4YE8E9hu9vpQAqhs5WeP7pwoG5QB39xTYv3m47QSygkkYcrkZOPc0FQFd1RWYjJcKRj04/wA5p43KgCqvqygZIwc+vJwPoKB3Q0NGrKuY5NuXO/7w9Mfz/KkYFQHEKhnP3mHHsfrSrtVeCJJH43E4O3GfyHApH2xgylVIxjdknf8A4/yoAcVjdpFOCE4ZkXuBnA9ew/GkdVWRYkDJtJcgdz0GT9c8UZYkK6sBjcqAcocjbgDuOue1ImAduJCqgAhcdeeh7e5xk0CCZmKb5JlKkcBH/ID8adGGyMZXgbc8kjv+FNYvwHLRxLhS0ce7IHYfN1p2fMCMykRnO3Hc+57+9A+gxFVolaNQ0Z5HOCwzx+B/pTvmMjLCqbgSuCMKW7Y98/yoLsQFeSRZSMrlSx29eTxjOOeAPeglTKq7iqLhY8vkt7+nrQIc3nYLDaMcF1GWY98f1pqsqsWWP94Osjc468+9Nj2tIxj3Ep0J5yfocYH504M0ahmMo3EhJAdzHHX6cnt+tAD2K4dXQyM3LFxkL6n6cgY/Co3mUZLTFGIPJJLKueTntSKsaqN+2IADAJOWPPJ44+nanbwir+8boPLXht2Pf0+maBgRHC+7y0UL91m+8c+xpYndmVVHmAfMRnn1A+n9KYNwkbYuHBPzMTkk9sAfrmut8L+BdX8RaBqOt2l1ai2sg3m+a7KzbVDNgAMDxkdRUykoq7NKVGdaXLTV2ckrbl4mUKPvADA3ZOPqefxpzk7WKSS/McZBxuPfHr7ChW37TJk5Xtj5FPRcevr+AoYoWG6JlGAE52kjsCB0GPeqMw4LfxRY+63IYnoTn0oBI3N/qxjbGqjbxnjA/WlJRmB4CZ+YMuAAPTnP6CmZ2Rhv3hPH+sBxyOeOuOaBCx4OFT5UTgkcgk8/1oXyQSPnlKLkhv4R/Q0FpGUjd5kuRtKnaF47gA/5FKSrFYmVwoIIx1Yjv0OTn/8AXQOwpV2n3tHLcSIN+0DgHt+Xp9Kai7IjGjOEwGeQvg7fc/0pWGEk2Sg544UEl/rnjOR+VE52LxtwTn58g5A4zgf5/CgBIhGn+qjZXcDmR+WB7inBXKN5cYUYIdwOi9/qRRumkXlR6tltozjsefzNI6pwWw/l4C/xAvg9Tjp+RNAXEjZmX5dsqltqgjbl/wDDpzStskEa7dsTA7DjhwOv4UoMq7WDRyCNe7EZJPpjAJP1pqjYpDqplkXlQeFQds+/HagTFjCqis0Wxd+AFJO6kDSKN2CgYgKdud+falDB5i64XbwX3DC/7JP+fpSgSIQxkXdxhGGO3GMnnA9cUDREpt1Y/OGbGWyDlRn9Kk+b5XZY03LkEjqMcY9aVWk2hTdiNRndv+bnJySc9Bip9OsbzUp2XTLC6vf7wihM0jn12r2pAk5OyIN/lZbazNwxkboMDj6CjyyMK8AYEfMOxJ606WO6iuHWeMqyFk8vJBUjqT0wR6dsVEgGRGig+Yfm+bLHtjgc++PegLCthwEVI4wpCsVXYB9B9KWRnfLK3lr0Bc9qVOCDtMaKvAHynHc5zjbnoeuMcU1f3hEjI+098nJPfjHI/KmIMIoaOPczdHkJ6+gx6cD8AaVVxtCTIqjAVV5y3fn/ADxQD8rs8bqR0xyFGPXPB/A0RopkU+QjN2Tn5R169z69qBoI9zyqDscglVYrtBP+z9KQhIotpwd2FAl6D1xSxhthcBC3oRgt+vA9h1oG1C0jHcyDCoVxtI7D6mgQknV3ECsF+XpxjPAPsMDmnFVLJG3llyu4kDhRnqf1pGj2sG2q2xjk7shTzx6Z+nPFIrl0B2hY2wNu3AYckt6nOenWgYP5KxhY2ZTJhd/8TD69qcxfA2yoqocAb8Y9z+BpDwcEyZbLNnnj6evpnp70jGQHbGhTGWBPzFSeOTkenWgRHts/+mv/AH2KKTFj/wA/kv8A4At/8VRSHykknl+UIAysGOFAbp16k9c5/Snz7u0G8H829MnP60EjADbI2/ib0Hpj8+femgqu5vnBOfvHIx68UwuOdHQ/MgBYBchuv5dPSlVGXcyRGMAEseoxkfL16cH9KYGjhZ1DOHAzkgAOfr260NtRCGkU4OWbdgHHZQOTQIcSoVmR0LKgBB+UAc9f/rUg84JkeYzMeowMse+P5UbGynmEFlUMSwOASeuKU7A6hpMuT99uoHU4H+cUDELNCzKGd2xkk87j6Z7D/PekJKsY/uADL92IHcnnjnoPWlQoMoInCH5mwT83/wBbpk/lQHYqWEQEjdFQcL1zn0PrQAfOXISMI+0fKo3HnoeeBxSsrMP3hmILbAFxzx146dKTyzHGd20yHJPynkn09eKArKrFgsXy4AHO1evJHHPT8aT2Gtx1evfs+/8AHpqnb96n8q8hr179n3/j01XPTzU/lX5LkP8AvsPn+R/QWN/hM9A8PTJPZyNHpb6aBO4MbqAWOfv8etaVU9IXU1t3GqzW0s3mtsMCkLsz8oOe+OtXK+9pX5Fc8WW4UUUVoSFFFFABRRRQAUUUUAFFFFAHmPjb4DfDDxdqcmqal4dWC+lJaSazlaDeT1LBSAT7kZqbwL8D/hp4M1FNS0fw7G9/Gcx3F1I07IfVd5IU+4r0iilZBZBWP4t8L+H/ABZpTaX4j0m11K0JyEnQNtPqp6qfcVsUUwPFpv2YPhE9x5i6PfRpnJiXUJdv/oWa7PwN8KPh74JuVuvDnhm0tbtAQly+ZZlB64dssPzrtqKVkFkee/EX4M/D/wAe6n/auv6Ox1HaE+1W87xOQOmdpAb8ak+HHwg8A+ALxtQ8P6Pt1BlKm7uJWmlAPUKWJ2g98YzXfUUWQWCiiimAUUUUAFFFFABRRRQAUUUUAFZVjKsttqm3THsdkkiksoHnnH+sGOxrVrOt11JbXUf7RntpQWkNv5KkFYscBs9WrKpe6+ZS2PmS5/4+Zf8Aro386iY7QG2qTnq3Qfh3OQKluf8Aj5l/66N/OoxtDqW2he/GW+gFfFcN/wDIzp/9vf8ApLFxb/yKKv8A27/6UhpyBt2jfkbnY9D6e+KVlkb7zSAH7xChQF/nSRBiVkkTZtUbVwSRkd88Dj9aTazE7Y025+Zsnk9gB1/Gv1Q/FxYgQ5ZQUBALNKOvpjnj6Uh8uRgwUSMWZWY8Jxgnnr36inMuSzSN5vIyT3x2Vep7A+lCBt+2Pb5m0clflAz1x9c/WgOZDT5agGZkk5+7tOF44OB2ob7OoDswJBB6Z5I4GMfpT0A/gmKxdC7kBjjrjHH/AOsU1XD7ZIt5Z+Rk8r9QKAv2FKFUZpl25G4Iv8HYc5+nXrmk3YZQrklF3sGQBVHoenbt9aAysyjeQi5ZyFHJ7n+n40BmxudotmMsCTgexzzmgQixpGg80oi42rsHQd/eh5cjfEA5Ubl38EHH3sfTsfWvXtK8H+F/CPhSDxH48he6u7oZhsE4GMZC44yencAVJ4cuvhp42vv7Ck8KvotxcgrbXCMAWI7ZB4P1HNc7rrVpNpdT1Y5VK8YznGM5bJ3vrtfSyueOj/WLku8gwqJ/CoAbk8AGl2Lu8tQG3HexHPJzjnORgfSuzg0W18P/ABYh0LxFDHfWiXYjkDtgPHJwjYHYZDH34pvxn8O23hvxrPaafBa2enzxxyW8a5ztxhv/AB4NWiqJyUe+pzSwVSNKVR/ZfK11RyCrnc21Y1JAJxgYHTGP1pBlgZ5CzoMHIOM++PTv+HSuu+EPh6HxN44t7S+jW4063jea4VvlBUcAEDsTVfWtKt9c+Ik+keGLGOC3kufs9pEh+UBeGY5PI4LZo9ouZxJjhJuiqvd2S6s5lNruN0rFmfO3OAABjp0ximlt0StL9wjIjC9B3Y969m1uz+H/AMPEh0q+0l/EWsGNWmZiAseenUgAHrjk4570R6B4L+Ifh++vPDentpOr2QLtCrZEuBxnk5BxgGs/rCtezt3Ox5TPmdNTi5r7PX0va1/K540xB3bm+XgIgJzn39KDGwQNJuUbduQQD3OBj3A9uta/g2zt73xjo+n31uZIrm9jimR8KdpbDDg+ma9a8c+AvAmg64mp6vcJp+jiBEt9OtSxluJAxLE9Tt5Xp+OKqdZQkosxw2XVMRSdWLSSdnd2+Z4YPs7DaMyKuOD0x/tH65xUgLkvceX8kfzBh0B9R6/TBr3Hw7ZfCvx40+j6Zosum3caloZNpUtgDLDkg44yDXlE+nw+HfGTafq1ub600+6K3MaHBmAPIXJAGRiiFZSbVtUGIy90Yxqc6lGTtdbX8y7b+DNUm8BXPjJri2jsRtVF5Mko3hD7Dk8H61yzMFjKhgzA8nHIOOox256dDkV9ItrPhH/hSramPD7/ANgBlU6eHAPMwHXOPvEHrXj3jXWvBd/pSReHPCU+j3QlSaW4dxzHg/LgMeSSD+FRRrSk3ddTqzDL6NCEHCovhT63b7rTb7jkfnQJGswXA3dhj059KbuZtsgmV3OeQoHJ/mfbpXsEXhvwb4D8I6fqXizTpdZ1PUvmjtz91TjcR1A4zyT1rH8U6z8N9Y8L3P8AZugvpmsoVMKhSQwyNxBBKnAz1xVKtzPRO3cxqZc6Uf3lSKla/L179rX8jzbcY42XzMZzjJOeOc59B6fpzSx4GFiEanuzjJY/j070IY1QO0DEI33cAnPX169OP1oAZkEjI+48BegPt7/U4/WtzzA8wAKFkQJkhcfxepPHFJt8uSORnDSHhOcIo9/X8f6VJBE5dE43FwAeAGPYAd/5V7HfaB4H+HOh2T+INJk1vV71C7K+AFPGe+B94Dvms51FCytds68LhJYhSldRjHdvbyPGcl1ZRMX7SS7cEn0A9MjOfStvwT4avfFGuf2Xp00HnuplkaZiCFHGfoM9B3rpfHOsfDnVfDX2jRtEfTtZWYAxdtuDkkg7SM7RjOfaus/Z81Lw7LqENjHobRa2ttJ5t/u+WRQQSoGenI7VnUqyVNyS1OrC4GlUxcaMqicX2vr5bbnkev6ZJomrXumFlnkt3eLzMdcjBIHaqCKxRWMaj5iwUtjPbPvnnjpxXrvi/wAT/DSDxLqUN94JuLq7jmZZrhJBhn6dN2f0rG+B2g6H4m8X30OrWK3VuLWSaKJ8hUxIgA9eAxFNVrQ5pImeXqWJVGlNO7a66euh50kZYblhLk5Kk9Nx/nj06U9dok2vIAcgA45JA9a0fFsUNv4s1eG32JFFeTRwRKxCogcgZJ6dPeu9+HHhjRNU+F+v6tfafFd3dv5i28jM3y4XPtnmrnUUYqTOfD4Odeq6UWrq/wCB5chmLlsliFx8rfd6Z59T3P1oy8ZR5GdWOCAwBCD1x34HT6+tTWFpJe3MFlbr58srrHHEowGYnAUZ9WIr1nUNC8CfDi0tV8SWcuv69NGJHijJ8uME4yBkYGeBnk46UTqKNluww2DlXUp3UYrdvb/hznfgE274m2LFTkwzclugwO3rVD4xHf8AE3WlVVB+0KNxPU7RxjvXpvws8S+BNW8VRQaf4UOk6tsbypAAQVxyMg/0rzX4mtHH8WdYuLmNJYY70ZQgkMNq5B9OM9KwhJus21bQ9PE0o08tjGM1JOe6v28zjm87ozOiYLEgAcdgMZpYQ0cjMo2HIYmUZJP0zXpPxp8MaPpcWh6z4asYrTSr62B2xhjlwAyE9eSrH/vmuA0Swk1LWbOxjHnNdXIjQ45bJwWA7gckn29q3hUUo8x5WJwk6FZ0Xq9Nut9ikAjOvlrv45Zydgx3pd0YI8xg5zxlThT24HH+RXffGew0HSPEkeieH7CC0Ntbr9skQEhmPI6n9K4NSM7vMZYO53ZdgOo/HH8qcJc0VIjEUXh6sqTd7dhj+SFWVm38kKP7zHBxgeg/LNOZRHEWlbBKhsoMhQfT+WKIirSxuiks+DyfugnnOOOmK9E+PdjY6f4tsorS3jtLdbBHZYUABbPXHUmhztJR7jhh3OjOrf4bfjf/ACPOmIMgCndtXowwqk+/qfbpTmVQo84qikfKYx97HJHr149+aQeYTlzDtALckkZ/HmhcJL5kkalBh2jbI3Dtz9egqzAR5Nz/ALrbJxgbhjvycdM/0pQ7STI4JeUrwMYRF74GAPwr0341eH9C0zS9A1vw/p62llfwlnWIE7jtDLnPfB/8drH+DOgWviXxnHDqluZrKGB5p45Dxj+EHB4rJVU4c53TwFSOKWGuru3pqcSVUAxBSyJlnON3JH19qdt3A7lVOdxxwPl5HTtz+Nd98c/DWm+G/ElmdHtra00y9tlZI0J+ZlPzEdc5DDvTvgp4c0zXNQ1jUvEVql3pWm2hd1bKjeTnOBg8KjY+tHto+z5+gf2dU+tfVbq/4d7/AHHn6c5uJAWTdng9eMA4pBl3XfI7SsSSOw/DtxXSeD/DM/jTxi1hYxi0gLmRmUZSCIdsE/QD1713mtal8NPCN6dDtfDR1qeE+XcXUjjbu7rknk/QYolVs+VK7CjgXUpurKSjG9ru+r8luePSnMYEx+TYcRgcLnue+TxxXf8AwHkLfFCzLOBuSXCAc/d7+mPatrxZ4U8L694Hfxr4Pt5bP7KxN1ZgZHBG44z1AIbryKwPgO4/4WbpZMZLPFKSxxxlc9PQ1E5qdKVjpw+FnhsbRUmmm001s1cq/Ghd3xI1iRtw/eBVKkZPHSu88IvGP2cNYC7WVTMvPrhfWuA+MCu/xK1pn2/8fG1cnsB3xziu78Ltn9nHWsfN+9lAbbw33OcelZ1P4cPkdWEf+24j0meU+GS//CR6dcbCqi+gw2OAd46fn6V6Z+02z/8ACSaSBhV+xHc5wcfOe1eY6BHJ/b+m7f8AVx3UQBJ6nzATz2Gcj8MV738Y9B8N3Gq2PiDxVqn2Wwt7byUt4v8AXTvuJwvtyKqrJRqxb8zLAUZVsBWhHvHfRHzpuVkEaNxuI3fxc9aczSKQBcbQi7iRgAc8Z9hke+a9s8OWvwm8Yztodnos+lXxXMUj5R3PsckZ74NeV+N/Dlx4X8SzaHcsJRG2+ORlAEyYyG9uw+oNaQqqT5bWZw4nL50KaqqSlF6XXfszHPmME/fDLDAYIB+Wf8ik3FYyhkxuGSu47sepJPIr1jwz4N8O+H/BcXjDx0r3PnoGt7GP+MNyOO5PXtgdam8O6r8MPFmoQ6LP4PbSnuGMdrcKwyG+oJwfrxSdda2TaRrHK5e6qk4xlLZO99dr6aX8zyEbMnyfLQDlmcEk+vXnGK7PVviHfX3w/tvB72drDFGqIJkyS6qfl4/h+vWsvx/4am8LeKLrSXdp9qhoGxt3xnJU/hjn6Gu117wzodn8DtO1+Gyii1SVk33K/eOWbPU47D8qJyg+VvW+wsNQxEHWhF8rinzenY8r8toplZpF87acH+FRjHA9frQTlPlZiobDSkct7c10vwr0yx1Lx3p2n31mstjPIyOjv9/5Secd+K9G8X+D/h/4Y8Ry6p4gmRLQgfYtJtslm9WbvjP4e9OdZRly21Iw+XVK9F1k0op2d3a3meJho4Uk/eKzY+Zcnfnvz2xTijLCNsYI+6DjO0cZx/8Aqr3PRNH+GvxFs7yz0PTpNJ1GBN6nGGwDgPjJDLkjP1rxDULd7HUZ7O7ZhLbyGKRkORuBIYYHpg06dVTbVrNE4vAzw8YzUlKMtmvIhCyEK5hAGSQCR+Z9c/lRt+QOISxYkqT0J9SP6dK9cTwz4Q8C+G7PXPGtrLqepXo3RWSfdjBHTt09Sat+DJvhf421iPTG8Mtpd62Wi2SHbLtH3SQeuKh11ZtJtHRHKZuUac6kYzfR3vr8rXPG9wVxG0oDgjHGSxHv9SevpTUaYs5Vi23IBRuFweTk9STmvUPipq3hvTYNR8G6P4TFjOk6I902ATgq2VPJOQR+Bry8+WEy7K6bcBRwvB9+ozWtObmr2scWKoLD1PZqXM1va+/bUD5kflyO0qseikAhR6kevpSea6/vFwHydhcZwecYHqcg+2cV6/8AD3wPpfiD4T3WoQabFca88ssUFwzEFDkAEDOBgVHr2nfCvw3oGoaL541DxFFbuqz7HY+fgnAYDaOfy71n7eN+VLU7P7KqezVWUkotX1dvl6nkqrjaqgfe2l2OckDp+H9aV/O2nzC6Io3HAAwB0GB1rv8A4V+BLTXLO68UeJpfseh2anIyQ0pABOfQAYHqc4rWj8V/Cxrz7Ivgdhp4fy/tP8fHG7bnOKbratRV7GdPLm6calSagpbXvr56LbzPKotyszD5eAzeaOfY/wD1qaBG7Dygr8bS7/d2/wAX588j1Fd78XvBdr4XubXUdJka40rUvnhL5ZkbGQo45BznJ9MVueCvCvhnRvAY8beLoHvUnPl21ooIDDJUcerYJ64AodaPKpLqEctre3lRlZcurb2t3PJt0ajczCTJ/iUkL+A9qaxhULIzbuyjqSx6DGP/ANVerXXiT4Wato18r+GZNKuxAxtpF6s/YAqT7dRj3rgPCGi3XibxBZ6Xp4xcXR3F35EafxMQPQVUal021axlVwtpxhTmp83b/gmW6rEkv2hmBwGIUcgcjg/jwPalfcJOeWVDuBACrntx/TpXr2uXHw08C3P9inQZNevrYbrm4dhhHwOMZ6njgA49asJ4W8GfEDw7d3nhGz/szV7MfPaMcqxIzgjnrjAYelZ/WFu07dzq/sibbpxqRc19nW/ptZs8ZdFUDz9iBlG3YM5H9PpSO5Zj5aK4wQNx+6OmfrVzSbZX1+1tbtAsZuUjnjOQcFgOT+mK734+aBofhnWtKt9G0+Ozilgd5ljyTIQwxx61o6iUlHucdPCznQnWvpGy+882zumDZd5MY4Hyp1zxxk9KBGg+ULlVOWxydx9/Tiuz+DWk6b4g8dQafq1sbm3eCSRopGx24HHPAA/Osr4jWNnpnjTVtP0+K2tbSC6KJCuThfTHvRzrn5AeEksOsRfRu36mIu3YS2yJd2ScYHHoO4qNfuiaXcUBJGD1JHXFew+DvAmm+JfhGLqHTY5tZnmaNLhmI2APj6AAVX8Uaf8AC7RfDeoaRZzrf+IIY9sc5V2AlHYMPlHfgmo9ur8qWp1vKqsaSqSkkmrq7/BeZ5NGpd/md3diWcbsAfUdBgccUSPuKtMAygErHj7ue/XJz716b8LPAdjqej3PifxZOtvo1vnaoIXzMHJJPp0GB1Oa118UfB2SdbJ/CcqW+4gTmHjH97Abd+lEq2rUU3YmlljdOM6k4w5tr9fP0PG5GBZssW5+VEznOO57fhSyRt5fmOG5GwMpA49MdOvfHaum1DR7HW/iC+i+E4TJa3E221ZmyNmMlvUDr9MV32u2vw4+H7w6TeaS2v6vsXznkbiPI788A9cc/rTlVSsraszpYCU1KUpJRi7X6X8u543/AKOxPRwm1cdieACT+v480AyKr3O0qqkbWwOPoO/5V7FJ4e8H/EDwpf6p4U01tK1XTwWNu33JOCQcDOQecEdxXA/D3wrN4r8W22jmRoLZUZp5M/PtU/MAPUniiNaLTb0sFXL6kJwjBqXPs1sznVdm3srKqt8rNjJ6cdevPcdPrTODEI0YAElQerE9/p/n0r2HW9b+FXhvVpNFTwjJqJt28qa4yOSOuCzDOPwrg/iFL4Xk19JPCVpNbWHlK8gYMoWQ5JUA88ce3fvThUcn8LDE4KNGLftItp2aV7/lqc5uZT8sqxqg3HHCjPTPqOaMPJt2zBncdVULyfrTSpHlwsmRjd8wGCR/SvSvDunfD/RvC9nrviaeXWL+5jLppsHQYPII/qSKqc+VbGGGw8q8mk0ktW3ojzUyFYnTzMBjnA6gD15peASsawqo6l8kn65ySPWva/Bsnw28d3kmhL4RbSrry2eCRWGeME4IJwwznkdq8o8WaPJoXiK/0mRi8ltM0St03rnhvpjHUjvUwq8zcWrM3xOBdGmqsZKUXpdd+2pll+MblVcALjnr6+maAjwzeZ5gaYjgjBRQBwMHvz3+teyfDjwHo/iD4Tz3b29tDqzyyot7LkCLa3DYBxwKq2U3wd8O/wDErlsZtec/JPelMoWPUjkcH2z9aj26u0k20bLKZqEKk5xjGSum3+B5KpZYsLLlUOGmxnewHAA/A/5NIDFCjHzRIWB3HcdxIODz2x0r1D4w+C9D0jTLDxX4eYyaffEBYy2UDONyMCei4B4+lcz8N/CV34z137GpWG2iAkuJyM7Ezxj1J7ZxVxqxcOfoc9XAV4YhYe15Pa3U5YqUhXbHkFcK3UjPXHPp7V7b8HOPhD4uHXak4zng4t+2KytS174W+HL59NsPDL609u3lyXjOCC2eQDnnHPau28O6p4Y1L4UeJrjw1pLaZAtnc+fbtx8/kk5yCRyDXPXqOUV7r6Hs5XhIUa8n7WLaUtFft6WPnIqCXYxEgEAgEjHt9OOoofKqBMwXK9QudoPb1pu9XIbzSVX2wzE8j6Cg78uVbohY7WLYJ6c4xj8a7T5kdukM4CtuUYJRTyfTP054pp87Y0khkAB+7kfO2R19R0z7V7vrnw48KN4M0TUmlttDtlijuNRuix3yAxfdGe5YiszQ734L39/a6BDoU5EjiKC8lRvmc8Ak5yM8ckYrmWJTV0mz2ZZNOE1GpUjG9rXe9zxsyM2Syhhxyw2rnjkj8MD2xSsxwzSYLEElmwAo7dP5V7H4g+GPhnw1qtxqfiLWhFoOQYIvvXMz/wBwY7AYHAyfarvhmP4T+Mro6FaeH57C42kQSyKUZ8dSDk8/Wm8TG3Mk2hRyerz+zqTjGXRN6v8A4fpc8RKTf6sFhn5cgBR7nNNUZlVk35bI3SDgqM9PT9M1r+NNCm8P+KtQ0NykotnA8zkEow3Agd2IPTttrvPDHg7w3ofhCHxl47eWeK4UCzsFyPMB5XI4JJAz2wOe9aSqxjFPucdHA1atSVPblvdvZW7nljMjudq+bIGycAbQcflSEKobdIjqP4EBK++fX8e9eu6L4h+Fuu6hDpN54ROlLcHZBOONjH1wePryK5L4peDJvBniBLeGcy2Nypkt5pMDoeV47jI+uc1Mat5crVmaVsA4UvbU5qUVo7X09UzjmNuUZ3ZQgO5hjgAfUE8/jnmpEVjtkddqMCEXb+PrxXqPwa8LaL4k8MeIbm600aheWgMdmZDg7vLYjGD3atBNA+G3hOwk0vxVex32vywFpVCOyQuVJCgL0x79etJ14qTjbU1p5TVnSjWckovq3b5erPG1P7uPZv8AmbcqFQOPUmnEfIHfylj3Ehl6lj/+vJ+ldx8KvBI8W31zfahcC20S0O6ZwSGcddvPTjnNbs/ir4V2l59htPBZu7MfILnvKO7Lz075OKcqtnyxV2ZUsvcqaq1JqCe176/ctvM8oLx7VEKhwvRWyA3ccfjn3Nerfsysx8YXyu2GFn9wDgfN1zis/wCK3g3SNJ0rT/FXhmQnR9Q27dzH90WGRjvgjPHYir/7NkuPFmosokCrZHarcDg5zioqzU6LaOzAYaeGzKnTn3+/Q898WbZfFGrtgM0t5KXyM/IrntnrxWeAMsqxhcjaT9ff1NS6q5fVr6VWtk33ErbjkH75/Oq4yyhc5QDs23j1xW8dkePUac2/MUjzGbDb4wACUOM+3NIdsrlt8mThI0U449Md/qeaBGSqqYmVf7oIzk+ue3609vOjG7YrrzgAD8yegqjMJC3MZb92GHyj+MjnOc9vbr700yLhTvEcQXoAcnnjA/r9aBCVUpNMMDg+WRk4ydo7f4U5irEFo35baAVAwfz5xmgYiK7RBmDBR8wIOChPf3/HNNUQfJES56s3HzEHt6Af48U5lBGQpVFznnnd7UBPlCHaUA+dkHfsoz39SaAuCgzNhYh5SoScdBx68Z4z60qStIRIjgsONxHTnk+nfp/Shldo08oA5Jdz0UDB27R+H8qaNuD5mzgkIFJIJ9SexoFoCui+Ztfce5P9Bjj8KVUk2CJJCpkzkjgkd+fxH4dKD8wLeS+5wMEdAO5J9PpTZMiIsAzCQ43HoOgoC5Y/tJv+fi2/76X/AAopv2K1/wCeS/8AfsUUirsgTY5Yq0jEEHCMeD29Mn65p4wXCmMls/MOv5k00urHhA0Q6dQd2SP0FBXcNpHyDhRimJLUeDOiINyLvfiIsNufUg/z9qZuXeypKZOCXJ7LnkEnsTjjvTyF84LHDkhfmLNnA7f/AF6Rt5yIdhRefm65xjJ/U47ZFAgYO8hKxCWQ4Mabh8vJweOB0PakIOGK4JYhc/xN7D0H+6KTbGHJkdyM/N2Ynjp/s9sUo/etukeVYQw4QDO30570DGyspTaiTMDlfLYli3tk5OP1PPNPdm83ykkdpMbd0ZHA9sf0pRI3Mi2y8dz90L0we+etIWKxAx5UklSxHzMT6dqAGqqLmXzuAM7pCCpP06MfrmiJVbezbVGQWzGB+eB+lO2pGEd5sAHgdSR2P40AtIo3qyR78Ko/mTSewLcWvXv2ff8Aj01T/rqn8q8hr179n3/j01Tt+9T+VfkuQ/77D5/kf0Hjf4TO98MLp62Mw02/lvovtEheSSUyEPnlcnsK1azvD86z2cjJpcumgTOvlyKAWwfv8djWjX3lG3s1Y8We7CiiitSQoorhtY+Jek6V8W9J+HF3YXi3+q2xuLe6yPJwFkO098/uyPxFAHc0Vl+LdcsvDPhjUfEGo7vsmnwNPKF6kDsPcnA/Gud+DvxJ0b4n+HZ9a0W2ubaO3n8iSKcgurYyDx6ii4XO2ori/HPxG0vwp4v8NeFp7G7vdQ8QzmK2WDGIgGUFnz0HzZ+gNTfFD4jeF/hzo8eoeI7xkadiltbRLvmnb0VfTkZPbNK4XOuqO6ZktZnXhljZgfcCvDYf2ltEgmtpPEHgjxRoOmXLAJqFzEGj56EgDNe1R3drqGifbrGeO4tbi2MkMqHKupXIINCYJnjP7IfjvxZ480DxDe+LNV/tCa1v1hgPkRxBF2kkYRQD+Ne5V83fsGJt8H+Kj/1GMfkletfFj4o+FPhrp8M/iC5ka6uc/ZbKBd002O4HYe5pRegk9Dt6K8C0b9qLw3d6va2OpeDvEukpdSLHFPNGHDFjgcAZr1n4j+N/Dnw/0F9Y8TXwtoN/lxoo3STP/dRe5p3Q7o6SivBn/aY0m3jjvtR+H/iyx0iRsDUJIgY9v97GM4r2Xwr4g0fxRoNrrmg3sd7YXS7o5U/UEdiOhFCaC5qUV5pe/Gvwdp3j7WvCOqyS6fJo8JmurycgQ4ABwvck5GK44/tU+BU1YQXGi+IINMZwqalJb4jYeuz71F0K6PfKK8x+IHxy8B+ErS2ZbyTXL27gW4trPTR5sjxsMqxI4UEHjNRfCT46eEfiJq76HawXukawql1sr1QGcDrtI4JHpRdDuj1OiqWu6tpuhaRc6vq95FZ2NrGZJppDhUUV4q/7S+jTie70XwJ4r1fSYSd2oQwhY8DqcEZobQXPd68u8R/FabSvjzo/wxj0RJk1CBJXvTcEFNwJ4TbzjHrXV/Dfxz4d+IHhxdc8N3Znt9xjljddskLjqrDsf51414ot/P8A26/DoxnZo3mf98xSGhsTZ9F0UUUxhRRRQAVi6SunLbav/Z99JdEzym4Dyl/Kkxygz0HtW1WVYzia21TGly2GySRcyKB5/wAv+sGOxrGpbmXzLjsz5ouf+PmX/ro386ikdUjyzY+YfLkfN+BqW5/4+Zf+ujfzpgIByIwz4JBPQDvXxfDf/Izp/wDb3/pLJ4t/5FFX/t3/ANKRGULkCSS53tnCk8gevPI7UhCNKgGxgpwGWNf5kcn3zTlUuGkklYr/ABMRjOOBj6n1pVcqV8sMQAd8mBn8BX6ofi6EAKYWPaxU7m2EgBh0+uOOPWkyzYVtryE4CKvUkYzzxk+w4wT70oVI0TzPNwBllUfMSeOT0pH3OgJYLv6Bgc46cY6ccfnQJAjLGvyJFJ/DuK7yT7sckDpxSjdIxXchfjAZTgD3P9P0pAyrIFKqUT5VwTlj1yT6U4iRR8zZYjcVIwQD05FAxdxPzliZnxtZ+307DtV/wrbLc+KdIguEV0lvoVYv95gXGTx9f0rNbyFbA8w7SM4UDJ9MfhU1hcS2N9DepcZlhkWZV285Q5AB+oFJ7FU2lJN7H0H8Yj4Dk1W2g8V3GqRyQW4Ma233Apbr9a5PR7r4P6Tqlnq1rJrYuLaQTR7sgBgeNw4z9DW78R9AHxJ8OaV4q8NlZ7uCPbJAWw2OpXH94HPBrzGy+HXjW+uhEdCvo3JwjTJ5ar7sTwK4aUY8lpSt8z6nMKteOKc6dFSTs0+Vu/zHfFzxBp/ibxvJqOmCcW3lRKHYlTuXndtzjjnnrXafGAjxH8OPDfjKFR5qKIp2z9xiOeh7MGH415d4l0uXQtcu9Hdop57ZtshQnbnaM89cgsAfU5r1T4QxnxT8NNe8FyvEs0WJLYYz5YbkDB7h1b861qJQjGS2X5HBhJ1MTWr0ai96aen95ar9St4ALeFPhFrXiiXct7qJ+z2jODvOeB17ZOfwrP8A2b7aCb4iPJtH+jWMjoc5+YlVJ9M/M1WfjxdJpmn6H4MtWKRWFuJJyOTvIwB+PNcx8JPEUPhnxvZXd5P/AKI+6K4fuquMAkdAAQvvwalRc6UpdWaOrChjaNF/DTsn6vVv7/yO18Wt8J7rxVqVxq9xr1xffanS4C8orgkFR7DGMewq74O8TfC3wleXc2kTasZrmLZIZhuG0HI5J461l/F34c61N4in13w7af2jY3z+cUh+Zkdj8xwOq5y2feuV0z4a+LLyCeabT7jTraBWkklvPkBVQTkAcnPpUxjTlBXlp6m1WrjKGKlyUFzXdnyv77mf4RuVk+JOl3MJCpPqquN5/h80HvnB5GAK6n9pA/8AFxU3bmIsIwoXBP3n79VH865H4dAv460BptoaS/hCRgYIBcc12H7SCuPiNEygc6fEVx1B3yDJ7YFav+MvQ4Kbby2o3/MvyKP7P4H/AAsu1Jk3OYJcg4OAAOB6de1Y3xb5+JOv4V2zeENsYA4AHHHP65rd/Z4wfiRCqW7LttZS7seO2AP51j/FzzI/iRrrb0wbonHfoMY96a/jv0CX/Irj/jf5HdSmRv2YXWRWVvtCAhjyMXCnkn6d68ZeNZG3SFiv8Mbt93PVmznBx03En0r3LQLG58Tfs8PpWjxx3F9DKN0IbAJEgfHr90/jXl2qeCfE2k2UGo6tYmxjlnW3jEpHmPI/t36H9KmhJJyTet2XmdGpONGcYtrkjr06nq+j654O+JXhez8P+JLhbDV7dAsZaQLlsYyjHg5wMqea4D4jfDfWfB0Ju98V3pJIU3MUI3ITwNyfw+xFVvEvw78VaFcNH/ZtzeRvyLi3G5Hz3b0PtXpFg2qaN8BtUt/Fm+J54pIbKC5bMihhhB+fI9Ki/s2nTd03sdfI8ZGUcVTcZxXxbbd+jPCF3OEW3hZVGMMOWY+vPX/63tSM5UDcZ03HPznk/wD6gegA6nNbHhTw/qnijVRp+leQbl1Lbd+0JGPVvXGPzqpqmnXekalcaffxzRXkLFHAAO0g9foe3sK6+ZXt1PnfZTUFNr3drlaBnhmS4WDY8bBlMnIU9RwT/Xmvelu/Bnxa0KytdXmNjrNsoVC/ykuQM7SeHUnBx14/GvCtOsbu+vLezgZRJNIEjPLAEnAPPJxXR+Ifh54q0a/Nu+j3NwA4Ec8WWjb3GOR06deayqxjJrWz6HoZfWq0ozap88HZSX5ejJPiF8P9Z8GnfdM8+myNtS6ty/JznD85TvwDjHetr9nJ1PxIIBAP2OUYP3iPl/T6V1viibUtJ/Z/Nj4plY6ncFIrdJW/eD94CAcc8AH8CAa4/wDZ4vLWD4jRwySgPLaSKpYfefI4H4D9Ky55Toyudyw9LD5lR9ndJ2dnur9DkvHZ3eM9YZlfBu3VeTkc9RXd/sxqw8d3+Iwif2W4Hr/rY/8A6/H+NUPF3w48YXPjLUVs9HeSC4uGkWfcPKKk55b+lW/2c7i20/4gT207COS5s5IEy3DyB1bC+2EP1qqklKi+V9DHB0qlHMoOpFq8nucL40cf8JbqrSSKG+2yssYORyxxx0zz0PQ16l8Lz/xY/wATqVyAJgehz8v61zvjL4b+MP8AhML/APs7SXuIbi4eSKdD8hVmJGSehwec969B8K+FrjS/hbr3htbu3v8AV5InM1vbNnymZflTPc1FapBwST7HTl2DrwxVSUoNaSXzt07/ACPL/gVapcfE7SBcQbFjEjpGcjaRGxU4H0zz0qL423TyfEzWmlaVWRkVTkkKoRQMAnHv+Z5qDwrcX/gXx9pk2p2dzam3dWuI5V/ebJAVyPwJr0T4y+A77XtSj8VeGbePUobuNWmWIguSAArr6jaBxVyko1lJ7NHPSozrZdKlBe9Gd2utrW2OL+A7FPiVp4Y7d6y4TIJPHU4rL+Lib/ibr6mSZm+18KWwFG0fkOK9B+D3grUNE8SWuu+JvJ0t3zDaWzuN8jkdMfQVyvxn8N6xZ+MdY1q5tZo9PuLkNHcP9w5VQFH5GiM4uvo+gVcNWhliUov47+it17HSaAV8ZfAvUNLLrPeaFL5sLhRkoMtke5UyDisf4B6bbjXr7xJdFTZ6LatIWB2qZSDyAenAb8wag+AetrpvjuPT5ADaajEbaUt90v8Aw8fUFf8AgVdT8QrC0+Hfwwl8PWzSNNrF8+SmNxiBzx+AQfiazneLdNdf6Z1Ye1WnTxkv+Xaafqvh++6+48j13UZtZ1u81O4cSTXM7ONoyBn6+3fnHtTNBfTY9Vs31KESaf5yC48tA8jxhvm5PfjA596osrts3lVL57HOP6UpcCQ/KoVRtUA9R3Y1220sfN87c+d6vc9Thu/gq0oEdhre7cBkk4GMkdXx/kV2HxXn+HUXiK1/4Se21F7/AOzL5TQHACZOP4gM9a8AXd5qmRx1BIIwUyQfp0ArvPjvqul6r4ss7jTL6G7SO0SMtCQ438/Ke3SuWVH346vqe5RzBPDVG4QveOllrv08jL8cyeB2itl8I2N9E4Je5+1dSP4cck5z9K5N1wJJHMhwwLHecbgeAPbjpSkEJtaZnYnJG0Z9hnqaEEMG1vm3Jk5x0zx0/OumMeVWPGrVvaTcrJemiPYIN3iL9nUrndd6LPwIyQwAPAx/uOOD6VU8A/8AFN/CXX/EW0Qz3p+x2zA5AHT+ZPNJ+z5cpc3WveF7qUONTsyyqRgDA2nj1IYflS/GsL4e8MeHvBFqqP8AZo/OuNrEKT0GfcnmuP7bpd3f5H0KaeHjjusYOP8A29svwdyTxvJ/b/wP0DxAmBc6XKIJZDyY1+5/8RSDd4Z+ABBLxX3iC5K8/wCs8sdc+21Dk/7dSfBSMeIfBfibwZLJGryIJ7deoRjxnn0YJWd+0DfRxaxpvhe1YraaRZJFnuXIU4/75VP1ppe/7Ps7/L/hxVGlh/rvWUFH/t7Z/wDkqOg/ZpW1Sy8RagcqYgkTMpyyqqljj8zWG8fwYnu2uJJvEF07yFi5ORuOcn/PSmfs++IbPTPENzoWoTJ9n1KEIrscfvBnIbsMg4/CqPjn4XeKNL1iVdM06XULCSQtbvbpnaCc/MO2OnvQ0vay5na4o1JvL6TpU1PlundXs73/ABOqg8V/DvRfBOueH/D8moM2oW0y/wCkJld7IUBJPQVx3wKkx8T9M2EASCQtuIJPyNjn/DFU7vwD4ksfDl7r2p2sun2dntbZcnEkh3BVAUe5zWh8BUJ+JentNs80xyMFAxtG3r+tW4xVObi7nPGtXqYvDxqw5bNWVraXMz4ssq/EzXGILN9pIAAX9fQfzruPCuf+GbtcyS5N1JkfdxkpwPSuK+LavH8S9cC7cNcEg91yOa7nwpGq/s2ax8rRL5kjc9cDZ/hSn/Dh8isKn9cxHpM8k0JVTWrDy0kx9qi4V+oDDb05HVj1575r0/8AaakB8W6RCVOP7P3sQM8B29v615voCt/b+mLvDK91CNvcZcYH5dT+VexftDeGde1TU9P1LTNNmvraO18mRYhkq24nJxzjBqqjSqxv5mOEpznl9ZRV9Y/qePeE5pbHxVpl3C7iWK7RkTfxHk/N7A49ea9O/aNt7aXxzpKNCrSXFssTkrkbfMOM+uNxOPxrK+FPw81y58SWuq61Ytp+nWUnnSNMu3zSOcc/qayPjF4nh8R+Obm4sZC9tbIttCQ2A20nLfiWIH4UNqdZcvRFRjLD5dJVVbmkrJ+W7PXPjK3ghTptj4qm1GFY4mNuloowFPBPT0X8BXEaZN8HLO6tb20OueZbOssZ6gsOhPrXSeMtL/4Wp4D0zXNFaM6raKVmgY4OSB5ifXIyPUH3ry22+H3ja4nEP/CP3sUjtjJj2Ig7Zb0rGjGPJaUrNeZ6OY1av1j2lOipqVmny36Fr40eKNN8T+LYb3TBc+QtqqNvjwWIJJGOfUD8a7TxQzf8M26NgbT5qD5v4fmk968s8V6HceGdXl0m8nMl3GiGRoudjNzjPT06V6p4sjb/AIZu0Zdx3eZGcgZ6u/681pNJKCjtc48NUqVJ4qdRWlyu/rdHC/B1APidoblZNv2hlUsMZPltz6kfWrHx0Yn4k6kJGk8rCfdBwcDoxz09ulV/g/EknxT0RlVl2zuwDNyAEYZ/Orfx4Uj4j6h87cpGMZ+UZHtzV/8AL/5fqcy/5FT/AMf/ALaa37M5VvH13hgWTTXHXnG+P8h9OK4bxk5/4TbVzsdm/tGZlDk/89GPHbbx/Ou+/ZjaNvHGoBCW/wCJczFiPWSPHP0rgvGoZfGeuJGNoXUbhjnpkO3NKP8AHl6Idb/kWUv8Uj1r4t6Tf+M/DOieJPC+68jihKyxw48wAj09jnI61hfBvwT4gj8XW2uarZzadZWW6V2n/dhuDj5eO5yT29a6+HRNST4e6XH8LdSt1APm3BMgVpnI6se2DniuH8Y2PxeuLR4dVXUp7fH7wW5Bjx9F61hTk3FwTSXnueriqUY144qdOTlZPTWLdu+9jmvirqttr3j3VdQs2Q2pmVEcN/rQqBMj1B2k+h4rmSGBXMYj2/wnkKB0/wAnOKUxOsgjuV8uVOCmCAgBAOM9+mM+9Rliy+XbySKoHJIBOf8A9ea7ox5Ukj5etUdWpKpLdtv7z3D4dalc6T+z7q9/aSNHcRPOyOckgnHPNeIeYAm+XALPuCtt3Meu5vU9+a9q8HxqP2btc8pXbBuD83ViCOa8ZVyW3FMPtPXog7/jWFD4p+p6eaN+yw66ciPoG3j8P2vwJ0m28QzX8enXW0ytbEh2ZmaTDHqBkfoBXE+X8E5JD+91l8ZUEKAM9yCBz9a6H4evaePfhJceDZbpItTtMmHdxxvLIwHp1X6V53efD/xra3psx4dv3Cja80MYZX/3T0rKnFXkpSs7no4urUdOlOlSU48qV7Xs1ujpPi54x8Oa14V0nRfDbXb/AGCcNmRCu1RGyjnvyR7cVrfDnxR4W8QeCE8CeLJUhdQVhmztVwSSGDfwsMt7YFedeLvCOpeE7OwfWlEcl2GaO3Rt0igYyW7fxdKtan8PPFkOk2WqJYNe219Ak+63UkoHGdpA6cECtPZ0+RRv6M41i8asRKpKnd2SkraW80b3jz4U6l4espNV0eaDVdMCg79gMqKf4yedwA7j64FaX7MccU3iLWLw7XkjtV8s7TkAt1yfXFbvwhXXtB8F69deKVktdHjhxaxXBOSdp3kA9mJAArivgX4hg0Tx0RezCK31FDE5cY8sk5TPYc8Vm5TlTnF62OqnTw9DF4etFcile8X06fccb4gkkk8QalNJJi4kvJWDy9V+c8gnp1/Su7/Zvnmt/iC9uqbY5rJw4YYbgqVJHXPXrVf4p/D7WtN8VXl3Yabc3lhdSmaKSBN/zMclGHQYJOPrXSfBnw3eeDoNR8aeKt1pFHbNHBFKMSNnBJ55ySoA+taVKkZUdOpzYLCV6WPXPFrld2+lu9zgvFUMVv8AFu+WPeVXWhj5iAv70AKPSux/ab3f8JXpRVpMizcABiASWHuM/T0rzqTUo7jxYmtXWdz3wupSP4MyZP6V7B8ePCOqeJ5tM13QbeW/jMBjKw8kBsENjuMelKXu1Ic3YdFSr4TEqkr3knbyuziv2fWX/hZtpGFOUtpc4fIHynHHQ9+axPioz/8ACxNckVfL23sgVt5BBzyQAfpXpHwa8EX3hrxJb6r4gnt9PlmV4rSzL/PISvTHbABNcR8XfD+rWXi/VtVvrG4jtLi/b7PPsGxgxJBGfaiM4uu7PoKvhqtPLIqUX8Tfordex3HhTUrvTf2db66snaO4Ek0asPvLl8E/WvDxGJZf3YGwDYQOVIznJzwB0569q9m0eMn9mW+3BlzJK/GSf9ZXjI2/dZmkHUhPvE+hHT0qqG8/UyzWUuSgunIj234gsdP/AGfPDttap5i3LW4YA/KdyPIc+27+leJpGy/u1kBkPLs3QL/wIHn617n4SjtviF8GT4YiuYU1bTMBFbopUnyzj0Knb9a82b4e+MxeGzj8PalnefnZQIzjgEsO1KhKMeaMnrc1zShVrulVpRbi4paa7dDp/wBmmCKXxxczMAXjsWkUnk5LBevrj0q94oPwlufE+oXGqXOtvqD3DrPtxwwOCOOQOAB+FYXw9u5Ph58TltNekhQlfs9z5TZWIMMgk+gOCa1Pix8N9cHiS71rQLNtQsb9/NAtvmkjdh82R3HcEevtUSt7a7dk1ob0XUWX8sKak4yfMmrtedvwNjwh4s+F3hKS9k0WXVpJ7yMI4kXfkLnAHOBjJrzn4deKI/CnjUaytrNNbTM6zopDN5bHjA9R161Pp3w58W3FpdXU+kto9pbxPNPNdcHaFLbUHUnHGaoeDvCuseKXu49HaKSS0t/OMbfKWycADtmtFGmlLW/c5amIxspUlGnytXcUlbzeh6v4k8BeFviCZ9c8I6vbRX0hEk8WBhnHI3gfMpz9RxXjHiHQ9Q0LV5NO1qGSKdG+WItuUKRy47HIxg9etdH4Z8NeOrDxPAunadfWt4sqgExlI0H95z3UZ79q6P8AaTvbK58ZWFvbzR/arS22zMoyVLNkL9QBn/gVTTbhNQvdfkXi4QxGGliZU/ZzTSfaV+yfU8oZkDS/uR5khxhRlSOwIHXjtXT+FfA3ifxNEJNK00rY4x58qrGCT1wT/MDiuYdv3bxx72cj7pbjPvXv3jnS9W174UeH08ICR7ZEQzwW74Zl24I464btWtao4WS6nHl+DjiFOUk3yq9luyp8Lfh+nh/xnp97d+INKa6gSQJY2shlZyYyCSxORgEnp615n8WZw3xG1zd5m37Y6kK3LY44xz7D05r0b4MeD77Q/FNtrXiWeOwvLtZI7OxkI86Q7TnPsFB/SuF+Kmg6zpvizWNTvLG6t7a71GU285A2sCxIIP0NY05fvnd30PRxtJxy6PLTcVzN236bvt+B2nhUsv7NmsqqmIh5gQecfMPevGvLU/MYJZcH5Q5Clj9RzjHbNezeEoW/4Zm1n5vmJuDkAn+MeteLyRqzgIoU5+XzTkcd8CtKG8/U480/h4f/AAL9T2j4jKsf7PfhmOTeAJoBgMT/AMs5ODyMj68U74HBYvhp4sv4dxnLSRhixLBREMD26mpPiUoT9n/w0obAD23OeoMT/wCNZn7POvabHcan4UvpSE1FdytJgb3K7WXPTlcY+hrns3Rlbv8AqeupRjmVNS0vBJerieSK27GVfccAEjkD/CvZvhEzL8HvGZ3tvMU5L7gOTCRkH8Op9K5jxL8KfFun6y9rpumtd2bSExSxHK7e27PIx6V6T4G8Jvo3w88TeHGure71i6tZWmtYXBMZeJlRT7kg1pXqwlBWfY4sqwOIpYmXPBqykvnbp3+R88eZuTdLcbV7Etguc4+b16e9I/8AqGX7oI3bi3Kj29Ppmr+raXqWizra6rZNZXW0MIpBggHp/LiqEiyeWyzMBk5AHQt6v/hXWnfY8GScbxkrM9o+N53/AAw8IqpOCI/lBOD+5PpXk3h8hvEOn7ixLXsSqUfC/fXjA4xnp+FeufHENH8LfCPlkbsxAEDgfuCT+ma8m8KoP+Ek0eNt7u99DvZh/tjAHp2/OubD/wAL7z2M2X+3L0j+SPSf2m3A8UaYryAJ/Z3K4GTmRvWuT+DYMnxJ0aRpJcCX5V3fKRj0rrf2nPl8U6QSC3+hEKvbO9ua5f4LZk+J2lkksVdsDAC9OT9aVP8A3f5GmL/5HH/by/Qf8d9svxS1KMNGT+4B+QYU7Rjce/0rsv2l91tD4e0+3UrBFHIERf8AgA/DAH69s1yXx1LL8T9QWFcyt5eWI4UFF/Poa7/xtZt8TvhnpetaLunv7MHzrcEeYSQA6/XKgj1FTfl9nJ7f8A35XVeMpQ+Ju6XdKTueC73UbpJFDDkbRk8dPYV7X8cZBc/DDwrqUyK05eMEtHuJBhYntxyAeled6B4B8Va1qi2a6Rd2sW8I0lxGVWNO5J9euK6z9oDWrMT6P4Tspkmh0mIGdgckybQqr9cZJPbIrSo1KpFLoceFhOjg68qispWSv1d/0Nj9nm8mtfCXiq5h8tpbaNZEB4AYRu2PTGcV43f3FxeXs95fzC4nkdmZ5BlSxPWvYvgCjt4I8WyEctGVUMOMCN/zGc14qwhX5d0nHLMRyv8Ajn+lFK3tZ/InHuX1LDLpaX5nvvw9XSLP4E3L63NOLO6eQXcsON5DHHB6Y7VyfkfBfzBum8QH5MBdx2hR7Ditf4LXlj4g8Dap4DvrgQzybzbk4ztYdu2QecVwuqfDPxbp15LatoV7eDfhXtxuVwOhyP61lBLnkpSs7nfiKk3h6M6VJTjy22vZrdHWeP8Axd4Qvfhra+G/Dsl+0cE6MnmAghBuyS2c9Twaxfgprmm6Jrmoy6tdR2gms3VGYk7m9CBnn6/nWJ4p8G614d0m11TXttutxIUgtif3pPUs2OABke9J4Q8E654mtry40eGB0s1AfzJCoLEZx9cVry01Tavo+pwuvi5YyE3T99LRW6W7ehgXjm4nuGWIMGYneWwG546GmMzM6tI+7Pzbm5bAPGM547fhRKhiMkdxH5bKSPLHJ3dMH1JNITIrsyq3Cj5z2/p3/Sug8diMpykaqwdfmbaMsW6Yx0J69R70NHGrfNG84TqkPIHHTjpz+dHCooEjEE/8DC+35Z5oLBUKp8oJ3BP4iAO9MBdskZLEKJTwkY+6pP16jj6c02RjGpYPH5gyu5ipHTJ68Y5PvzT8hEYKZt20KzKAAMnt6dqTPyGWVQEBPlLjmQj/ADigLsRkVShdSFThQoAYf7v+NITtBdpCrDhEHJX1/E+tObzBKGOxiR82Mkk+3/16A0gdisAD45kc/Kvqx/TgelAhu0LubypFc56MMpnrgdeBwOmKV26JJDgv8qo3LkE8nPJHH4cU8FtoKzAru53cE+p98nGPrSCTOwM/DL9wD5myeRnsfpQMY4DA7mcRgf6vdgvg8ZHpn8KczRJMshhwFQ7SvBHqcjH0+nFByx+fy4yGzjrjHQHvShgkoJd2fPrjcOPyFAhn2eT/AKB0X/gGf8aKj8m79P1ooHdFh2kjBUyLu4UI5BZRj0HAA9evU03dHv3KzE9N3deOfUE49jimI3G7YkeRnc43bef1qQMmB8uW2jAzjj6D3oC7CKN2OYkwrONwdWzge3pTEIY7sgljnCDGCTwc4xnOOO3XHFLIobCsrISScKMqfUn/AD60qsyh9oVyDtBUYAOSOfUcn9KBXEjVWVWO6IE/JJIclV9QDz6+lOO3mVhK0atiNANu/A64HJ9cH60joqD99N83JYAY/Djp9Peh853n5gq8KRjntnPagBqbmKPJGgIBYEzAHGf4uenXr6UcylJN/wAxGVXPygY4A9/1qUb1/wBZMyntjn8h+dMCGTLsQvXLnGTnnH6c/SgLgNqn90rNMw+aTIIPPPJ4x+VLlFYlpACec46DORwOev4UI2Fb7OiEKAA/TAH8Xtmmr8uCNrJnJBPLHsSaTBMfXrf7PkieVq0OfmDRsR7HI/oa8jVtwzu3HucYya6n4ZeIF8PeJ45p2xaXA8mf2B6N+B/ma/JMDJYLMEqmlm0/yP6A9osXhFUh9pJ/qe96OuqJbONWltpZvNbYYFIXZn5Qc98dau1k3UcFh9s16zt576eaJf3cUmfMUdNoPArQiuI28pHZYppEDiFmG8cc8d8V97Tdvdf9dtTyZLqTUUUVqSFfPX7YcD6Df+BPiXbq2/QtYSO5KDlonIfB9v3bL/wOvoWuC/aE8N/8JV8GvE2krHvm+xNcQADkyRYkUD3JTH40nsD2OO/az1WS98CaH4N02Ym58XanDbKY+cwAhnP0yUP4Vi/s/wCnxfD349eNfhrF+6sbiCK/0+PJOQAMnn/ZJrkP2edZuPil8UfCV3dRym18EeHUhkZuj3Ryoc/UZ/75rqv2mNR/4V58XfBfxQSN/s5im0+9MYyzjacfoam/UnzNDwmv/Cc/tca7r5/ead4OsFsbZhypuJAQT9cNJ+KCvNvHfidrv9r7UNQ1DwprXiy08NwLFZadp1sbho3CJ+8Zem3e7nPrt9K9l/ZH0Oew+Fh8RagmNS8TX02p3DYwSGYhQf8Ax4/8Crzrx3fSfBv9qxvHeqW0x8MeJrUQTXEalhC21A34ho1bH91jjpR0DoafxO+K2ueM/Aer+GZPgj4/YX9uY0ebSpCsb9VbhTgj2rv/ANmSy1zTvgNpen+ILK8sby3SdFguomjkSPJKgqwBHU1s3Xxj+F9tpf8AaUnjfSjbldy7HLM3sFxnNdB4b8QWPinwZbeI9MEwsr+1eaDzk2uV+YAkdulNbjW54j+wqu3wb4q/7Drj8kWsnwFZ2/j79sTxhqmuxJeQ+Gt1tZQSjckbI3lqwB442ufq2a0v2D5vO8GeKffW2f8ANB/hWBf6qvwV/av1fWPEEcsXhrxWjSi8CEqjuQxJ/wB194I64INLohdEfUuoWdnqMcceoWlvdpG4eNZ4w4Rh0YZ6Eeor5w+ICxeNP20PDPhjVlFxpOj2TXQtpOUaUI8mSOhBKx5B7A16zqnxk+GdhBBI3i6wuWuHVIIbUmSSQsQAAAPfvivHvj0bj4a/tL+F/ilc28r6FPH9jvpY1LeUSrxvn32vkDvtNOQ2fS+pWVpqmnXGmajAlzZXMZhnhkGVdCMEEV84fsWy3Oj+I/iB4FMryWmk3wkhDH7pLshx6fdFev6x8Wvh1pPht/EMvizTJ7RY/MjWCcNJLxkKqdcnpyBXm37HGh6k9l4n+IWq2r2snia+MlujDBaEMW3fQsxx6jmjqge5yumeE9B8UftseJYfEGnx38FrD9qjhl5jMgVcFh/EB1x0r179prTtPufgH4mt57SAxWtl5tumwAQurAqU/u/h24rzjwHNu/bh8XJ/05Ov5Ipr0z9pttnwG8XH/pxx+bqKFsxLZnM/sc+FdB0v4P6R4gtdNgXV9RWSS5vGXdK2HZQAx5VQAOBiuT+LdnbWf7Z/w7urOFIZ7wxm6dBgykFhlsdeK9F/ZMff+z94YPpFKPymcV558Y5Mftl/DVfTyh+bNS6IOiGft36xeDT/AAl4RgS6lg1W8aaeG2UtJOIyqhAo+8cuCB6gVvaP8aL/AEXSLXSNG+BPxBtrG1iEUECaS6qqgYxgD8/Wof20vDer3Hh/QPHGhwPPdeGbzzpEUElYiQS+B1wyrn2ya7nwb8cfhv4k8Pwar/wk1jp0rRhri0un2SQNjlT689COtPqHU83/AGSNP1+2+Inj/ULrwlrPhnRdRlW4srS/s5IAmZHIVdwAJCkA49q3L6zmk/bd0688lzFD4bfL7TtBKOvX8a9L8B/EHwv46udSj8L3r6hBpzrHLdLGRE7MM4Qnk8ewqOy+I3hC8+JFx8P7fUC/iG3jZ5IfKO0bV3Mob+8ByRRYdjrqKKKoYUUUyeaKCJpZpEijX7zOwAH4mhuwx9Zqf2jDZanJqc1u6AytB5KkbYtpwGz1anXlxJLfrpZsJ5La4t3Ml0rgInbb65IPWuO+J2r2nhjwemgWEhFxPGIY1LlmSLuxJ59vzrjxWIjShKpLaN/v7eZpTg5NRXU8TmYPNI69GYkfTNRSH92+WdUGCdufmPYHHb/CnU1vmIAXzDztVh8uf85r5fhak6mYKf8AKm/0/U4+M68aWWOD3k0vud/0EZEjTM2X27cAA4B45x9frxzTmJxubCnOTyvHoM5/H1oKRxy4DLKc9+px0/M9qa24PnIEmD8v90egHrX6cfjyGqse75ZASuAQ5bHXJzn1/wAKlTAKZAR2zneeSMjJwOBnGPw4ppbPyFlUBCAO3Tkk9/8A61Em4DjBHy5+bOfQY7d+KBih0UfvF2bRkoEOc+mPT/PtTSkzHYVb5iGIVlJb39qQfuwqsoJ4wpALfX/61OIbbu27EPAUNtJHcn60C2F2bjlIysIcnOc854Jx246/40SMVctI33sBURcYUeg4AGBycfjTdrMFZ2UhV4QfLyeoHpn9MURHdMNpEvPJAGGPfHoM5oC1zU8PeIta8P3IbRdSurGV+XEYymP9pWyCfwyPWuhvPij43vbcw/255aNkMyKiEjB5BxnH5GuMDssf+saPccbUHBx1/wD10hKbEaUKMgkFu49c/p61Dpxbu0dFPF16ceSE2l5NkjSXc8nnXEjNIzh2eZuX4OXZu+Pr1Oau+HPEGsaBcvc6DfNaXEibZJIog3mDrj5wd3Uc4FZrLuOJmChsEoDkj39uvSlMrN0VBGCVRM85+vc1TSaszOM5wlzRdn3LmrajqWrajJf6peNeXsvzSsWCLkcYJ4A+i1Uw0hUeXCi4+ZzkEL/Fjnk4zgnPNNKOcBVXd0BBJx7n/CnEfO7KygqOSwwPTk/rQlYTk37zerOk8PePPFWgwJa6drEtvaR8LDOA6jPQDIJAx6YHWl134geLNegktrvWpDATgou2JWX6DDHPvmuYXBjQoI1cgnfz3px+VY1fy3UgHk4yx/wqfZwve2pssZiOT2fO7drsmsLq7sdTh1CzZory3cSRyA7ipB+Vgp4/MVa8R67qniHUF1DXrprq4VFhSRgqqBksAFUDP8XXpms+NTgEjAxlIyOMnoc0ilzEpDLJwd5ZeOmOnpyKqyvcxVSfK4X07dC/4f1jVdFvRqGjXktrcbWVWjVWO1jz94EAce/4VFqd9qGq6hcaleXCzXU77nlbaC56Z4wAcew/GqzN87bVXzlx8zDIz2+g9qRtpZUmYKe/Ofrx9aLK9wdSfJyX07dDX8OeI9f8PyyXGi301k0g2hNyFZW9WDdcevbtTvEXifxF4glim1fVppvKJePPyqOcAgLjnpzj1rFlYM+PlLEELxyCccZ9aOFYt5hJOTt6gDPXd3pcsb3tqWq1Tk9nzPl7X0+47HSvid420+18m31m5u4lUKhuIQcED1K5x7k1heIvEGteJLkTa3qst8V5UAhUTnBwBwOuOOTWWcv+8lUlm6buQPp/jTg7gF5DHIxxtTp7DH8/wpKnFO6RVTF15x5JTbXa7O6+DkFjZ+IJPEmp31vp9joymZ13YlmZlKKqL1I9xx271zfjDVW8QeJ7/WZ/3a3U3mCJCxwvRRxgEgDmsX92zu00uXJC4DEdBgD2wAfzpzZGF8tS7Dk5zt7k5+poUPechyxDdCNBKyTu/N/8MOhmlWZLjz3glzuRiWUj0GRgg/Suysfin42sbIQjXGuAowjSwox/7678/U1xhEgiXzJAiEgBDyAPXjrShud21nCnjpu79PQ4/KnKEZfEiKOIq0X+7k16Oxf1nWdX1+6F/rmqz3TKv+sdwgRehAAGFyeMAA4I+tVLae4s5Y7qG4ktHR/MRi4Bz2Ixn8BUMjYQlvNLbc8ngHHr3x+FDff2+TgDC5c8McdfamkkrEylKcuZu7Opu/iL4yv9PFjc+ILooRhkQLGxX3cAED3yM1zUMkq3Uc9u7xzxfMJASuH7bSo5IA7VHuj2gttKfwhRty38IA+tKzqqGSRCFH8SZLYH+P8ASkoxjsiqlerUadSTfq7nWTfEjxy2n/YZvEcqLtVW2xgSfTcASPr+tZPh7xLregahPfaTfXVvPKv79nYFWz6hsg/lmslF2SImRI6Y3KV+bOPX16+tDbiWkkcKrfd4HH+NJU4pWsOWKrzkpObuttXoXNXvr/WdVa81HUJbq6ky005AXOAQFz0GPatHw3408TaADb6JqVxbWxwqxSMGUZ7gPntzx1rCPKsiu20nndzu98+tKFcglmEaZ5CnGB65Hfg03FNWaJhWqQnzxk0+99TR1rxHresamNR1HVrmW4hcFJEk+63bGOFx6DHvVvxJ4u1/xBbQwa/qcl9HAwMSbVC56bjtAyffmsIjzPlDeZ/dLDAA7nFanhbVRoHiC01KGCC/eNyTFMoYEYxg/nkHtScUloti415yk4ym0pb7/j3Os+EPgjVvEGu2eq3Mc1ppdpKtw9wyhd7KcqqHv9ewOeuAa/xr8Tw+JvGTvp86TWlivkQkglWKk7mweuWzj1AFL4y+KfifxFZSWCNb6baOMPDbZy47KT16de1cM5V8hmESqoC/xBAO59SfT3FZwhJy55nbicRSp0Pq2Hbabu29L9rLsKpCB+cPIo3BySWGc8YzjNIXSKPbIDk5OzYd2T0GccdaJvMA2nnGOr7iT9KTiMhfLBbpjGT/APr71ueSkLsmaTbIr53ZZBgk9yc46/j0oijPy5hZEGSM85yepXn+VIQRHkJhHPC7uw7n6nn9KUq24szqwH3UBx36H+Z+lAxZCQS8jlt3G1E+ZfbA+6PwFIvMyx/OGA3NhMYAHcHH69MetJG3mSZXEgUccDk/0pRIVTdvaNTn5VGF6kfln+tAF3RNW1DRbxdT0e7+zXKZxcB0YjIxgbgcg56etP1vV9Y1zUTqGsXTT3OzPmzL5YCrwCcAL9KzidroHC+YRkEjJA6dfw6f400qjYMxAVjkr976Z96Vle5ftJ8nJd27dDS8O69rGg3b3nh66NncSIUaSOPdvHUjDAgjOOfpUWqX15qWpS3moXYvbqZmeeQuEQuBwN3A/AVWMjMPMwgGdsaB8Nx796b5cm7bGqkZC5XJ4yevfrz7Yosr3G6k3Hku7dug8b3Kt5aRoqg7gwD46nAz39a63SfiX4z0y3S2h1qQQquES4jDlfxwTjHqa49twLsjIuOWZhjPrmlXa0eEWKIlDhznoe5/wpSjGW6KpV6tF3pya9HY3de8Y+JPEZ2anrLzRh92xnVIwM/L8gxnpnnPas/QdV1PRdSGpaTNJaXaghZQVZgp65DAjnA7VUk2qAjrG8a4OS3U4yT+WPypArBNzEq20BI2HyqTz+PAoUUla2gpV6kp+0cnzd76/eWdY1K71XVJtT1SZprqU5eZwApPso4NXrPxNr8HhyXQYNSdNLnB32qrGQQx+Yl2Ge3Y1jqW8tACrqeMuuST/h7UrNy/l7fMU87hkFs4GT689BRyq1rCVWom5KTu99dyS0ubi0nhvYJI1eOXzUYlSchsggdT90fhmush+JnjqO7kuf7clWSYjEMix7AB1JBHA+lcbJhmHmuRhcADnIHXA+uTn6UEgyt8sYfaQD357Z9u9EoRluiqNetS/hya9HY6fxH458X69AbbUtXm8kpua3jj2KfTJXBI+ua5hdm0mKPzMD5ZGUrxgDsOnJPNIdqoWLFvl3BcZwPqepobLHdLl2zkeYcgE+g/GiMVFWSFVq1KsuapJt+epp+HNc1rQ737VpGq3Ns7HLlMBHHOAVIII9PbnNdNd/FLx5cQMh1cxRAAO0UChuffHH4VxO6RPnOx5pCdgBx14B/756/lTN0ZJZ5Sz7jsAJG49/pxxSdOMndo0p4uvTjywm0vJsmuZZrq8a6v7mWeeVjK+Wd9xx6nr09a07vxT4hvPD0eh3WryLp0eDFA0SjBySMEKGJGfpmsgqeYkRPmXnDZ2gcsM/1xS7WUKZpQoc8DbkhR/Om0n0Mo1JxvZvXfz9S1pOqXOiX6atptx5V9H/qp1UP7FsHOep6A07WNS1DWr+TVtYvZLm4ZQJJiAuQOAMKAB+lVFY71lZS5B7EFgcckHsf5dKjkxzu83eMYLdM/1x9adle4e0nycl9O3Q2PD2v634cuXvNJ1CSwmmiKM21CGXg4AwQOQKpPNLq2qCW+uC1zeT7pZXwAGZss5xjAyehxnHAqq+N5/chcEKN7ZHu3070mY/KyVEhOdqgbMnA4/nSsr3D2k+VRb0XToexfE6S9+H+jaf4d8LI9rDeQedd6iBiSeTONu4Dj1wOf51z3gjx/49Gv2OnW+pPqRd0U2kibywJ7kAsBjueneptA+LOpWWjJpeuaXaa5ZRALGZU3OQOADng/U81PP8Wri2R7fwz4d0rR3cYdoYAZPwxx+YNcqpy5eVxu+5708VQlVVanXcIq3upPTyXQd+0fDpo8cRLawqJjaK93sIVS+5tufVsZ469K8zwGOwXBAALOwUJgY4UHHYY5FSahcXWoXU+oahcs807li78sxP8APgD8qh6oVWQ7d5yWz19vXmuinDkgonj4zELEV5VUrXexr2firxBbeH5vDtldyR6TKrLJakL8wbryRv59j+VY7spV4w4CpxtjfdubnG4jsO/PbmlAdl3EhEzwAQMClJ8whNwlA27WdflUZyTg/jVpJbGEqkpWUm3bbyJtOurjTLqO8triaG5hP7uSFimz1/E4HHPA6V18fxV8dx2wjbWmJC4yYIy5PbkDH6VxQWNZFCkTOx3Nkc55wP5nFMG4nPy+YRgLnOB2A7dKmUIy3RpSxNaimqc2vR2L2r6tqGtX7X2p6lJe3Iwu+ZjhB127TgLk9gOa3tA+IPjDRbSKzstalEagbYrnbJgZzwTnHGeM+gFcsWBIDMIxjjHQY659TzSShgDnnjafmzk9sD9cUOEWrNChia0Jc0ZtPvc3vE3jPxB4hjSPWtUnuI1O5bfyigz0HAA/XP1rAWOTf5bK+clmAcF/c560ACNwCoDZwAFDFTjqaD9xQi7Im4CBsZUevsfSmoqKskRUqTqS5pu77s6/RPiN400q0jtrXVpfskQ2r56iXHpknJ6e9ZXiTxV4h19ca5q1xdqTlYVjwB6fKAMD36+9YxBDLIzoxQZA6DJ7fpzSRk+b8mJQvfGN3+HNJU4p3SNJYqvOHJKbce12L/y1VMuGHLfL0HvnGT/Kul0Dx34r0KzNrpWsyLagE7XZJAv+5kHj2Heub3FY+GaMMPuoMKe35U3j92CsYfb1IzkfWnKKkrNE061Sk+anJp+WhqXut69favDq2papO19GfMSeWTaYwOjDoq98D68Gp/EnjDxN4ohht9U1J7xIgSqiMBScewGRzyfpWKUUsvnMRvIJVfmPsfrQZSxB2IEOdkYbkfj3+tHLHTQft6rUo8z13139TZh8T69B4efw9Dqm/S2Db7YKqR89txAY5PYGsf52wWiijUD5ucMB3wM59s/rSbH4UIp6DKknA/rSkcOUYLsGSW4H1NNJLYic5ztzSvYt6Tqt/pV/HdabeS2EyH5WQkEkj2GGH14rqm+K/ji4hMS66ka5w0vkxq2D0xkf0rh2IZAqeVESD85GcAnqe5+nuKklKr8sqIygd3Gc9+amUIy3RrRxVelFxpzaXk2Ovp7rULqe6vGkmuZ23TSO5Zn/AN7t07DtXQ+HvH/irw/ai3sdWljtRwscpWSNRycKG+boPXFc4sbKmGzu27VTGFUH+dNHmFVAKuGHO9c5OeuO49unFNxi1ZoinXqU5c0JNPyZ0uv+O/F2vWzW+o61cG3kGDBEFjAXOcsR17cc1k6JrOs6Lcm+0XUXspSdpMTqN69eQeCfbH4VRkbJfZtEuR94Z59PqPQU12DOFlPzYyBnJx0xihQilZIcsRVnL2kpNvvfU7a5+KXjy5tDC2sGAupUFY41bpyxOOB07Vx08k8srvPK29gZXLkszFifnLZz2z9Kj3BpWHy7iCqkdTxk/N+HNHEYLGQsT82CMgfn1zSjCMfhQ6uIrV7e0k3bu7irj/WRxtJxgSMhX8eAPzNbvhbxf4m8O/JpOsTxwu254tgMZPsGBx+HJ71gHLZeZSXPOZPmx9KcGkVQSY3mck46BfT68ZpuKkrNEwqzpS5oOz8jV1DxDr1/rCa1d6hPLewMrrcqeUP+yRwB2wOOpwal8S+KNf8AEnkHxBqbXYg3GOJUwoOBzgbcmsNvJLs7TFn3lUGT0Hf24UfnSN8uY9iZ2/NzwoHJGe/1o5Y9h+3qtOPM7PfXf1Nq28V+IIPDsugR6vJb6bMHD27xDDbuThioYfnWN5kcSl22liAFY5GR6k59c9OtOPmKFMsy4bGF2/dUd+OtCybX8zaWCnjDDcPp6H+VNJLYiVSc7KTvbY173xJ4g1DQINH1HVpZtMtQpjhMaKq7RtUZCg9CRye9ZUbTwMsokkhcN5gyQOe2AOn0/Ko5MbW3+buGAM8DJzk9OaVsNKf3C4BwPMOVx03fT2oSS2HOpOo7ydzqrX4k+NIrE2a+ILh1ZSpVkUlBjrvIyPxOazNA8Sa/oupHUNL1C4iu5M+Y5G9ZF6ncSDnJ7k59KyFaNUDNhwDkYGzPalO8gmSNQy/Ozc7lJ5BA9h0/Cp9nHsaPFV203N3W2r09C3rmqaprF819rF4s11K255GQbmAUAYGOfpjHtVQqCNixyndkHnYB/eJzjH4/gKZ8gHUgv91ZFy2Pf8qlYO8nzfu40GPmPf3P9KpKxlKTlLmlua2s+Jtf1rTbbS9Q1eS4t4CoggMKYhCjaDuCjPBxyeay7e6ls7yKax3eZDMZUmZwQWVs7sng4wO3tUSEKWWNycjnOcdePpQqsRtUqVCc843Hbx+HQUlFJWSHKpOcuaTbZqeJPE2teIrmKTXNRM80cRUOqqHVM524Udz681W0LUb7RNQj1PTrpoLmLJjZFBI47hhj86rM3yhdzTIcnb2J6YJprIi43Sq0hG3AGAo74/lRyq1raA6s3PnbfN36/eXtZ1bUdd1B9R1a6ae4kwDM6IDtHH8IH6ipPDviHWNBuzdaRqc9lM4+ZAfl6jllYbTgDGfyrOcnztzKkaggopPA9SR9Mf0pPmCBZPlP8XIzuPcnsOKOVWtbQPa1FPnTd+/X7zs774oeN7y0MMuuGJXyu+KNF3Z9CASPrxXHM33jM+GZsMWVmLepDdyT3zSNuCfeDgAnIbAx9KYmFQOygAjOCOSPYdqIwjH4UVVxFWs71JN+rubGi+J/Eej2dxa6PqEtlbXvDx/u235GAMMCRwegx1rJMbEuFikwCNzEgtgDpxwf6UfNh2QGI8gsPlYse49MDH40nllkA3IkYOdnpj+fWmkk7kSqTlFRk9Ft5E9vcT2lxFd21wbZ4f8AVNCrKynuR6n35rrofip45t7VYRrMrk/LGZLdC/1JI7D65NcSWy4CsrMTkgDO0+nvUmWDOylofmx8nJ/E45PT8j61MoRl8SLo161D+HNr0djR1vXdY129FxqepTahOh2DzpQET1wo+VW4547cVL4d8TeItBguYdH1CS2huiFfCgiQ+uSOuOp4rG3fJ820/MdjFQeTzz/n0pSPl3ErGvKjac5Hfj0p8sbWtoJV6in7TmfN3vr94rTH7Q7o6STOx3Sp8/Xg4PTP+HWkCNjDP87HlFO3aP8AaJ4HrnPcUrSKAI4wiwhQCW6tnv7fSmtv27vLU5y2N3PT/P51RmO/eEBRbQKScjc3y5PQgk5b1/pSMwVdoLKMfOzZIOPcA/lSqn7wRgfvMc8Y6dR7U1XyhwsLvu4bPUj8elAhZHDuYtynaRklii59ySM9hQ25n6byBtRlfn6gdMZ4z3NPC+XEAzRzA5y2cA9xj0Gf5U2NcYbBSPJZY1PDY75+tA/MYqqmWaP5V5bEmFz0+bufoMU5GJzIpG0cYHO8j0GcAD3oQyBD8wJzghug9h/nNKduVWTAbH9zAA+nQCgGxFV8YRkHlqCd7L1HGG7YyRn1pyM+0F0YBeA2RucnjAP5/SmMzMii4YLuI74GW56d+BQ5QbM7No5GVyQc4HHbqMCgBUR4wq/IpdiC33g+OTzmkXy2+Yo02Ml8oRg59cZOPqeeKUKQ+WcgnI2/e59ST29qaWMuGkV3QfKAT8uB7fU0C6E/2jU/+eDf9/DRVfav95P+/Q/xooFYdJIpI3+WAPlVW+UrjqRn2xz0pzMmfn5QcuyD7vvSqsm3CzukYb5gvb244P159KRW3bnWBDkgZZzgj8uBQNWTG5Aj3szlSD8g5BHfHp+NLKrRqvmK25VwpDcY6Et7e/c4pCfMfO4Nnhctt+pI7igNukZkuXDDLcDnPTnPXk56+lA7DkEg2ojK+OgXDE+n0Oc9aaxAfJZS/T5fmK88lj0om+bJLOFGFGT9emDx9fXNODbfki3AjGXYZOOwHv8AlQHQZGXZpJnKc4wSeD2wPfntShcr8qNKFwp7nJx6cHH9aUuxf94wijX5QSSScdefqegobI27cFRwiuSMDpyRyTxz0FAaB5TSoiJBhTg7mbAA9/rzS7ssy20SkrlexGfT0/8A1UgCb/LjRncqR8w+8fUjjAHvmkJh2qkjgY+SMjkfXAI2/XmgNB+1kUbs5OS3pnOBj24oprZHELBMnO98E59Txgj2+lKXT5su27JyNvA9Bx/hXxvEWQzxEvrOHV5dV3815n3vCvEsMLBYTFO0fsvt5Py8+nodr4I+IWp+Ho0s7hPt1gDwjNh4x/sn+ler+Hdd8L+JbyHULN4jqMMbKqy/LNGp+8AO49xXzpTo3eORZI3ZHU5VlOCD6g18zhc3xGE/d1VzJdHuj9Dlh6Vdc9N79Vsz6Xll1PStMvbqdZdXlExeGG3jAcRkgBAO+OTmtH7VAJ47d5US4kTesTMNxHc49q8R8M/E/XNMCQ6gF1K3HGZDiUD/AHu/4g16P4e8XeE/EF3DdJJDBqKKURblQsig9QrdCD7H8K+nweaYfEWUJWfZ/jr1+84KuGnDdfcdbSMAylWAIIwQe9Zf2bUtPsL6S1uH1G6kdpYEuWCqueiggdKnfUUgubCzuo5FubxWwI0LIrKuWBbsPTPWvT9ol8St/Vjn5exmeDfA/hHwb9q/4RXw/Z6R9r2/aPs4b95tzjOSemT+dT+L/Cnhvxfp0en+J9HttVtI5PMSKfOFbpkYINbCSRuzqkiMyHDAMCVPofSnVehNiDT7O10+wt7CxgS3tbaJYoYkGFRFGAo+gFV9f0XSdf0yTTNb0221Gyl+/DcIGU/4H3FX6KYHm1j8CPhLZ3wvIvBVgzg7lWRnZFPsCa9EhtreC0W0hgjit0Ty1iRQqquMYAHQVLRRYDC8HeDvC/g61ntfC2h2ukwXDiSZIN2HYDAJyT2qfxT4b0DxTpZ0zxFpNpqdmTny50zg+oPUH6VrUUAee+H/AIK/C7QtRTUdP8H2K3Ubh4pJCz+WfUAnFdtrel6bremzabrFjb39nMMSQzoGVv8APrVyiiwHnFh8C/hNY6iL6DwXYGVW3Irl2RT7KTj869FijjiiSKKNI40AVURQFUDoAB0FOooAwbPwZ4Vs/Ftz4ttdDtYdeugVnvl3eZICADnnHQDtWhr+j6Xr+j3Gj61YxX2n3KhZ7eXO1xkHBwQeoFXqKAM7w3oekeG9Gg0bQdPh0/Trfd5VvFnam4ljjJJ5JJ/GqWp+DfCup+KLLxRqGh2tzrVgVNrevu8yLbyMYOOPcVvUUAI6rIjRyKrowKsrDIIPUEd6861X4G/CjUtRa/ufBlgJnbc/llkVz7qDj8sV6NRQBl+GfDug+GdNGm+HtJtNMtAc+VbptBPqe5P1qpa+DPC1r4xn8YW+iWsevXCGOW+APmMCMHvjkcE1v1R1PVbOw0438jPNAHCZt18w5Jx0Hv1qZSjFXkNK+iL1RXVxb2sDXF1NHDCn3ndsKO3JqB5dQ/teOJLaE2BhLPMXIcPngbcdMf59c68TTNL0q4j8RanHc200rSf6btPBOQoXHIHsKznVsnbp1ei/4YpRuaMl7Iuq29mtjPJDNE0huVA8tMdFJ9T2qlLZxrpN7F4lvLe8tJJGc+auxEj6hTz29a4jxJ8WLO3Q2/h+zM7AbRNMNqD6KOT+leZ694g1jXJvN1S+ln5+VM4Rfoo4FeHjM8w9K6j77/D/AIP4nZSwc5avT8z1DxT8VLGzRrTw9B9qkUbRO4xEv0HVv5V5Jql/eanfSXt9O89xIcs7H/PFVqQsBjqc9MDNfPzrY3NqihFX8lsv67s2rVsLl1N1KslFd31/ryF53BVUsx6AUgG+UgMzyOQqiPkcfrmkBk2DagYseS3AwPQf5+lIu0giKXsWdvUdOOwA5/pX6FkmUxy6jZ6ze7/Q/I+Ic8lmmITjpCOy/V+bBerOtuTn+ANjdzwo9cdfwpSqQhI2VBK2eCeT7nPNIfLVN0uQMYTHQA+5ycn2x+tKNiAhsIrjLDoQvbvmvaPn7sUCTazSKFG3ZGpAxzx/j+dIGjBXfDKxJJOFOOMccdRwfpSIYtgaPDHHy5+6DjoRyRx3py5IVZZtm4YJRFzjjg+o/wA4OaAtcVG+84IZieNowx9eTTG4CiTei8kA8H6jPXPrSjdJu2tuCjc3G3ce3J5B/ClfdExDDYzAYZmJwO+eMf4UBawxmg8xdzeW2Acn88H0A9acskZQscsGAbKr1HRR7cfnmkQoiNsG44U7nB2pgcHk89zj86czySDcq5T1kbjOPXPbPLUCGkqWJdAu0dWP3R/dH8sUb2DO8aKHY/MQBu6dwf6elIQqvsj+dsbpJGJ4PbHrTm3Md2GlbBCk/d+oFA0hM7RmBC/8TEdeuAST3PpSDduAB3NuKkcDZz90epp7NIzkyTPtGAcAAliSScjj8PeiJmxvSPMhyE3dMdjgnj/PFAhrlYyykNkt82AcHPQZ/pSMsYhMk5Xb95N54wD2H4YoUAyBYx5nG5yDhW7UpbDnAi34LNgndu6AjsAAB1zQFlsOdJZCFzvOBtULz+GP1+mKYB+8ysys5OSX4IHsP/rUHyxuWJZCAPvMwGT6H5efw9TT0AjURLIjyfeZ1O0AepH9M9aB2GvGSQi+aQcn5D/Tr7n0p7RszLutyuOQvICAYxx2696jSN2Z1YqVbG4qMkj054z60MspI8ssoPUv8vHc55x+HWgGOK4Uhk8qIn5Bzub147d6Ix/cVFMg5Zju+UHpx296aVUlmRt6Y2lx8uR0wvrTj8pEMSqCACQ3zHj19P1+ooBCxZLFyqPuwuPUegxxgj05NJ1RI0QoGUs52k9COB+FATcf3smEC/MyLkpnOe+PTgfnSFmDbIi0e0AEr1Y44DZBIHHQZxQFhWkDjYm/yQuc4wCB2z6Z7UrrMwVDEIyUJ+71HpnsP1oc/NsYORtHAzzj+fpTcMxwFVIyRuZgCx9sf/qx70CsSD924jQxskXB3fKuSM9T9Ryfb0qMfMT5g3u3yqQpBCj296Ao4eONBnOGlyS368c9O3FKS8asquzyE8AgdM8n69PSgYNtb5tyYGRzwCfr6Unzy4HkgxhvmMYyGIHTI60u2Q5/fILjaEDHlUz6HgCkbhlVrjzHz9/kEei4yc9OuRxQIXIRiS5ckEswOFAPUZ6cZx9QBSu4EQB+SMsXZZVILH156en4UgVUKrj+DcSuceueSeB26Uo81mYxyPG7DjI5I9+4/rQG4bh5Q27TlSAi4Pbp+v4U0GMhvLkZEQc4PU/3SO/t9aAcuqhfOI5Z5G7j29fQUkj7gFYqgABIU8Acnr6n8aAt0HEFlf5X2BgW/hYH0+vtTYy3zPDIocfLg4JX2x3peFAXzBG+Pukk459ecn6dacdxAXzXx1Lt0CjjoDzQCEYbcK5UAYx3JXP8IHr/AFpu5pHRdqMgPQnjtkNjoP8AA0sXl7EJV2ZiCqE5APb6dM9/al3SlVAO4uSTIeMDgDC8j1PJoAFBkk/56yOSQFPBHc+38qRVbaxW3YkjoTtA54//AF0vytG3lyMVxzjnJ+p6D8M+lI+wLuk++cAYyQo9u5P0xQFtRcLGwj8tTK6klc9Rn/P/AOqnbZTlplALH5FwPu+4HQ8fyofyld94EcbZZweuP4cjvx2z3ph2BC0OGHPLdBnqfUHt37UAIhi4G1+eeBkZHb8PWpIjuUmNsljwU6qO5JNN3fwzTsoK/wACjJ9jx0/OhiXLFcuF+bH3Sxx6np9MUAkJn/Vlt4yvC5w2OoGD1zk5P4UjtbxuWLeWQOT2/wCBHt/jTnBjJicHdjDOxPPTPbGeP6UBlQ7k+b58l3Bwg7YJzz+ntQNh5itEV2s6kgkInyn0H19qBt3+Y/ROCxOSSCQAB35wMe1KxkkxIq5TPDSHGT6jHbv74pv7tWWKPacEFpXJOCD6fh0569RQIXdhCUwoY/OyYLf/AK/60iErGrRQ5yekfJ3H1Pr9OlKm9nEqhnk/hZug9x2oTcSGaZ9inauByeOuQeSfageoiklkVSshyR1Ax6gZ/nQzqvB756Z5zjn1wAKdllDMiDzWXJZuQoHfrx9OaRAwZVjHmBc55whJBGcYyeP1yaAY1lVY8zBdxI2K7c+xAPUfnUsqySPglZW/hHf8fb/9VMZvmKKqAKuDsYhsnqc9P500bMsse7pyzHAY+/HP4YoANq7vlkByD5jsMMPcA9z9OwxTnjLPjbKevyqc9fb8OfrSqwii2xuCwGWkRscgccYx7DmkSNwCrFEXjcEXfuI6YzjAzQPUVg28NJEMqDlcnCjt9KDHtUF4zHH/AMsxghm/2sHp+PTNIySttVS0a4yd/GB9f6U0KrksnMeMbwNpb0ABPT/PFAnccvyKGURIGXLs7D7oJ6HsODz0NKisEO6MEsfusPmI9PQ/hQ2PNZY9ihcEnG4cADkcDI9P1pPL3H96eMcsgJKnuOvPPYYHuaAEIyEiUlIyoLsy8fQH0pTI0mfLWXylXd93AI7c+mf1pCzFisTMmOSVbIP+9kZ/I05mBcp854G3qemO3196AHSRuV8vyo4gy85ONw7c9umcD1oztPylGVMj5hgn/wCt/Wo0G8ligjQ7mycF3Hb0xnOfpjrQAFIEaoOuGfJY/j/kUCEBLK3mDc7MB90jbzwD+Jz/ADp4HzK4ZOM7VY7c4PXntn+VINyRpHGWZhgsD3HJ9MA/XjvQqtlv3y7yArNgkDHUA5GOD1x60ACjdJxDiMMcbR9/3P496AyxsxJZwMlmUErx6HvSP8rLG1wJXzycFQT6Yz070pIVueijIKA8E9Sck59qABpMLlzhQd0nmoRljwQfTnAxSyELH0Vs9FJHJ9cj3pQsnzGJnikcZGOCORjPf8OKQMPNUIu8oPvMScn6evtnAoDQb+7OfLlcImN2D1H078+lKV3K5O7yyQzEHBHb8/amtlsRtsVeGZQ3A/H1/OlZwqIPO8tgOnPC/rz9OtACLvy/lkIeQVbHy+gP/wBb0NPbIwJCDj5hnnd3G0D14pMncI/MlwpOeQMADGR69/xOaItuFO1mkcjCt8y5I4Oc9B3HtxQAnzyyRqNpVTuIzxn37YzSbWkyAxdnyAVPy45yR6cU7dNtVMh92S7NkcdsLyOtHybGMczbcZcn+Lnk57Dg9B9KB3YAMfMZbWTa2cgZAzk4GenAyevrSlRCUhMa+a6/d6kj6dabIEU7pRl/ugr0Hfqckk8dCPelbahcTbY1Y7mTGOOwPPWgBQJNhkkC5JCKox355HbgGmR+TlGZHGctnB28dOR1Axml3Jt3R5Y7Tgnooz0x1z/KlLNj95IUYr0RRwfQnHOP/rdaBaio52/JyzcqYxzjuaaSoK+YGXIyqHhj7AHv70fM+VjJYD0Xbubp1J4+mDTnJTMeCGb5SzkkEep7fpQNDJPIV8NmPgbjt4JHc59M/TkU4Sq0ZIUsjNu+ReD7D68ce5pFaKNSyEnkM0jD7oHTrnkc8e9OffIPMK5UdDKSMnGM/hnr3oAQbd5kfAxjlmyT6ADuM8Ub2UZUIm4/My4J/I80Dyg5ijGSAC8rNnnHbjpSoZGfzIwZJMfIzDge4HQ/jQAiFl2iGFmJP8HJyTgc+vB6dKRDymwKx5yQRgew/Sl+ZpCzTSFBhVIXnPzdwe/Xj1NKmdu6OMGRlOGY4VV4/Lj60CW4hIXP3hub5ioJBzSP5aRFplXlgVDn8QfTB4pY1JdViXzAByc4Vj+Wfzo3LkBfKzt6xkhsnqfTH+e9ILIfIJ5GA4lb+AKufqcjgjg59yKjCqrEJMuP45HHzD0wD3oxHysWQMElmPBOT145x6inD92oiSTcwBZnVvlB6Z7fQDPrTKEaNmYoPOIOSVXOMEd/5mhlbK5iAIUnaD9zsBjqPp702OJmDLJsCjDMEG7cfx6Ur+c5Cb3RWHzF+OPc84+g70CHbQo+aN4YwSqLghzjjODyM46npmkAKr8qxqGG52ZgcjPAHoPemna+6RcFOm8DafTABPI7d/wp27ErRwBARgnI3A4Hfp09B+dAX0FhU7S3lq5fPyngsMHOO3T06007QFiVTFEVy+4fe57Z7ZJH4U4RlifNYYC/MygnB64/Hj/Gm7izNHCxjX+IrznI6HjPA5/GgQvnmUt5Yk8kICcLgMOg/DNLIkpIjaNImKjOeC2f6fSiRtzFW3twCM5IyO4A/QZpPmbGEWNMlj03Nn16DnHXjHvQNIcpG/arxuseQC/GW/n3z+NMX5mG875XIC5GMAHhSO3UmjaFI2BBk5VpMl29fYdz0xx0pf3yxCONi8hHRv4jz+A5PfpjpQAbVf5tyEDoGIUHB68+9KFeZx+5YKCeI1zvNNCsC22dRLgLvxnA7jtx9KCFUrE0wmcdTyASeg6n60CF3qmZPmkH3i65KZ9j370u+NVTOAgyzbwcu2Oc/j/KmrtjYE5yihsqCBnAyTz69PSnKJc/upHicjJA4OPfv+ozQFkBYCJSdhO3JBx0703ILbY3fzGyxO7qfTJ7Uu4eaiojS7Bkszck/l1/SkeRyhGUBfcPl/i9SeeAORQAqZc/uyX+TbuPynb1zz2PrTV/1oETFGA+UOeT/tc0uURTmQIC3A3Eg+/HGPqDily3llPMkk3AdDgHPXnt+WaBikSbMybcNkbjwmR/UcfpTJHYp5UfyqT0xhto9uvIBPPalxH87M0nGRxyGx14zx/nNOdplDNtVmJChDkIvOSvHU447c0BYH++dwB24UCM5GfQ4/pTUVxJ/qHynDFf7vfnHenKF3fJIfM6MQM++AOnem/IAJJfnVMsNrZz7kngD6CgLsdt8hVkmiEbs2EDNzk9vfp2oRZD8zJsjQZC4wR2HB56kUgHllW3CNWXarYwcZ5bOc46Yz70kf2fH7rcVDcKDwOD6jkfTqaAeogEe5vMjctnb8g459xwD7VIrJ5hZXX0VQPmJ9BmmqW2gvIFGePLAJA/LvQuSRFHISG4LFO3oeR+dACSMQG8wuik8s46kDBPvjsBRJ5QKsVdCehxk49PQ59vSl+aMKzRyBsfLlix55A4x2wM+5pF8tSQo819pG0D5Pf6D8BnFAJII5omyYzuQDBeNSQB6n0oYBiu5dgwcGRtoBxk/jgE/SnEm4GFG9f4mYYGPQYxn0ppKKR8qyTSMSfnO2NR2Hqc4744oEKH3N5kaIDwqngMBjg4PqKFONzhfMcnk4+Y45PsB/Ol+843M0wQ4AHC55GOP6/j6USNMzKrykYyzgKOOO2CPpQNMazvz8v7zIwjcFSe59+aWRljbe2d2BgjnA6jPbNOXBJbaz4bC5OMnvnJ/XimHfknrKx3PsOAOc4zj27Y6UC3AKpUyScR4IBY4B7fn1yKcC7xIAwMR4VVXdn06d/ShiqShSkIcMcjJycdAMdKaPLz8vmGRiMsCPl/HGPw60DSEdWVuqiY8FZPlVRg56+3P5U8o25drStuxgpwWwTz6dsCkiAjB+aN5JGACo2MDI4J/Dk8cZFIqSO5/eJ8+Rv6nHHUdv8APSgYvlt5axmEAZ4U5Bb1JB5/GlCH5/3PlxAAu7A/OfQA9enbjmmt5ioBD5qjO1cqBx7dh9aTaC/lxskpX75ycKT/ALXc/lQDuOjVlzJGpLltoaQ7tuepx/e9u2aIxlmYBOOFJPGeOhHv696QlcKsf33U8kbiQWH5ZwOefYU4iR2AfyiSckKvQevB4/XpQSBzHkRQNCzsQzFSV+n170iybilvblyAdmVHQnk89M4/SkJVGCwbueDIPvAfiKcSVCozO33gW5AOT7fr0oAh+0WH9y4/75P+FFO2t/z6v/36k/8AiqKAuOKxErGism3I3DPP4/Uk/XNPOGLu3KJyG6/gPeo5AywCP93GmDncTkf4/wBacxTny1AXPAL5Bb+uPyoAApZCVhjfjgYwfyp/zsRsBXJ4dh6dD7DrgUzciEedJIzA7sAhSWPY9/TpSR5bDFA5xkHefnPHGew5xnB/WgbBWVRtjySxxypA6c5P0xTmZ94RVBQYPyDJB/p9aTnIiS4AcHDsDuVT7emO1IgCkjzELbSPlOeO5znrQLQerTGUFWclW+TA3BTnt64/pSK0W4IrO3XKjgDH8jz1/wBqmrJwyWihiepdsBfQdOe5PTOcCnP5yDb5bFs5GSBx2yPXqeP1oDQTazII4cZk6gEbn59fT60BUVvLEcG89Tjjb7tSfu0j3MqpljgRggtjt1/WlQQiI5mR1zyQcA+w/nk8cUBdB+5c/KQ6Kc7nPDNnJ2+wOeKcFbaGZcjkkqOhPPIph3Nh3jQux+SNTkIvbPqcfmc5xQ4RWXcr9eQWyD27cZ/HFA7C7VfZKVEWSNrFyAR6le9HzKBuKkk8ANkn3xSKqCNZHCs+0lF9fQ55GPpS4XOSXfPXDBBx6Ej1OOnA5rzsdleFxytWjr36/eenluc4zLpXoT07PVfcOII68ckUDrkcGkCL5hZi6og+YjrkjoM/zP5UDzDH5vl5VjwBnOPYY5r43HcJV6fvYaXMuz0f+T/A+/y7jjDVbRxceR91qv8ANfidF4f8aeItE2pa6g8kI/5YzfOn69K9D0H4tadMFTWrGS1k7yQjev5dRXjQYYBPH1pa8eOMx+XS5JXXlL+vyPq6UsJjY89KSku6Z9I6PeeHdSjvZ9E1C3We9yZZInAcPtwGwe4q28Gr2llp9tZ3CXjxuq3U90fndO7cfxV8yIzRyCSNmR16MpwR+NdJpHjvxRpgCw6o80Y/5Z3A3j8+v616lDiGm9KsLecf8iJ4GX2Xf1Pf0vXbV5bD7FcLGkIlFyR+7Yk42j370lhqthfWJvre4X7OHZC7/KAQcHr715jpPxfkGF1bSQ3q9s+P/HT/AI10KeOvA2t2TWN9J5UMhBaG4hKqTnPJXjr717FLNcNV+Couuj09P61OWWGqR3j9x3Q6UVj20mj6tqFrf2OqrO9upVI7e6BQg/3lHU1Zhs72GXUJP7QaY3DBrdJIxtt+MYGOSM8816EajlqldeT/AK9DBxsX6Ky/+J5BpVmv+iXd8HRbl8lEK5+Zl98dqnNxff20tr9g/wBBMG83fmjiTONm3r05zTVRdU+nTuHKXaKy4NVma0v7mfS7yEWjsFTaC8wHdAOuaWXWrWGz0+5nhuovt8iRRxtCS6s3QMB0pe2ha9w5WadFU0vw2svpv2W6BWES+eY/3RycbQ3972qqmpajLo91dQ6LMLuJmWK1lkVDLg4B3cgAjmm6sfz/AADlZrUVQuZNU87Tzb20HlOw+2B3+aNcfw+pzT4I9QGpXMk1xC1kyqII1Qh0PO4k9+1Pn1tZhYuUxpolmWFpEEjglUJ5IHXArKk0of2AthqerXUu1wzXe8Qu2GyBkcAdvpVDVfEfgyzvYr281Kye7tkKRujea6A9R8uaynXUFedo7bv7ylC+2psJqttMt+LRZLmayJWSJF+YtjIUepNRvcapc2en3FjbRwGV0a5iueHjjI5Ax/EK4vU/ixodtvGm2FzdOTksQI1Y+56/pXJ6v8VPEV2GSzS2sEPQou9x+J4/SvMr5zhaa1qXf91fr/wTohhKkulvU9kkg+z6hcX9zqUgt5Iggt5GAiTHVh7nvXLXXjfwZ4ctDZWEguArEiK2XcNxOTk9BXimp6rqepuW1C/uLnJziRyV/LpVKvHr8RSv+5hbzer1OqGBX22eha/8VtbvN0elwxafEf4vvSY+vY/SuFv728v52uL66muZWOS8jFiarkjI96RmVThjj15Ax+dcMKOY5pLROS+5f5GOKzHAZav3s1F9t3924tGG/uORjIIHWo+drSMzY24GCAM+vNI3l/cj+fgqN0pwOOSfXp0GK+lwPCEVaWKlfyX+Z8VmXHUpXhg4W85fov8AO/oSH5DiV8qQdwj5KjBJGfoKTzX8oS+Xtdj6HgY4FKWEbBt3l5GEAOWbgc49ugGT156Uwjjc06NnGASDj/Pr3r6/D4alh4clKKS8j4XE4uvip+0rzcn5jiZCojJdM5DZ4P1x2FDsqqPMaSM4O0BcEj2/nQZIllLEBpsnA3YHTgdDj3xSp9p/1kiELk55HHAxz+uDW5zsPlVyyhVI7MwAGT1x60bVU+ZOkbsTu+cZJ9gKbEu5yWgRSFJGRlgo5yT0Bx+poi8hnGyf5jyA3B+pPYewzQArH7q7gJW4wo4UH+96DHFKibiUATywCABwOeuD68UgaNsiMx+UoYu27O44xgCk2gRjMTqP4QrYOPTvntz9aAsPKrIChiJXALknbt9OR0pqKVG1HQLgF/n6enJ/yaRVjdMhsRKuWb0//XjvilGwcKMLnhR/F7nj9KAsKTJM3yxL5XJUHAyOOT+v5mklLyuTIrbfplWHp9PekIVkAUM5Y4B8z7zdSeBgd+metPx+9McJciMbnLADPHA74xyRQFwXc7M7SRxKf4eOR/8AXpp/eMq/Kitk8vtLD0BpuVZwZIk8te5Y559Dj9TShoSS4ClScIoY7m+nHHp0oECmMtsjQybBtURg4Xtlvfj+ZobOQdu7ao2qXwM/1PWnFZWAjkV1TPy9mPXgDp6frSIrLlo0EZ4xJIuduAOPf60DDKrsP7xWH8AOAfQgUiyN5WN3LZwhXbj0JJpDiVm8wk47IucehJzxT23bQsKMGI2LuG5iSevFAhcbicScDhRnbk92z354/E0hhVVEbRpluQMDJx05pCkaqokV4yDwpAPb9PzojVdgKpIxwFROOvoOf15oHYSXCh/nBIOCAcAntn1xzzSMvJMjTqACoJOCeCM57DntSqBHudoTE+OpbPHsO3fnmh2k8oN8mW6Kf7oPY56/ePfpQIeVIMZzu2ncnOQoHGRnpyP0oAlbcqtEV3Yd3A3HucmmARg7jGWLH55Gyoz6d8+lKvl53LApVW4w/GfTigYhQO21UUIAA53EBySflx6etOiJVGaNk8sZ+dV++3YZ+mfypgbauTjcpGCr7vm9xgf0pSUVQcbzgABwVVR6+p4GOnegQu1lkKrG0ZZhnbnP/wCrFKY494j3ByT0UZH0B96Nrb/NkZY0B2KgOQ3uT69ulNiRcBNiqOQAGIDHv2JoDbcVQwf5o45C3yqmc4HJyfXrSII1U4bGf7p5Y/0HT9Kcvlxg7pFycY+fGAf19euMAcdaTbiMqdgLADdnoO/4dMd+tAXDABydpUD77Hr/AMBH9aEmEcW4FWYtjZs4PcjH+etJtX94sLEkHOVIYk+5HTHpinMzqNxaNMqAiBsnHUnPfv6dRzQMRRIrCNZlMh5YnG0fj7Hj8KRlRQRKDJK4BMhBJx2+gFOfy1B3BwuwJ1yGOBnB785/lTY1ZUdo40Q4HLscD8R0+lADv4VRSzAgnBPK57n6dcUDazlURHAbByAAcDpn06/SmoqHdswW3Zdw3Cjr6d6MbgNzuFYbQBgYGeevfnv2oF1Hx7tv+rb5cn7uBn2Hc+/amttQkzNuYDnaM444FNLLIP3QymOGeQnaPUjufoRUjZXHzbC2fLVGyxHqRx/X60BYR3cAMVUyNnIJyx46e59fams0m0KWdVCndjgnHU8dM9MfSjHIL3ERDY6YyAOcAZ9vxpS8Sk4UtPk5BPGSOnTt29ST2oHYVzj/AFjMsmBhFUAn8PSglcll2q3GN5yF+nofpQv2hVLMhIOAAGGc+mfpSbeWdo40KgksOSPTnj+VAAU8vMkyRs5OcsNzFjk/0J+lDmPcEDAucAgD5VGcnPuc/hxSQG33hkmHQEAjGF7Fj6deBz05oVkYYUJ5IxvKvuZm46D+nbnk0APEeFYjb/dAVuQPb1NIyhwyLDu2/Mfn2kHrjPTNNK/u8shXP91u3YY5OPf9KFCMCWKrGANwPc9MY9x64oFqOiChRsljMI5+/wBf8Tjj8D60DzpCWaFNu7Kg4Axnj8KCFx8o4B+6D1HY5xx3P5Ukib9saBmJwMl8nHqSMD8BQNCOzSSGRwxVegI4YZ44p8ZLZaWRY42fcYmwN3zcZB6g9/alA/eER7zFH9/cdpY4+hxUQClj50e1V6A/Kfpnr0HX/GgBWzKVRiqIRlg74Ld+vuKUskjkRxhzjaBGPlQdgaMx/fZVPmZCIpJY+/Tpn9BQVmZNkgdk25+U4aT144wPftQIJAzN/D/dXc+Bzjr+p/A0rPyWRZVbBwmNoAx2H0/rSIsigsgEZJPzumeB6cjpnrSfLMXdg2RgqF5KZIHJ7njp+poGxVZjtUSDcwBA2hdvPO407aJFfBG3GFUjbx6r9e1NfLZjjX5yNoBX5sY59RSMiAAMsgbG0I2Mn6nPH0zxQIeYV+WFgiyNk4BAYDt9O9NkAyw3kjJUAMAF56f560iD5CVjlckAKMjjuT64oXEaswh2P0yW3cZ/T/PNAWArkFpXuEyMDJJbH+e1PK/vFIydvpzsHYD0Of5UxmkCj7pducAYIH+e1Koiz91m5yzt8uW7jH0oCzBPNYHDRLGrfMz8E44yT160gjVj8qLGi4UjOdx+nYD9aVPLxlYQSuQhU8AkngY68HP4ikJVYl3EAqSAVO7nueg4xQMWM7Yt0Xl+XggMBw3qT6mgLhwgjMQJGcE4J9/w/lSOyAk8EDu4IVB+eSfrTijklp/k35VYgcj8+p574oHYRkjDiOQrKyrk4+YYA4wfypyqyk7kSViMYPIQep/zmkWNWDDairycBzg478DNIFVUKlyzE9S2ME9uP1zQTdCJtVAvmMhweAeXPv6igjaGYKu0Dqeck+w79acV+XbhVzjLZ7eh9Afz5po8sJmNmCqeq4I69S3b6Y7UDDzgigrhndum372f5DJ/SnKHBEKzIXxlt2Nufr6mlYybSTtTOPkDZKrjg59ST6AU1zH5ZVlYBhhR/CfXGOTz69aAEkWNUKyZdyAWkOSB2GPwJpzZ+WPO5TkHLfT739B6k0KuyNtkax7uCZH+7wehH9aSMpnCthurPngDnqMcZ/pQJjlAeQqqow3YYEAY+hpMSYAWFsgEgAZUH1+vvTW4X5mKjGFA7D2yf1NI5Q9OVxjLuQAO5xn+tA7Dn2oczYYKOQqZwMdKUySbdyxqXbPXv6jPf3/KjIRvveWSPkVW+YjuT26/Xp1pNuNhkuIznBHTP0AyP/r0AIzSZWPc6ggZ9T+HanSuoUGQyI5UfKBtBHTn2ApPMiVzwTPk8Mcc/lx+HU0qG4UCR4yoyACWBwcjnpzjBJ6+lAgBCuWjKgjAXLAqvJ/X/wCvTfLWHDSxxszHI38sc9OO3rTY1GSzJEhC9vmYcjknI7e3enweSz5jm/Bwc4H8RPOPXFA2K23zAgw0hHIUZVR3z7nihUzkBRtxj5f7uM8Huab8kgwpVYhnJUhi5/Ol2/ugWRxuU4CNjj26nA+g6UCuOYCRWURsyqMllO0qcdMjgcUxE2gKsiLGMZO/gfn3oXy3B3FViXBznI6f19CB/guFAB6BW+4P0ycd/WgBy+bM2TGqpnIVsDgkdfUf/XpJGeaVnkVwg7EZB5HHsM8/hSbd21UDHJIBL5zjqcgfpThgyuIy7Ig+bcNpY+55wBj0NACxnndNIiL12E4xg8A/zphHmusbbEVvmIdsZ75z6UilC2ZogFUdycg+3Gfzpd0Y+fMeGJCgAlmH9KABGV3YRpuYAbQgysefX3P9KR/9xWCqAiBsdfb6ZoKTMvlyKTGFyNpwzevsBx+VOCyKdyoEBG7e8eeOMDr+tACs2GP+sDH+EnaCPamKzeWFV+W6JtAK/nSHbIS8uS3B/drnbzjGc9akk6lIkO77vzDJI7+oz+NAwxvBZc7ANqL0yASMg9+f5GkMYBSFgm487RjOM4HPpTWRDgEOCOFjOCegPJ7DOfypyKDFvWOR9wAUcDjuaBaDXwARuyclQFOFB+nfH86GQYJkMw4IwT8zdvyoUmNS3lBJSSPvZyPUeh+n50FpFUHajM2PTIA/yPzoHcew/eq2fMIPykc454Kjt0P5UDzWVgrQ+Xu5DADPuffNIBGHxtLjd8zkFdzd+OTR+7xuWBeCQrK3fsB/9f8AKgQ0Ro3AQCJRg8nDN2JHoDz74p0bbU+Qx+V6qmBJngk+p4Iz7U0sFA4O4ZUAPvAyMHPAPAz+dEjKpLKoLAgDzAVC4GQfXP1oAcAyybCjJ83zBc9e+aQpGXwx83AycnIIHbPp70ojYSFpGwuSqxggg/U8UiqpG3ywqrnC78K3v0z+tACgMud0ccrHA5+bYvuevb60wBVTaJCvB6NyzH+8PT2p2FiQq0uXICnJ6nv24B5znoMAdaUKNhTKru6sTkj/AOt7d+aA3EKqA0g24XHJOevsOlJ5gjiO1RISeFC53eox2GcUp8shvKZvlI+7htx9Se35U53dCQSqkgYjBzhfX3J464FAxv71XMX2hWk6u5PykgnJB9T/AEpJFjQlJizyNjfKcnK9gfbtStsWNkdSoxtAzlSRgde/Ofc/hQqskUmyPy2/6aP09cHH6GgV0BHSMszLjJyfu/734UKy5UAKTt3YZM5BOeT9Pz4oUR5ZYyMn7z7toAz3yKAQzbxJ+7DD5gOpHy5P07Dp0oGO2MpK+TgZAwvIIA7+3t601lbAaRhyT8u3JHqcU3KbQF3Of4gZMZJ+mQcd+nWnDZGqPvREAHzBsbj6D0H459qBB5gYOyrjHC7ucDPU+nekZpgp+8jMx+nfgZ689/U0rbiNzXAA54YjI9/c/wAqGaBNpmyeBsweDz269frwOfagYrEBB5jyIMnawXlvoeuSaEKNsbHJG47mHJ9TQPtLlpGhO0ckBuCPyGPbpxTTmSYb44jk8E8sw9ugHp3oBIV0LA3M/lMD1Z+mB6L3HP60sjRYGVCvk7I4sk56An2HP4mmr5LEFZm8wH+7yx64AzwB6+9PlOXaOJoic/vHDZwAOmDz1/lQAiph8KsWQSTjoW6cmgKBiERlsjDAk8D+9x/OmovykhG2A4GCB/U8/mPekjAP7sDaDnduYnHrnGDx64I7e9AairGFJ8plU5IIMmSMepP6f7tPzI52RYKdAx4349DTNsWCsbFUIB3KOSD7Y7f40vDDdsZjnkCTPJ6DgcfWgBZPNdkiAZQuAdnIHv70Jltu2RYk/h7Z+U/N+X86Cm1khRmEhGZCRnaPQev1pJOZNrQqFDZO5sgj64z19OBQIWRgfubFBYKCSCCAAMDt6UhESusCgSYz8kRyWPqT6CgtDvDoY1ROPmyTn2H5/wA6VTIwVUXbG5zuPX6DuTQGyAr0D7NuSzDcFz0oUkKpkV4244BwM5zj6/8A1qEj5CxwsBkKC6btuTz35NN3+Y4WUqwxgBR14yTyeBx+lAAshUOWZlOTlSuSw+p60+PLfJuPykFs9CSOBn1pDtjjBVXyAGUyrySRxwM00xgKFlWSPucgHcc9h1H1z+FACmNYo8uEG/hd2CxyCD+lOdVjyC3CgMVBA4xxk9+fyqOJFyW2vgAjZx1I4/H/APVSqCrF3t9rAZQu2Rn0I/qaAEVCceY0q45DE559FpXVWjVd2U6hW5+pIPU/X2oDuEMh2d9oYYJJ/wA9etAC8tIpaTHzcYCL257556UCHhpmdlj2IxQbhIoyOPu/QDP5U1kXdsVBkE+YUOAR6D+9kUoETEjyI2G0MTuORnHPqTjjt1ppZfmMikY+fargk88DBA6/jQMdGqq7CExgD7zKnI/2Sfb0pGJBLeXt3L1U4JHt7ZpCy43MGc4LFdpCk+/OcUqrIxDbliQAHKMDkk4HX2FAm7Il8q9/57Tf9+m/xoqvtt/+eDf99UUibokLmPhGZpAMhCdwGT79yKU7lyC5fnBKsaYrlBuWFexRB1zzgfpSqMOEx+9H3hnABxyCaZQJlU2rAIsHkluTnocinMcLy3y5CBd+3aO/TrwAcdqYp5UqVAzuJC7sHt7f4UqqypuaHnIGd2Tkg8Edhz+NBVxFcCP/AEcOEGAMZyOmST/P1pxY5VNyrznDLneewH8+aR3Z1IjUCIA/ebG84yT7dqQmP5d0kbngkDgj2/8Ar0CDzMnagLYU785Ctz3A4IP9MdKTdGoddxjfI/g6sep9+R+HGKcWc/6y4ZEH91cYPovrjPWl8zCMxYqf4Qi7iARwD9MD60BfUa0jE/vFaRQAWMmSAOw2mldkaTmNDNjdiXnHuc9PpQJAu1dxc5y5U9T/AHfc+tKqsR88bKC2SRyc56Y/pQMaVTlNrEjlgc/OeoJ746fpThvWRVUnJJ7jOP6U0b3QM23dI5Y5PzABs498dPwpx3OAGQsSMEk856j9KBMaPKdi+7e56M65A9MA0MW+YMylyOjdCe3txzUgUg+Y0mVztXYMn3OfX0qMblAjCxAnJwz/AHQe5Pc0AOCL5uPNY7WJ8wHCkg/z9/WmMqSfMVEkjnazBeQOw/GldlVWQIr5wMfkcY+vP1OKHL5WP7r9CPryaAHHqCUAUAfe5P0z2AphLbCV2LGSMMDk/hnqf8aTMO/yoywO75lbuc8DPpT1Ykb2aIk5yQuAvtnueD+dZ1aVOrHlqRTXnqa0a9WjPnpycX3TsJI/lnbIpVsDI68mlVg2OoyMjIxxQu2NPMYSlieWYYDZ9PT/AOtQ/mMf3kfUcRbui/3s9q8DE8L4CtrFOL8v8mfTYPjHMsPZTamvNa/erfiOHIyORRUYjXy1kw+3gKemR6/p+VOdm6iHaM8c9eccfjxXhV+Dq0f4NRP10/zPpcNx5h5aV6TXpZ/5DwSDkEj6VpWPiDXbHH2TWL6EeizsB+WaywVU4lkAOOcDv6UblyRkcY755PQV5U8hzOg7xg/k/wDJ3Pbo8UZTX/5epeqa/Sx19r8SPF9uNv8AaSyr6SQox/PGa1Lb4t+IY/8AXWenzjvlGB/Q154DkkAE4JHA7jrQpDY2nOc4xWbqZrQ+LnXqn+p3wxWXVvgnB+jR6rB8YZwP9I0SJv8ArnKR/PNXY/jDp7L+80O5U+gnU/8AstePUUlnePjo5fgv8jo+q0Japfietz/GKLnyNBce73AP8hWfcfGDVTn7PpNin++XP8iK80oHPTml/a+YVHZSfyS/yB0MPBXlZerO5uvin4qlH7l7S3/3IQ3/AKFmse98beK7vPma3dpnqIm8v/0HFc6GUnAYUI8bEhZEOATwapQzbEbKb+85amY5ZQ+KpBfNFi6vLu7ffdXU07esjlj+tQUcHG0k5OOnX6etNiMhGWQHPyhQ2CDXRS4azGs7yjb1f/Ds8yvxflVFe7Ny9E/1sh1HcDqTnGO9IQmCzSmIEkZPOAOpH6/pTTgp3BwEABwOmTj6DHHcmvXw/Br3rVfuX6v/ACPCxPHq1+r0fnJ/ov8AMeuWyQp2g4J9/SmuSPkUjzcgbeMD2z60Eqo3SIxyOgbDY7/ShWKrxAMMQqIOvtzX0GF4fwGG1ULvu9f+B+B8vjOJ8yxatKpyrtHT/g/iKwGBlwQRhsE8AH+X86FDiI/uBDkjlmycEZ69uvSmfL5uAFJXg5OFBA5BPfv+lLzlSWUgEtgDOD/9avZSSVkeA25O7HR5acSCFmJ4EkjFiM9iKVGk248xlz97585x2z2PX2pHLKxx5e8rxljkj+9xQqNuVRGGC8YPyj16f0piGho1LMuTMwLHGWHQ8Y/GnKxwW2k84+bnH1z6UBiFISPDEEZ/uqBgt9Tj6cmkXJU+ZJGpB5HUE/Xt/wDWoGDtsjALGQsBt2AgnP05yaQqu5HlUbtxVTjOBxnOffA/SlDt8ohcKBx0xubuSewpVba2BJuUdXPUnnoPQDP1zQIb5vmIpG+aNm3Kh6E+2fzpWZPLzKgxnsPlJ+nc+9HndZGZmKjYqN8rE9M+3r+lEe5jna0mB8u44z6kevNACAhR83BDDZsP3O5Oeg98UmAqOy8DadzMMAjHU569fwp+cArnKoCzBhhS59P6e9J+8IO4qeRw3Kj/ABoH0Cb5ionL8DcEJ4z2oyUHDKkZ54XCnt068U4Rs3KMqIcs247vl9R7+9NYMrbsEjaAC56+gAoEAXqd/Y8JjOB6n9fwodY9vlFg6opwpUHJx29OvtQSV2+YIQSdxC8g8dD6DOaAxwZGXYhOAwHLEnJI9etAwVZFBOw5bk88Z9foKVtxbbGscj9yx/oenb8qZuRSGn3+YclSvI+pHp+VOBbCKPKddu7b/E/uf7tAhF2FWeQBtzbdynA98evAwPxoDRySOxRsnqeckfX17degpQoJXzA8uOAIxhVHH5//AFqPMeRf3QAiDfNJ1DkcdKAArJPiMOhT7zBBggdhSgdFi2M2TlmXAwOSAOnsfWkCBztEUjMMF8npnoPxpvlxtCFVDIMHLlsj3/DtQAo+VhGyq0owzKD7YAB7D/69DsZ8jmdN2zc3y4J7jHT8KAG+fLCNS3IIxu+vt0oJUqCjrJztVidoyeuBQJA26MFRJsVSPuN0Poe5qWRc3RU4O3AAIGVIxxn9foTUYVIgoDlmJyCFyeO+D2GT9TSlY8yFt4JUsS4we3I9vT60DBjPJIN1w24DLgHGxfr059B+NNZQ6/NNsDD92D2X0A6jP4UYZUUG3EgOGwX4J/z1pSyLuZUViTy27J9z7CgYodm2rCESNssG6E845x0HH5D3oVgHMzQpu+8rY6gnrx05xx9KQLG2H3Fiw24zgH0AHcDNAYEBi+3cSERRgnHU/wCehxQAAsZFY7zIxKqrDHHXj0zSbfMUx7UCZ+ZS3J+mfbNKzKj7p5GwBu2k5Zvr6CkG0KgkaJGIzjGT69Ow/wAaBDo9ioG8pUAbKxrwRxxnHfpzTDGhlALoz5PC8H/gR/p705Vyy+Y4O0klUHDenPbqKQmQqFGwrxk4xvPt7e9AWHMCZEjXMKxqOFXg+wxx+NIFwXxMzyEbm2vtAA7k9/SnEb/lIZFY7jub5Qo6Ej+lNX5l2rKHBI3bRyuOeR6AD8zQMVCwIW2jZWOQFbBBwOvP15PqT1oxtUNJIygjaAHJJ7kY9KAu8ncrHPzctnjqPx6UwOrHckYQd2Zsk/59KBEimR1LSFFODtUY5Hb/APVTQGYlxCzbvlDu2cEc4A6556+mKaWDIGaMoCPkHUkDv9KV+6hlBAxwdzc9T/n6UAPDbg3zbNxLN83Xvjd1GMetRq0eHChvMYgvyXB46CpCrO23y1bHH90D6DvSLIVjxGm1zk5PRR/XNAAGfLs2VbJILHcF9z9B6fhTS+3am5mbIC7FIwPw/Pnr3oO0AhpIg2SoXJwxI557fT2pwZmVVjkxG/ygAckepPbOTQAxmRWVpu/8WC3H1POc96d5jFRt82bnhDkLntj0HehX+Zdsu5efmI5zj07+lIZSFabcWJHyq3B+vsKAFLRFFDoCufl/u7umAPU5PPsaPujc2EcAqpj4CAccds9enel2szthWkwONxAzjjP5k/ShmKsBnKxr8u8Yyx7j+n0oGNxtRtuVVR1J/nnk06XBbEkjFhg7c5C8f4elICypggMM8ZPA/wAacsLAhd4Vc7mHVsdsfp+FAhvOAS4jjHKgDGM/Tntj86TAKg7zjpsjOAqjj2xzSvlcvt+8BgyHBY+gHYCgERkM3l7gd5A6CgBHC/6ksJFVcqhXILevtilCkAhQQWydzZ2nI5OOuOoxxQrEZkZQithRgc9c8etICihXldhOwJyBleuCfyzigdhQMP8AIkW4cOzH8ce3/wBemrtaNXmTzC7feP8AFjrgf1pV3MAv7oqqgbcZLcA8nsKcFDSlpPMl52govy4/z3oERgxSBnZSVfqzA+vr17j8qkKS3DqskiMOHkAGCT1AI/EUnmSSxkooWPk7+u89higor5Cxydi2Tkn2J+nJ/CgYpDtEFh2N1HzjA/4CDwB9KMhfl+Uuo5UHv7dqQKhCKIt/Q7mbORnA/wAKau7yyXkVRuOQF7+9AOwr/wCkY3IZ0U4DMSD1J49OnalYN0aUBc/wEYBP8yfU0HBwEYMc4Rt236n680Yjj2qjFu4ZV+6OgPPbGMUCHMQ0hJAcA/Mdvcds9aT9+7FpLhsD74zwo/u/T2+lJiMbhlwR13DBGaHQoyK1uHwDgM+M/wD6qADYGG2aRlU4whOcLwdoHb8OOlKJJJDlQqJgMGIwW5PJx0+nekLIqFhGmST8zNy2DyT6c/oBSgJkZkL57dzj0HoKABG8sB3gRTwVyAwHocDvTUyXGQWck5jPAA5/AdaXPy7t4j3AkBOir6j3pGbaS0rEnAwh5JPPU0D0BVWZPL2oYVBLDO08Dtn6YFKFQImYgvUhQxwD249aRtqgKzwhgBlTzz3z6c0u0sw3PkrklVGBn3NADPLRn2ho3fnITgAY6HBwT/jUr5eTaP3Xljp2JwBn0HYZ+uKaSxKptjMeOhG3d3yPpTiVxhlZRjzGDNwf7o/U/pQAwhdkjfaJZifmd1cqDk9TnqTSkyZxDG3zDkMRggd+elHV9nmiTDFnYDgY/nzwPpQFGCzKxUercZ9B60BcU/IMvIwORwCSDjnoc8dB70fvHGJWUOwyw9M5/D/CmhgWZkhKjncWOSeDn/P+NJJym+SMrvBZV77eOfp/OgQ+MEsWW3J4++7bufp6+9OjZ+gkZcnc+JCN3tn2/rTH3An7m7G0AHdkHqePalUM7DZGsmOBk4H4D+lA7jQ8eCy5V3O5wMsMen6/rSqzAOx3KzAhnbnHPVieTigPtXbFGQSD1PCqMc+5PFG3g72jVgxAUnIJ7nP9PpQIVpBGpjXLM2NvlqVH6d+/86aNiyoWUKzNtVgufzPXn1/pShnyEjkCITge/qSe1KjgD93J8nKhmHJJHYfoBQA0Su0aYMkin7q8gc8/kB29c0rNC0f7yMdcKQMgkccD+tBlGGk3Fj/ArfKy+pPp24704bmcMsZfA2qScZ9x9eeegoGxjME+Y4WQ8IyfwY7A9Pwpfuq5HyIBtJbpjpk55POaXLLJ1ykajG8YyxPUf0po3bNpww9CePVue/U0CsOkbLKs7yfLyUzwM0A8BmZAOqYUAAnvxzxS+WePmCIQWfOSfwpG3KxbaQCBy5wSfQDsKBibdyj95u3A/ImMAZHUmhhGR5bMsnlr8iMv8R7/AId6XdsZS3lBgd20cjPYn6envSKzouduxCcYHUj69+cf5FACAME2gbe+WyRz3x6+lOG5cCPapyNxLHg47joPwphaMBWlZlmK5yBkDnqRQCxUBfLwF4XqW9yf4RQA5SjIJJEaQSNuBDY3Hrx7/dGeKYpik3SgbgTuLFTz+PWpPldssrygEgFRhQP8/pTWlkkjDJgRf89MZMnpx7/0oAfslldI/NVlTBYLwQewxSYO0LDsLju4Gcei+gpojVpSoifOQX56H0P86FjjKBEj3j7xYnIwD1P58UAxcgEqyqz9Tzz2xz9BQ+bgFipmTO1XY4ye5H1pF3bCzSKo3ZI29eSOf8KCFZRhg7fdVidv14oAH3ZC+cBg5G1uCT29/TmnNgXJ+VSFJA+UcY/hyOewpuEVVRGLs2WBC4x789qCsQL58xcLk7hhiCetADl85nHmXDYjUeYN3CDHI9D9PWkZdxHnSlc9FJ3EL/dHcZ9OBStuXYjW4kzzt8zAHc49h6+1N3RgHbGvz/eJbJ/+tQA/fIwG0CNACxJ7/XHb270i/uvmMEayD7nyggD1wPf155oTy3KkyF8+hzuI9vQUm7gHdgsNyqnUDPX9PzJoEB68B2dgfkfPT056UYV02MkZhH3x3OOwz+WO9DMquxnds44iJyST6nsKQlVCB3hQgZ2nnP19KBjl27EZoRGwO7aCfkzjjHY9PyqPy43+XdGzHIITjC9CT2ORxTyn3fMYblbovQn1J/Wgbt6LtRowATkY3d/5fzoDUVyZJNu7ykjHA5x9R2H1/Km7QFdRLI5zuba5AA4556nt64p/J3Bgyr/rGDEEewpF2kkCQuu7c8i98Dnj8hQAM77tkMb4IYhXx0HG7J+uB9TR8ig73Y7j90HO4jtg9gePfFIoyCzqTzlstn1OB/ntSKy8skexMHcWO4nHWgBw8x0bzGUSEZwvH/1se1BXdKoEJl2hRkt8oGMZx3Ht6802VhsG+PYWHypnJ2+p/wAadygRsp/eB7sR2A7f4c0A0KDJuO1ijk7cg4Cjk49s+ntTWaPezHd5n3FIctke/vSKGKqgUN3Kn5Rk04ERliIT5gYgLngt3OewHpQIRCzPllY7cEcc/r0HJ4oEm1fMZ1fcDzGmOfTPXjp7dqRc8iV0AA3FsklsHgY7d6XeUH7tlUj7xUZBJ7D2/wAaBjXI2+ZLHgLjkglgfx9P880pkwHWOSQoOqplRn29zTh8jH94JGB+ck8L7Z/Wjeu/LyMyr/CV27z7D+tAg3RlWWWMADlh/dz6+vTp7UxSgQM0aiMKCqgYIz/EcdD9eeuacH8xRxnB3MSeBntnuAAfc5NLIJA4jbKhmLSK3QYHTPf1P1oGImSdw3sx+YuTyT+PT8KC+Y1V5WCN0CHhuefwpQX+Zsr82Wxngk9P/wBVHlybfkCo5IXk/LnvxQGwhwI9yBPKGdyhRyRzyeuT+HFG3knzgcNgBPvMecmlYY+ZS21cjc/AA9QO5Pr7Uh5Q71jG7AGD8zDv+frQAKqKqxNKFRjllIz+HH86SIEZZYiNwPA4GB2I6d+aUO7F5FVUA6sOhPakJjxunLgbgFx944oEKdyA/cZ+uQSuR04Hp2Ge1ABZneTEm0bWIPA9Bn69qQMTjDoAzElymWPsF/MfgaXhvkdWZRj5IuQPxoBjAYZJPlVsAbfmBbao9/8ACpArPGIkkVQ3G3nIXvz3+vtQ0jYaOFQFX70h/gA5P5CmlQdp8uQuQeR/dz1A/QD3NA+hIVEbeWv3sgfOOBx7d/5VGzFSFk2bz+IAB7Y70ojVSyLGXYsVKhjx7f40iq25/mWNdoXIXJAxnANAK1hzMzgoFMioQXQn5V9BxwcEA5560wp5SGMSeWuOQr8gDpn8849xS/uypIZXVcH0AJ4H19aAqIjFm3OxC7AM5J54Pvn8hQIc/wAvljAJwDyoP4+1JIJ2ZY0kZDk7EViCRxzn/GlVU81W3PluhZcA8dsfzpoG2EuE3qT/AH+vv7k/0oCw6TOGzMRGD8p3AgsP48exzzjPP40FmCmO3B/u7z97j0/xpF8tCcQKrrwFL52+2O+B+tNURsv+swAcEK3QHsPUmgdh2F3bpIY3XqCB95gPfn+lIz+YQ8hK5PACnbn1x04H86VsB/mKxjOxVHVjjp9aQ5O0yTPFHnG4jcSPYfWgRN5l7/z7t/3/AFoqH7fbf9A9P+/wooCw597bgknmLk7+cZJ4wAMDPXt6YokjZyYRvBJ+cbtuPbgj9B9aaVyi5/doORg5OB7elOZNodt4UZwGJyB9TQAjbdyrIyyTP8u3OOM9OO3160bCzGSJTLI5YLhsCMH3yBjA9+tNj8naTFj5uMsOMDsPQHPJpSflLsyltuPMYcAdeMd+MUDuhSoyZJPLfa4wJCPLx26nH4Y7d6N3Viiu7MCNvRffkYz+WKM4YNIUVR9xcdO5P04/ShWZirOckn5S3BJ+npQAEpGxLS7io3Mu4lQxOOSe59v0pB5rOqyb/MxukVpMjcfUAnOOeO1LH5SjzBIjnkktwqkH09u9L5gWMyNJuOAQduMlskZ9sDOKAF+ZXDMvzZKxr8p289fb601lJcBWjLr8qjeTz0PXp168UgV1/wBYq4C5KhT0PSnYjYllZl5wgPTj9cUCGrny9215ScHleFVeMk9cZx65pAikAZCkLnEZYA+pJ460pyymQyZQKDnBGTjjaPTqfwpzFWXamEhx8oz8xHTP+FAEZWDIeRm46EYOfYDoR7n8zTlVySv3MjcVVhvP1Off6UuVWM8szMdqrzn6E/0FBVWbYgbec7nz8xOR09hx1oGOKlY9kb+TgA4IDFAeeSRnJyenPOaapARd271wrcfUnP6kUMm5iQp5bhj1GDz+JNKSFJwhZxzuU8Mfr2oFYNzJGUb9yxyWXqAPzx057CkYQk7wrCFOEfI3MV5wMntx04Jx1pCSsQ3eWrMPvnnvzwevoKVjgPtARTwzSffHuPYZP50DsxcMJwsStGy56uuUz754/E5pNqoNiSbNx+8p3Fz7554pGYbdzJJ5ec4XHzH+tKykfKqlS33uxA9BQIIwzSiQCUuoG0SPjp684Y/kOaVGePDbRGRjLBwzEj8cHGe3rSSqEQxrgRqoLBj8x78+2e1IZCp3+YpZvuALn5Rxu9skGgYoZVyq4jOcYyxcj15B4/GliYbvl+VQeFAx5p/4D6+/6Un75WRN6F9pJ54XPXpREd+PLOI1zzjJyO5FAAu3aVxK5CjO0hUA+oPc44ofbkqzOzqvzhpN20DtnqOvbimquIidu4gYMinhjxwPoaftj8vCRSBeVyCMsc/1wT+FADU8rKose3Gdoc8ADqc4/mefSnIAoT5TGjc7Exl8nngZx9P0pA0PzdQuMMQfmUHoPTrTVCgK67tmeFHJc47k9B/jSaT3Gm1sKGRRHuKqzMXwMkD04/rilRPMCmNo1hCEBgoTIGMkdOp9cUb0XcFXEgOCWHBHTjHbOaQqd+HjwNuSG4bHrnv9KBPUUScFwBwP4149s5/yfekcHy/3rE5IBLEjdjoMKcnknj9BS8MvQxnGfvccngY9aQyfvlzGd+CQSc47knHsAPxxTAJljjJcvsmKn5uDtHc5PP4CngBmG3yRHEONx6fTbySfX9aau7cD5JdwcewOAR/Og+WzkO+GHB2jJY0BshBHIIgqtHAoJ68bm45HoP50v7tvMbzRhRgL86hRxnj19v0pXKgqrM+4DJ4BIPv2prNkrD5m7OdxXsB6Huc96AY4Elxx5sjHHmkH5Bnpg8fnS/MSxWQMoOO+WOe2MAcegpGEbZWPekSj5+24+g9qbjIVWxGq8kA5OMfoKAtpoOeMviLayjnILYIGenBz19B25zQSqvhmSSVyFx2Cgn5enT+dCooHzOFBbkkjao54/If+PUyNoQq+WQrN1YrzgdgPTnrQGw5o44YyJWQR53sm4nc2f88dKQxxzAb9qoQzFeAXz/ex8w9PyoXyNy+ZskcLuI/hz70hIYkOfMQ9sYJPXn0oAcFkZh50bruJby1Kk4/hBAPAAx+VNj8shVCwMqjnyh83f0H6nJpyDd8oaMAt87AEYB7DPscUGQOo2nKDoCML6/nQC1EOPKDlxCB8qKp3HHsBnj3NK0pILIGCoSsRUgAHnnGfXjPahvLLKdwUhQVVe+O5Pp9KeCrPtDhQMKAFzgk/qQMn0FAgMZVMEhExy2/qoPqeWz7Z6/WmMd4G4LGjj7p4CqO5A7U0lpVLxgBCB83Un6+vr+NOPkkqnzoQDvKjGQD3J4oGC7hjezBF+ZQoDd8LwfX3pCNzYkiCjgAHIk5PQbe545zjoO1K3mfcRlzkHHIxnpk0gKxo6xMDKM7nYHGAOMfjmgLiOqAkMzuRyxLAH8WJJx7Z/Cl2qMeQI9gO0O6jr3wp5/EinCONJdpfhCWJPOe3AH9aZuXyw7Rsw/g3njGeWJoAk2Ku4/OCWA3OykkckfKfpnHPUelICxkZ2m38fNKpClcnoOmPwHfigxgEKyyOAWJ3AfN/UZ5zSY2/NIA+Gzhe3uPp/jQFmAYLIJSpSNV4bkkn0K/45pHMbbt2JppDuctjaAO5HTAHY/lTgeSxjXYBuBY8gf4mkTLKNuHfkkkYjB9PegQjBVjCxiU4yu4kLknB78knHbp7UpVlIkmlUyKvBaTdsHsOQvp7etCsWJCqSynHH8PGDQNmwtHGRtHymQcM3+FA2NIygXfM6ZHzE469AOc09vMBB2RfJjbIznamO5+nrjr2NABVTISfNYgFmOQB7CmAqpYeYmAxbcRznHf3ycUAO37dvfj77sdqY7Z79PT+tIpwVZfM8xgPnYAMPxzu59u1G+TYZt+0Y+RTjkfTr/8Aqp0m5ZGViokZeR3Vew+tAaDQyhSxaQq2MeXnMoHrk5A59qVsRxjc0iLuGB5xIZgSenfnHX2pAp83B+d2+6g4xj+nNKnlsx2xPIxOB06Z4H5nP4fWgNxHaGLe7owz1YNkYHbGD19ABTiD8zCNFJAy6kfJnnHPOfw49RSbl3D5TubgeYfv5PbHbtQFjeXEbndj5i38I9qAB3USNIxI8tc5Y4Yk9Mf/AK6RNu1lh2MQgDEoOE+re+OlAK4T5Gzg7CV79mI69TxSNlojIqp1ADMMjHtjvx+tAh5JRhGshLE9V5ye3Oef0NIpcuenlqedmCOBxknknP196BhT5SxcjAO1u59Pah9qIRtZ1Pyqc9MnkjHsP1oAQrGYXaQsyA5LKN25j6buSenPT3o8z5nWOSN3clTuIyAO3oAc84ocs2wiMhMELj1BPr+GcUrkbFRlWIHKoCM4X14oHcCjFysQhB2bN+0kAepOOT6Ug2nbG1wcMwHBclh1wTn+npTiUVCVZinAAP6496YWWMFlfjHCOOevt0oAcdpGwlZkB5jySGOeobFKd7Mvz7JWBxGeNoPc9M/ic+1ICiLtAdpXHBxxz1J9B2o2spdVwxGAZGbOT/npQJbC9F3/ALwlumDjcc9skcE/UfWkVViAWaQbFwwTPU59fr70JGONuWxwQexz6dgOtNRoQxb5HdRuyB8uemT7igYLGrxr5i5IUNtB/wBYSc5JHOT+FOKyNhZMg4JZQ3IPbdg84H1pDy5Vz5gDdMY59T9aUMGjAPlhBne3ZvpQFwXZ8uBDsHRYurNj0A49STzQu3KMz+UGICoCSdufbgL16kfWkEhkXrldo46ADPJ9zig+WzH94MgHCKO2Ovv+FACCR2QP+8A+4hWQDj25/WpShUBXVVjI3NzkP7c8mmll3cyJjIVQo3bfXB9enNMYyPuYKu0ttBAyf/r+9IOo5/nQBiAHwTk4KqOBkdMc9KI9ytl9zBfm8tAH6rwBnof1oPlGQx/OoX75UYyc+/0pP3jN5cbDfnJ7KMjHX2FMBFXhtyIhGFONxcc9BjgfXJpHWNTsdmIyCfmGM+/f8P0p6mPYY7dsEH55G6AdgKEWNW3OxGMsR16f3f8A69AWECjC+TtRM7Q7Dk+u1e3uTgnipEQrkjejE8byrMcdBg8EAfWoyUKhpEbceUyeFU8E+5z0pwTGNySMoBJVsYHPAHtQC3AFgXaSQyD7pdDhj7AZGPw60u7y2Z9pjXaApBz+GB0wMfmaaP3a/P8AOR90DqvqcfpSrwWZowEXBG5sEe3sSf0oARtjAxkeZISXkPZT03Y6egHemuqIojiViB8nDD5iOwHX/PWnJubAXa7dcsMIfp60qtuJYDByQxXovqBmgSuEit9+SRSwXhi2fLB9MnA/p601/wB4VjZ52XJY5Yrnj65Hb60qFdokij2kZ2Fx1Pr9KUKY0BBIcnLM5z3wMD6nPNAhCJQzMUjDZAB83oMcHrx9Tz7UB0yB2UcO5OAB2GM/nTUdFHMihVOeOT6AfjijdJ5RmO0AjHljjj/DNA7C9TtDAMRhpHULt45B7nrzge1LlC27dOS2Nvl5DN6EnqP0xmlZirsrbGk6vz+O3J+opNpEpU4kYDjjbsHckUDsB2oqli6jPyIZMhj646H9aT92hctGwJJ3HqCR25BP4DFKgRm+WFnkJxyRwKEZN4xkkngOfve/H50Ah6p85wEQghXlQgYPUgZ5PXrjPvTC6sHmYkDaOWyGbPf2/rSFYm83y2b7pZnbJwDg4A6Z6fnSjYCu5G+UZ3EfgCfc4NAhGCuHWPy3yAXJQA4xwuTTmJD+Xv3v975c8n19Mf8A1uKjcO0QYqi56Ej5c+nr+NSD720xBFBxnd37j6AZ/KgA3OzswYBRnaEwFXHA9vx+vOaYUhaIPJkop+XB3bj7bv5mh2URBXWRkOMkH+E/NgD8hzTm3Mw3R/LjjAI/nQAhbdv2SLIznByyjPopPXGfzo8tld/L8pc8F1HygcdT68fypXI2qsirGD0GOUWg7Arbmk2NhR64yc4/z3oBCAL8sf2heWOApcB/TJ7/AIj1pSy4AOZo1yRH8+AfY46fTikeQRqcuAP4UHX0x7U7aAgiUESnq54AHcn0+lA3uA8xtqiQLKwyy8AIpOTnbjPHqT70hUhd21lZlGDkDJ5+bP4n19qUjBfZzuODI7cnP06nsKERd2VYlVAY8jcTz+nT8zQFhCiwqfPkAVSG2ZJ3N655z9M0hiSZdsi8BdxVcfOSe5HOaRGgEhOVkkX5uB8ucd/pS/Kw2yfvFz90DH4/WgBcTSP++3IeWZFbHPvtPQcfTApV2NhSkJiUbcRADPrwo79zyfekyW+80RDZEjAEAjIyB+OKDJuBOSUUAnfwozzn9aAEULtDswi3YVUQ5OM8jA4xj1NI8jsjMu4HBjiwwAx3xzx9acPL8xfnBbHCAfrTkO5hiZV5CjC7tnqQR3AHXtQIGXClXG2MYbG773JGPU9qSTEi5by0DAZGQGUDoCOn8zUZ3SDzFVERjhSQTk8dfpj8yafmGRtvzRhc7zjv+NAWFUv/ABbiqkNsQBhz0HPAqMLnIZVQkheAQwJOCBjA68k5rpPh94cPirxTDoZvWtkcO7SImSCEJHseldN8Vfh1Z+B9FtLu01Se4lubjy281AAvy8YxyTkD86zdWKkoPc7KeBrVKEsRFe6jzUqu7Y24jO4kt3+pyfwyacNuxfICBD8qs6dfXA64+vWlRVVvmfaq5PXOT7Y/zxTcxmPeyuSRlNx+6M9fck1ocg9E8snZvViwCs5DFiPugA8fh09aQHgs0vmDG3zFOG684HBA6dBz7V6h4P8Ag9e694Wg1eTU0tpJwzwwPHkY6DceoyRXmd1C9ldS2t0geWJzGwU/dYcE/pj86zjUjJtJ7HTXwdahCM6kbKWwxZBGxfaVQLtDZzvb6e1I3lsNuDI7fPIxIAX/AGjzg/T1oQkFmZQVUgjccEADgfX+lAywVl2u2SSx+4M88etaHMJIIxEEjWTaTs5YHJHYDkknPP8APpTnzuEksqmTb97cCFH06DP9KarMQWUMcE5K9U9cHseldF8OvDsPinxNb6R5zWiMjssm3JJUD8+vFTKSirsqlTlVmoQ3ehzmAwVXaZkLbixYgH+oFPPmhstHGpBGGMmAvGM//XxXovxR+G9p4H0e1vbfVri7nurny285FAUYz8uO9eb5TOGkUIpJY4ySf65NKE1Nc0TbE4aphans6qsx4lUMGPYY8yQ8DAxgdeOn1xTf4ztO12XDSsACB6En5j/KkLSeW00h9gnfAPp+n1p77g7JuQykfN6fQZ71ZziAqSP9ewcjHljmT0zznFL91VO51+b5AZtwZue319qQKfOIbErEA46bAO59a9B8H/Cy/wBe8K/8JINStbWGQOw85GLbEPUEcAcGonOMFeTN8PhauIly0ld7nnh8mPcxjk2EDcwYlWHGBzknnHAx9ak2nczbUU8ZlU4C+2Mf0/GtfQ/CviHWbN7zR9Fu72ASeXvC5GeD27gEfnVDWtKvNIv5bLULaeyukQNIs/3lU9CAOOaakm7XIlRqRipuLt3toVXZctIzOPlxyWBOevA/ketG1GLeX5THKs5KDOOwJI9aXKBlLxuCAMEgEgnjJA716f4S+EOoeIPCkWtHUoLaW6XfBC0e5doJxk9s4z7ZpTqRgryZrhcHWxUnGkrtanmABVhCknmEdwSQT65zz+n0pEZ2dnQcbuBGMBSOnOf8frVy3sGfWYtIlUwublbZnDZAYsFJHqBXqfjX4P6b4d8I6hrEms3t09rFvWPYoDc9KmVWMWk+pVDAV68JzprSO54+Fi8kyNh0HCsvzbiT23dc+p96M+YHRJI5XkcqQ7qAfQZ6457daVyz/wCsj4AxhfX6n09aJCNipIFQMvHH3VHPHv1rU5LgVbzCIzGM8b1UhRj8ufrSHDlIZJg2Tz987x2y3p/WlPliMndJschQG6ke1I0gjQlXBzyiHv2A9v8A61ACkrj5ws6ISQmWwW9VODxweadiR9qiQK5HKsFUAdcnb1z7nPrTcIqbF3mUj754H1NDf8tFRQcnBdjkufb1NAh3IGQrbm5wGUAnPY5xTTEBuZ3CJKDvwT8y4PHfHofxpUjAYfNu47Hknv8AlUeIS4SRgWwQFXqOhx9O30oC1h/yTEdFEjHDADJCjpjqBSFZAPLAaGMEKAjDdtHpg559zzSuxYt8y7T/AABcZz2+g7UgJU7YtgZcbM/w+mT60DF2qCYkW3wDlsAb/wAe5P1J56UNtJZ8+QiEkE/eJI6jAJyc98YpA2f3cZLA9QBw2Pf6mj9y2zzJEXkgBB97qMA9P8mgBfM2naAxjQhiRgfPjqRnrTo1kCKrHaX4Lls+/J/woLZOA6qACxXG7OfX8e1NbfJLsiHmY4LkEsT6cdPSgSV2OB3Ioj2KASqZ+UkkcsCAD+JNMC7U2xtiIjjYQTgYycf5/Kuo0r4f+L9StFe20G6AdRiV12KRz0z+FN1rwJ4v0eJ5p9FuxABy6rvwOOpXpUe0he1zpeDxCjzcjt6M5ljlmPlog+9+8Tnp1wo/LmkZVUjhjuXueQPx6dfUU9CsZ28NOR1Odo7kmmhcsGMmd+CW7bfp1z0qznBRGq/uFVtnzMWA2g8YHPJPHuBTljC5ZieFyXLfIM9cD3/PikzG7MWV3jyVAz95v6ACgLuTIDjcQfYj1A65oAU72cF2SUDnaVC49OOBSKwyhXeyqdzyMxLAe+eeT/8AqpUX96AVQozY8rPr2r2e++C+n2fhq51aTXLqQwWb3CoIlClgm4Z9uKznVjC3N1OzDYGviuZ0lfl3PGDIj4bBlkYbERflyvXHXjv1xxikHlxo2wsSOSQyqBn9Ppj8K1vCWh3HifxBb6PZsgluGwCfuRoo6sRyTgdK6r4nfDW78Hafb6il8l9BK/lyKI9u1uoOPSh1IqSi3qRTwdepRlWjH3Vuzz8I3lx+b9wH92jHGPfbnPvz19KRmZlbE0r+Z8pYHjr+H5jilGxiwdWAzl2Yc59M/wCeKEVsNNIBvK7Vy2EUfTr0/nWhzClW2lfJV4+SoMhOQTxk5/z70FiTzmQjj7xKAnvn/wCtTZM72UzLlgu5mHIH4fgMUKzSMSj7Yk+7xgk+3+NArAWG4SBRIc5RgoIX3BbGOfTvmnOAMs0sjEAq0keSwPUgZOeBgcUgZ9sTfIGYfuxjgDnk/j0x7UjBgy7xv4wsY4LEnsfyoAccAO0nmwrj58zYP0Iz19qTK+arbGyBkOrfcz7EYHTsDS/J5m54y7A4Ax8oPf8AwpG2qxkdWX139CR24570DsIuxlRo4UddpKjoVHQE5/H/AApxIZlLOW2sxLtkDgduOnvxSFVkkUYb7QCMqT8qn0/DP6Ui+WIlyrSpn7xH3vw9KBCIyMRsIeRgQodNxHqct7U47YQuJMlh0j6genbH6fWlzuDMqggDIJXge7CmrtVAGjznLMUbAHHbPc0APxcf89Lb/v1/9aim7ZPQf99GigQi/M27YoA+YAJljycZOOeg6+tHlyBsLEpPTGd4DfyoZmCZbazsezkKuPQ+uKRQiAL5iqFTDMFA49AMfr1oGSSK27ZKpVVAHJBBB6+y9OlIpbAOzkndk/dHPc4z3H500beXfqRxEx4wewHc0rhmfDLGzFfuEDKcjP4460CuKRJ88gk5Pyo4Xj8uacQ6uWOSyqQTg5PuMdP0qIrE7/vJZQwAyU525x8oHQdz+NOYW+TtVSQcFjuK/QDOSfcmgYgCyBF+V1XkmTjJxgcHgUrKy9YleQnoASIyffsB+Gc05P8AWq393+AHliemPTA6UxVbqQAE4HzfeY+vp7UDFbylG5FAd/lJ3j5h3OCckUOzsCpxISMcjHlr264H60Ax7gfMw+3e0m0HYvoue9NQxL8uA7diU656nHTPvQJjndy/yKq9ABg5GBjBPYY7jihli80JJE2QASQu4EjIwD3/AAzSqJFSMrIsZcEBnyTju2OnY4HpimL0PzOYyAoZcBiMe+SKAWo7e0ZDSIqOPugMqkex5/WkZpFC+bKhcjO1myAoOTyONxJ6e1KpB2p99T9yNVyWx0yemKVjtJEnMoGd2AeTwM4x09KAsxpjVSfNfL5CsSeR7KM5PXt+mKUsyx5LKUzhEzg/U+1KAwABx05YZJY49e5yR1HtSbuA2WRUYgIq4JPc8frQMXawfCmMy4wAzAuR/T6+lNjyz7gpnfd8z4xnHpu//VxSskikRssQQY+Rc9T/ADx+GaR98pIk+UAEAAnJ55JA7fr6YoAdlZHQvMoZTkepIB7HkfgD60hIPzzTBEJO1w3GO/I70rAMZF3OxUfMXzwB220jLkIWj9uDwfpnpQAh8tiisj5Y/uxw348d+gzxinNIZPM+ZQSuHfcOBngHnqcA/iPehnWM8xpG5X5UDH5MjPPYfhSHG1VkKuoJIAwqqAOvHPY0AP2fvn2q6lsLkrhcDqeO34c1GeFZljIbBxtO3gf7X1pGVMKrRggjJAY5J9Pf3NP2Pu2xwmLzCDk4Kn/63p70BYNykA5KkHPEe3n1wPr0oJJKt5quxGEVAcgdBkDJPA78+1ISivuI+6AMscls88d84H05NJkttxEsTN97CBSq46A4oELgYYEhwh5IGEH1P8hSMUI3SSeVGF55xtB55xkn6Dk8CldY2jVQNw5IbooH97/9WKV2KsvmLEuQMDk9PpjnOKAD5pHykbquf4k2quSRyT/Fz0+vpTR8mCGVnkJIDMpB/oKcchGdGyeSVzhT247nkHvSwwSs3l2/lu7H5i0YyfUkdB7CplJRTlJ2RdOnOpJQpq7eyWrY1uWK5dm253ldyD2GM80oO0eXGyKv8bNx7jJ69vYVqQaORuaSbaxwBtHQVZh0u1jwW3yED+JuPyHFeNW4gwVN2TcvRf52Ps8H4f51iYqUoKH+J/orv7zAIBwrZdyP3XIIA9vcnvTg0uAuSq9M9MHuTjoK310yxXfiE/P1y5P5elA0yyGz90SEOQC5NYf6zYT+WX3L/M7/APiGWbf8/Kf3y/8AkTntsSbTHGVcg7SIyVJ/IZ6U8bwWSPZtHVxtIAHU47ZOAMVu/wBlWG9n8j5mGCdxzintp9mw5h/8eNH+s2E/ll9y/wAw/wCIZZt/z8p/fL/5E5whGYKztIwGAF3EAD1NC/OeUXAySFQ9AMjOOfzFdCNNsQCFgC5AHykjih9Ns3zujY5GD85/xo/1mwn8svuX+Yf8Qyzb/n5T++X/AMic+EfcqxwqGYYA5YFsnqenQfjihw29FZWGFwA2MY4z3IWug/s2x8wyC3AYjHBPAxjig6ZYnrDkYxjccflR/rNhP5Zfcv8AMP8AiGebf8/Kf3y/+RMAo7RNlSI5PmJQcqvpjq1IPvFtueM4Uc/l24roG02ybOYm5OSd55/WlGm2WCPJznrljzR/rNhP5Zfcv8w/4hlm3/Pyn98v/kTA+dwAHTaGOUj+bAGRzjr39hQd8ifOxdWJ28cIB/8AX7DNbraXYsu3ycDOflYj+VIdJsCMGEkf77f40f6zYT+WX3L/ADD/AIhlm3/Pyn98v/kTBLkNKQPm2kBSCFHHXPrThEMAlI1T7o2ryx6nPfHHpz7VvDTLEAgQ4B9GNQyWdgtzHbmFw0iNghyBgevPvS/1mwn8svuX+Y/+IZZu/wDl5T++X/yJjJ5bLumg2jGQN/3B2GM8H2xx+FAdmHLEKDzGRks3YcZzx36e9b7abYtjdBnHqx9MfyofTLFgAYOAMDDEYFP/AFmwn8svuX+Yl4ZZt/z8p/fL/wCROfDN5ZxGiuXLEcMMenHfHqaQhvIZmidyclQo5PHGQemPXpzXRNp1m2f3OMjaQGI4/wAig6dZs5doSSeoLHH5Uf6zYT+WX3L/ADH/AMQyzb+en98v/kTnjtRNkUa/Z8Abtu3d9CcUB3bc+8JCucDcGJ/Ac10H9n2YkLeW25ufvnmlGnWYUKIcAZwNx70f6zYT+WX3L/MX/EMs2/5+U/vl/wDInOsPM2eY6EZGzDZBOM8k/WljxkCORVGCzs3TaOAAO+e3TrXQf2bZf88ccYGGIx9PSl/s2y5/c9Rgncckf5FH+s2E/ll9y/zD/iGWbf8APyn98v8A5E50AEA/KF5wJWwCfp3P1pW3nasqrIeWSJSMkf3iOg9s10K6bZrnERyRgksScUDTbMIVERwf9s0f6zYT+WX3L/MP+IZZt/z8p/fL/wCROeBYJsZtgb5sN0A9c9O/Q49TSsvyiJJA6bTkcMePReo+vA963xptmEKeUdpIb756ikGl2IBHkn5jk/OeaP8AWbCfyy+5f5h/xDLNv+flP75f/InP/IRhXMifxFWBxx0H+NL5iKkabTsZgQrLtzzyQD2/njit86XY8/uMZ9GIp4sLQMWEOCcc7j26Uf6zYT+WX3L/ADD/AIhlm3/Pyn98v/kTnnVmALb5GZyS0aggD046dehxQ64P75AcjLKVYkeinjk1urpNgpyISPl2/fbgfnRHpVhGQVg5ByDuPWj/AFmwn8svuX+Yf8Qyzb/n5T++X/yJhM3LCTK8Yyygke2e/wCFIOI/L88Roo+6ykEk9APzIyBXQHTLIggwkg4yCxpf7NsTjNupwcgnk0f6zYT+WX3L/MP+IZZt/wA/Kf3y/wDkTn1PAy4US/cGxizL0yMjPXgfTNI3OYwAMnGBgn6c4/Hiug/s2y3M3k8t1O480LptiqFFtwFJz1NH+s2E/ll9y/zD/iGWbf8APyn98v8A5E5/epAWDzGbB3MqHO70BPp39M9qTYVPmM4AjXGFdQAAQAAuec9/YH1roRptmCD5RyDkfOaP7Nsi6s0O5lBALMTwaP8AWbCfyy+5f5h/xDLNv+flP75f/ImAG+Tc43BjhVi28+hbByB9aBsQlwwZs4BI/MgHtnvzXQPptkzbjAM/U0Pp1o2d0bZIxkORR/rNhP5Zfcv8w/4hlm3/AD8p/fL/AOROefkEyMrBV/eIjjGMn5Tn1PJoXzF+7v8An5XbtA298c5/Cug/s2yyn7n7nK/Mevr70v8AZ1nlyI2G8YOHI4o/1mwn8svuX+Yf8Qyzb/n5T++X/wAic8UR9zzKXY85ALED8Oh/GjO3Dx7GYnjaAGCjvz15/Uit9tLsWVVaDIXoNx/X1p40+zB/1R/76NH+s2E/ll9y/wAw/wCIZZt/z8p/fL/5E52Y7VJuJMnGXRFLH0wAOD165pMHOxUBxgFmUscnnqRx/Suh/syw3Bvs65BB69x0pf7OtcncrsCc4Lnij/WbCfyy+5f5h/xDLNv+flP75f8AyJz0keCQseWGF4Jyc/7PXv8AlTysqou5GUFs5QYI+oHLfiK3DpdiRzBnnOSxzSnTbMk/uiM+jkUf6zYT+WX3L/MP+IZZt/z8p/fL/wCRMBRjcwXf3ypHXrnHbrilw8pCFgw4LBFyF9BnvW//AGbZbGTyBhuvJ55zTX0qwZCnklVJyQrkZ/Kj/WbCfyy+5f5h/wAQyzb/AJ+U/vl/8iYTiWUFpGLb24OCAMHgHHJ5HpTWO4OB9+RsBTkADgda3jpNgVKmFiPd24/Wnf2ZY4wIcfRjR/rNhP5Zfcv8w/4hlm3/AD8p/fL/AORMAIMcRoqEYRUHDY5PA7+1JiMqGkjwRyo34Keg5PWugOm2R/5YkD0DECg6bYn70APrkk5o/wBZsJ/LL7l/mH/EMs2/5+U/vl/8ic+sjMofdlTjEeCdzHnqBzx3JFIpZUH7sZJLnPzA+4xx+Gc+1dC+m2LHJgH3dvBI49PpxSnTbM4/c4AOcBiATnOaP9ZsJ/LL7l/mH/EMs2/5+U/vl/8AInPN80K+ahfJJG0buvqO340p2jC+Uot8qAWAQt75PT6V0JsLRmLNEWyc8sTzRHp9ojl1jO4nOS5PNH+s2E/ll9y/zH/xDPNv+flP75f/ACJzvmSbWdnCRdhuBJxkDgcge/SgL5hXzJEIA+XkBOByckgV0P8AZtl5Yj8nCjoAxpDptn/zyYemHIx9OeKP9ZsJ/LL7l/mL/iGWbfz0/vl/8ic/GAI8RviMfM7EHJPtxz/nikADAA+WOcqruCAQe4/iI78E9q6L+zbL5v3A+YbScnkUJp1mucRE5AHLE9OlH+s2E/ll9y/zD/iGWbf8/Kf3y/8AkTnZNxkAlzKyqWEa9FGTz6A98daccqnlSsI9o5J/zj8zxW+NNs/L2eU2MY++c/nmj+zbPGPLYc5/1jdfzo/1mwn8svuX+Yf8Qyzb/n5T++X/AMiYDcgQiQSIo6Bsn6be314FNHl7C3mebGBuaQSAjr/9fGfauhGmWIBHk8E5PzHk0n9l2GMeRgZzgMR/kUf6zYT+WX3L/MP+IZZt/wA/Kf3y/wDkTBEmDFGEyowyhsDnHYfrzQ6lmTO+T5i7sgBA+vv7V0P9n2fz/ufv/e+Y1Gmk2C42wEYGB856Uf6zYT+WX3L/ADD/AIhlmv8Az8p/fL/5EwsFXAeEOcg4VSxDdl5GCcn6UBuHR+WLfeIDcjtkf/qFbyaVYIBtgwRnB3nIz70p02yIKmHIOOCx7Uf6zYT+WX3L/MX/ABDHNv8An5T++X/yJz5wY/L87CBdu3BDZ/ug9en/AOulH8Kjo68IqHO3jGMj2610H9nWOObdG9zyaadLsTnMJ56/OeaP9ZsJ/LL7l/mP/iGebf8APyn98v8A5E58MOVAUYbkDBz/ABYOf/1ZxS5Uny4fMkP8TBSxY59SOR79OtdAmm2Kx+WtuAv1NA02zA/1TZ9d5z+eaP8AWbCfyy+5f5gvDLNv56f3y/8AkTnyvPnSOMDrtkUAHPseR60byUUklt3RY8MPbcB+ddD/AGbY7gxtwWHQkkmh9NsmcOYeQd3DEc+tH+s2E/ll9y/zD/iGWbf8/Kf3y/8AkTn1wjs6lWfJ2kgZIzjPPT8qSTABMhDpn5grcE+hzXQNptmw/wBWw6dHI/rQdNsjIsnknK9BuOPyo/1mwn8svuX+Yf8AEMs2/wCflP75f/ImADKu7bnDjceAOOmP/rU3bG2XkVmcAZYKWI5Pf+ma6H+zbP5/3bfOMN855/WkfS7B9u63BC9Bk4H4Uf6zYT+WX3L/ADD/AIhlm3/Pyn98v/kTBBZWDIqnJ424BA7daSVsZEsmcnJVQWJP0HH+NdEbC0yxMRJY5J3HJph0uy3blh2tnOc96a4lwl9pfcv8xS8M83Supwfzl/8AInP7cNtVV6HGQWY8fn6dAcUPEuWwvC8FgCTgZz8vB6VrvpLqP3U5kA5CyfxH3NZb20lviO5VNzN0xx+J7/nj2r08LmOGxWlKV326ny2acO5llWuKpNR77r71+oj+aIvmRl3HPy8kDtx1P4ikXcM4jbI/ukdT1+nb86QiNnAEzBQSMkgbz7+30peXiGwJHGT0Cj5z3I74ruPEHMrSARnYUB+ZY1zgDgDjr37UMssi7pG3ZbcMjhR2GOp+mMVHKsZCq3mRgn5EU4PPc464GOPel2Wp+UlpAxLDJII9yfT270DYrM2Hxne56FTjH+8Kd5YAJKoIgOFRS28DrkD8vxpvG3apVDgfOBwPXj/69EiMzmILgNhcl9uBnqP/ANR/WgNBD5e0tJAFYEfdfhc9F6gA8Gnbn2LltwAB8onJZjz2/nmkd1JZ3wwZvkQDOSfX8Mce9IxjDbnkWVc7ThcAAdQCOgoA774Ak/8ACz9NG0AtHOzY6f6tumOK9A/ahK/8I9pAZGYfanPAyB+7PJ7AD/8AVzivPv2f9zfFGxkAwojmDcADmM4AA7+59K9y+Jmn+F7m3sL7xZcrHZWMrSrCx4mfbwMdTjGcD8eM159eXLiIv+up9dllJ1spqwTSvLrt9k+UThRsEWLf+EkBM/ifp0oMjndI0m2INkKDksR06c4zX1n4T17wf4u0yWx0kW1xbQgLJaPCAFU9PlPGOteD/GnwjbeEvEaLYqY9NvULW8a8mJs/MBn9K3pYnnlytWZ5eOyd4agsRTmpx8v6ZY8K/FrxBoXhqPQ4rexnMSlLad2I2Dr82cZxn2rgFaS4uWf7QCZm8yZ5AQWLHnAOOvH+FfUXwds7F/hzo1wtlAJDC3zGMbvvt1P4V414F8UaT4X8aa1dappzXizu6qwVcL+89/f+tRTqK8+WOq/E3xmEqezw/t63uyWmnwqy+/sdfqfwh0HRPBuoard3tzfXUNsZIy4CxIcddvOf614e25iBKVldRuEY5C+hPYev0r7J8RapbaX4autWuYDNbwQ+Y8YHLD0rwD4o/EDRfFHh2PTdM0ZrF/OWR5XVR8ozwMc9celRhq1SW6udOeZdhKCXJJRaW1t/measxVPKkbysDo3UDH5ZPoTxXffAXcvxNsI0kV0FvIDznHA4A7VwIAjKAl23OSEYkBj7n+eMV3fwFG34mWKgFspJllyAcDkkfiPpXVW/hy9Dwst/3ul/iX5noX7UZX/hG9IEgfYbttxUjI+Q/wCeK8DSQKIozjHBVXXbnPpn8/fivev2pGUaDoofbj7W5BYnghOOldV4BubTxh8LY1eOJXntXs7jaoGG27T+OCD+NclKr7KinY+gx+X/AF/MqlPms0k1pvp6ny4QxCFhK7bmYsmMH0z7n0NDD5wHjDHPOFJIPYcj1zyOKddWklpczWrQqs8LmFkLE4YHDD8CCPc19I60YfA/wUjj8lVuY7JLdB1LSuMHn1611VavJayvc8PA5f8AWlUcpcqgrvS/+R81jc5MRyC/yKWUEnnsR1r6W8alPCXwPfT1PlSfYkswOc75MB8Y57ua8M+GWkPq/jnSLCVPMVrhZZgeQUT5j9OB+den/tQaoVtNI0aMK5Z3unBXIGBtU/8AjzflWNf3qsIfM9DK/wBxga+I8uVfP/h0av7MrM3gi9cjCtqDlRgjC7Ex1rzP4/Nu+Jt9gYIihUHA5+XOK9I/Zh/5E/VPmJY6kSQeoJij4PrXmnx2Zv8AhZOptiNkCxg7j1O325I/Gopf7zI6ce/+Eaj6r9ThVZWxHDvc4OWwSWPpk/zOB7ivRfDPxb1/w/4XXR1trKb7PGVgndgCgJOBgH5sc+nAFee8M2VODjAK5AJPAJLEnGTX1L8HLGxPw70a5+xwGYxNuk8sbmIdhknqelbYqcYxTkrnnZHQrV68o0anI7b79j5p0aeSXxFY3FwXkeW+idggBzmQfex0/nX058ZmZPhrrDJjd5PH5ivmhG3+N4ZG2sw1JXwowufMA/Ee9fVvjjT9O1TwxeWerXZtLBlDTyh9uEByee3SsMU7Tgz08hg54bEwW7/yZ8etwhdiGiAAcBxsJzwDn3zQDKp4BIcFtp2/d9h3z6elfUPgTxR8P5pR4c8NvbxDBCJ5W0TccnJ+8cevNcF+0F4GsdPgj8RaPbpaxTS+VexRDAJPKsoHC5wcnHp71tDE3nyyVjgxGSOnhnXpVFNLe39f5HjRSJgWkVnfIywBLKPrjil3MuJV2HJ6KAvHGOD/AJ717x+zRaWVz4b1KSa1t5XS7AVnjUsBtHfGa60+HfDeh+JtT8Wa9NZCW6lX7MZ9oWFQoHyg/wAROfw/GlPFqMnG2xWHyCdahCsppKW9+i+8+WJOEImlU4ILhQTkgYxj0B/P3p8cUs0pit4WdlHI2l2z1xnHoRXr06+Edc+PV8+pGzutMaBJI5DIFiMiQoQSe/8AGMetdTd/FzwPocgsNJspJoI22lrWFUjH09ap15acsbsyp5VR951ayjFNrzdutv8Ahz52eF1d4/JIIwMEEnrzlOop0eRHuiXMf3EO4AnsTnqfoBX1Z4n0Tw94+8HC6aCKVZ7cy2lztAeM44IP8x0r5j8N7T4o0tJcf8fcPmDA2qPMUbPcEZ606NdVE9NUZZhlcsHUhHm5oy2ZmrlSu1WIxzxhjgYHy/n+VKPMaNkG0Fv4Bgsc9+O/tX1z4w8K2uueHJNGt1hso53j8x44wCEDAkD3IGPxrlfGmqeEPC3gq4tNEm06KWyZHWCFl3uQwz9SeayjjOa1o6nfX4dlQvKdRKKV723fZK584lZCrLuJjA2qm3Bz3PNAdVYct8q7VCRsVPPXA6D8K+nfinZWviL4S3d1Zwgp9nS9jVBzhcOQMd8ZFfOfhLSxqniTTtLhhVxPcohA7Ln5s+uBuPbpW1KsqkXJq1jzsflksJWjTUubmSs7W3+8zI42252xqOrMrZO49vXHv0r6B+BHgOxtdIh8S6laI93cDdbI6YESdm2n+I+/SrH7QN/Da6Bp3h+COPzdSuUR8HbiMEA9MHnP6V3upONJ8ITtGMC1sjtA/wBlK5K2IlOmrK1z6DLMpp4bFzc5c3Il06v79kcF4w+M+k6Nqs2n6fYNqDQMySzGXZGGHBCkAk8nHStb4cfE7S/GF02nyWkunahtLLDKwYSAdcEdxnkED+dfLxbzFy0p3ld+0JkqWz831zySfWt74d3rW3j3RLizAQLdxhQnACsdpyepGGwM+taywdPk03OChxFiniU5v3W9rdPzPTP2g/BVpYwjxPptuUidxHdwxLxknhgB6nr2rxZf3fMUagNnzCUHB/u56duv5V9bfFi1W8+HWtwFQxNqxXIHUcjrXm/7MdpaXMGvPcW6TSxywAGVQxTh+Bxx+FTQruNFyetjfNMpjVzGNKm+XnV/mr3PEw28hI28qHaAzBwxAOcge+M9Ka26Vf3hARvmAAOee3OMdK+mPGMHw/8AD/ieXxF4kkhlvXjTybZkD7Ao+8E9fc9O1dREPDfjbw2sght9Q064Ugbk5Ujg9eVYVTxlkny6GNPhzmlKn7Vcy6eXd66fifIVspW4jFuyibzAuedgwfUcH8Pzr638UMB8MdTbII/saU5PT/Umvl7xLpq6H4uvNKjJc210Y0fH3Bngc5PSvpvxSzL8JtSZSpb+xJMHsT5JqcW7uDNeH4uEcRGW6X+Z8v8AhrWtR8O65Z6tYyReZA37uMIdrjGCCoxwASM8c810PxC+I2seMLa2tLy0t7C2jbeERy29/UkdhUXwZijk+JmkQXEMcySSSiRXXIYiJueeO3QDAr1P9pOO2tPBNokUawIbtQRGgGRjpWtScVWimtTgwmHrzy+rUjUtFPWPfY+f1G1USGZX3MSQSD174Gc/hmmRhPuxu0jdSoYDb09e/tXtP7M1nazy601xawSuPKKFkDFBzwCa7DxtafD/AEXxOPEnieSB7ryUit7Z13KoUn5gnTPJ5Pp7USxPLNwsPD5K6uFjiPaJJ9+nzPmfesMJC5WNzn94uAwHQ89SfyFOYM6MdrOTgKI8FlHp7D36V9e6fP4a8beHVngjttR06XKgNH90jgjB5BFfL3ibw79h8eXfh3T42mZLsxwguSzEkbf5/pTo4hVG01ZozzLKHg4wqRnzRltb+mYbqxA3JnPQMDnb3bGOeM+9PeOaBkM1u8SEDb5sYxk/y4xxX0vofhzwr8MPCr6vewRvdRRg3F1t3yO5/hTPIGeg/E+tJ4L+Img+OL2bRJtKaEvGzLFchXWVR1BGODg5x6VDxTd3GN0jqjkEIuNOtWUZy2Vr/qfMsfy/KswTuS6nGPx6/hmgNtCuHCqDtBdWOW+hHPv+Fd78b/CVr4X8TRLplqF0+9QypHt3CIg8oM9s81wSfNIryMAxyApGAB6jGMCumE1OKkjw8Th54arKlPdCNtUlcFSFzuI+cZ46epzSeYqgqpJlz2BOweg7D6DpRBksWjREDckHghSevTg+wP40qspRSQF/i/dA5+g3Ejt6VZiBjZsLIdgX5iAyqR7nnNKjmQbtzhRwPL2s5P0z9B703bvkG5lJHPTcMnvz2HoKCN4CyMOcKNi4OOD16Z68ds0Cew3zbT/n0f8A75b/AAoqbcf+fbT/APvtv8aKCRPMUktGVQDAAYHscmhWj+8gZlydr4wD700N5pRedgBCs2ASe+c/hx/+qgjcQWjyn3cGQdcew4/DrQUG5AwRow8rDccjJ5/kfSm4aM7ncK207hjOCeccemMU7LBG+Qqi53MEIIB6AHPekh+RgY2QMFyqFfbgnvnnrQA/M/lqCwLFjxjOT3yfT3+tIwRn3SfdHCdiT6D296RkMexZZeAMbXGGxn0789+Oc9aarKys7S7lJwVGGzj+EHAyPXGaBpMdKoVtigE44z0JzyePTgUowisGwpQYz2HsPU/4U1TsiaQ22VbgtvyNo5zjHHpShXO1p41A5wGJUD15J6njjnpQLUamWHzR7RjByuS2P8/Snl5GQndCucZBYEjn2pAcpuGxlJHclvYZHH4UNv38qqqmArNwSfp2/Oga1FMivN8obOCCCeT2H0GDn8vWlO8KN6onOQA3PTkn0+v4U2MtJLsjcbcnJQEByM5JPpkHHPcCkVFbcyqrc8nOQBk4yM9OOc/gKBNDgGZvuEAA7mXv9D6fzpArY/1aNu6jPPTr9BSspUbo4lbAIDs3GT/EcYwPxNIFAGVXzJApAKNwPyxzz/8AroAT52m8xdu8k/J0wO/Hbv15pyyGMooTY2MqWOSBSNtVWR5YkPCnCjGRj5RnORn15HrTkJZi20bdvO1SOB6E80Be+ogjWNmd5WIHfruP4c0R5VTJ5bcDdjqTgEgY6ntTPLkLhTKh9EDhdvv/APrp/lsxC7H3kcs8ozjsAe36n6UDYh2nAkiZhHgBS2SD1BJ79aURzhVYtzjJO4cfQdaRtwCJ94hsEqe+P178dab8rFmDIm1z0wdx7Y70C1HCNo1XIKREnavXdnr9PoaXaqqyxhGDFcBj3PAJ/Lp7U3b+98t9yuMA4bcBnqT2/QUgK4CwbsEnL9SeBnJIPftjigbuSEMD/FJLkDdkAKD/AI4pEVmlPllAdwUjOf17YoYYLJtUEHnBLFB2GPU/h+FOjUnbGI5C3O4LwVHvnr+RoEMBTGGcsEXOS3Cj/H2oUyRgyCQsGUHaTjI+nXr2pAMqF8vEZ+YZYD23Dj0/meRSq0EkoYM8pVgcK2OQMcccD8+MUAwVSrPIZFByCwwRz6fQU0mEsWeMy5GXIHU56A9vT3pzbhxIsaqSAP3nJ56Y/njOakQTs8cUQUHOGLcYY+3GeOMfrSbSV2VCMpNRirtjrCzku58ocxYyXYcZ9h1//VXRQQxwrtjXk9T3JptrCIIQmcnuc9T/AIVNX57m2azxlRxi/cWy7+bP6H4S4VpZNQVSor1pbvt5L9X19LBRRRXjH2IUUnfpx60tABRRRQAUUUUAFFFFABRRRQAUUUUAFJgZzgZpaKACiiigAooooAKKKKACiiigAooooAKKKKACiiigAooooAKKKKACiiigAooooAKKKKACiiigAqC5uVgmhjZHYyttBUcD61PRQxq3UKKKKBBRRRQAUhz2x+NLRQAUUUUAFFFFABRRRQAU1XRs7WVsdcHpS1T0/T47OaWRJGYyevbnNJ3uUkrO5dooopkhRRSMyqNzMFHqTigBaKKKACiiigAooooAKKKKACiiigAooooAKKKKACiiigAooooAKKKKACo7iGK4iaKZAyMMEGpKKqMpRalF2ZFWlCrBwqK6e6ezOd1K3+xud/zoxHl5GfwqoyMcv8qjAC+gH09K6m4hSeFo3AIPTPY1zE8XlSyKzbSrjczr94+3t+J+lffZLmf1ynyT+OP4rv8A5n4BxpwwsmxKq0F+6nt/dfb/AC8vQI2k2SfORHjrtzgfT8h70OGJCycKDl8jGFH+RxTpN5WRvM2KCqjPC4AOAD+NRK6s67Z1CgEjaeCP73fA44zXuHw+o8rGib+QufvHrj/P5UyNPmCGJT5jAKAc59Of8jili+Zw0cBlEfLYbBJ7fXmlXzJHI8kImcPwTnnkEntkdaAEyWfMSq4ySJCOB0HFOiYqVVfLUZHLEAN6kDt+NChVJC+WDwGUvkA45xjp1/pkU35vL4iXaTyWPygDoCT196B2O7+BEmfibpKsQzbZiCp4yY249+M89K779qIt/ZWjLhSpml3ZJHZRx+dcH8BMH4paauVY+VMcd1Hltj8f6V7L8Y/BF54006xisbi3imtZGYCcsFbcAM5XkEYz0rz60lHERb/rc+sy6jOtk9WFNXbf/wAieRfs8zzR/EhFTJE1tIJADwBwefyFdj+1EE+xaKwCecJZMFuy7ece9bXwi+GjeC7m41fV722mvDF5aeTkRwp1Y5OM5xzwK8v+Oniq28SeKAlm6TWFgpijKtjzZM8n6Z//AFU4tVMRzR2QqsJYLKHSraSk9F93+R7X8FOPhZog2bMRONuc4/ePXy/qTMNWuGaJs+fgnOBndxx7V9SfBtDH8MdFQggiFuD/AL7V8vX7/Z/EFxsVJUgu3cjb94hiMH07+tPC/wASZGeL/Y8L6foj6g+Kv/JKNY6/8eI6HHpXyluVmEi7iq4Afpk+vNfX19a6f4y8DvZxXebPULYKJojkjp/IjpXhHxO+Gtj4L0K2vG1e51C6uLoRRoyBI1GCScZzwB6/WowdSMbwe9zfiPBVazjiIK8FHe/mecknlVjkA3bTu53bQDgDt15rtvgSv/FzdOdF2qA4AJ5xtOee/avSofhP4V/4V99ok8837WBn+2mcjaxTdwB8u3Pt0715x8BwsnxQ00YB2wSuMkEjgD+WK3daNSnK3Q8qll1bB4uh7S3vNPT1R3/7UgdtG0ULwouZCzenyVl/sza4sOoX+gTSnFyouIQx6uv3se5HP/Aa1f2pQP7A0Vjux9scfJnJ+Q8Ad68b8H60vhzxTp+sR72lt5FaRA2SEJwyADHUE5PX2rOlD2mH5TvzDEvC5x7Xppf0tZnp+v8Agvz/ANoGCDy/9BumXUnVR8uF5OfrID/30Kd+05re680vw7DIo2KbiUA9+gBH05/GvbBBYy3MWrBY2lWAok+f+WbEMfw4Br5K8f6w2veL9U1ZtzJLKVhGOTGPlUAnpgDr+lRh26s039lG+cU44HDThB61ZX+W/wCf5noH7MulNN4g1HVpBkW8ITg8CR//ALEGua+OOqNq3xKvvJlHl2IS1Q88lRkj/vpj+Ver/Ayzj0L4ZSatcIYmuS91IzdSoGBnj2NfOuqXi3+o3F1cOBLcSvPIm7PLEsfqefbj61rS9+tKXbQ8/Hf7PllGj1l7z/r5nvn7MD7vCWqfKAP7QPI53fu05z3rzD44ujfEvU/MzJtZFVQM7fl9O9eqfsyLjwZqDhZFDX5A3nJwIox24656VqeLPhRo/iLXrnWLjUb+Ga4AVkjK7QB6ZGefrWKqxp15OR6c8DWxmU0YUlrv+Z8xFFmO2FD15U8AD1J719X/AAWOfhjovAGI5F46cSuK8x+J/wALdH8L+D7nWrS/1K4nhkiEcLMNpLOFzwOwJ/KvUPg4nl/DPRF5/wBSx568ux596eKqxqUk49yciwVXB42UKq15b/iv8j5jtTu8WW4cqztfIWVSSVO8H8fwr6S+OJ/4tfqh3BRtTJIzxuHbvXzhaQj/AITK3i8t0zqCdHAP+tHXjp+X419UfEHQZfE3hK90WGaOGSdRteRSVBBzyB9KrFNKcGzHI6cp4bEwitWrfgz5X8HSTQeJ9Gnh+R0voWQnjLGT0+mRX0d8dRG3wx1MSED/AFeCTjncP6Zrj/h78GbzSvEtvq3iC+tZ47OQSQQwMXyw+7klRjHWq/7SHi2zuLePwrZzCWRHE12U+baRkKg9T146Zx70qklVrR5OhWFo1MBl1Z4hW5tEvlb+vQvfsslP+Ee1pUOQL1e2P4BXAfHXUJ7v4k30F5cu8dkUSCPkpGuwHp6kk/kK9G/ZhhaPwvqbMHBe7HDDphBXmfxvgP8AwtDVmMIkGEcAsQCdg6jv0qqdvrMjLGuSyWir9f8AMyPA3hHUvGepnTdMVIUiUSXEsi4jiXoBx1zzx1r02f4XeC/Dqxt4m8WrE+0EoWWHI6cDOar/ALL+p2kF/q2mzSKlxdLE8G5vvhN2VHA5AYHHufSuo+InwpXxR4pk1t9bFpbSqn2lGi3FQi4+U5GOB3pVazVVxbsh4DLqcsDGvTpqpNvZuyX5eX3naaCNLtfA0I0aRpdNitG+zuxyWQA818neHJQuv6dI2NouInOR8pO4dPx4HuK+rfDcei3/AILGm+H75Z7COJ7RJlO7kDB+tfOep+G/+Ea+JenaEZ0uWjurYPKkZAyzLgY6DggfjU4WSTmjbPqc5Rw84pcq002u7bfce+fGfULzTfhzqVxYzNBMVWPepwQGODg18qwmXzl2sC3dvf15/wAivqT46pv+Fur/ADKoVY2JIyB+8X3H86+XUDSABJCEVDyo45689j71pgf4b9Tl4ob+tRT25f1Z9F/s+awuseBJNJuG8x7F2hIZcZjbOOD/AMCrmfgr4OXT/idrLyRnZo26GJiOrPkK3/fAb/vquV+AfiBNH8e29o80fk6kDbOQeN55QAdzkAZ4xmvoXxBPZ+HNG1jXo4EWYxmaVunmyBAiAn8FFYVr05yivtHp5coYzD0a1R60W7+iWn6fcfPnxp8QDUPie84YNa6VIkCkHkFGy/15zX0RqcY1TwpPHHyLmzO3P+0nFfHV3cXF1dSzNEyyyEu7HLnnv0GTivob4F+OrPUtGg8OajcwxalaqEgVpBmePsRz971FaYmk4wi49DkyTHxqYqqqr/ibf5fcz52/eRMVdUWbB3ljtAIHQ/jW54HgkvvGuk2oAlZ7+Jvk/uowYn9On1z0r2rxp8F7DWNXuNT0nUjpz3DF5Yni8xNxPLLyMeuOeSa0vh38MNK8GXLaveXwvLuJG2yMgiigU9SBk9u5PrWksXTcNNzko8PYtYhKa91Pe62/M2/i3eLY/DvWJdyq7wGOPJwCx6V59+y2x+z66vbdCQPwbmsL49eOrTXprfQtLlE1hDJvlkBws7joAf7o9a3/ANluLZZ6+xQKTLCBx2w3fPI9Kw9m4YZ36np/W44nOoKm7qKa/B3OO/aBUt8TLnG3PkRH5jxkKNv4Zya9O/ZvUj4elsYDXchHvz1rzP8AaIjJ+JMxbyghs4v9/B3Zx+A46V6l+zqoX4awMqBA1xLgA5/iPeqrf7tH5GOWr/hZq/8Ab35nhnxJZ/8AhY2tMyE/6a7Ag4wOK+ifFZ8z4O35AK79EbgdRmKvnj4nIo+JmuwqysZL/DfJlgOOlfSHiyMn4WapGPlI0aTHbBEJoxD0p/12HlEXz4v5/qfPXwYwvxS0NUZmIlk3+x8txjn+lepftOMy+FtN2qebvBPYDHpXl/wPgkPxP0Ziz4VpGOHyCPLcZx79f5d69U/aXUf8IlYSnGUuxgHuSKur/vETnwC/4R6/r+kTB/ZcOLvW0CFfljJzjk5Pp0rn/wBolJW+JIaNdxFnHtJ/hyWBP+fWuk/ZZUka7IyspDRrgnPPJPvXO/tKqU+IEb7iAbCI53YA+aQexJ4PeiP+9MKyf9hw9f1Z3/7M6keBrnLFs3z4+m1a4qzXzv2k5zIEVE1I7cHlmCjrXdfs2Lt+HzsFZQ15JgN1IGACfrivKPHl9Ponxm1HVofvW2oJPluOAB8vTnP1P0qILmrVEbYmSpZfhZy2TT/M95+KF34RtNFtm8ZRl7FrkCMeW7jzNpxkL7ZridJ8W/BnQ7+PUtOtvs10qsqSpZzbgD17V215BoHxK8FBFm3W8211K4328o5wQehHQjuD75rziP4C3H2oeZ4iTygchxbnd1PGN3v61lS9nyuM5NM9LH/XHWjVwtOM00rOyv8AfdHPfHLxlo3i6fTE0OeV0tkZ5XeJkK57YPOa82lDOrRtgYxubk7vRa634r+G9H8JeIYtG0+7nkfyVed5mXLOeegGAMdj+dckCPKHlRswDHl5No59OOM4PfP0r0aKioLl2PjMxqVZ4mbrW5uttgmKhGjkZWUAsUXPzHpn6cnj6U07GO2NHV+oG3BPt7D/ABqRNylmXbvTIUp8y7xwB6Ac9M8Y5prlgpWZgF5AjRiWf0BOa1OER18v93IyKg5woO5mPb/6/Sh8CGMyYBxwufmZe3sDShtm93ym1B/rW5QngdcZ9s9PelTy2CmMMVOFDq4JOOSQcY/n+FAEv2U/8+o/X/Cik+zt/df/AL/rRQUQg787QjsTt86ToijsPxJ5oiVUAVW3gfKCeFb/ABpxfLYMhMrryoAOF9sdvf3oP3TuBwBzz8qj2x/jQTcYzbUCOHkwSEKDAJP3gMfhT5QP4rdByO3AH9O3FORRkLGhYBcE7sAZ6j+XSokMCH5NxYDl1U4A6k4J6nj3oC45FSNzgnC9fn4J9CafKZt2fvSEAgYG1R/nim7Y8DeoVCxL4Byx47ntTTGjLvMEjAnC4ONv49qAvqPVpiyu3GCVBJwevU47DNR5XG/zJAGyDIeQeeh/WlbYzsI5HQBRvJG446YXHfoO/wCFOYnedka7xnCO2ffJI7DIH40DshGjVWMhjIxgKUbkZ6kUJweAdxHOTjYPXFIYyItwWaTdyN4+Vj+HUfnTgzDPEQ5A2DnJ9BQFgkaNA7SRsOTu2kgsc46CmSKrYE0wRY8Kq45B6jPpTiojBBQPJklg55GDnr259unHvSqJchYmjzyxYqfmbuQP7ooDYaAm7zF2zdPfPuB3+lI33SWE3mE8oTz+P6CpJN+FXAB2hd6Hv3wTxn+VKokyFjTcofAJPBwOWY+g6DHfPFAkyPMMbqFdXkbJGz7p9Sfpz+PNIdwVllBIAyQvcds/4U/59ikKGUqBgYTj8en0NABIYK25i2flbhf8MUDuNJPKMRGCrMwU4JGOh/wpZCpyJFTZjjJ+UDvn3PH8qVflJbyyiHsASfz/AJ0DMZ86RXZiAQW4DH0Uen50BZCRssaK0cZQICBnnOevHvQJGUCN5JCR0CfdBP6UCN2kQOW3ryzE/wAXoPwx1pzkq2xY2DA7fvcEn9CcUAMKbY3i3xxR4H7tTnd6Aj1pTJt3rEwZlAXbj7w28KPagLHGX/eNn7qh+ST+A/WnSMCu3y2fdubZtA49/wAuv1oFdjUAQAR7dw5zGuDnvn0oWMsojSVFjUZaQnJpZRGXUySPlVHIGce5OOPakZmZRJ9lfaMYVj8gHv6UDuKxRY1jaUlGO5yx4wBxn3z2pSSUDMsZRR8u44U+v1OaRQFDMVXIXG3HQEjA9vej5iQRDHg43DPAGPb+XagBsZKfNmZB1kwMEjtgdxWh4fhWScy7ZSsY4MnUE+g9OTVECQRNKqkqxwAMgH8/b0rZ0FNtvKzY3s/zH8K8jPKzpYKduun3/wDAPreB8HHFZ3RU1pG8vuWn42NKk5yOOPXNLSPu2naAWxxn1r86P6MGTTRwqGkYKCQo9yakqtZQzLbhbtllk3FumdtWaSuNpIv6Vouraqrtpun3F0qHDGNcgGrv/CH+Kf8AoA33/fuvVfgQP+KPm97t8/8AfK16BXuYfK4VaUZuT1Plcbn9WhXlTjBWT8z5Y1PTdQ0ycQahZzWshGQsi4JFVa9U/aEH+laMe+yb+aV5XXmYqiqNV009j3cBiXisPGq1Zv8AzsFFFFc52Etna3F5cpbWkLzzOcKiDJNa/wDwh/in/oA33/futr4Jgf8ACdQ8dIJMflXvdetgsvhiKfPJ21Pns0zmpg6ypxinpfU+av8AhD/FP/QBvv8Av3R/wh/in/oA33/fuvpWiuz+xqf8zPN/1mr/AMi/E+av+EP8U/8AQBvv+/dZN7aXVjcvbXlvJBMn3kcYIr6rrwj44Af8JqeOtumfyrjxuXQw9Pni7no5XnNTGV/ZyilpfQ4/TNN1DVJjDp1nNdSKMlY1yQK0v+EP8U/9AG+/7913X7PoHm6qcc4SvW6vCZZCvSU5SepnmOeVcLiJUoxTSPmr/hD/ABT/ANAG+/790f8ACH+Kf+gDff8AfuvpWiun+xqf8zOL/Wav/IvxPly/0bVrAZvNNuoB6vGcVRr6vkRJEMciK6MMFWGQa8R+M3he10W/t9S06IRW12WV41+6kg9PQEHp7GuLGZY6EOeLuj08tzxYqoqU42b2PPq0tM0DW9TgM+n6XdXMWcb40yM1m19C/CMAeArDA7N/OufA4ZYio4ydtDtzXHSwVFVIq7bseLf8If4p/wCgDff9+6P+EP8AFP8A0Ab7/v3X0rRXq/2NT/mZ8/8A6zV/5F+J81Hwf4pA/wCQDff9+6zr/S9S08/6bY3Fv7vGQPzr6mqO5t4LqFobiGOaJhhkdQQfwNTLJoW92RcOJql/egreR8pUV1vxT8Nx+HfEW20Uiyul82Ff7hz8y/h/IiuSrw6tOVKbhLdH1VCvCvTjUhswrQ0zQ9Y1SJpdO025ukU4LRpkA1RhjeaZIY1Jd2CqB6mvp3wvpcei6BZ6bGoBhiAfHdjyx/PNdeBwf1mTu7JHn5tmf1GEeVXbPnz/AIQ/xT/0Ab7/AL90f8If4p/6AN9/37r6Vor0/wCxqf8AMzwv9Zq/8i/E+W9U0jVNLKjUrC4tS/3fMTGapV9G/EnRv7b8I3luibp4186HjncvOB9en418415WNwn1aaSd0z6DK8w+vUnJqzT1FrZt/CviS4hSaHRL2SNxlWEfBFZEX+tQf7Q/nX1TYf8AHjB/1yX+VXgMHHEuXM7WMc3zOeBUOWKd77+R84f8If4p/wCgDff9+6P+EP8AFP8A0Ab7/v3X0rRXpf2NT/mZ4v8ArNX/AJF+J80v4R8UKu5tBvgP+udZV3a3VnJ5d1bywP6SIRX1XWfruj6frdg9nqFukqMCAxHzIfUHsaipkyt7ktfM1pcTS5l7SGnkfL1SWtvPd3CW9tC80znCIgySat+I9Ll0XXLvS5jua3kKhv7y9VP4gg10PwcA/wCE8tPaN/5V41Ok5VVTlprY+mrYhQoSrR10ujL/AOEP8U/9AG+/791X1Dw5r2n2zXN9pN3bwr1d04FfTtYPxC58Eaxn/n0k/lXs1Mopxg5KT0PmaPEdadSMXBatdz5sq9pWj6pqu/8As2wuLvZ9/wAtc4qjXtPwBH/FOX//AF9/+yCvKwdBV6qg3Y9/MsXLCYd1Yq7PMv8AhD/FP/QBvv8Av3WbqWnX+mTi31C0mtZSNwWRcEj1r6nryD9oMf6fpB7+VL/Na7sXlsKFJ1Iyeh5OXZ5VxWIVKUUk7/keW0UUV459KFFFFABRRRQAUUUUAFFFFABRRSHpQAtNdFkUq6hlPUEUkRkKAyKFbuAcin0BsFFFFABRRRQAUU19/wAu3b1+bPpQd28fd2459c0AOooooAKZLIsUTSPnaoycDNPooAbE6yRrIhyrAEfSnUg4GAMCloAQ8gjOPeqmmW9zbpILm4MxLfLk5wKuUUra3GpNJoKKKKYgooooAKKKKACimlsOFw2TnnHH506gArH1+ECRJ/KVgQQx71sVQ11UNjukV2CsDhOua9XJazpY2Fuun3nyvGmDjislrprWK5l/27r+VzAMcYKFdu8E4VDkj8O3T9amO7bt3EoMDCYYuewz6/yFRn7rFSrSKpG4Icr64A47/SgwxszIsTlF4IXqxBxn3r9HP5vF/wBIwVZeAMsRxtHt79qD8zKhdwyhcAN9wnnj1PNIyoFRY43R93Cn5gP60cKqru65Bl7MdxztH6UAIEjdEYKrrksXHHYHH1yaQFSwb5vlGAGOA59M/wBKdhmcuyuoXICR8qmcYGfXjk0RlxtJSKLqwJ5yvc+v40D1L+h6tf6PqCX+nzPa3O1huj+XaGGDz3OM1o6d458WW8zTWfiS+hWVi7NNKWD4GWIB69DzXPqmf3rAgjHl7h8rfh3/AM9KQMwBbaiMylRnovUHJ6ZJ4Hbkdalwi90a069SmrRk16M3db8YeJddgNtf69dXMBPMe/auMdwKwxhQdytCqLtQoNoPsvrmpCrqD5qJIwOMKCML7j65yaavmYLAu7MrMWzk49Fx69BQopbImdWdR3m235mzZeMPEthp6W1r4j1G1tolKpBHOV2r2x6ZOf1rHmmmnma4ZmLStuDv9/ceM59e/NNYSKGXbHG4wSvQD2yep559PxpRncWI5wflB3E+pOPp/wDWoUUtkEqk5JKTbsaWieJde0KORdH1S5sIidpUSkB2PU47nnrVbVNS1DVZ/O1K6ur91BUyTSF2/XtVRVfcDs+ZcZJ+b8PbApWXeW4mZQehwAvue5o5Ve9h+1m48jk7duhsN4q8QyaI2g/2tePZFQnlCU7Av933Ht0qjp+qahpt42oadfz2kuCoa3cpKF9OO1Uzl1Krkh/kVM4GO59e/wCVPYFFUlHbcD8wOMAfhwPr+dHKuwOrNtNyem3ka2o654k18QWl7rF3eL5v7lbmYk7zwMCu38F/BvxBfXMcmsAaZZbt0inBkf8A4D2PvXmI+WRJmkeE8MG3cAeoOK9Jb4z+KBoMNlDHBHNHGEN2ULPJ6EA8A4A9c1lVVRK1M78FUwkpueMcnbbz8n/w56T8YfE1h4R8Ejw/p8ireT24tYIgdzRQhdpY9+nA9zXzbFE8koSNgZZWCAOfudgT7VY1a8u9Rnlu9UuLiW4lcF2kbcxyAemPXp6D0qA/MGSOOSRc8svU8dMDqP5U6NL2UbdScyzB46spWtFaJeR9EfEjVdP8P/Bl9LsL6B5zax2ipFKGb5sBjx+NfOykBTHAqnBw5U4x0zz9cflTIkUsp8pIhuwMLnP1x1+lSbmaTd5IOCSo/iJyf8TzRRpezTVycwxzxk1JxskrWNHSfEmv6TavbaPrF7Y2xYNstZSkbMcBm9jxV3/hN/GHnER+J9dLKcYkuGVBx1JrAVGkZAiohVcnyycH1Iz/AF/rSDd96RtmTwT2z/n3rRwi+hzRxNZK0ZNL1Zrat4n8SapZ/Y9S1nUL63lZcwSXDMpOc5I9O+fpUtl4w8WWdklra61qVpbQLtihjnZdvOAAPTqfwrDU/MPLJcA8jGFJ7c9x9akSNQ48xS8juSAT8oAA9ev+etHJHawvb1ebm53f1YouJYrwXccieasvnFvM+YvnO7HfnFb58deMFvjeNruofaAvJD5UD0/+tXNo24+Y0g6bgCgz7E/5xS73VNuFLMAcLnH1OOtDinuhQrVKfwya+Z0+ofEDxreWojuNfuFQxjciPgsT646jufwrmJB+8KSM5yMyPIuWb6dz60r7zMjFfLBYmNdnIHPXtuwBge9Iu6ItmZBn7xJ5Hr079BRGKjsgq1qlV3qSb9Xc1NF8Sa7o1q1vpOtXdhBI+4RxSlR0xnHaqeq3txql413rF9LqFxOdpeRi7EDH5D0+lQPs3FHwFyNqty+Pp9aRR++fMTLsGQuBuJx1P5+nHFHKr3sJ1JOKi5O3YfBLNFcRTRvLHNEcx+W/IbAyOO+e9bOpeNPE+pWTabda3d31vypiaQkE+rHuBWH5YB2s7lNpBA4644z3/DnmnF49+DIVVTsRAF5b6dRQ4p7oIVZwTUW0maWg+JNe0KO4j0vWLm3WQbplgchc9BzVRr/UJNTTUWvLkXnmhxMXJlMhIw27sec57Cq4YlSCd5JzgHCse5OOaPlJY7v3hTClSeT0AIPOOKOVXvYHWm4qN3ZbG1d+LvFGqWE1peaxqNzazH95FcXB2sOCMevI/Ss3SdIutZvFsdMszcXTnKwxnDNjqcf1qvKI1YecCgVflTqwHGOnfFW9E1C50rVbbUNPcx3FvIJItwOV9Acfe96LWXujVRzmnVba/G3zPYfhl8I9RttTt9U8SOkSQMJI7dG3OzDpk9hwMgdcCnftF+Lo5YYfCmmSLNJ5gkvCrfKpAyqE/wDjx+i+tcv4k+MPijWLZbS0Eelo4Cu8H327HDHp06Yz715y+0b2ljuEkYBjvYkvnksQeeeT+ArmhRnKfPU6Ht4nMcNRw7w2DTtLdvqIWDBVkZiDk4JI3c9SaEUgsYmLyAj5jwyc+tKMqDube2R/sqmRwD796aVaRlT5tmA3ycs+OrN/TFdZ4COos/iB4vsYjbweIr5YlH3pX3hR06np/wDqqprPi7xNrShdV1S8mi358nzPk6dfYdKwxuBLeWACQFdzyW7Dnr16UrIsrEuWMYJy68AkEd/6fzqFTinexvLE15R5XN29WNMikt5DFWHyszNwp9M/4VoaLrer6ElxDomuXVqJRmVbeQpvYcZ+tUM/Pu8tBtOQqgnJ7fQU9VmwHby5cjdGB/EefwIqmk9zGM5Qd4uzLOr6nqWrXiz6teXF3IoANxI24qAehbuRzgdqt6P4r8R6baC107XtQsrVSWEYnIBJOSf1yaykyXVwc/MqoC3yrz1x1z1J/Cgh9vKrGWU43/eI9WJ6ZxwO/wCFJxVrWLjWqRbkpO/e5Jd391fXcmoTzSTyO++SadiWc/3iep6Ctebxl4smtJLObxDqUkDxkTLLcEoUbgr9MHGKw8OzDcFBBGSrcn2GP60HczH92xJJPXoMjPHueKHFPoEa1SN7Sav5k2lX13pt2l7p1zNBeKOJomIZAQchCOnB6e9XtW8Ua9q0SW+ratfX0YbckUs5IRsdTWWQ7fKfNJx8yKuM/ieg4P5jmmhin3chR2HG5umOTRyq97AqklFxUnbsaWk6/rmixyQ6TrF3p8bAeakMhj3nBx06nmotV1TUdYuheaje3F5PGgjWW8kLMigk7QT7k/nVWNDHGHaJjtIBVSchie3Gc00jcgLbwASoIIIJ75o5Ve9hOrPl5Lu3boa2m+KPEOj2j2th4ivraFW3bIJiAWPJ471n6he3epX7X2o3X2u4fkyzDLO38+KjRk3Da7OqfxBcjIGMkkfr7Ui/deQh4xt+8SAGHr0z+ooUUnewpVZyioyk7F3RtX1TQ7oXGlanc2TjICxyFd/4enH5VvS/ELxtJGI5/E10hxuxG20gfUVyi7FQLEkrkrknoUHqO+T6d6aFJ3K0Rj7kn73PHPpz/I9KThFu7RpDEVqceWE2l5MlnvJ7q4e5mme4vJRuZ3bc554yT04qMqrMF25XneY/mJ9Aac53OU8uNgAMnGPyHWkIL4BjVWLHOOvHTP8A9bFUYt9WIzE7AzXDy7CcKSQSevP92l3NFG21htXIKo5IJx0Hr/8ArpH8wORJjCHncevr7Yzj/D0RjyUWRmJIyVXkDuM9c9PzpgKN3yR+RsUNnc3rjkg0HMpMiiNZHxzJLg8dB/WnyId7PcIy4ACoh/nnt7UxstMFLKqq20Apntk4/wA96AG7tM/58k/76op3nQ/3Z/8Av2v+NFABEQqiK3jCgksWDBdzdBnA5HoSfWmrGkaquFwnKknPPrz+lSbZH+SPIVQA2BgZ9/8ACmhFChSkmOrk9W+ntQGgSJ5hQTAOpGE82Qsc+/p69qc2xI1VDGzv825GIJ689PyGRSM0fl+cVVkLFU28Fj0OSeBjimRBWk2NIOmXA6j396AtccVMYU/Ii4BITBLE9uKXYzygGR8L94k9/T1pqAxjzFUF2BKhCMDPc/lQFZtqykyA87QdpH1x1oAejN5ZCMUDZzu+6T7epHvUYEWxcx+WSMgsPujGeuOvP4YpzESxGYQuEztBXoAOvWiXZHI7TPIHJIwVz36Af19qA6i7EUcyMhcBnbqxH4f15owrL8okliycq7kZ44GD2pigBd6lyJHJyx2jjqB681JIDGqmQPuJ+Yk8E/3fb6+xoFYZu8tGDFcqpyyRjIPOQD2wOMj3FK22VSu0tEcAK6gBFHPX8QcAUv7oIQwDxRjkg8BvT3xyfc01Asj70jaRFU84yOP60BZAyRrgqhfq20nPHrjsTSY5RCh9WJHyqOcDPJzj8sUuW5ZkABACkkgnPbjvTmYjaqxAk/eIPIH+epNACLtz5mDvySSo5Gfw6n/9dDPvYxM0jIvMnVg+OvOfmP1ok8wRKEBDMcqWJ+Ydc47/ANaGMhYxtIyBD+8KKuCfQA+1A0hASoZltSBtI2cKCPTHQmhdyu/m+WJSMsuwYCjoB+P06UrLiNUZemGPU4A9+/ajzCSEkYKrdExkn/aPfA9KAYobGFEvy4O+U8g+wwOSTnqKagVVREBjGT8ka4wPU9MZ9ic04b1i+RRAeCwfkgemOmKbudkxDJulx1TG1R9KAQebvZmMsix9AN33vb3+n54oij8xzsVSGzktxuH+2xyQvXj64zSrujUJvXOAueMjn5tv496dseRSG+dASxAPLHPC+4HGfxoGxE+ZsiVzn5y7LkY7Hnhfbj6U1VjMu7/Vt3mbO4A9TuxnP40nyspWOQMWbGMdP6f4U9laNRhdxPznexxnoNvqP60CI3kSYYeFpgWOFeMbGY8lsdumc9ac52oMFYUAO1eGAGeoHQE9aeS4Rdrklh90rg4BH+fxpGG6QKypGiAMQMkgkcbj9O1Ahrpi4wGj83bjLKCT7D3rc0Dato6KoXa/IHasNGHMgRHzyEDDoO5b6/nWr4eLBpFYYBUEe/JzgdhzXjZ9T58DLys/xPsuAqyo55ST+0pL8H+qNiiiivzw/ogKKKKAPcfgR/yJ83/X2/8AJa9Arz/4Ef8AInzf9fb/AMlr0Cvr8D/u8PQ/N81/3yp6nkX7Qn/H1o3+5N/NK8rr1T9oT/j60b/cm/mleVjk4HJr57Mv95n8vyR9nkn+40/n+bCin+VL/wA8pP8Avk0jRyKMsjKPcEVxHqXRv/D3XLfw74nh1G7jkeAIyP5YywBHUDvXq9v8UvDM9xFAi3++R1RcwjGScD+KvB6saVuOrWWwgH7TFyR/tiuzDY6rQXJHY8zHZVh8VL2lS97H1SDkZopE+4PpS19afnZw+o/FDwzY3Vzbzrf77d3SQrCCMqSDjn2ryf4g+IrTxPr51SxjlS2aJVj8wYYgDqR2rO8UgN4k1ZWGQbyYEf8AAzWcqhVCqAAOAB2r5PFY2rWvCWx+h5fleHw1qsL8zR6v+z7/AKzVfolet15J+z7/AKzVfolet17uWf7tH5/mfJZ5/v0/l+SOZ+IniabwvpMN7DbR3DSTCMq5IAGCc8fSuf8ABHxJk17XotLutNSDzVOx43JwR2INdL468MR+KdNispLt7URy+ZuVA2eCMc/WsXwf8N7Pw/rSaodSmupI1IRGjCgE9+KVVYr6wnD4NO3zLw8sB9TaqL95rbf5eR3dedfHzH/CLWXr9tGP++Gr0WvHfjnfajdXFva/2ddQ6fbsT57oQsrn0PoB/OqzGajh5eZnktNzxkLdNTzCvoX4R/8AIhaf9G/nXz1X0L8I/wDkQtP+jfzrycn/AIz9D6LiT/dY+v6M6yuK8b+P4PDGrrp8mmyXJaISb1lCjkkYxj2rta8p+LXhPXtb8Sx3em2XnQi2VC28DkE8c/WvZxs6sKV6W/3nzOV0sPVr8uI+G3ex23gfxVaeKrCW5t4JLd4X2SRuc44yMHvXQVw3wg8N6l4f0y8/tSNYpbiUMqBg2FAxziu5rTCyqSpRdTcxx0KUMRKNF3j0PKv2hFXyNGb+INMB9MJXkdeg/G/XLfU9btrC1fzI7FWDuBwXYjIHrjaP1rz6vmcwmp4iTj/Wh9zk1OVPBQUlrr+LZ2fwd0f+1PF8U8i5hsh5zf738P6179XB/BLSfsPhP7c64lvn8zP+wOFrvK97LaPsqC7vU+SzvE+3xckto6f5/iZPinxDpvhuwS81JpNjvsVY13MT9Kt6NqVrq2mQajZOXgmXcpIwfofevIfj1qf2jXrTS0bK2sW9x6O//wBYL+ddB8BtU8/QrrS3b57WXeg/2G5/nmphjXLFuj0/Uurlahl8cT9rr6Pb9D0kjIwelfNvxC0j+xPF19Zqu2Fn86H02NyMfQ5H4V9JV5f8fNJElhY61GvzQuYJSO6tyv5EH/vqlmtH2lHm6orIMT7LFcj2lp8+h5BD/rk/3h/Ovqmx/wCPGD/rmv8AKvlaH/XJ/vD+dfVNj/x4wf8AXNf5VyZLvP5fqejxPtT+f6E1ecav8VrXTtXu9PbRppDbTvCXE4G7axGcY9q9HrwrxN4D8U3niXU7q303fDPeSyRt5ijKs5IP5Gu3H1K8Ir2P5XPJyihhas5LEtWtpd2PZ9B1O31nSLbUrXcIp0DAN1HsavVi+BtLn0XwtY6ddbfPij/eBTkBjyRmta4mit4HnnkWOKNSzMegArspuTgnPe2p5taMVVlGnqr6HgvxnVV8eXJHeKMn67aZ8HP+R8tf+ub/AMqy/HmrJrfiy+1CHIhdwsWRg7VAAP44z+NWfhhfRaf430+adgkbsYix6DcMD9cV8upxeM5unN+p9+6U45b7NrXk/Q+jKwviD/yJGsf9ecn/AKCa3aZcQxXFvJbzoJIpFKOp6MCMEV9TUjzQce5+f0Z+zqRl2aZ8o17V8Av+Rbvv+vv/ANlFee+KPB2oab4t/sa0gkmS4cfZHxkMpPGT7d/pXufhHQ7fw/oVvpsGCUGZHx99z1P514OWYaca7cl8J9fnuNpTwkYxd+azXoa1eQftB/8AH9pH/XOX+a16/Xinx5vobjxFaWUbBmtYCZMdixzj8gD+NehmjSwz+X5ni5BFvGxa6X/I85ooor5Y+/CiiigAooooAKKKKACiiigAooooAKKKKACiiigAooooAKKKKACiiigAooooAQ8gjJHuO1CghQCST6+tLRQAUUUUAFFFFABRRRQAUUUUAFFNkLLGzKAWAOATjJqlpkNx50t5dfLJKABGDwoFJvWxSjo3cv1S1l1SxO7oWA/WrtZPiOTbHDEHCszEgev416eUU/aY2mvO/wB2p81xdiFQyXESfWNv/AtP1MkJIw80eUrlhhi3zL37jJHHtzSMCQRGzndgD5QAR0z7Z+gpWiUMdu0Knyk7ssTzxSFpiWfeUXHRlGfzr9KP5puKBskZeQyLtDbeB+vTtSNtJkkkXdxy+3IY9sYHGB+NKhQsIkgOBlnw5OfrQwRIw0zSKqgnaRgE54zjtkj60Ahdigl/MOASqEdBxzjvSA8bIZJnf+LJKKT3YUnyuS+ZWCDPC7Qfc+nNLhthZicKcLtbcB6k+v0oFqBVQ/zRxBScYYb8r3Ynt/Wl80MTtMhAcs2UH7wjoMe3HXpwBTU5G1T8zkDIPOB3OOnfihmjZwkSlstwo47/AOTn1oC41Io0BwoQjrtfADZ6dOe5NLwqufKcg/KoA4c+pyeAPzpzhuEWLCBuT0GMfoM96cGCBpCiOewY4DH+YFA2R7cAK4BwvyrjaMjkdfrn8KfM7L/y0lLudo35JHPcdgfx6dKI9yh5GDEKAWPPHfH6dOpzTP36Iqs/zvwrKMkL/EST1Pv70CHj5fkSFzjq4O3cfw5x9c0xw52vJEqRqfkQICWb1Pr9TTtuwMxZnyQMkcscdeOnXFG5owFGY0Q7WYjk+w9/egYkjAK+G81scKD8oGOCeOD16elDrHvkdmVmwu+YR5Zj2GSM/wCRSxht/wAse1shVLDAyeOnUkD+dIGYqTJLubsEwCzHpmgBWdo3WNZZUbO53c9PfOaadjvhDnBxlwWJz/dz6/y7U5TJGxM0iMxPR8Ae2fx7ChfOY7Vl+bHJOOOfmI9PT8aAuDrtO394eMbPvDLHPK9Dnr9KJFjDgOPPIyB8uQp74HQfhTWEaPgMUKqeCOWA7/ief0p6RsqFt3OPlwcKc+uPpwKQDWdN/ll3k+Uhiq8AYztyRk/yoi2hNsdvHApAzgBR2wrAfXOKerMFMh/dqFyoVPlP0z1+tNk8xFAZEDucbmHLDvgD+dMVhr/vIA00iOGI4cDZgdPlweBxgV6x4O+Dc2ueHNP1sa9BB9rgEojW0yEz7hhmvKnUCQRqyBUwASAWPHAAP+e9fWPwgOfhpoPy7MWijbnOOveuXF1JU4pxPeyDBUMXWlCqrpK/Xuux8r6jaf2bq1/atMXNvPJCGKEbiDtyoBPHGcVTRV+fagVwoXCgE5JJ7jGf6mtPxMzf8JPqrK24tqFxt3cKSXbgfXp+dZy+Z5QQFZW5yewyR19OtdK2PFqJKbSD5o4f30twI93Cg9T0555/GnFiu5sFE+8zAD5m6AEda3/CXg3xF4m/faRpUkkSZHmSNsi3f7x6+uK2734PeObe384WsMxQZIhlUt9AM8modWCdmzengcTUhzwptrvZnBIikqy7ljK7sN/y0Jzgse+AT1zRCnCKsZcuwJULhR/vdugHODUl2jWdxPb3CypNGxDrMnzJtIB4Peuk8P8AgHxZ4gsYr7StPMlnNnEjyKFfBIIBJ4GRiqcoxV2zGnQq1ZcsItvyRy8X2dFkWOTytxx8jnafbgZOKR2YoIo2O04KgDIJzxgdKnurZrO6uLSaHbLbsY5dmCFxxjjvmuoX4deNG05tUOl+RarB5zlp1GEAzkZ9u1DnFbsdPD1ajahFu29lsciBEp8tfN/hBKsSGPPy5P1yaNyxsTErtM67d6kZAPUZ/wAMVc0fT7rVtQh0vTYZLq+nyqonHO1mYj8Aa2fEPgfxRoFjFcahpotkuphHGsUoZs44GByfyocop2b1CFGrKDnGLaXXoc4ykMzSDLMRlg2SAPTPekRmG5Y9wYqSU37Rz3cDgnpXa2Xwp8cXFh9tXSCC4yEllVHA/wB0nOa5LUbG406+exvrV4LxH/eQzIRtwPzIxzSjOMtmOrh69JJ1INJ90VoooPvHyCi5IUD7zdCwHt0ApSDMxcLGduWUM3THoSOvsBVzRdJ1DWr4WGj2U1zPt/gG4kepA6D3Ndkvwb8cm3V/sFsJG5YNcoSP1olUhH4mVRwdesuanBteSOBOcYZ2ZwMblUYJIxjtwB35pEj8tkVtzZ/eEgZycZB9zkA/lXe6Z8JfHV9ciM2S2MSNtaS4dTj1IHU/hXN+MPD8/hjxLN4ek23d0nlqJYifm3KG4B9jj8KUakJOyY6mCr0oe0qQaW2pjsdzrv8AnG373XaOeD680COJxgEeVjLL0AI6ZFdzpHwn8Zanbi4XTWs4XIIWeVUbGMdDyKzfFngHxN4cRJdT0+QWuQPOgAkQegJHQ/WhVYN2THLA4mMOeVNpd7M5gMu4hZZjKzfwgquOwJ7c0hVl+bywrAdSdxZugGPpSp8zfxeWOdqyct6DPboefpTQwX59wZhkKMYJJ7Y646c1ocg9pFBMcTMhCgAquFQegHv+vWmbEMxk8vy2b+6QpA9fQdOBnvTneIArg+ZjB75J9/09qRwyJtWAhioJGM4P9eKAETaNreW+0AksnzHGPujOMn9KAvyfvFVATyFHqef8M1IhVTubZheMbsjjtz1PvTU3ySD93jIOApJCgdcev1PpQMN2xAT5gUdEznH0HGfrSA7cfujLI45dVAx9D1B4pN0mGnJHl7vkG3LE9hz2pwjYNukkZiMs2QDjsQMe5zz0xQIRg7qVaJUiAHmMcMSMZx6+mQeKcGwQWY8A4jUAMeehGOlNUmNT5ShWJLF25CjqDz14pflL79jSDqXPHT1PpQA3aGMcjiMuAxGVz5Q9iRkGld9ifKZiT8qblwNvoBngewxSuXLMJpUCnJ+UAEDrgZ7Un73O9pCqfwK2MgH3Pt396BhKysdplMzHku3zJ7nr2x+dKV2qm5nXPJGcFgPXHb2pd0jOGRlOTwq42HjgD+dNeMIRvb94W5duQSf8KAsK4AiXzMybsHyljxj5uMrwM98nJpN6xBVVmJDApHGv+r/MfL17etLEm47tzFc5GPvHHOD6e59Kcm7JBwuCdzICRnAPJPU89KBDITGM+TbiPJIEgAV/die/1pVLFX3TDagwqoAF56g+pPc0rO6o0zKjr/CzDj247mkZdsaR5QM2S24dM9SM0AJGoWNdqwtHj5RGoQH0HH4n8KVMSTbnJWMDjIyh9eh6mh1dziOPGASTnGQRwT6D2oZlDyMj7lQ4zj5RjB5/n+IoGxMKZlJVRyXJC/MQBx2H0pQsqJIzSzxqV+bHp+B4HHQUEyhm3bSzEYQHPFIANo85WjHG8qeD3AzQFxfO031u/wDvtf8AGik/tCL/AJ9YPzP+FFAAfm2xq7zs3B2sQqHoMcc+5FK+0g733qDyxJyR7g/y60L8xMxYBt3BAyMYxx6Y5/nSgPvAdWHPyhfTt9PWgBvyyzbwuGxt/wBWc49+/wCApyhpMRmNSB8x7ZOcZz26gUnnfPKyl8pgkjr9SfXrxSHzWQpvAUgZCDIOCDnn+EUCHAlS7KYwpGCGPy89iev1PpSRhnLEqqgrjfyBtHYdwPyzTlVioVVZIcYIPG45zu46fSmP8wL4cx/d2kg7j/hQFmBWOQiSWYO4wgOW2AZJ25/n70qsIm3kLE+PlXO5ye5OPc/nTiso2FgwAxhQBgk/Xp2oGVPlpsaZiApdgMDvgdhyKATQ1zyC7MNo2szDefdQP8/WkQKrBljY5UfNkAdenGT+Ip/y7y25XOcb25x78VGGWTLFnRQM/KACT0wf8aAH7lZBGNq5IVQp5wecAdRnuTg0P5smF3QhQBuAc8n0yM5wMccc0OGZmYr5ZTGAwDbRj9SRSKNqjEGyNDtQAbWP+RigLoCT+8Mi4BHLOSR7gEZyfwpoOwswgZVwMt04/PP+e1O+YIHkCkt9xMcAdyaCZ2JZzCqqPuEkD2IAOfWgAj3KQ3lopY5wr8HsB+XOeTRhlXy13OoPLP8Ad568devrTulwZFkMmCQu9QFxj1H+eBSK7cqqhiOh3t1PtQFmN+UklnG0HPKFi34Y/QdKc8hbdHhzuChh1DHknP8Aj+HY01QrAoqOEUgNx8xOexHapALiR0EamNOCN5+Z/Tj0yTQOwjLNJIo3+dhjgnjkdTk4+nSkeQMn7x3LMOFA+4Pr7/jmosAxBljwBwHcYH0WpW8lj5cfReSqnv6+ufpQAFUViqxxAgBWcJkA+mTyenX2pHTcDIgZgo+UswC7skDJz15ycjHSnCNV2A7UVW+YZ54B4/D1681CHZiPlAVD9wqCpA5xz0569zQFibcmQgLEgEeY6HnHUL6/pUSskZIgbEjHdvA6n1JPf6AipDuJO+VeSVHzYHuAOwpTsjk2uBIB1DDAH4jr+NAxqq4JbawkOcFRw2O+RnvgDp680uyVIwMqkhJBbIOM+/Of5+1NT7rSeW4+XG1+AxPQYHQdTS+TKMSCSNmA+6Rwp+n5fjQJigbhn93IAQMdSADx6/8A1qu6HIpvtzIDJLu+YA42jj09R3x0qiWIygUZUAE5wgPt61Ys8JexESSlFIA+bjj1H1PFcmOp+1w1SHdM9TJMT9WzKhW7Tj919fwOkoopqMrruU5GcV+XH9Sik4GTS1QU3Ues+W0rPBIhYDHC4q/STuVKNrHuPwI/5E+b/r7f+S16BXn/AMCP+RPm/wCvt/5LXoFfYYH/AHeHofmua/75U9TyL9oT/j60b/cm/mlcl8KoYp/H+lxzRrIm5ztYZGRGxH613Pxz0rUtSuNJNhYz3IjSXf5a525K4z+Vc38L9B1qz8c6dc3el3UMKGTc7pgDMbCvHxFOTx97aXX6H0uDrQWUuPMr8suvqe6bE/ur+Vcr8V4IZPAmos8SMUQMpK8gg9RXV1zHxT/5EPVP+uX9a9zEr9zP0Z8rgW/rNP1X5nzrVrR/+QxY/wDXzH/6EKitLa4vLhLe1heaZzhUQZJre0rwr4kj1SzkfRL1UW4jZiU4ADDJr5CnCUmmkfo9arThFqUkvmfRqfcH0paRfuj6UtfbH5afL/ij/kZtV/6/Zv8A0M1nV1PiLwt4jm8QalNFot48b3crIwTgguSDXOXlrc2Vw1tdwSQTJ95HGCK+KqwlGTbR+oYerTnCKjJN27nqH7Pv+s1X6JXrdeSfs+/6zVfolet19Nln+7R+f5nwuef79P5fkiK6ura1QPdXEUCk4DSOFBP41XGr6SSANUsiT/03X/GuH+PWf+EYs8Z/4+h0/wB014piT0f8jWGLzKWHq8ijc68uySOMoKq52+R9YAggEcg1FeW1veWslrdRJNDKpV0YZBFZPgMTr4O0sXIcS/Zxnd19v0xW3XpwfPBNrc8KpF06jins/wAj5h8Vab/ZHiK+01SSkEzKhPUrng/lXuXwj/5ELT/o3868j+LH/I/al/vL/wCgivXPhH/yIWn/AEb+deHl0VHFziul/wAz6vOpupl9KUt3b8jrKKK4H4g+PrjwxraafFp8VwrQrJuZiDkkjH6V7VatCjHmm9D5jDYWpiZ+zpq7O+oryO0+L9w11Ek2jxCNnAYpIcgE161E6yRLIv3WAYfQ1FDFU69/ZvY0xeBr4S3tVa5ieMfC+neJNNkguIUW52nybgL8yN257j1FfN13DJbzy28i7ZI2KMPQjivq6vmbxsAvjHWAOAL2X/0I15WcUorlmlqfQcNV5tzpN6LVH0X4et0tdCsbeMYVIEAH4Veqvpn/ACDbX/rin8hVivbgrRR8tUbc22c1q3gbw1qmozahfWLy3ExBd/OcZ4x0B9BVnw94T0PQbqS50u1aCSRdjnzWYEfQmtc3NuCQbiIEdRvFKlxA7bUmjZvQMCazVGipcyirmzxOIcORzfL2u7Elc58TLdbrwLqsbD7sPmD2KkN/SujrE8ff8iXq/wD16P8Ayp11elJeTFhG1Xg13X5nzXD/AK5P94fzr6psf+PGD/rmv8q+Vof9cn+8P519U2P/AB4wf9c1/lXjZL9v5fqfS8T7U/n+hNRRXlWufFW807Wr7T10qB1triSEMXOWCsRn9K9eviadBJze587hcFWxbcaSvY9Vorzfwb8TJNb1+DS7nTUh8/IR0cnBx3zXpFOjXhXjzQZOKwlXCz5Kqszz34u+EbK90SfWrO3SG+tV8yQouBKn8WfcDnPtivEBkHIJB7EV9P8AioA+F9VB6Gym/wDQDXzBXg5vSjCqpRW59bw5XnUoShJ3s9D3b4S+LhrmmjTb6Qf2haqBk9ZU7N9fWu7r5Y0jUrzSdTt9QsW2TQvuBz29D6g19IeEdetfEWiw6jbEAkbZY88xv3FehluM9tH2cviX4nkZ5lv1ap7Wmvdf4M16KKhv7u3sbOW8upBHDEpZ2PYCvTbsrs8FJt2RjeOvElv4Z0OS8fa9w/yW8RP33/wHU185311cX15NeXUhlnmcu7nuTWx458SXHibXHvH3LbplLeMn7qev1NYNfK4/FvET0+Fbf5n6BlGXLB0ry+J7/wCQUUUVwHrhRRRQAUUUUAFFFFABRRRQAUUUUAFFFFABRSAAZ469aWgAooooAKKrT2zSXcE6ylPLzlR/FVmhDaQUUUUCCiiigAooooAKKKKACiiigAooooAKKKKAGSxpLGY5FDKeoPenDgYHSlooAKw9dkb7YFVQ2EHXHGT6VuVzV5M0l/O0TKhD4Ldxj+pr6LhqlzYpz7L8z878S8V7LK4UV9uS+5Jv87EAjEckf3YyMYDfNxzkn8qGZ2k4jV8MGyvPznoT2J/D60qiQBjGj72+8xA6emPU8fTFDKTtjTcGADPJuJ+pweK+6PwkWT7xhlnBXduYKWJJHc+1R7VVRyqxjnzfMzgY7dDnJAx3NPiSQo+xWRTznHJH06GkX5VEsgyoztDEKDjpu9eccUALJJuY871ycddoAwM4wPpx+tN+VjuyzsCByAo/TnjpjAJqTBGwTMrOw3bc8D0xj8zUZZXKxqVHQMyrjA/nQA5JFy2QFGQDlsZI5Ge/5UbpVRSkke5wG3FvmI7kjt7Z9c0bd3yAOYy3O4ctgfpTVBJwI4yWwWkKAKOnH5DH1NACqjIUUqXxyVV9y+uSTjjNIBzH5UAkJf7ydASOfvYpcFvvbkiABOfvH2/OlzcNGFj8mJf4sfKAO4+uKAGffy/l/KueS+CrEckc5Jx74qTc3nGTcxaTgoCcAY9+vOOnf2FNZd0a4m2jB+4uVHccn6D8Kc8nz4Ea/N0RZGoAb/cG9AxySBn5c/p9T+FOWQR7fLySD8rJHgAAc4U+/wCdM3HfhVw56EjIx9PWnfvFj8u3R1fjLucAemM0BbuJ++8kIrMAF3eWRztOOOO5+val2tH+7kOwRkDYvzb2x046Y/Lrmk2NvMXlPK2wfQjtn8qQGFY+WTzXJG5T1XuPQUAChQqlY43LHPzDdj6+gpcGTEYD5JBYKQAv5Hp16c0bFXe42xk9GbqB6+/06UkzFSYkXbgZZgNxzjuOnFAxFKKr7kZ92So2/KAPlBJ5x06daHWJX8wybmX5Rwc49Bxgfic05BIFH7xVVVJwMLj1Y/j6U7CoBJ1z/DncM9e/SgNRm1z+9k+cj5vMUAlT2x/LODSrHNvZnTIA2hSQxGD6DJ/HFB2yy/u4ymORtXKD3PrSeW027a6R84C88j1z/nrQIUbwfvxyFsnGeD2xxg/5HPNfVvwZ4+GOiALtC2wGMYxya+Ul3INrAFmPHlfKAPf27V9VfBfd/wAKv0gEAHyDgD6muLHfAvU+m4W/3mX+H9UfMfiFs+JNUfJQm8my7Zwq72zwepxmpPCmlnXvE1jo0c7kXMyxM+OQmcsRz6Z7dqg8QPHDrl/8+G+2y4BOSP3hz9Mnv14rpfgxL5PxN0R7gqA8zqABwMxOB75yy10ybUG12PEowjUxMYS2ckvxPdfiLrqfD7wLCNFsYt4ZLa1i2/InH3iMjOMevNcV8I/ijr2seKo9G8QCCSO6BEUioEaN8ZAODzn07cc1s/tLW8kngy0uVxtguxkk4xkHH8q8d+EySt8RNBSNWLG7RiCOdo5J/LvXDRpQlRcmtdT6jMcbXoZlTpU3aPu6dNT0n9pvQ4Iraw8RwQ4kaYW10VAG8bSyMfptI/Eeldl8BJPM+FulsSxO+fJY5OfOesn9pW5jh8DWsTOoaS+TCkckBXJx+n51qfAD/klmmNs2ZknOP+2r1nJt4ZX7nZQhGGdT5esbv1uj508ZTH/hLdTVW2t9sfocb+fXH9a+n9Zby/hRdPk/LorHIOP+WPrXzD4rBj8W6jDJkSG7fEeMkfN/nivprxOzR/CDUDjDDQ3429/J9DW2K+weZkWjxL8v8zwH4LyKPinoLGLbl5Qm04ABic9Dzg8/lXvnxS8Uaf4S0i31S7037fcCXbaR8AK+OWLHO3jvjNfP3wWQL8TNB3qWm3t8xHpE2a9X/aajEnhXT92dguju+mP/AK1GIipV4pjymtKjlVapDdP9EXvhR8TLjxfq8+mX2nRWsoi82Jo2JyM/dII9O+a479qGC3i1nSZ1hHn3NtKkjbTghSu3OP8AeNZ37NiyP47uZDjYLNiMDHcVq/tSvs1HQy3IMcuAen3kzSjBQxKUSqmJqYnJZVKru77/ADR2PwD0uz0v4cQ6lDEGnvPMmlcAbmCsQq8egH5k15fefF/xoNYa5S6gjthKcWvkqVKg/d6bunvXafs3a7qUumXGgXFjO9lakyQ3ZACpu5KN2yTk8dMmrVxp/wAGG1t9blvbH7QshkZftDeXuB/udOvtS0jVlzxubNVK2CofV6qppb3dr239f+Cdh471S/h+G97rGm3DWV2totwjbQxU4DFcEEe1eb/ATSrjxBr+o+Mdela8uo9iRNIOd5HUjAGQu3A7Z9ao/GP4nWmuaYfD3h9JDbyMPPnYbd2DkKo9MgZ9eldN+zFLF/wiOp2qszSxX5ZyccgxoB07fKfyqeSVOg3azZo8TSxmaU4RlzRivk2rjfit428ZWOvHSfCulXJhiUebdraNJuc9hkYwP8muu8B3194q8Df8VJp7RTy74LiOW3aMSDpu2NyAa4v4gfFXXvC/iy80n+w7GSCLaYpZHZS6sMg+lc9/wvfxB5HmNo+kLubCEO5BH50ewnKC5Yr1D+08PQxU3VrSe65baL+vxPMNdsY9P1q/08SM62txLEoCgcIxUcnnnjnGODVMOFcHGCoxv3YODx37Zx781Y1W/kvL+5u5Fj+0XE7zNtX+NjuPX+lV9u1GSJ3Y7QC5HAyewNemr21PiZ2cny7DizfNMjREsSqksR04wvc03EwBZm3uxz+7kyW/kBz2zRtEbDbCsjAFQNv3RnuacocsI0CjruYdPqPQdaZIyTbtdlhDsqjKpyRg8Zz8vbsTQ+WkMbQqSMFw7AcDpzyOvpS75VVltVjUjO1iOcjoSfQn9BSlThl84dQCYxuJ9Sc8UCDcxVZN7hl4UbuSfTJ4pGOQdxSMlgVHPIH8RxnJ54B/Gld9qgjbhRtB3ck+pprnawLRsDyFGc4OOh9RkCgY4ssYYg7ySDlVx8xPvweOp+tKGlZmYSMrMeCy43H1wPSk+ZCfkd5GySRwo6c+3YCk2yAoJg0juTjZ1J6kfSgECh0jO4+SrAsW6/L0zjryfxoYRsXfywe21xk/Tb26fhihfKQO8gjUqflx/Ce31/pSrGpZW2BiBxubALE9OOn4elAWQjHrhCGOV2xBR9cAnr/nFIqpFL8wchRt2oNxOeT3z+JoZtiKE/etIPvjgkE9gOmcGiMSEYVgAW5+UKzegz7UBYGWFkUsyD+JY8EqDn2HPTvgUg3z43DzEOAAcEqM5PHH17+lPAViXMmcfLkHIPUDIPbJpJWWQriA987Byxz39Owx6UACrK7K2GZBz8xHOenBwTx6CjLKw3OoH3dox8o+hwefTmhlZn2eYgKjBf8AvN6ewpFDwjLlWwAFEf3sn3oEDfKoieONVDGRyoJGAOoz1+vJ9qcT867ImUKfkGCqr7ndjjp9aRF+98zKQuAVYZx1JPrkLRIFUPIzOGPOHIbLevv/AEoHa4m5fMVVnMhzyQOM/n/jT42aFMRbwwG4lV+Y57qPX1yaSNpeZWwEA+Ugck9s5/lSJgxlT83zZLF8AD3A4HTpQIZ5F5/0DP8AyOv+NFWNsn/Pa1/77ooGR/eLSMRsC9AwACgc9OhPSmhpY13ZkDkEntj+tKd5ZGmKjoUC8AD164Jpx83zWVypByTu5x6ZboKBXGg7YgkShOS7K4C7fQsfX8aWSQ4JcxrnhE7kAe3pxx0+tIWieVVaQngE43LuAPQDp+QpEP7tFGERiu/t1xxzyST168UDVhXX5RH5srTEchBuC8euME9aVsYO1pCowoVOQ30z796Rto+V3BTBJUAKT74Pp6U0eXkN5kijjav8R+h7/wBKAHMUMoUeYcAExhidxPXLdgKTDNvJiQPI4B2EE5Oc8/XtnNKM7NuAe5QsCTj+nfk8Uqq+d331UHgKQEwcDp+PrQJaDQIlby1cRsuGYMeB7eh98075tpeSSJgW6qeVH04FINqQeYd6QBSRtLcjsOfWmHydizSoB3VSDtHueev40DYuVWLLeYiEna5XJLE9cd+c8/lT3YtLzLkckluMj0APTtSdXd1Lqy8bz16cY7EgYx1xSMigAiNlRRtAOCT3OeMZ5xk/hQIePMMhfesTkFUQnnnufamCNMgktuI6sgwfXHfFDDZGyxrjP39uc5/u54x+VOMew7dsjM42hVGQvPt160Bcb8p3M/mZwWIk6e3Hbp0pynAbkMq9QTyTjnp0+lKQQDiOQhh8qoNwJ6DPfjjv17VG6xqrB48hePl+XB9fQ/iKAH+YwVVztJxsYHIBxx1PUD8qTylLfvJwz7QowwGP6/h1496XGDmPO5lK4VlO/PYsOT/gKZn5XyyEAAMVwx69ueP/AK3Wgeg4kMQY2ZlUAKXXKjtx2OOaVvLQbmmT5AQrAbfmPYdKRVU4UMgYgyOSSOO2fQUbsIHK5AHUZIHPGBnOfegGI0aDCv5sTBSpDKNx6Ejnk09ixPl7I5FGEGThSc88555JzSCJWUuwfZyzM7c4zxkdOc55HbpTU3O4xvXB+VSMN/vEAYxj26UBoA+yqQzRuWXJVnGQfUnA5ogQDLqCCTyzEZJPcg0qsm0uyGbcflcnGT9c8/Sgtbs75c4UZcA/KPbJ5/WgNBTtZxG0zvsGdxHTn146/pSYV5F3Rt1PKgnIHQDuR/kZpu5dgCqiMx2hCRjPU8Dk9PWlCuih/OVs5YE9TzjgDoMdKAABnAWRsopO3cPkUfTHBpz/ALtAryqqZ3NzzxyM/wB3J7UBizpGkkp46AYyPc8c5/8A1CmKu0EKIwd23zGBJB78dzSA6xG3IreoBp1VtNZmsYi2M7as1+VV6fsqsodm0f1dgMR9ZwtOt/NFP71cKKKKxOs9x+BH/Inzf9fb/wAlr0CvFPhh460rw3os2n6lDdEmcyI0KBsggDByR6V1v/C2fC//ADy1L/vwv/xVfT4PF0I0IxlJJ2PhMyy7FVMVOUYNps76iuAX4teFyM+TqY+sC/8AxVL/AMLZ8L/88dS/78L/APFV0/XsP/Oji/srGf8APtnfVy/xVz/wgOq7Rk+VwPxrJ/4Wz4X/AOeOpf8Afhf/AIqsLx38RtF1jwzdabp8F4ZpwFzLGFUDPJ6mscRjKDpSSmtmdGDyzFxxEJSpuya/M5/4JgHx3DwDiCTH/fNe9183fD7Xbfw74mh1K6jkkgCsjhOWAI6ivU/+Fs+F/wDnjqX/AH4X/wCKrkyzE0qdFxnKzuejnuBxFfEqVODasv1O+orgf+Fs+F/+eOpf9+F/+Ko/4Wz4X/546l/34X/4qvR+vYf+dHjf2VjP+fbO+rwj44Af8JqTgZNumfyruf8AhbPhf/nlqX/fhf8A4qvL/iLr9t4j8SPqFnHIkHlqieYMMcDqRXn5niaVSjywld3PYyPA4ijieapBpWZ2f7Pv+s1X6JXrdeB/CzxZYeF7m8/tCKd4rhRholDEEexIrvv+Fs+F/wDnjqX/AH4X/wCKq8vxVGFBRlJJmOb5fiauLlOEG07fkd1PBBcKFnhjlUHIDqGGfxqEabp4ORYWoP8A1xX/AAri/wDhbPhf/njqX/fhf/iqP+Fs+F/+eOpf9+F/+KrseMwz+0jzlluOW1NnfDgYHSiuAb4teGQp2wakT6eSo/8AZq5Hxr8Wri4sJYNMg+wQMpV53bdIQey46fr+FRUzHDwjfmuaUMlxlWajyW9TmfiHex3/AIz1O4hYNH5xRWB4IXjP6V7P8I/+RC0/6N/Ovl+bxCm4+Vbsw9WbGfwr1b4cfGPw7o3hi30zVrS/jnhYjMEYdSCeDkkYrw8vxtJYiU6krXv+Z9VnOV4iWDhTpQbs1+R7tXhvx2/5HGL/AK9E/wDQmrsovi74UljWSNNRZWGQRAv/AMVXmfxI8Q2viTxF9us4pI4FiWNfMGGOMnJHbrXoZliqNShywld3PIyTAYmhiuapBpWe5zsH+vj/AN9f519T6f8A8eFv/wBcl/kK+Vkba6t1wQa9r0/4reHI7GCOeDUFlWNVcLECMgdjurmyqvTpOXO7bHbxBha2IVP2Ub2v+h6LXzN43/5HLWf+v6X/ANDNetH4s+F8cQ6l/wB+V/8Aiq8Z169/tLWr3UFTyxczvKFPONxzitM1xFKrCKhK5jw/g69CpOVWLSt1Pp3TP+Qba/8AXFP5CrFec6b8VvDsen28dxb6gkqRqrhYgwyBjg5qdvi14Y2nbDqROOB5Kj/2avTjjsPZe+jwpZVjOZ/u2eP+IpZR4g1HEsn/AB9SfxH+8a3vhDJI3jyzDSORsfgsfSuW1G4+2ahc3W3b50rSbfTJzitPwPrEWg+JrXU7iN5Io8hwvXBHUV8zSmlXUm9Ln3OIpSlhZQS15bfgfS9Ynj7/AJEvV/8Ar0f+Vc5/wtnwv/zy1L/vwv8A8VWV4u+Jmhal4cvtPsYL0z3ERjXzIwqjPU5ya+krY2g6ckprY+Jw+WYtVoN03ujyOH/XJ/vD+dfVNj/x4wf9c1/lXyop2sGHUHNe2WPxX8OJZQpNb6gsioFYLEpAIHY7q8rKq9Ok5c7tsfQcQYWtiFT9lG9r/oei18yeM/8AkcNa/wCv+f8A9GNXrh+LPhjBxDqRP/XFf/iq8Y1u8Goaze6gEKC5uJJgpPTcxOP1rTNcRSqxioSuZcP4OvQqTdWLWhs/C/8A5HzSv+up/wDQTX0bXzH4R1SPRvEllqc0bSRwSbnVepGMcV69/wALZ8L/APPHUv8Avwv/AMVVZXiKVKm1OVtSM/wVevXjKnBtW/U63xT/AMizqv8A15Tf+gGvl+vZPEPxR8P3ehX1paW98088DxJvjCqCykZJyfWvG6wzWtTqyjyO518P4Wth6c/axtdhXrH7PjNnWFycfujjPH8VeT12vwr8W2Hhe4vf7QhneK4VcNEoYgrnsSPWuXAVI068ZSdl/wAA7s2ozrYScIK70/NHvlcR8bWZfAsu1iM3EYOD1GTUH/C2fC//ADx1L/vwv/xVcv8AErx9pHiHw9/Zmmw3QkaZXZpUCgAfQnNe5i8ZQlRlGMlex8pl+W4qGKpylTaSaPNKKKK+XPvQooooAKKKKACiiigAooooAKKKKACiiigCpb3bG6a1uEEcvJTB4dfardUdYEH2YSTSGJkYMjgZIPtVCTxCucR2xI9WbGfwrNzUdJM2VJzV4o3aKxrfX4HYLNC0Q/vA5FW7iCW8kH7/AG2hUHEZ5f6n0pqaa90l0pRfvaFn7RB5gj86Peei7hn8qlqvBZ2sODFbxqR0O3J/OrFUr9SHboFFFFMQUUUUAFFFFABRRRQAUUUUAFFFFABRRRQAUUUUAFFFFADXO1Gb0BrlXkkPzO8UYG5mbIPPtjqfrXRapIIrCVi2MjAOccmueXapIhUs2MZIJ3fie2TX2fC9K1OpU7tL7v8Ahz8Y8UMVzYmhh+0W/vdv0EO3aXkZlXO2NFBBb1J9BSqMbFZ3VjlmLcY9Mj09B1pBgRhlmQl8bnPU9c8nuT35NNZVyypuTGck5wffjoPevqT8sHMwEYWRpotx4Zjkn14BwKMgyKWhQImT87Bmx1PH4e1CdDIjDIHyM7Dp047j+dAjcuI1wAWA2qvzMc9eMk98CgdxuEXDSKys2MdwSe/HQD9akRGJCrNCwVCcZwxP9aEy3mFEPBAY5II4wPToATUTeRLvLFvJUDezZ+cj19s0AOTac7d52jDN/Co+uf8A69LvBjxHJuXsHXaF56eh7Y98Ui+XII41RwOcKvQY9acyhkIAYsSMsecBcEAdwOg9fegNBrBmAUuERRzIzfePt/j9aWRQzM0hYnd0CgqB2zmhFUEFVQuwwuc5b3GMAD/DvSRp8vnSmUpnpnlvqR0H40A2KpG5fll+X+6cKxOMD68daBtVsRsu85BK9CB198nNKFIGQrRkfNkAbhuyAec5PHH1owN+DCyKwJCkc7QegPYcH15oEIHZWOMYzyuT1xyTSFVdB59wpU8qp7DtxSxhDHlV2853bg+MdeDwP5mgtI8mWEZLENiQksR2JGf5/lQFhWC7WjSWT52wcHhen3mHTg/zFJ95cMyfN1QIBhfc+gpvy4MikE8JGf4tx6ng89QM0/YBmNtrKpAIQkZI9c9h6Dn3oB6DP3ToZG3bGxhioxx6Z7fjUiZU7VbzMsSTzljnrx0Xkn8BTf8AXBmjjduigfMo68YPX360j7UlaNGAVTtdhgZ+mOc9KB6AfJ6zRElucIchcknHsTwetIojlkLRKcAYy2VCj2z3pxxkI437QAVB+6Pz6n1/WkLQMq7V8tyTtVDnI/z3FAh8jEKi+e5LcKgAx+n86a4wu3aWAH3ueDyM4+nTFIPJj3lcKFzucsMsPr2/DFKFl2BtyIAANpXCDP0Oc9P1xiga8xCrKPLjMioAuV24JxgDPrX018LfE3hfTfh9olld+ItIt50tgrxyXkasrdwQTnNfMpkXaR5jHPA2jPA+7tOPx/maUofM2spckFiJD2/A56+9Y1qKqqzZ6GW5jPAVHUjG91Y+qftnwukkM323wo7yMSW8+Alm79+TXm3xu1Pw3ayaDdeEbjSnvIJ5JS9iUcqV2Fd2w9Mg9fT615BtwodmVlwF2oNoPPI9cYFN2htqRhycfcVvlA6f59+9Z08KoSvc7cXnksRSdP2aV+q33ufTWi+NvBfjrw0dO1ye0t5JkC3FndSBMsO6knnnkY5qLRdH+GPgW+k1iLVLVbrYQjTXSySKuOQijn+dfNXEbJ++DbiQCQFJHtjAFOLYVVWRc/xKrHH1Jz2qfqi1Sk0jRcQSfLKpSjKa2Z2nxf8AGZ8Za/C0EW3SrTMdv5jY3k/eYjqc4GB7dua7v4E+P9F0/Qf+Ee1m/is5IZWeGaV8IyuxJBY/dIYnr7V4gI2XDhUyoOWfJAPIyBn+XrSp5mFysix7s5XgsfTvjjHrjnrWsqEZQ5OhwUM1r0sU8TvJ7n0n4x1/4baHcNr7w6XqOryDdEICkkjtjqTnCj/aOKueGPHXhfxf4UlTVr3T7WSSNor20luAuFPBwTjcpHcV8vKu7crZkOeXYn6/p+VKdqIxEcTD7zbiSfQcZ54/mTWX1ONt9TvXElVVHJU1yvp382z0TwldeG7P44211p11FbaJBPKsLySYjVRAy7iznoT0+tdj+0Hrug6x4TtIdL1jT9RnjvFbyba5SRuh5IBzgV4SWZmHy4k2nGP4R6ccfnnOKWTzDxJt8tWwcclm9Ce+Pf8AGtHQTmpX2OKGaShhqlBRVptv0vbY9J/Z51LTdL8W6hcapqVtZQ/ZdiyXE4jR23DOCxHNaP7R+raLql/oE2najZ3626zmVreVZRHzGQDtJwTggfjXkhaRNu0ttP3V64HsB0+vSg7Y4j5rgEockLyfy6f/AFqbor2ntLkrMpxwTwnKrPr87nvv7OPiNrjRH8NTadKHtneX7QiZQhzuw5H3WyTjPUAVt3/hj4VaxfTR7tJ+2l8SCC8AcN6bd2P0qH4JXOj6t8MzpOnzR214I5Irvyz+8DtkCTnk8EHPbp2rgX+B3ir7c23UtLePccTMX3Y7fLjt6ZrifK6kry5T6aDrRwVGMaSrK33eX/BNvxz8FrG10q51Hw5eXRlhjLm3mcNuA5O1scH0zXn3wt8aSeCtca6kSS406dRHchSORn5WQd8Z/Hmva/EusWPw6+G8Wjzak19qSWpgtw3MkjnPzEDooJ/IYr5ljVdwUHeFJJZiMBuvQ++B6ZPtXRh+apBqeqPJzdUsFiadTDLlna7S6P8Aq59R39x8NfH9jBJfXWmXm0ZjEsojlTPsSCPxFZF/b/Cfwfp899AmkPdxxN5SiQTyFscALzj64r50fzPmO5VJ5ZuCWGOgJ5x+FOAIlWPy2LhM/NkEDqfShYS2nM7Cnn/P7zox5+/9f5iKGcr++hzI+XBOPQkdMikbJlVMO0mSSi8446nP8+B6UHDyCIM/mcl35OwHsPpzTFeARNHCu1SwGI8856dz/kV2Hz1mPDLlljlbryCCF/765oHm7NqlOTkseFUen09KcygMVUMzAYUcYX3xzz700JEMbgvy4AL5xnsB3JPJ5P4CgQjoMLukMiqrBdoBLcnJOe3rmjEe0RjftzklAFAA9eOfpSrG0kjs5kULjfg/dzzhfwpVXzB8sRHbJJ5C+5J9aAEJAbcMK2QVzjIPvSszRuehb+I55YZ6fiaG6hjHJjIG51zub1A9fypFEQkZVjwR6yZwemSD1/HgUDuHMgcvMEjJIZegyDzjPXkd/alxFGu5JGyVwBH8zfhjoKRy2R3XlFMmBux2GOMd+MDrSERmQiTZsQBmGMAegGD+lADlG3/looI6ALuYkjrk+9MAT5lUMyoNpCjKqe4+vvx3pyqcZZuWXcSCdwB9D0HpS4VmEaq6hAchc4HHOSc89uPegWgJtUbo5C4KheBkhcDAGO+AB+dI+1jukhGQcYU5zx1PfikceWVVVCyFNx54Tjux5/WlUAKql2Kk/Kvdvc55IoAY32eQrHDG52j7rAj8SfbipWPlIxM7oBnATB+nPr/nvTS1v5ZJj8oggbgcnOfTn/PpTcJuG0EyY3b2wSvbGPwoAdgKApUvnqvTAx0AP9aSPcgXyt6uxJJCYJB64z9KEUy5aKRVTk8dGx3Y5oVwo+aVenO0fKc9TyODj+fSgbsLHCoCHcisFBO44C9Op69OAO5NIfLZmmZWeTGWI/hz2/lQV4jkJc7j8ofgE9vccU5EO7K7EC5O1FxtHbk5Oc5/KgOgfOzFpONq7iCT17AD1pG+YAMECLjOVAOef4T17UMIyMKGQE/cRuT7np/ntSFdgJaTGDyGGcEnp78d80CIM2X/AEDIvzb/AAoqz9on/wCf0/mKKBXEZAT8say7uwPCAf57UKqgkeUBHjGScsffb7+tBUHCk+XuAywbJUZ446E5zj/62aHbLYJbAOMPyQf97ufegY45LfwOwALMueB2H86bvaJNuOccl0OCcYwo/r7UrptYA/KzEfOCwZvTtgd+e/pTTsR0WN/LC4GXYL7AcnPc8deKBtB8gUxqFUcbiHBLH0B/z1qXMoYbLhFOMIGGfyqNQzdB5mOFRhwD9T+PAHbOKb/ozSEZdTgbsZOB/TPr+VADvLjAJZRIwwCxGRn39Oc4+lJmNQFicM2O5+8eMc9DSx+YykxPGhBKoD/D+n+c96Uq25irxKAD8wjBYDsB14x3759hQFhG+SQvLcICGI3Ic49gP8k0rMyuGOHxyGZOCevTtgfrRGBH5flKyx5LKZM7mP8APPtTAyM6xBTJMTk8HAH+etAWFmYFD5quY15LKCd7dePxwD75pcLwSpTYOmD0z70PvCHEqrGq9k7jHXJ445xmlZ5mcRKUYkmQh2G7b0B46dDQA3YqFSSQFGeDlvqO5pfuOWUu3QKpQgg9frTsxJIzsyDpg7svn/dz3PY0zdubaZMFuD843nnngcDAxnn60ALEhViQ8iHALvnOAB04/EUm3cNojiWMZKs/TGevuaBJ8vyrGgdjtbGDk+gPJ/Hp1pQm04Zmkdzu2Mfmb3J64oAV/JBLK0jfNgMq8KDxgfrSLiSRQITnhUyMD6/Qc0myXkYeOMKGGzBJ59/8M0vzBgsYKKEJY7SOB1z7dPfg4oEBZZWZnlDJnLYUkSNjgH1/kKXzJWZmV0BHGS+MexFNUKuf3ZyoxmZflA9x3J/H+tGcwxO6sRzsGPl68DqMCgYMqy5dmaQgDOxiq5PfnoMUskhKqq7NpzhmPBPOWJ9Og/ClIZmHyxHBO48FQc5z1GfocdaQhs9AYkATruyRjPA55J9KBAqsMCNVVwOF29QfTt2oYFgIVdSg5b+6fxpZDIqsJNhZ2PIBBJ/2V70nll1ZWWRE3BSR8oz6k9ePxoBCswjLO7FiSeSAAc/05xikQybjNGEjLHr94kY4I7Y569OaXzRvaR4lCu24bW5IJOPfnr6cc03czjcibkJ3fP0x9e46fXigOg4CTHlqFCHmSRv4voOuPemjzgvAWUL9zCce3vxStniQx+YNx5IJG70wP8ijLRsE2KZc7icHCn0x3A9O9AG34fdWsMKCuGPynqPr71o1laEXXzI5Wy+AewyB3xWrX5vnVP2eNqLvr96uf0jwXifrGSUJdk19za/JBRRRXln1IVBeztbxq6xGTLBTjtnvU9FDGtyG3WZWl8592W+XjgCpqRhkEZI9xS0JWBu4UUUUCCiiigAooooAKKKKACiimqxJYbWGD1Pf6UAOoorvfBfwx1DWFj1DVJG0+1ZRtXGZHXr06L9Tz7VrRo1K0uWCuc+JxVLDQ56srI4KqWs2E99Z7IFYurbgADz7V9L6P4C8Laaq7NMS4kHWS4PmE/geP0roLays7YYt7S3hHpHGF/lXpxyWclacrHhT4opwlenBv10/zPiVtL1JW2tp90D/ANcmpF03UWYKLC5z/wBcjX3FRUf6ux/5+fh/wTT/AFzn/wA+fx/4B8d2TR6XAlpds6P94sykKM9s1oqysoZWDA9CK+qL3S9MvUKXmnWlyp6iWFXB/MVyuqfDDwldh2trFtPkb+K2chc/7pyv5AU5ZLVgvckn+AocT0Kj/eQaf3/5HgdFdd438Bap4bU3SsLywz/r0XBT/eXt9eRXI15tSlOlLlmrM9yhiKdeHPTd0FFFemfBfwzpOsW19f6narcmKURRo5O1eAScDr1q8PQlXqKESMZioYWk6s9keZ0V9Jf8IZ4W/wCgJaf98mmTeCPCksZRtFtgD/d3KfzBr0f7Gq/zI8RcTUP5H+B84UV2vxM8ESeG7gXlj5kumSnALcmJv7p9vQ1xVeZVpTpTcJrU93D4iniKaqU3dMKKK9k+FHhDQrzwpDqd/YpdXFw78yEkKAxUADp2z+NXhsNLET5ImOOx0MFS9pNX1toeN0V9Jf8ACGeFv+gJaf8AfJo/4Qzwt/0BLT/vk16H9jVf5keR/rNQ/kf4HzbRXpPxo8NaToyWN5pdsLbznaORFJ2njIPPTvXm1ebXoyoVHCXQ9vCYqGKpKrDZhRXY/CXQdP17xHJFqUXnQQReZ5ZJAY54zivYf+EM8Lf9AS0/75NdWGy6piIc6aSODHZ1RwdX2Uots+baK+kv+EM8Lf8AQEtP++TVLXvA3hmbSLpY9KhgkETMkkeQVYDg9a3lk9VK/MjkjxJQckuR/gfPVFKw2sV64JFJXkH0ZDb/AGjzJvO2ld/7vH93FLBCIsksXdvvMepqWmo25QxUrnseopWG2OooopiCiup+FujWeu+LY7PUEMlukLzMmSN2MAA47c17SPBnhYDH9iWn5H/GvQwuX1MRDni0keRj85pYOp7OUW3ufNtFfSX/AAhnhb/oCWn/AHyaP+EM8Lf9AS0/75NdH9jVf5kcX+s1D+R/gfNtFfSX/CGeFv8AoCWn/fJo/wCEM8Lf9AS0/wC+TR/Y1X+ZB/rNQ/kf4HzbRX0l/wAIZ4W/6Alp/wB8morvwN4VuLd4To8Ee4EB0yGU+o5oeTVf5kC4mw99YP8AA+cqQcDk5qa8i8i7mhByI5GUH6HFP0y3F3qVtaltomlWMn0ycV5Fnex9E5JR5ivRX0fb+B/CsEKxLo1uwUYy+WJ9yc0//hDPC3/QEtP++TXr/wBjVf5kfOviah/I/wAD5a1+ylu7dDDy8Zzt9a5qSGWNtskbqfQivqzxb8NNFv7CR9Ht1sb1RlNrHY59CD0+orxC8t7izupbS6iaKaJirow5BFeXjcunRl73U93LM6pYmD9n06Pc4W3tLi4bEULH3xgCus02HyLGKLeH2jqOlWTyMHkVe+HWiw3vjux02ZWbT7ks0kYJ4KjOM9gawo0LTUV10OzE4pOnKUtFFX+4o0V9JL4L8KqoUaJa4HqCf60f8IZ4W/6Alp/3ya9v+xqv8yPlv9ZqH8j/AAPm2ivoy+8C+Fri0kh/siCMspAdMgqex61873Ufk3U0IORHIyZ9cHFceKwc8Nbmd7npZfmdPHc3ImrdyOiivffCXgjw2nh2xkn0yK4nlgSSWSTJLMQCe/A5pYXCTxMmovYrMMxp4GKlNN37HgVFfSX/AAhnhb/oCWn/AHyaP+EM8Lf9AS0/75Ndv9jVf5keX/rNQ/kf4HzbRX0l/wAIZ4W/6Alp/wB8mj/hDPC3/QEtP++TR/Y1X+ZB/rNQ/kf4HzbRX0l/whnhb/oCWn/fJo/4Qzwt/wBAS0/75NH9jVf5kH+s1D+R/gfNtFfRt54F8LXNtJD/AGRBEWUgPHkMp9RzXzrcJ5VxLGOQjlfyNceKwc8Nbmd7npZfmdPHc3ImrdxlFFFcZ6QUUUUAFIT04zS0UAZuvsBapGdh3vwrdz7Vjkuo3SIWbGFVuEH1PpWlrzKZowVVtq5G5chT64HJOPbHvWX5eEHliRpHGRvz+GN3br7Cv0TIaXs8FDzuz+duPMV9YzuqltG0fuWv4tih1aRZMKZG+65GAAAADg9O9Cg+TtWdVXr85+X3/D2oJ807Y52YvnoA+4Z446Y9+aRvKDKJIir7htRCep6DAxn1717B8dqxzxln3ysJD/CAMHHYgdaYPIxhWETHCrg/cz3wORjknNKqjeVjYdAXYjBPPf2z+tKyTFdpaMsxwMoDye/boO3PrQNIRtzgMZECHJQZwcZ+8R3Pp+NG5vLysjSqMg4XJAHX60u1WaUxK0jZwzYOxV7D06H+WKbPIin9/wAjbtRQDz759PrQIdvfBULk7f4ASEX3HbmmIIcMkcbhNwTcVPzfN1/Mn8KeqyIMRskTHGQVBI7/AMvYUgkkT7rHJ3IquAMsTtOB3IzmgQBVbLbgRgA5OBgenp9KPlIUrI6bTyCucge/SgqP3aOY92R8rSYA44A559eKHkV9zLIpUMMM5AAx1OOuPc4oHZibWMglIlDdIxnB9M49KOMkKvndAxb8MD6U4MAMKFkbazszHBGSBksen1H/ANYtGcedLOqjGFIIC59F9TQA5lXYFdw+B92MZXr/ADpoKMMEMy/eZu4PbP4Uu1xjy4ym4gE53N9Oeh70H92kg+cuDyWBB/H3oANzZCxusL44UcMg69egODSb1BEUL4UElcjacevNO+USbZI5ZTn5gAACeOM9vft9MGkQuyucqEABYxKNpPcnnn+tA9Abc7YlkIfJO2NzkD0z0JpQ3lIVWMDbgsCwbA+vYk4pB8wCiMLn7q8b9vv6UoSVVEaiLcTuOw7QAB0x3+uaBDNv7seYqc8EjoD1Iz3I/SnO0m4u7KJW4UKMnn0A6Cl3SIpnAidFBwSCoHzHJJ+te/QfBbwrJEkq32rqzKGyssfGQM4+T+Vc2IxVPD25+p6OAy2vj+b2KXu2vfzPAmXZwXZ8RnhV/r6npmm7vNmDKq/JlyxbI64Gcd+n6V9CL8E/CS7Nt3rA29MzoSD6/co/4Ur4X8zP9oazs242+fH19fuelc39q4fu/uPQ/wBWMd2X3nz6DPgn5ZnKhV/hVRgc47ew6+tNKzbiqsrcAsAuf/1V74fg54OKSQ/2jrIeMHKCRc9eSBsyR7ipYPgz4NlUSw3mqlSMfLNGB7/wZz9abzOgu/3D/wBWMf2X3nz6jfvCyxlZFBC7Rjj29h+tOXEfzOuJjwO5Cj36Y619CN8FfChTZ9u1oLjAAmj4/OP+dA+CvhTY6i81ddxySJY8+g6x9sCl/auH8/uBcMY7svvPnmHYUJVdsajrxuY+mD/IU4fuXfy9yMoUdQ2cg8D39q+gU+DPg+ZRi+1d+ON08ZI/OPNPX4KeEQu37Vq59/OjyP8Axyj+1KHn9wf6sY7svvPnd41bhlJctgbmJPXOMf3qlIlBLP5jEDapA5YnHA9Pr7V9Aj4LeEUQRi+1dWOdp8+Pd74zH/SmD4IeFVVdt/q5YHkvLG3HoPkGPrR/amH7v7g/1Yx3ZfeeAHcyujbigxkleB7A9yaUFyUMKliQdi+3ufz6+1fQP/ClfB7hlW81c8/Ni4j49R9z/wCvSSfBXwivDajrKK2Fx58QB9B/q/r+dH9qYfz+4P8AVjH9l958+bvMUEzB1Yc/w8nPU/TrTv3Y2iONWC/djDZ3EjrmvoR/gr4UY7he6wG4GfOjPHp9z3pg+C/hDDSnUNYI5y32mMAD8E9KP7Uw/n9wf6sY7svvPn1AYgNsSq45cscfhnvS/dRtzoDgmQsDyfr/AFr6Bh+CvhJkDR6lrLoR8pFxGRj2/d4xS/8ACkvCONpu9YK91M6YP1+Sj+1cP5/cL/VjHdl954JYXd5Y3AurWW4tnU5zAxz7ZI6fQ1uN8QPGTROkniO/ZcBSqy4Gc9M45r14/BTwiJGka/1nIGcG4jAUfTZgUsfwX8JSKskepay6lflZbiLGPbEeKTzLDPV/kaw4ezOCtB29JHgU89zdXEtxc3jyTSH55Hct/wDqqNoy6L5ssbxqCAE456lfUn+pr6Ab4I+ECNrXmsc9xNGDn14jpV+CXhJeftms5xgEXCcDGMD5M+vvz1p/2rh/P7jP/VjHvV2+8+fP3CktINhXPHcnPXHUmj5mDDzkKKRklsFj6Z9PWvoUfBXwnj5r3WGHHBmi/pHTf+FJeEt6sbzWTtBwPPjA5+kdH9q4fz+4X+rGP7L7z58RvlKLMZMcbNpxk4HB/wA8fWlWRgFwpfJO1MYck/xEfmfbivoP/hSvhRk2fbtZ2hif9fGDk4yc7P5Uq/BTwirblutXB5/5bR//ABuj+1cP5/cP/VjHdl9588L5YdgI3aTGXfae46D8KcEUFVVxlRkZyAMjjP8AjX0J/wAKV8Lbl/0/W+uT+/iwcdM/u6Sb4L+ESrtJfauAxJJ+0RgZJ/3MdaP7Vw/n9wv9WMf2X3nz3hNhRWdf7uBuHPX8OO9I6q/3t/lLyMfKGPtVzWoorTVryyhdmitpXjwx4ABIGT1JwR0/SqkZXhl2TOzAAg7hwO3bFeindXPn5RcW0xWyGXOZJOu1v4fp70BV24dkTkHYnJxjOD/ntQn707nlQRodzYcFR/vH1/Gk+Zl8yNdzbSRITkemcdDxwKYdA3RqNqox4C7SMFVHpnt0/WgsqqNu1ATwHUksRxmnFGSQ7jKW2BhuXoCM/h17/pTc5Cl/MYkcBRnAP4fketAgkYR5HmF3YfOW53H69DilfzGDLJIoHCr8+TnPUkdBk0qbjIFij2DnIjHzgDsx/n9aSPbtJUIccc4yzewz04/Q0DQqr5Tny1few+UOdxPqSO2BmmA5LSFUwOmOoHqfQGnBJUDbVj3v8oHAIyepPc4+lOCyhgoWNtrDcoHzE44GaAuhu7a253RUUYTA6568dcgZP4CnIrEI0kuCWyQFycds+w64pobzG3rGGwQoKDcN3bHYkc/lRIuQyqhckln3tklQCOn1BFACOwkxCse4kgcsMj1z7U9S+8MzJIi8rGowCfx7e9J5u99gWTzCTwDnPtgDp9KRPML7Cg3ls7UPzkj1HagVgKzBtxKbySCirkjnp+tJ92UKY8EfMCB1P9Tx+AojxgEwqqIAWyDlj6buvQkk/wA6dAZZR8vyqQSVA5+vPQe3tQMQ/fEtyucH5c8kn2xSRktIQFG48u5PTjtnj15pyMELvE0bAIAWZef++cGmkjayLJvUcsHUkZ4wOe3/ANegQ/zoP+mv/fIopmY/78n/AHx/9aigVgBhYjdGojTIJYjLE9vy7UHGzaQmRj5c/ItO+XYWzsjBGWxjjpge2c++c0ilSrbTlwcAsOjfh1NBQKkUaqwgjycnaRkhR3/H09qSPaJMqFLDO5scgkdAD1Pb86V1+QvJDO4JwSW6Afh25/OlySTmNGkwVXPHljvwSM8dT/jQAzy0kkIZkmxj92PujHUHH+eakUysr75HCdBGq/Lz/KkEWAfLG0dOuCT35NNBZiB5iFc4y4wB9OnNABK0bblLh449qKCOpx+gFCrt+RSDj2wCcDnHYenelOzISWQhOu3P7w89uPbP4inCTkyLGFfBIyflUtzgccnpjr0NAhBHvAaRg5bjaq84pcsA28oAWwFbknHYf41Gu0oWKtu6bl5ZgO/HagEbxGrvuxn5wCVz3PT8qB6jkCsmV3FixOfvAgHj8eKPm2sHYGPPKgkhm7n6804DcxZ5uCeitsAUDqe4GMH1P40jMcJDGOT94sdpwee/agQkakBnZlXn+JuPb6mkDMv8ABwdoQbmI6dsYH+FH7rdvZZHIPyr1UD+9noaNwcOWUKMEs2ecdAD+uPxoG9x6/eLM24qo3Kx4GQOD9Mj86j2qucRo27j5ujH0HtTgoLtuhaQAdlII9MH34pCJFCbI1iB4UsMhfUnnrQITMcbCMxlpN24BDkZHr9O1GRnYqndxuK8A46A+oByac37pBE06jjkheSo9cZx7Up+X92m9RuGd3PToO2T6+lAMDs2k+a0aBj8zLyTgZ+lNbcx+WRiZMDbnnHqT3GKdGqLvkEKsMHa79z9OlNB3NuAQtjkq3/1uKAHvtjUsqqBwqAnqOeAO3SmIkkaiRjKrE/KAxLH6nsen4YpGGSwWaRm4ADfexjnn+lSFZDIwV9iH5fnbPHck9+c8D86BjBvUeWojbjLdgvpQQBysjuYwSDj5Rx1HrTkVjxnarZ3jaDwO3XjH401DG+Fj2Y3dF6KPfPf/GgByh/mjaQsWPz7WwhPXb/X8KJGXd5kcgkcvgEcYxnkH09P/rUn7wqWbEKEliinPsBn/wCt+NIGOSobcyjEat90HP06YyPfrQIcSpmBSRyyqSWZsAf1NNj8wRhVYPuBVYgMZHPGfqeT2ocFjtYkgDMgUdMdOnSlfOdrrs3MB6tj26Y4/rQMuaCypqHlpGEGwjgcHp3/AKfU10Fczp7PHeRuUDDeFVi3r6KPbPJ/Kumr4biany4mMu6/I/cvDPE+0yypSf2Z/g0v1uFFFFfOH6OFFFFABRRRQAUUUmOc89KAFooooAKKKKACiiigAooooA7r4N+HYtZ15768jD2tiAwUjhpD938sZ/KvdxXAfAm3WLwfLMB80107E/QAf0rv6+ry2kqdBPq9T8+zvESrYuSe0dEFFFFd55AUVRutZ0i1kMdzqllC46rJOqn9TT7PVNNvG22eoWtw3pFKrH9DU88b2uX7Odr2di3RRRVEDJ4o54XhmRXjcFWVhkEHtXzl8Q9BHh7xPcWUQP2ZwJYPZT2/A5/SvpCvI/2grdfO0m6A+bEkZ9+hFeXmtJSoc/VHvcPYiVPFez6S/wCHPKq9l/Z+/wCQDqX/AF9j/wBAWvGq9l/Z+/5AOpf9fY/9AWvKyv8A3lfM+hz/AP3KXqvzPTKKKK+pPgCDULO3v7KWzu4llglUq6N0Ir56+IHhS58L6qY/mksZSTby+390+4r6MrO8RaPZa7pUunX0e6Nxww6o3Zh71xY3BrEQ/vLY9TK8ylgqmvwvdfqfL9fQnwg/5J9p31k/9GNXiPivQb3w7q8mn3i5xzFIB8si9iK9u+EH/JPtO+sn/oxq8nKouGIlGS1t+qPoOIakamDhOLum1+TOtooor6M+LPMP2gf+QVpn/Xw3/oNeO17F+0D/AMgrTP8Ar4b/ANBrx2vlcz/3mXy/I/QMh/3KPz/M9G+An/Iy3v8A17D+de114p8BP+Rlvf8Ar2H869rr2Mq/3derPmuIP99fogqvqX/IOuf+uL/yNWKr6l/yDrn/AK4v/I16MtmeND4kfLE3+uf/AHj/ADptOm/1z/7x/nTa+HP1VbBRRRSGFFFFAHd/Az/keT/15yf+hJXu1eC/BKaKHx0gkcL5ltJGmT1bKnH5A171X02UfwPmfC8RJ/W/kgooor1DwQooooAKKKbJIkcbSSMFRQWZieAB1NAHyzqv/IUu/wDru/8A6Eam8N/8jBp3/XzH/wChCq+ousmoXMinKtM5B9Rk1Y8N/wDIwad/18x/+hCviV8a9T9Sl/Bfp+h9RUUUV9sfloVwPxW8FLrlodV02MDUoV+ZR/y3Udv94dvyrvqKyrUY1oOEtjow2JqYaoqlN6o+T2VlYqylWBwQRyDXWfCL/kfbH/df+Vdd8XvBO8S+IdJh+YfNdwqOv+2B/P8AOuR+EX/I+2P+6/8AKvmVh5YfFRhLuvzPupYynjMBOpDs7rs7H0JRRRX1Z+egehr5V1L/AJCV3/13k/8AQjX1Uehr5V1L/kJXf/XeT/0I14edbQ+f6H1XDHxVPl+pBX1D4b/5F7Tv+vWP/wBBFfL1fUPhv/kXtO/69Y//AEEVGTfFM24n/h0/VmhRRRXvnx4UUZoyPUUAFFGR6ijI9RQAV8qX/wDx/XH/AF1b+Zr6muriG1t5Li4lSOKNSzsxwABXyvdsJLuZ15VpGI+ma8POn8C9f0Pq+GE71H6fqR0UUV4J9aFFFFABRRSZA5PQdaAOe1fy5L+aRo432YXLE8noBVR/LYkFI85wqkFe3JqWUySTPI6yORliE4GM+nP51Goh2hTGFjydyMep9CeMAV+q4Wl7KjCn2SR/KmaYr61ja1f+aTf3sWYIcK8yIhwdmBk8DGB6Y/mKFV0xGh8hO+FPOQCcnv8A/qpRGTJlo0jdiWfPAUf3evbNMO9QRvyx52sCfwJHatzhHNtwFEm3eSz5H8IHBP8AhUSBUJKsF65wCMfXHU9KlJ25YPGgIwWz8vuO/T8KQFGCoFLL0Ck8sM859vfjgUCAx+YGDmNUUj5ducnt9D/jT13LhEOIxzmQbVU+pHfFMZvNlJkVCM7wQPlHuO5zTWZVUkmZdzbVBXn6DPH86As7i7lZyzKzFV428ck9cfnTk8yMhUIQkc4BG0Y6EfUn8TR8xC7pcAcnAG4k9vfijcIgxyzngEZzg9xnvz17CgNBqoPM2r8sYBAA45Pt24pTxk7YSAOGU5Ge1JtyVS48wN1Yp35+7j/Jo3D5QtvjGAoJwVb2HPPrQN3HMWkcb3kRmcYycE47800D5ixRAQOADwoHc/l0o2qWAUGQbhlSuQ3pz1/KlCqEdkt32DklurD27fj6UCE3RovmOihSCF2k564/M0hbywn7ooBjYMfMvbPt1qRWdVE0k0ZJOeEBC+gXmkUqAXUO8m4knPBPfr0HqfwoAM/Lgb8kMcEZ2jj8ycUM3BH2hiBy7E8E+gpuxSy/KZioBIKkYHHIA65ycfSnSbdzIFhTDYVVPQD0Hf8AOgAjjGF3oAzHc7Mev19aYqySFpG3LGOC278gB/P8Kc+1f9ZIwAPzI3zqPbA6fnSskgCFc795LbvmAHp2xz/KgfQY5KxtJyXKjaG+8fQ/r0r608Xa1L4f8DX2twwpNLZWglWOTIVjgcHH1r5MkWQB8vlwmQTyNxHXOecdOgHavqH4sEr8I9cPf+zv/ia8XN1d0/n+h9jwjvW/7d/U8aX9o7xASM+HNKx3w8n+NDftG6+eP+Ec0rH+/J/jXiAzjvRXH7GHY+xuz3WP9ofWWCySeG9M8zoj+Y4C+veo4/2i9cVyG8O6UFyejyf414gCUO3d9cGk7nAzR7GHYOZn0Pp3x61O4tBI2g2KvnBUO4H161aT44XZnLSaFaAbCFYO2QeoB56ZrwLQL37PdoGAIY4+flSewroptsaCFfKk6P5ig55UfL+HTp1zS9jDsHMz1kfG+8VPMXQ7ESsxBUFhx1znPrniiT446gSVGg2TqCCCXYf1rydLl1ld1WJfMQxsNmRg/wBeOtIitJGy+ZGqxKWGTgt7D1NHsYdg5metS/Gy5aS2l/sWxeQKdxIcGIkkEA554AP44pB8c9TOT/YNnx/00f8AxryDtUkkskmCzA7VC4AA4A46daPYw7BzM9cb44X8fEeh2R3AM2GcYY9R15+tMk+N+oSKPM8PWLAMCAXbqO/WvJZFZSuWU5UMMMDjP8j7U4qwiSXeh5K7c8j3I9/6Uexh2DmZ623xz1DJ26JZkYB++/XuOv1/Ko4vjfqEYby/D1ioY7mw7ck9+teTFjjYGBVWJBx16f4CpJDJNKrySxg3DZY8AA5xkgdPX6Uexh2DmZ6s3xy1ErtOgWJHp5jf409PjjqjnI8P2hAGSQznA9eteREtHJhWB2McMOQeetSJdXCtPtmKfaBtmIGNwJBI47ZA6Uexh2DmZ61/wvG/MD79Ds9+QAu58MpznnP0/Ok/4XhdRQwx2+gWihUww3sAD6AZ6V5CWZsbmzgYFGBuxuGPXFHsYdg5mevD46ajsbOhWe7+EeY3+NTD45zi5iDaHC0O1fNKuwYHHOPoa8ZFLjoCQB1o9hDsHMz15vjpqWW26DZ9eMyN07d6lj+OV2ZFD6LbKmzltzH5vTr0rxwYzznHtTpMpmPeGUHPynIJxR7GHYOZnrf/AAvTU/8AoA2X/fxv8aWP45ah5h3aDZgHriRs5xx3ryFWKnI9CKcZH8oRbvkzuxjuR69e1HsYdg5meun456nsDDQbP0J8xsZ/OvVPAevyeJvDEGrTWot2lByq8r1I4J+lfJ5dsltwyw2n5e1fTPwTB/4VnpuD/f7f7RrGvTjGOiKi9T508SBR4g1EFY2Au5i3zZIXeSc++D+RFUWdmBMhZFxjdjg57CrviVo117VI1g+T7XMX38ZG45J+p6dOgqg4zuLFg5HPGT9OwFfVw+FH49V+OXqOZQGUMobbyMMCWPoT6U0bdoYpHtVhuIJznB/lg04RLvKx2pDYwSc7R68Z/nQgaRd+9ERcqEKj825698CqI0IwyNEXEP7sliQ4yWYkHPP061IG3DcfMYsQACcknueewpN0chZ2aR2IGCoxgdBgHg9Mj25oYeZ94b5GYnyxwPz9qBCg84WT5yPTAUe9NC+Yjkqz5+VWJ7ex7c8f/rpzlFIjEcMahOVPy7ie57/nSY+T/WSpwOAc7uepXHNAMRleSfbGB8p5KnCgf1P/ANehducliFUHDP39cen1pSrNGzRn7wXyyv3AP93r0/8A10pV2ZRIwOTyBzwOg68fTmgGtRNzMQ7v5bAYABywBH3iOwAH6e9JswFySsaAHH8bEngfXHP4ilbYoVpWjMj8lz6dML7n3oIboiLySxc/eUD2z1zz27UDuKfmUiSbHmnGCdxbHY+1IkiiJt7ukQOdq87vwoYlSxLkucjcOOOuMc0nzbedvlgAfNjcfXNBIYYbIxJswpzn5ioJGfb2+lEpJBeWFJARgHrxznA9On1NIquoyVcscO+4nGOeScZwevT0pVVmc+WzMzPtCqQNuOwPpz1oKFxJhVRUY4JwThQ3bj1pSZNxUSBcHhgpJPTJJ+vQU1lUE52RYG0YbIb88ZOfelZ5FYw267XzyX7cDk+lAhOf+e95+dFSeSn/AD+Sfp/jRSAijKNIj7ndYxldw6v6D9OT7dKWPmMFtyydTkBTn26jmnsz9wu9jtVv7mByVHc8/pTSHKsrNl87eDyT6Ux3fUAY3cSod6IMKwb07c/p1/CkG4xEySEAnOGG4/Q/5xSzMm4byIdhyxfvkdvTpTXmAQAABmGV3ckA9Px5oJYbECncxRv7mOh6cn/9ftS7WYhm2g+nVQB65PT8DT/LZWjjWNWlI4h7E9yf8+tNIycMyAHI+XqR3A9vU0FK9gT5PnlkMnBYgR7j6A9sj8qadx2Bi6OQwJ64zjkkdDSiSNAMSbjjc3Jy5HQYHSli+VQAZCFGZCeSAB0z2x/WgLsdtfzQynakYwodtoH5ZyffPWmjc0bHy3zu4OOWY8c85OOuaQfMDnKIOTuXg9849acxkUZ8xQNpJYHGF9B+mfxoENMZj37IwTk5I5XI5B2//r+btTurOAkmxRlvMOMnsB/n8KakWFXEbbDnIz94bSTj0ycc/jR8uz5nZpC21UBwcjk5x9aAFHmlgPkiK/ePVVx/D0H5DikJaQlkZOOFaRcfp35IP9ad8xWOPgRHhcrn8T60fvCTJKhKpwAABjPqfwoAR3CkL5sspySq7fbryT9cZ7UqybWBO8tgbnkztX0GMnNJGJCpKM+8DDNs+XgY4B6gAE0EyYSOEMspXoVBPueehoAQR8M23ezHew34B5yOc9aV/L8xt0nTO5AOQADnP19efwpp8p5Ajb128RhfvMcdaflYw3mbAMAYA6g5AUnuSSaBiH7rCdUHIJAHCjsOnXJ6D86MxtIQz+YQvJZcIPbPWlj3k7VIZ87pE64Ht+NInmNGyxjc5PIAzk+5/kKBcwAsykvIsnBwsa5A5Hfjvjg5GaaY2H3G/eFdzyMBhMcAk9+5H4U8jAUEodv3Qo3bgOgz6dcn1FITj5WhMh4whb7xz8qAj2x+FAxEjTG23U4+6zSKAWHr1PHtSlt2dnlxqBkF1wAemeM/yobzW3BWDKgw7ZwFH1oH+qXfL5UGOqdWoECrjbx8itwGYkMcdSfQencntQ32goVjbAIAzt/XPU55PAH0pTtfDKQq/eY55Yn0agxlceWSxwPnJ3FB2xQO9hBtBMYuAqLy7MCMD1OOvsKcAmcIGldjvYkYJHse3Ht60AbUK/KVU5yeCT6k+vtTHZN+CEZMbmBc4Y+hqJVIR+JpG1PD1qqvCLfomxYW2/vNkO9VGCpO4c4weOB9PT611ancob1FckrrJhTLwv8AzzGPr+HUfga6bTpFmsYZFGFKjFfL8TwUqdOou7X3/wDDH6f4YVnTxOIw8uqT+52/UsUUUV8cfsgUUUUAFFFFABRRRQAUUUUAFFFQ3UzwiPZGZNzhTjsD3obsNK5NRRRQIKKKKAPevgl/yIsP/XeT/wBCrt64j4Jf8iLD/wBd5P8A0Ku3r7HB/wC7w9EfmuZf73U9WFcf8X9RvNO8FTPZOY3mlSFnU4Koc5x+WPxrsK4f43f8iO3/AF8x/wBaMY2qE2uwsuipYummuqPBqdFJJFIssTsjodyspwQfWm0lfHn6WfTfgy8m1Dwtp15ctumkgUu3qRxn9K16wPh1/wAiRpX/AFwH8zW/X2tFt04t9kfl2JSjWml3f5hXln7QX/HnpX/XV/5V6nXln7QX/HnpX/XV/wCVcuZf7tL+up3ZJ/v0Pn+TPIa9l/Z+/wCQDqX/AF9j/wBAWvGq9l/Z+/5AOpf9fY/9AWvEyv8A3lfM+qz/AP3KXqvzPTKKKK+pPgAooooAwfG3hmz8TaQ1pPhJ0y0E2OY2/wAD3FRfDbT7rSvCFrp97H5dxC8quO3+sbBHsRzXR0Vl7GPtPa9bWOj6zU9h7Bv3b3CiiitTnPMP2gf+QVpn/Xw3/oNeO17F+0D/AMgrTP8Ar4b/ANBrx2vlcz/3mXy/I/QMh/3KPz/M9F+AZ/4qe9GD/wAew5/4FXtleKfAT/kZb3/r2H869rr2Mq/3derPmuIP99fogqvqX/IOuf8Ari/8jViq+pf8g65/64v/ACNejLZnjQ+JHyxN/rn/AN4/zptOm/1z/wC8f502vhz9VWwUUUUhhRRRQAqsysGUkEHII7VdGsauBgapfAf9d2/xqjRVKTWzJlCMt0eh/BnUdQuvGSx3N9czJ5DnbJKzDP0Jr26vCPgf/wAjsv8A17v/ACr3evpcpbdDXufC8QxUcXZLogooor0zwz5q8Q6vqyeINSRNTvVVbuYACdgAN5461nT6pqU8Zjn1C7lQ9VeZiD+BNSeJP+Rj1T/r8m/9DNUK+KqTlzPU/UaNOHJF26IKv+G/+Rg07/r5j/8AQhVCr/hv/kYNO/6+Y/8A0IVMPiRdX+HL0PqKiiivtz8rCiiigAIBBBAIPUGvPY/BX9j/ABFs9Z0yP/QJi/mxj/lixH/oJ/SvQqKyq0Y1bc3R3OjD4qpQ5lF6SVmFFFFanOB6GvlXUv8AkJXf/XeT/wBCNfVLfdP0r5V1Dd/aF1uGD58mf++jXh51tD5/ofVcMfFU+X6kNfUPhv8A5F7Tv+vWP/0EV8vV9Q+G/wDkXtO/69Y//QRUZN8Uzbif+HT9WaFFFFe+fHnjXx8kkTxBp4SRlH2XscfxmvN/Pn/57Sf99GvprV/D+i6xMk2p6bb3ciLtVpFyQPSqP/CE+Ev+hfsf+/deJicsqVaspqS1PqcDntDD4eNKUW2vQ+c/Pn/57Sf99Gjz5/8AntJ/30a+jP8AhCfCX/Qv2P8A37rB8f8Agnw5F4Uv7uy02G0uLaIyo8Qx05wfUYrmnlVaEXLmWh3UuIcPUmocjV9Oh4e8kjjDyMw9Cc02iivKPoQooopAFFFFABUN42y0lbIX5Tye1IzXX2gBY4TDkZYsd2O/FQ6w3+hFd20MRuPoK6sDT9tiYQ7tHl55ifqmW1619oyt620/E58lZCYQ7O4bcyljxgdcjj+VPLM0h2SlUACjODxj0wB1+tR8iHYy9f4mHygepFIJkXLCVWUDknlSfav06VWEXaTSP5fp4atUV4QbXkmKscbHhhGucBgDyfYD+f8AKj5mQnB8sc/7R569R+XShApgeUkKp43AclfQemeOakZZVHzLFGVXIGfu+hPrz2+lWnciV4uzGsnzkGXCqAAoQEc+3r+dEjgJI2xgmCFBQc4PQj0yBnrSFo42OJh5nQBjgKT3wOppcndhA2TxGGGQSf4gPxJ/GmTdikNsChnbzGLO2SOnAznnAHYDvQN/mbcAhVI3qcgAdccg4H0FB3bsL5hdflZ8cgjGR6HqPzpF3BWMbRsAdp4woOe/sP1oDUUR9JvLbO0lVBwwH8/1HOKT5wdqxSb8/Ko4UZ4BJ+pyf501gX8x/mfHBfdx9D+PNPKqrESO8e1QWHBJ+UZx6ZJx+IoAR9yqVjQAE/KM8k9N3oPzNK+4EQiRZGXk4HH/AH1xn60i7kiLRZTdjk8nHQDJ+mfxpdsrARBcxnBwi4yf8KBCElFLNNjHaMHGD0Hv+VJu5BZJto+4meOnP4dO3XvxSgbpMfPtB4VBwvHJJ/kKcWdY5DIr53Lk7enPT9eaAEP7xxIzKWGAoUkUjqiqPMYxBf4fvBvQe/XPNI4YDE67S+WZuBgY4GfpSxjAAX5VYYUsMn8PTHPWgYPuR/lQ7BwCFG53AH4DqOTnHvSERALGsmU3ABIlyPbJOOPoOaFk+cGOQZ6xDrvJ7n8c0oba43MEkVducEkk+npmgAO4MVjaNYwOFXJZj+XH50m1clgGIDgRqFB55wcZ+pz7U5Vm2lXZIy3OTwV7ZxQA4wywsq9gRgEf3iPp3oERPGkaSBgJJivXaNiDqB7kdzj1r6h+KZz8ItdfZw2nA4Yn0Xt2r5hdpTGVhTBcEpGTnd2yT3z1r6f+LIf/AIVLrp3DH9nDjHfivGzben8/0PsuEd63/bv6nxdztFIaXnaOlJ2rmPsA7U5EZ3CLyT0ycfzptKNuMHNACA8gjiuq0q6+0Wgk3ASLwxzzken865cKzKdoJA5NXNGuvs90Ax+R+CO3saAOqBRAXaGORWTavzH5W4565z+lRoXG5VbG4YPPanJEWjLMNqkHax4BI7ZqWdQ0RK2jRugUyMPugdOnbJIpAQ/ciw0SEyAMr7uVGT6H270SESKHSFI1VVVtrHk468nqcduPpSFQqkEHd1UjoR3qS4ELlDbxOoWJfM3Nk7hwx9hntTAbJHLbOquhjfAYHPOCOKYFO0vgbc7evenBkMTq0bNKSNrbj8o78d6W3MSuWnhaRMEABtvOOOaAGKjMGKjIUbm56DOP6ikVSzBR1JwOcVPawSOj3X2d5baBk88rwACeAT2zg00tb75gtuxD/wCqy5ynP60APtZJrcyFVjdEKmVHwVbB4BHcZ9KjLKqOrQRlnIZW3HKD0HOPzzTSFATg553c/wCcUnqNpyelADafHE8hKqBkKWOWA4/Gn3j27z7rWFoYtqjaz7jnAyc+5yfxqNVZhtVCT16c4oAT0pzcZRlAYMctnP4elCRlkZvlCgdzjPsPU0vkv5ayfKVOeh6Y9fTqKACFlQlnhSUEFQGJGD68Ef4U1s4CfL8ueQB/PvSdun44pxTMe9VYgffPYUAIi7iB0ycfjSyK6kowUFDtOMevqOtK0UoMYaFgXHycfe+nrTX27VXy9rLkMc9efTtQAIrM4ReSTgc19OfBNcfDewZh85L7j3JBxye9fMgZNjblJfACkcAfWvpj4Kbv+FY6dtYA/P1H+0a58T8JUNz518Rlk13UUeTcZLybChc4y56n9Pb1ql8yg7plT2jySMdSTn/Gr3iDzP7f1TZjDXkwY7OQN2PxPPFUWVl/dBJEwAGReWNfUQ+FH4/V+OXqMVwcn9+I85JXgv8ATnr9accOio21UXPyDOcjp/h7U8B1kYPvKhTjHYeue/tUeZPL81lypwiHA4HVj+gyaogcV4YSMYgxBLhiRyBwe/bt2NHGwGLAQjLOU6KTwB3/AApqKmN8fzqC24tkg5J6eueKJHUPtaQKB99u+R2FACMY1DNvCMwyyp8zn69ADj6496djaVSF4ow3LFs7unTGPTH+eKCW3KZtgy27JHb6CnDzi3mMFIfPLcFh1P8AT+VAhjKGBDEhdm5uOpIB57n0/Gjy1yJJgXJ5SIL0926flTtr4woaUZOXUYEh/uj1GaCx+ZwAhyFLZLZP93HbFAajQXUBiq5P3fkHygHp9P8AOKAr5G3y2YDAXOPxIxzz+gHrS7ZkkxIqCYg4UnI9vpyRSgqshDyNNJnJznGfQAdcetA7ht2qVjPIzyeXPuR0A/Hp2oIk3+ZPNt2kBQV3ID+ntxzSLGrHJm56ttbg/wCfSja4PmOFVVICI3KK3qffpQIUBD8slwTg+Y6DJHsT7g01+gDRxgMuPm4BHOBx0/WpH25fhQc8Bm6n1FRljG28bUkbuRuYn8enWgY7LKfkjiygAUOBtBPpxx+FJyqFWLbM5+X5t3HPJyMDPQ46dO9ITHGCFXJPzHdyMDrinEHy1jaFlyCSrAnd3ANAEO2P/njP/wB9H/GirXkal/z2tf8Av5RSAhRFVN6RqFlz+8PBK9MADkdDzShVJ8suTt5wj7sfrSFZJMK0hG4csnygL0A4p4/dttjZWGCAPvfjzz+JphoAJVEY7m+Y4VuiDr9cetAZi/zEEd2HIY4zjHQficcc5qIiMAhjsGOF+8QPfPc89akf5tzSqrfNwucAFjzn3wKAewzZuUloUyw/hI4z6n6d+OtKF2kdzjbnACnHqSc4+lObcp/gWRyBwoBx6L7UijcGWKM7ThS5Jz156n/IoEIsqBGC7i2fmdfu/QDv1z170qbWVGdOBwqnjtx6ehA7DnNKrlXCqI0bOMrngdgM9f8A9VBZsuzYVhgbVUY6nC59vz5oDqIm+SQBkDADo5yAf72Mc0DaDuRCGbjc68gY64z09uM00qhzGrzodp5DEkHvyfSnJ5RlCp5zEDgqOo9SehoGL5cuJMApKUwc8YHGR+Wc8n09qGbdIDtQDG1Vx8230yen4daaY90ZG0KjMcbSV3dcdPfn60qx/MUcnhQ8gWQ4UHoD+X1oDQRhgH533sNrNnhR6D1okRVByMkZ527go44+p4pVEa/Mu0bUIyAcg9vp+FAVsJtaOMDO6TbyOnOaA0EnDSfJJHIQSMqpVVHtj2GPrTiskjbFLoirjJGOO+P8800FY42OCrMxLN689Sf5/jihjuUs2EU58sBj83PYdB6E4oCw7dGUKBwkfQHkMwHbOOB+tIqr/CqKFGS7Enr9O/HvS/vB8p8sbF3Mr849Mgfy700rDgszLjIXbs+71yfTP1oEKWwNpbYoBIbaQuMDn168Y9qGVpH2blSIY44B2j27596UE/eBYAndkt1PbHr6Y6UvzEvmIBupYvyT/wDW/KgdxJQ2ZWKm1iDfIORk9sjPPpj1pjbfJcgtIACuD/ETxxn8uOmKcE2/6qMueAp3Z2k9+e/J596QsPMBdnjwwP8ArCcep5qZzjCPNJ2RpRpVK01TpxcpPold/cDqEZA6uY4gQiJwF/wpXMzAyeX8+OP33lk5H14Pb+lQG4RWOyMHjAL88fj0qF5Hf7zE187jeJ8HQ0p++/Lb7/8AK5+g5P4aZvjrTxCVGP8Ae1l/4Cv1aLUskAVgrKcABQASD7jPT/69QGba+6KNUx04yRxjqahor5PG8R43E6RlyLy/z3P1XJ/DvJsutKcPaz7z1Xyjt99/UD1J7nqaKKK8GUnJ3e59xCEacVGCsl2FyfU1oafq9xagI2JY89D1H0NZ1LVqrNKyehnLD0pS53FX721+87KxvILyPdC3I+8p6irNcTDJPayrKm+Nh0JGM10+nanBdRKWYRyk7Sh9faumnV5tHucdag4ax2L9FPhhmmOIYZJP91Sa17Hwtrl3jbZGJT/FKdoq51YQ+J2OOVSEPidjForubDwAeGvr7A7rEvP5mui0/wAMaJZ4KWSSMP4pfnP69K4Kua0IfDqclTMKMdtTyq1s7u6P+jWs03/XNC38q04PC2vTfd091Hq7Kv8AM160qqoAVQoHYClrhnnNR/DFf19xySzOf2YnlMnhDxAoz9iDf7sq/wCNZl9pmoWPN3ZzxD+8yHb+fSvaaRlVgVZQQexFKGc1U/eimKOZ1PtJHhlFeleJfB1peo0+nKttc9do4R/w7V5xcQy287wzIUkQ7WU9Qa9jDYuniFeO/Y9OhiYVleIyiiiuk3CiiigD3r4Jf8iLD/13k/8AQq7euI+CX/Iiw/8AXeT/ANCrt6+xwf8Au8PRH5rmX+91PVhXD/G7/kR2/wCvmP8ArXcVw/xu/wCRHb/r5j/rRjP4E/QMs/3un6o8FByAcEexopaSvjj9KPpP4df8iRpX/XAfzNb9YHw6/wCRI0r/AK4D+Zrfr7Wh/Cj6I/L8X/Hn6v8AMK8s/aC/489K/wCur/yr1OvLP2gv+PPSv+ur/wAq5sy/3aX9dTtyT/fofP8AJnkNey/s/f8AIB1L/r7H/oC14w+7A2FQcjOR2r2f9n7/AJAOpf8AX2P/AEBa8TK/95XzPqs//wByl6r8z0yiiivqT4Az9f1a10WwF9e5EAkVHYfwhjjP0q9G6SRrJGwZGAKsDkEVyHxk/wCRDu/99P8A0KuR+DvjTyXj8O6pN+7Y4tJWP3T/AHCfT0rini1TxCpS2a/E9Sll0q2DeIp7pu68tD1+iiiu08sKKKKAPMP2gf8AkFaZ/wBfDf8AoNeO17F+0D/yCtM/6+G/9Brx2vlcz/3mXy/I/QMh/wByj8/zPRvgJ/yMt7/17D+de114p8BP+Rlvf+vYfzr2uvYyr/d16s+a4g/31+iCq+pf8g65/wCuL/yNWKr6l/yDrn/ri/8AI16MtmeND4kfLE3+uf8A3j/OmjqKdN/rn/3j/Omr94fWvhz9VWx9DaX4A8LW1hDDJpcc8gQb5JGYlzjk9as/8IR4U/6Alt+bf410Mf3F+gpa+yWHopfCvuPzKWNxDbbqP72c43gbwmylTolvg+hYf1rwrxxpcGjeLNQ0223eTDINmTkgMobH4ZxX0xXzn8V41/4WRq8vO7Ma9eMeWleXm1KEKUXGKTv+jPe4dxFWpiJRnJtW6u/VHNUUUV4B9gdx8DlVfG+QMFoHJ9+K95rwj4H/API7L/17v/Kvd6+myj/d/mfC8Rf758kFFFFeoeCfLviT/kY9U/6/Jv8A0M1Qq/4k/wCRj1T/AK/Jv/QzVCviJ/Ez9Uo/w4+iCr/hv/kYNO/6+Y//AEIVQq/4b/5GDTv+vmP/ANCFEPiQVf4cvQ+oqKKK+3PysKzdM1qzv9Sv9NjfbdWMgWWM9SCAQw9ucVpV4H4v1i80L4q6jqVi+2SOZcqfuuuxcqfY1x4zE/V1GXS+p6WW4H67KcE9Urr1uj3yiszwxrln4g0iLUbJvlcYdCeY27qa066oyUkpR2PPnCVOTjJWaCiiiqJA9DXyrqX/ACErv/rvJ/6Ea+qj0NfKupf8hK7/AOu8n/oRrw862h8/0PquGPiqfL9SCvqHw3/yL2nf9esf/oIr5er6h8N/8i9p3/XrH/6CKjJvimbcT/w6fqzQooor3z48KKpahq2m6fIsd9fQW7sNyiR8Ej1qt/wkugf9Bez/AO/gqHUgnZs0VGpJXUX9xrVh+P8A/kStY/685P8A0E1N/wAJLoH/AEF7P/v4K574h+KtCHhHULeHUYJ57iFoo442ySW4/TrWNetT9nL3lsdOFw9V14e69108zwWiiivjj9LCiiigAooqnql/HYw5OGkP3F/rSbSV2OMXJ2Q++vYLOPdM3J+6o6mub1PU5r35MeXED90Hr9fWqlxNJcTNLKxZz3qOuV4iad4Ox3fUaU4ctWKkn0eq+4UknrzSUUVg3d3Z1xSirLYMD0FSJJtPIB53ZAGQfWo6K6sLj8RhXejNr8vu2PLzPI8vzSPLi6Kn521+TWq+TLsVwm/zG3k9EUNg/Uk8UoIkjbOQvcnnPOB9STjk54zVGnpJImNrYwcjPIB9a+qwXF0laOJhfzX+R+X5z4TwleeW1bf3Z7f+BLX70/UuSN0jjQ+XkheQBjjp/wDX5pzrEqjdDyvIVUwgzzx/eNV450/j8xW4GVY4wPapAYSvElw5ZjjqW9gPwr6vCZnhcYv3M0326/cflmb8N5nlLti6Liu+8fvWhJtZtrPk5OV42jPr6EDj0JpG3Irqyx8sXYspYFu3HI444oMa722Lj5Tkkcge5/yaTy2RRtPO4BAJCS+T15OeB26H0rvPDHnmTcwkbAwEVuv1Pp+lM2fKWctLuzhcffb6dgPwFI8cRcRqy5zt+ZiSTnkk/n7U5mZt5CK2G+UOgyfQUBoLzsztYgsVHlqBuPGev+eaagZY0SNXDP8A3mBx35Pfnt+PaljGHy7mZl43jsT/AAjHQUK/mqACNoOZH3kAc9D/AHug4570CHDbGxy+ZOrsw3AHPGMD/GmbUfO0eazEjJfIx37ilUSMFMZA3njJHOevHrRtUv8AOyADOTGnDj0/+vQAPIEV9rBh0IiBAPoCTwRz+FAeRAVhkVvmIZs7Vz04J5456etGTt2xK2f9liACeo9geOeo5pcnKN98ZwjFiAB3I9e3JoHYFjwY444mCn5pJgPvHv8AT/PNNVUY/K5kYgjjgBfTJ4P40eXH3jz1yiyE5A7H1pzrIwHmKybyDgNxtxkcdMf/AFqAsRyDfBKygIsuS4VB8wHA4x83T07Zr6f+LXPwi1xQuANPHJHB+70r5jlU+QSqtIFXlm5X6Y6enPc19QfFZlPwn1xSyg/2dk57fdrxs23p/P8AQ+x4R3rf9u/qfFfHv0opwUEMdyjHYnk/Sm1zH2AUq4zyM0lKDjnvQAuRnO3jtSKcHIzntT9gKBy3UnIx0qP1oA6XQb5rm0+yTSSsY8lEB4LHjOK0W+0RyPE7Sxu2FkViVJ9jn+tcdazPb3Cyx8EHp6j0rr0uVvIVumuHlebO8HqCMYye/wD9agBWIZW3ySfIMRgjIxnp146npnmgA5EkgdkJ+Yg9fbPrT5bqeVoVmuJZUtxsiy3KLknC56ckn8aYnzMYvMKRsc/MePbNABvZWLBnVjx1PT605vMWBY5PMWPJYcnaTjsOncfnUlw7TxC6munllyI9rHLAAcHPp2xUYZsLH5zBEBdfQN7fkOaQDUL7G8syYK4kx0IyOvtnH44pgJBBBII6EdqmM02yR/tDFpyRKueW5ByfXJ/UVGJGwq54XOAe1MAfacbWZmIyxYd+49/rQJGyrFmJXhck8emKsQrC5itzfGOJxvkLIdqP6Yzz9fems52LMLo7zmMr3C4xn6HJpAQSbA37tmYYHLDHOOf1pRIyjKyOGxt4P8Pp/wDWqVowry232qMojMdwb5Hx0I+tRRuUDYZgWUr8p6g9QfamBIzRfNH9onMKjdGCv8WPTOBz35qOM/N95lVsKzZ/zmhJpV8vbIw8ttyYP3T6j8hU3n3AEka3Z23WDN8xwx3Z+b8eaAGN5ZDr57skf+qBX7wz9flpGk2p5cM0vlyKDKvQEg9MZ5A7E/lUqySeUsouVR7YhYlXhjkkkg+39ajhVZp9slx5YfJZ2BIz15/HvSAkW4DW2Zrm6M0JUW43ZVVySeScr2xgVDmI53GRiRnd6H+v6U6BnhAuobgRyo427ThweTuH0x+tRfLtOc7u3pQBMv2X7C5LTC78wbAAPLKY5yc5Bz7V9NfBgRD4b6b5JkK7X5cYOc818wyytLK0knLN1wMV9MfBLzP+Fc6cPl8va+G753elYYle6VDc+dvEQLeI9SZmYKLuQEddq724A7kk9vaqKDapHlhQuNwVclfQZPWr3iP5fEeor8u1bmVssowDvY8VnhW3KJcPgZ8oDHlAd8etfUQ+FH4/V/iS9Qi+QOwSZST3YE/XjOMUoXZsMjEyEAYPQLzknjjtx/OhpGZ2SMF3J+7uIOMdc9R+fSkHG4qyMFGC+cA4/oTVEWFby2cyF/OcAYG7GDxxtPTA/HihV8o4UqjBeiBtw9ef6d6VlfO12iVhj5kTJTp1/oOeMUhaMHbEH65G3IPHQ49fY8UCEDlSzRkEkAlfRT1yTwCQKXY+3cIxNPIQDIOQg7fXkn/AUZfy/mHmhTllL/Lntk+vfA4pWQE5YAHjkSHcSeO/4frQO4hWMSbRMxORhRn73qff1GaNp3sYwkciLsD4A69een6mj975efLdFHyqEfbnsfqfr70qx4QRxq8rZ4APA+uOD+NAhEYx4jt4nBPLMflyTwOOPwz3+lG07WjZUBACx/vC23k847c8UE5T7qr8wA2r1P0HqM80Q7W+RlWRCckEkLwen9PpQNaAyxO7lR5i54fjaAO+P8mjZuKZKKmcRqR09yPf/a9qU7Zk3SSbIeceX8oOD1FDqxUsEaOPbyW4JB9CeR+FAXBERpFWALIvbMfJHrg4A7E9+nHNCuY0MrXDyHkHavz7uOMe35c0knX5kgt4yoG1e4zwuRz1weOuKRWO2KOEpGVXLkJ0PXnPTjHtQA4KWYhpGPTdtyGHoDk8fQU0ZYOYyFjdsHaSN2D0z7cZPSjCNsLAHq4RRtH1z70FWkid1QJ8uAw5OfY/j2pML6EWzSv+fiX/AMBT/wDEUVb3W/8Az4P/AN9N/jRSsF0Q/LhVeEhcgFWPzHnvj+VOVQvDSYHIYhcEn6DpjpjrSRbYzHzuO7CjA692OemPT2pPL3D5cIOgbG4/pxVCSDfEo/1YRiuTkncR6dP85pXzn98rs3PyKvQnpk9T3/Kh1kWPYmwISRkruG72x6fzpA+52McjgE78Ku4nnkgdvT8KBsEaLeTH50YOQoJBLZ9s8fU4pQQzL8245LN5fJIxjqep+lOO4ArukdQvzF+NpOfX6U1ceX8rMi8bs7enoPUmgS1CN23NsVw38JC5C/8A1/bpSKq7SFmRQoJjGfvYOMnGef8AE0qgsyp99mYH5z8iD0I788+lI0quBhtysBtXaCMDpnHU89M9+KAFdZVTy1bcX4HIAI9s44680SfJGN8hRR9xNwC+3+OfwoRd2WmTaGwFVSSze3TAH4UbtpDrA5JY7Qx3Dj37UDFSNctvZgkfLHI29unfvjnFMXDBk8kxr95thBGT6k//AF6WRQQI2S4nO4ZKnAJyMDJ/njnHfmlZJPulTz8xTI25PQHjJPHr+VABtYY8tY2VcgANg7vQk0HLbd4kfBPUgAADnpmmu6xqQkkSSFeXHCp6BcHj8/xqWKMZVSXYbR1fHHPbtk/jQA3Yu4RrMjk8uzKSvTJOB154A/SkHnKxZmVPm/1hHJ+gxSKTJuLRHOB8x4AA9M9x9aULIPlDOT93BORn6DOaBDXjZIwoEf3svLkg59fU08bidxC53bUGCSR744/PmmFkgGE2sVBUsVwynuMVE10ct8ocE8bxnaPQVwYvM8Lg1++mk+3X7j3co4czTN2vqlFyXfaP3vT9Sb5pGMk6uRggbtvy+gXBOfw96ZJLGqsGQDJ4UMGyB0J9PpVaSR5G3MfwHAplfKY3i6TvHDQt5v8Ay/4J+p5P4TU42nmVW/8Adjov/Anr9yXqTS3DSYwqp3+WoaKK+VxWOxGKlzVpt/122P1HLMkwGVw5MHSUPTd+r3fzYUUUVyHqBRRRQAVLbQTXU6QW8Mk0rnCoiksx9gKir3D4LeHrex8PprUsateXmSrkcpGDgAemSDn8Kxr1lRhzHHjsWsJS52rvocHp/wAMvFd0qvJbQWit/wA9pRkfUDJFdBp3whu1kSS81qFCpB/cxF/54r1yivLljqr20PmamdYqezS+X+ZwqfDDRZZBJqF5fXbDsGCL+XNbWmeC/C+nuJLfSIPMHR3yx/WugorGWIqy3kzinjK81ZzYyGGGEYhijjH+woH8qfRRWLdzmCiiigApG3bTtxnHGaWigDKuNMuJtYsNS+0mN4VKzxKx2PkHoPqfyrVooqpTcrX6FSk5Wv0CuN+JGirNa/2tbp+9i4mwPvL6/h/Kuyps0aTQvFIoZHUqwPcGtMPWdGopoujVdKakjw2iresWT6dqlxZPnMTkA+o7H8sVUr7KMlJKSPp001dBRRRTGe9fBL/kRYf+u8n/AKFXb1wnwNlWTwVsB5iuZFP1OD/Wu7r7DBf7vD0PzXM1bF1PVhXE/GuN5PAsrKpISeNmx2GSM/mRXbVHdQQ3VvJb3ESSwyKVdHGQwPY1rWp+0pyh3MMLW9hWjUts7nylSGvfbr4YeE5pC6W1xBn+GOdsfrmpdO+G3hSznWb7FJcMpyvnSkjP06H8a+f/ALIr33R9k+I8Ja9n93/BNP4fxvF4L0pJFKt9nBwfQ8j9DW7SKAqhVAAAwAO1LX0cI8kVHsfFVZ+0nKfd3CvLP2gv+PPSv+ur/wAq9Tryf9oOVdukwZ+YmR8ewwP61x5l/u0v66no5Ir46Hz/ACZ5NXsv7P3/ACAdS/6+x/6AteNV7L+z9/yAdS/6+x/6AteJlf8AvK+Z9Vn/APuUvVfmemUUUV9SfAHHfGT/AJEO7/30/wDQq+fwSpDKSCDkEdq+gPjJ/wAiHd/76f8AoVfP9fNZv/HXp/mfccOf7o/V/kj3P4TeMhrdkNK1CQf2jAvysT/rkHf6jv8AnXfV8qWF3cWN5FeWkrRTxMGR16givpPwVrD694Zs9UkiEUkqkOo6blJUkexxmvQyzGOtH2ct1+R4+eZasNP21P4ZfgzYooor1T588w/aB/5BWmf9fDf+g147XsX7QP8AyCtM/wCvhv8A0GvHa+VzP/eZfL8j9AyH/co/P8z0b4Cf8jLe/wDXsP517XXinwE/5GW9/wCvYfzr2uvYyr/d16s+a4g/31+iCq+pf8g65/64v/I1YpHVXRkYAqwwQe4r0XqjxYuzTPlGb/XP/vH+dNX7w+tfSh8HeFySTodlk/8ATMUn/CG+Fv8AoBWP/fsV89/Y1X+ZH2X+stD+R/gbsf3F+gpaBwKK+iPjAr52+LH/ACULVv8Afj/9FJX0TXzt8WP+Shat/vx/+ikryc4/gx9f0Z9Fw1/vMv8AD+qOVbdldoUjPzZPQU6ur+FOkWWteL47XUIxLBHC8xjPRiMAA+3Ne2jwr4Zx/wAgDTP/AAGT/CvLwuXzxEOdOx72Pzmlg6ipyi27XPIfgf8A8jsv/Xu/8q93rPsND0bT7j7RY6VZW02CN8UKq2PTIFaFe/gsO8PT5G7nyGZ42OMr+0iraWCiiius84+XfEn/ACMeqf8AX5N/6GaoV9Ny+GfDssryyaHpzyOxZma2UlieSTxVe78HeGLm2eFtDsYw4I3RwqjD3BHNfPzyeo22pI+xp8SUYpRcH+B82Vf8N/8AIwad/wBfMf8A6EKq3kQhvJoRyI5GUfQHFWvDf/Iwad/18x/+hCvIh8aPo6jvTb8j6iooor7c/Kwr5s+L0TTeNNbiRirNIuCP9xeK+k6+c/ij/wAj/q//AF1X/wBAWvIzlXox9f0Z9Jwy7YmT8v1Q34e+Kbnwvqyytl7ObC3MQ7j+8PcV9EWN1b31nFd2sqywSqGR1OQQa+VK9J+CXiO7t9VHh+XMlpPuaPJ/1bDk49jXHlmMdOSpS2ex6Oe5Yq0HiIfEt/Nf8A9oooor6M+KA9DXyrqX/ISu/wDrvJ/6Ea+qj0NfKupf8hK7/wCu8n/oRrw862h8/wBD6rhj4qny/Ugr6h8N/wDIvad/16x/+givl6vqHw3/AMi9p3/XrH/6CKjJvimbcT/w6fqzQooor3z488X+P4/4qHT/APr0/wDZzXmuB6CvqHVdC0fVZkm1LTre6kRdqtImSB6VS/4Q3wt/0ArH/v2K8TE5XOtVlNNan1OBz6lhsPGlKLuj5rwPQUV9Kf8ACG+Fv+gFY/8AfsUf8Ib4W/6AVj/37FYf2NU/mR1/6zUP5H+B82UV9G3vgbwrc20kP9j20RZSA8a7WU+oIr51uE8u4ljHRHZfyNceLwc8Nbmd7npZfmdPHc3ImrdxlFFNkdY42kdgqqMk+grjPSINQu47O3Mr8noq+prkbqeS5naaVss36e1TapeNe3JkPCDhF9BVSuKrU5n5Hp0KPIrvcKKKKxOgKKKKACiiigApWUqcHH4HNJRT0sLW/kFKrMpyrMp9QcUlLQm07pinFSi4yV0x4lfGGZiD156/41Msse9dsahgAFY/eH0GPX3qrRXvYLiPG4bST515/wCe58NnHh3k2Y3lCHsp94aL5x2+63qXyigMqEEt1DkbsdOxxjrRuY8MWRQOACCPY5HT+lUlYqQRjg9xmp1uAQ3mb85BGG4XHTjr+tfWYLifB19KnuPz2+//ADsflWceGebYG88OlWj/AHdJf+Av9Gyf5VXcJijfdCDnH4+pOPyodZBgKquFHZcInfP6gU3zI2cIis4GDtViOcf54/WnMhUkgleMgK4AXGPTPr+eSa+ihOM1zRd0fn9WjOjN06kXGS3TVn9w4hw5lPlTP23cbRio1DKnzFSuCzFs/gB/nFKwVWaRghZsMEdeCOx56/WhGklkAUj1ZCuQfcgdu3NUZissrHbsYJ/d4APuecig+Wsi4GOCN27lj0wFpHKtuV/LEQJBMfUn0785pyq6qJCo6ciRCABxj8T6k/hzQIY7COIKkaKW4ViMbPrznPtzThsGfJQuu7aNx28jvn068UHcjOyQx5UYy74Vfz/lTiHLKoLeYcqCTj7wJ/DpxQFiKcrIHZ5N5CnbGPlUEDGOO/0HFfUPxVB/4VHrbFF8w6cM7ef7tfMFw0UcTq3GAF2H0xnHXqScnHtX0/8AFj5fhJrhBwP7OGB6dK8bNt6fz/Q+y4R3rf8Abv6nxcwZThlwfekPWgnPUk/Wg1zH2AH6YpeMdeaSigCaPYq7iwOR90DJpkiFcfKV9M0quoRgwycYHtSs5cbRk55xmgBm47ix5NaGh3htZtsjqIZPlYnnbnvWaQRRQB3LyFlUmeNzAQkYC/eXJOc45GfXnkUm0ERRNcxhCC5OD8h9DxnsPzrC0LUOPsszDHGzcevt+tbP3UHT5uQc8jqKAGn7vBPXpT5MK21XWQDGGAIzx05pDjjAGMY/H1qSJyEDJGg8vJc7iC4OBg89Pp6mgB8MnJjka3VJwAXZSfKAPUY5HT34NQh1WQMI42CjG0g4bjGf61M7eWCF+zEyYlBUHMZyflyf5cjpSG63XYnMFuDjDLswhOOuB09eOPakAy1hEzrGs0cZIJJlYKvHuafIzMv2vbbKHJTyl/h+XGduc9859aeUlkjf5LdpF+ckY3bQM5x93H60QReVbGaRLeQToyRh3+ZWBXnAPB54zx1oArRqWyRs+UbvmIGfb3+lSHcsed0R88cgEZXB7+lI0LqJNypmJtr/ADg5/I8jjtUotpriaPyrdE+0E+TGH4POOCT/ADNAEMrMwVCsY8obcr/Fz196Rt0cW392RIA2QQSMZ49vp9KkhlFvcqZLaOVUIEkTltsmD0bBB/IigPH9meNrdDKxDJIGxsXnIx0OcjrzxQBGo2r5g2MAcbWIznHp1xSINwKjYMZbJODwOg/wqS2IiBnkto54zlAHYgBsdflIOR+VRAfLnGcdTTAklkaSRZW2rgALhfQelKkc1xGyoFIgjLNyBhd3X35amlRvyYjh8+WEPf8AHJpHikSZopUaNkba4YY29ufSgBZcyyhliRN/CqgIHpxmvpf4KEJ8NrBGOGQyBh6EMc183RRtGrpJZGZpk/cMQ4/4EuMbv1FfSHwT3j4a6VtClT5m7J6DJ6fjXPiPhKhufOviDcfEGoBCVVryblcHJ3knjPuKoKEzkybACSP4i2e/sOP1rQ19hJ4j1RmbcguplCqxA++c5Pr+VUZBsRcqxyPnw2c/j2r6iHwo/H6v8SXqxAJSoaP94XOdirgt2G4mjaW2GQxybQcRgcZyP8D1p2wswOCmTtKq/Jz698+9MwGCySsOmwEjIY9SM/h0/OqIsCebuLfuw5bBBJ2oO/Tv9OaD5mAsauFPBZAMt7cnp70nmO+FX5CTgBccj0GOfenyE7mXbCBj5yBtK/WgLjSI1UblAIxubeAE/wAfwpWZUV5DCrZIJBXnn1z0FESMfmRXKA5Tepw31OMkfl9aUcurLCkhzuwGGD2z1xQIjQLjPMrKu58cA59Cen1p7kOwjllCIv8ACp9fU0bn8gSOQejAI3ycccevXrnFO+WE4kJU/MxyfvH1J6YHagBikojO37ofcRYxuY5PI9cYFKQ3lnbMEQKRtYYOB0HHrz0zk0seBEJTuihzgFfl3H8fzNNJhVVVoxGzAFjyxYE56nrn60DYN8wHmRRgAYAJ4H5fypWTJBYM5JDBc52+596XMbS8bJOv8Q28duOv4U3hmeQRL0+RGO3nseOcn/JoEOEgUK3lrGMfu+BjA/iyeg7+vFDFpV+XymUZxuOA4/oPr6UMGZ2VyXdi3mMjDgjquewyf0pHZW/ebFcAZ75AHOTwaBgwbaCx847CSFJGOeBkjmldpV2lwWcnJWM8qPQAd6CzYM06tu2n5uQxz0AHJ/lQBGv3mY4AXCcADPOe2e2PegXQXZf/AN4/+Of40VH5n/TnN/5E/wAKKCR6Fc5WRQAOgXouPX1zmmDiMhVwDztx9+lLMIgxYhV+Yr/FyeCxzjH4fj1pdu0Hcw6kLnHX/PrQaC7UjKhWMfykcjJJ9APxNKvmM7DaFAXkDqx7L/ifakVcjzFUyMFPrgt2I9x7DFIVGFhfcqAlQhc5LdOSDnjI9KAtoK6syt97BH3tpGfbnr/+qkzuZVdcpnhkXpxSAOfvSlV2hgccBenXtUgZfJO1iqKC5Ko2cepOeB+FAkMZVYPvlAyNoGw5xxwP1OaVm5MccgjJJY5TkD1/XpTcBn3nyxu/1fnIcHv0PJA/+t2pxVSm4NNmTDIScsw9e/sc8dRQLQaWOJCD84O1dxIHHU+1BI3hEmJbb0YkqD+FPbese2QRrgBjndhR/wB9EmmJLHuO12bCD5UTgjPp/iaAHFEbcscrKvKnnBZicE/TOfrSYXzj+6KnJbIOcAcc9hmmIqykMJVclsAKQDyeVGBz379qmtonnzHBarsIGeSCB+fQ/rUynGCcpOyNKVKpWmqdOLcnslq2Rx7WwvEcbEkjglv/AK1DbQocthSeV3fNjnA9uc1f/s2+dizCDJXHzcY9sDPFVptGv2wdsRwMAK2MV4GM4jw1DSmnN+W33/5XPvcn8Oczx1pYhqjHz1l/4Cv1aKzPGojWWQOFwxUKep5x6ccCoJJnYbV+RfRTU8ul38Yy1sxH+zg/yqrIjxttkRkPowwa+Rx3EOOxF0nyLy/z3P1jJfD7JMvtKUfaz7y1Xyjt99/UbRRRXgNtu7Pu4xUUoxVkFFFFIYUUUUAFFFFABRRRQAV9D/Cm/hvvA1gImBe3UwygdmBJ/kRXzxXZfCbxI2heIkt53xY3pEcuTwrfwt+B6+xNcuLpOpT03R5mbYV4jDvl3Wp7vd3lrZhGurmKAO21TIwG4+gqWXzDC/ksokKnYTyAccZqvqOm6fqIjW/s4LkRNuTzUDbT7VaHAwOleJpY+MfLZW3Gw+Z5KecVMm0byvQnvinUUUiQooooAKKKKACikddyMuSuQRkdRVPR9P8A7OgeL7Xc3O5i26d9xHsKpJWbvqUkrbl2iiipJCiiigDgPijp+y4t9SReHHlSH3HI/TP5VxCOjlgrAlThgOxr2fxDpy6ppE9mcbmXMZ9GHT/PvXjckbQyvG67XViGGMHNfTZVX9pS5HuvyPey+tz0+V7oSiiivTO89M+BGtx22o3WizuFF1iWDJ6uBgj6kY/KvZa+UYJZIJkmhkaOWNgyOpwVI6EV694M+KdrLDHaeIwYZgMC6Rco/uwHIP0z+Fe7luOhGHsqjt2Pk87ympOo8RRV77o9Qoqtp+oWOoRebY3kFynrFIGx9cdKs17iaauj5SUXF2aCiiimIKKKz9W1vSNJQtqOo21tgZ2u43H6L1P4ClKSirtlRhKbtFXZoV8/fF7XItY8WukEga3tF8hCDwzdWI/z2re8efE5r6CTTvD6yQwuCsl04wzD0Udh7nn6V5eV3NlgDg5BPXNfP5njo1V7Onqup9hkeVToS9vWVn0Q6vZf2fv+QDqX/X2P/QFrxqvXv2f7y3Ww1GxaVBcGcSBCeSu0DI9elc2VtLEr5ndnybwUreX5nqdFFFfVH5+cd8ZP+RDu/wDfT/0Kvn1G3DO0jnuK96+Nd5bw+DJLaSVBNPKgjTPzHByTj04rwevmc3d669D7nhxNYR37v9Ar6E+EH/JPtO+sn/oxq+e698+DF5bz+B7a2jlRprd5FkTPK5YkcfQ08of79+n+QuJE3hVb+ZfkztaKKK+lPhzy79oV1j0fTXkYKonYknoPlrx1SsiqykMp5BHevWv2hbizns9P05pEkl3s7xg8hcY59OteSxoscaxou1VGAPQV8pmbviZfI/QciVsDC/n+Z6R8BP8AkZb3/r2H869rrwz4G3dvbeKpop5UjaeDbHuONxB6fWvc69nKn/s69WfNcQJrGN+SCiiivSPDCiiigAooooAK+dvix/yULVv9+P8A9FJX0QxCqWYgAdSe1fOHxKuoL3xzqtxbSLLE0qqrqcg7UVTj8Qa8jOX+5ivP9GfR8NJ/WZP+7+qNr4Gf8jyf+vOT/wBCSvdq8C+DF3b2fjiNrmVIllt5IlLHALEqQP0Ne+1eUP8AcfMy4iT+t38kFFFFeoeCFFFFABRRUd1cQ2tu9xcSpFEgLM7HAAobsNJvRHy3qv8AyFLv/ru//oRqbw3/AMjBp3/XzH/6EKrahIst/cSJyryswPsSal0WaO31izuJThI50dj6AMDXxKfv/M/UpJ+ya8j6mopkMsU8SzQyJJG4yrocgj1Bp9fbH5Y9Ar5c+L+tLbfEjWoBblikygnP/TNa+omZVUsxCgckk8Cvj74uXMV78SNcvLdt8D3ACOBw21VUkHuMg14WfzcaMbd/0Z9ZwjSU8VPmWnL+qK8OvQyZV4zE2OGPK5967j4LWjf8LB0+6uJ2ml2vjB+UDHYV5XbWlzcOFihds98YA/GvTPg3qWnaf4y0yC4vY1K5jJf5RuI968DAzbrwc+6Prs0pKOFqKnvZ/kfTVFAIIyORRX3h+Sgehr5V1L/kJXf/AF3k/wDQjX1Je3MNpaS3NxIkUUalmZjgAV8s3rrJe3EinKvK7A+xJNeHnTXuL1/Q+r4YTvUfp+pFX1D4b/5F7Tv+vWP/ANBFfL1fTXg27t73wvps1tKki/Zo1O052sFAIPoQazyZrnkjbiZP2dN+bNeiiivoD44KKKKACiiigAr5UvyPt9yM8+a38zX1Nd3EFpbSXNzKkUUalmdjgAV8rXWxr2eVAPnkY5A6jPFeHnT+Bev6H1fDCd6r9P1GVz/iW9yws4zwOZMevYVsahcraWjzHkgfKPU9q412aR2dzlmOSfU181XnZcqPuMLTu+Z9BtFFTXcKwuirKsm5AxI7Z7VyWO++tiGiiikMKKKKACiiigBaVwoPytuHrTaKtSSg42+ZlKnJ1Yz5nZJq3R3tq/S2nqwoooqDUKKKKACiiigBRnsSKkjmdI9i4Axjgc9aip0aPI22NWdvRRk114XHYjCyvRm1/XY8rM8ly/NIcuMpKXm916PdfeW4pIf4XZQF+6wyzH6n+VPcocq04JyNwVCCBjp7mo49Lv5BlbZh/vED+dW7fSdSj5Uxp9WzX1uC4qqfDiad/Nf5H5VnPhZQd55bXt/dlqvlJa/en6kQX94u2NRkjhvvKOw57nNMwrZ+/KoYFvmBAPYY7+9Xv7JvFUY8otklsOcOexORnj2qvcWzQbVNuYsEhVDdRgZOeeOlfU4XMsNiv4c9e2z+4/MMz4czPK7vE0mo91rH71p95D2VtoMjnKrkMF56n/CnbBly7kyDIZwvTOc/p/OhUYs0hUKAAvyHj/61N+T5I4cYP3WOeeM5b1OOxx6813Hh3QH5QVSMFgMb2U4XIznnvX0/8Wj/AMWl1wcEf2dyO/8ADXy8+3YVjMhxuG7B+c9+fqQOma+n/inGsPwe1tPmYDTsZY5PbvXjZtvT+f6H2XCO9b/t39T4vHQUHrQD0x6UGuY+wAUUd6KAHDBwWGOeTU4ETFfkbGOQD1NMdkdVHlbMDAI7n1NLDtCFjnj1zgHFADZ43jkIZQD7dKiqRtzPtyX+gprgKcBgfegBM857103huaTUlayWMPeAbk+b5nUDnA7nHNcyuN43HAzycU5cqwZRlhzyOlAHbTIrsJEhWGM/KBvyA2PX1qONP3iB1XlsEM2Pz9PrVHTL6G4fyWVhLt+TLDLH/PatYxKpjWSzulkR8XG59uc8gcr8hxnrmkBAirulj8tZGxhCH6HI5Hr3/PNSN9neZPJgYR7AHDv1bHJz2GabJGHLyQxssTSbY1ZwWwScDsW9MgdafbW80kZbbKkByN/RNwGcZJAz7ZzQAhsrhE3FQG37Gj3fOOM5I6gY70yeNY5mjVY3OAAYn3jPsR19KfLJLxMWk86QEO7SZY9PxHHrUcSzJKZIX2PEwKlZAGBzxtxyTn0oAUx+Rc+XcxOCjFZE6MMcEfWkKlVyVkGRmM+1Pugu2OWN5n8xMyl8feycjgn074NK3NqiyfaftGR5WfuGPHbv19OKAIhGTGZNjlM7S3YMckfyprqyMVdSrDqCKsF7RpGAFzDb7CUTcJD5gXgk/KMZ9sgHvUYY3EqmZpnYkBnzvbbwBgHrjtz6CmAEJhsISoHHP8X9RSOY/LjCxOrL/rTnhuePpTX3K23c4Cn5c8Efh2p6NuIV7iRRIf3pOSMZ4PvQAkm0yMYo5FVj+6GckDP60nzM2595BPzn19alnuP9SsEs4EBOxy/vkFQPu9u55702V2ZfKSeRouJGBGAHIGeB78Z/lQBHukJBVpCF+7yeB7V9NfBH/kmWm/8AA/8A0I18zRSSRyLLGzBlOFPXFfSnweuLWy+GWmm5uI4ky6qznbk56c1hiE3FJFQ3PnnxAoOv6gC4LNezbiTtXbvPyn16VRQNvMgY7kHLbSQxPQDHpirviNlPiHUx5aSEXkiblzxmRjyR3xj6VQ8sq0cKgrsBJ+YE7vXpX08PhR+QVfjl6htWJ8cAFizsOST6Y7UIF3hd/wC9zl2PI6duwpEYfebG4n5U5GPdqkbbs+WGJgxwSG9BkgYPXv24FUZtWLekva/aSt6wEUsbLny/niy3Dj8R27Zqh4xtNa0vTJLnS9J/tSZRvRYwXWSP+J1x1xTjIlrbfapYxHCnzyHnOxCWYZPH3R+vqK+vPBPhrQdB0qP+x7MRrOFmZ3bczEjrk9OPSvm8ww+JWOjXpztG39K2x+n8L4rLa+SVMFiKPNO71suuzT3TX4nwbYeNNQOlpq+saDeQabJL5IuYTmMN3BB5rrdOu7S/tEvLR0e2YBY9jAluDxjt7/jWl+3H4EXw1qFh4k0crb6Tq9w0d1aooVVugpYMMc4YBiR0BGcZNePfB/U5IddOlO7mC4VnRF5IkVc8D3XP5D0r0cPi5OSjPqeHm+Q0YUZVsOrOOrXSx6ztJkQyje+AVVQBjA4Hof8A61IQqtkK0xPzcocH65pGaOMED5iTliGOd2cbd3UKDx+maNu2QodzS4+ZgpIXngD/ACa9M+MHS7mYyPlgo29cAZGMD65AoHmmQReRHhvv4PIB4pHUKqhHYSHkLnJb1Yk8jgj29KcVVdgkXAP3UHJPt7k/14oAaimR9z7W3ZC4GPwA/rQpaRljTa4U7pc9B7Z/A0m1BGA0bbdxLFeDgevHQeg/WkLS+QcBmDfKAQAcnpnjr6UABRiuwI5DEKxJCjHPAHftzUhAVsZVSF4jHcnPJP4UrYVigVCVVgq5zgZ5JIIz2HpzUaxxocGZWwSxY4AGB0A68dec9RQL1HbmbDFsYOORySOv0FKQoAaRFQMT16445I/HikRWmDFGZlRSdx7++PWoiIf9Y8rjgdSCW5Pbt/k5xQCG/ar7+9H/AN9CirOy8/5/Lf8A78J/hRQVdDZPM2jdsC5JyDjeehyPX/8AVTXVJZWHzp6t0zxz9P1py7lYBbd2CEdVPAz6+/X1pGWZQMKVyTnC8ZJ7AmgmwMsch3bWXcAFJ54HQc0I0ZjJUM2MKnOUx3/DOMUrrJub96QCQCrqSvpyeg+maHdgcYQOfljGzGP90dvryAKBtaDWbegRGR0cYDMNoUepPfrSbIyFZQ4RTyR+XHoTTjIvmGOJ0dkUL94Nz3Ptx2xS7mB3MEAx8pIwSfbtjHegQjea2+T94ufl2k5yP8/1pTHtmk3bWIJ3MTnJ7ZPfj+tN2nK/M/mMCVXp+H+7jkmkj8to0G8mIruHlr/rMd/fqckcdKABMP8AMygjI+ZmDMSOvNP38ESSPH1ZyGz7Ae3Wm+YrDbGrKi/L86gLx0pBKqgpD8oAyRkNn/aOeev9KA3LFrFNcyJHGV+YfPIwIO057fTNdHDGsSBEHHr61n6HHtWVjGUOQvOc9O5PXtWnXwnEONnVxDop+7H8z948Pclo4bL442SvUqX17K9kl62u/wDgBRRRXzx+hBTJI45F2yIrj0IzT6KAMu70SzmyYwYW/wBnp+VYt9pd1aZZl3x/3l/rXXUnaspUYyN4YicPM4Siul1TRo58y22I5O69m/wrnJEeNzHIpVlOCD2rknTcHqd9KrGotBtFFFQahRRRQAUUUtMG0txKWkopAfRHwv1w674Tt5JZN91b/uJyTySo4J+ox+Oa6ivCvgrrX9m+KfsErYgv18vk8CRclT/MfiK91rwcVS9nUa6Hw+Z4b6viGls9URQSSyNIJIDEFbapLZ3j19qloornOBhRRRQIKKKKACiiigAooooAKKKKACuD+IugkOdYtI8g/wDHwoHQ/wB7/Gu8pHVXRkdQysMEHoRW+GxEqFRTibUKzozUkeGUV0XjTw+2kXX2i3BazlPyn+4f7prna+upVY1YKcdj6SnUjUipRCiooGkJZZUwyn7w+6w9qlrRMtqw5bie2zLbvIsijK7GwSavaL4q8XWyedL4g1Eu/IiacskY9ADWfRVRlKLvF2JnThNWlFP1R1C/EHxco41dz9UU/wBKR/iB4ucYOryD/dRR/SuYorX6zW/nf3nP9Rw3/PtfcjYu/FPiO6BWfW75lPVfOIH5VkOzOxZmLMTkknJNJRWUpyl8Tubwpwp/CkgoooqSwoBKn5SR9KKKAHeZJ/z0f/vo0eZJ/wA9H/76NNopishWZm+8xP1NJRRSGFKrMv3WI+hpKKAHeZJ/z0f/AL6NHmSf89H/AO+jTaKYrICSTySfrRRRSGA4PHFO8yT/AJ6P/wB9Gm0UwHeZJ/z0f/vo0eZJ/wA9H/76NNooFZDvMk/56P8A99GjzJP+ej/99Gm11ng3wHqnifT5L+1uba3gSQxjzScsQATjA9xV06c6suWCuzKvWpUIc9R2RyvmSf8APR/++jR5kn/PR/8Avo16P/wqDWv+gpp//j/+Fc1418Haj4V+zteT288dwSEaIngjqDkVrUwlenHmlGyOejmOFrTUKc02znfMk/56N+dNopq7stuxjPy49Mf/AK65jusOFO8yT/no/wD30abRTAd5kn/PR/8Avo0eZJ/z0f8A76NT6bYXmpXa2lhbS3E7dEjXJ+v0rvNJ+EutXCK+oXltZg9UB3uPy4/WtqWHq1vgjc5cRjMPhv4skjzsySY/1jj8aFeUKA0rse5z1r1+L4O2YH7zXJ2PtAB/WiT4O2RH7vW7hT7wA/1rp/szE/y/ijh/t3A/zfg/8jyHzJP+ej/99GkLuRy7H8a73xF8IPEVujXGh6haXbgYMM2ULj27A/U1w93Y6lp8pt9WsJrG5X70cg/UHuPeuWrQq0nacWjvw+Lw+IV6U0/z+4hoortfC/w31fXtHh1SK7tIIZs+WshbcQDjPA+tKlRnVfLBXZVfE0sPHmqysjiw7gcOw/GquoPeSGO3gkkRX/1kob7o9B716l/wqDWv+gpp/wD4/wD4VyXjLwxfeF76K1vZIZfNTejxE4IzjvV1cJWpxvONkZYfMcLWny05Js521tobYDylIb+8SST+NJc3CwyQoY3cyvtyB09zU9eg6b8KdbvLCC7N/Yw+dGJAjbiVBGRnArOlh6lXSmjXEYyjh7SrStc89qG7tYrqIpIoz/Cw6qfUV6h/wqDWv+gpp/8A4/8A4Vweu6ZcaNq1xpt3tM0DbSVOQfcVdbC1aSvUjZEYbH0K8rUZ3aM6ya7W2VLiUtIvBIY8jsam8yT/AJ6P/wB9Gt3wZ4Vv/FN3NBZSwwiFQzvKTjk9OK6r/hUGtf8AQU0//wAf/wAKdLCVqkeaEboivmOFozcak0mebl3IwXYj60lbni7wtqvhm6SHUEVo5P8AVzRnKP6/Q+xrmEtHTUWulnfYy4aMnjNY1IyhLlktTqo1KdWHPB3RbpQzKMKzAexrqvBfgXUvFGnyX9pdWsECSeWDITlmwCcYB9RW9/wqDWv+gpp//j/+FdEMHXnFSjHQ46uZ4SlNwnNJo848yT/no/8A30aPMk/56P8A99Gt/wAaeEdQ8KywLeTQTJODseInGR2Oa56sJwlTk4yVmdVKrTrQU6bumO8yT/no/wD30aPMk/56P/30auaNpGpaxc/Z9Ns5bmTvsXhR6k9B+NdjZ/CfxJMgaaextT/ddyx/8dBFaU8PVq6wi2ZV8Zh6DtUmkzgvMk/56P8A99GkaV1BZpGAHU7q9I/4VBrX/QU0/wD8f/wpsnwd1iSNkbU9PKsCCPn6flWv1DE/yHP/AGvgf+fiPNnK3MG128yNwDgnIIpVIKjb0rvr74Sa5p+mvLBfafIlvGWKAvuKqOg4xmvPLm4igVy7qGVS20nmuerRqUf4isdeHxVHEp+xlexg+J7rzLlbZT8sfLf71Y9aegaXe+JPENvplns+03ku1S5wq57n2Ar04fADxHjnW9Kz/wBtP/ia5KeFr4m8qcbo9Gtj8JgbU600mePUV7D/AMKA8R/9BvSvyk/+Jo/4UB4j/wCg3pX5Sf8AxNaf2Vi/5GYf2/l3/P1fj/kePUV7D/woDxH/ANBvSvyk/wDiahvvgN4lt7Oa4TVtLmaNC/lrvBbAzgZXGaHleLX2GNZ9lzdvar8TySilZSrFW4IJB+tJXnnrhRRRQAUUUUALSGiiqvrdkcvu8qf6/mFFFOjRpHCIpZj0AHJpJFtpK7G1esdMurvDKuyP++39K19L0aOECW6Akl6hey/41pTK8kYWKQICcMR1A9veuiFDrI4amKu7Q+8oWmiWkOGlzM3+10/KtGOOONQsaKijoAMU5RtULzwMc0tdKilsckpOW7CiiimSFNkRJEKSKGU9jTqKqMnF3W5M4RqRcZq6e6Oa1GE2MwVYzLgZTpwPpVdi0amON23n7+CcHnv29P5VteIo42shI4b5TyUPzY9BWPNiNgHicHGeTgegB9PXPrzX6PlOLlisLGct9n8j+beLMop5Vmk6FP4XaS9H0+Tuhr7VgYtJGUVCWHXBPX69z25r6a+KmW+EGuL525lsPmOMZ+7xXzNIiufkt2ZAuSrfcxkjJ7kk19OfFZnb4Ta8DCVUafwSRz93p6Vlmu9P5/odnCO9b/t39T4uFLSDpS1yn2AUo46daQjFKGIGOKAJIi2B84UZ4ye9JPxK3zFhnqaaAcfd+hpM/LjAwTQAoIXkE5pMd85pKKACpYnZY2C9TwT7VHgetBxnvigCUFoz5nKHqhU10Gl6wskRguSzTSLgszkAnseO/wBa56Iw7H80uTj5AOmfegLiMdWdugB/KgDsgFSIli6TjG1cH5lIOTnt2+uasW0LvbmOaO78gqXi2EBPMwOSTx0/Gub0rVlRljvmaQDADZ7ehP5VvRzeZaCHdO0K5kChsrnjnHQfWkBLbNdeRcNDDKVlULI6M2FXIyD2wenNNe3mIePbPvjxsj2buD1PFC71RXxcW9rNhJGUkh8dfQH6UW89zDOlzbtOPIwwcMQQMgde3YUAR7dr7JC8MUnJx830470jS7nj/eS/IoUMTnGPT29qt30NvFMbdGuY0dRJuuU2lSRkjAznPGDUDFJAJpbnEhbYUCHIGOG6Yx+tACxw2jSTxteSBUQtAVgJ81uykZ+XPrzio5FV0iZZnknc7TGUxtAwFwc85/TFTxW9urXYmvWVoI90PlxsfNbIwP8AZHOcn0qrJI7MHMmWIGeMYx0H6CgBY2ZWWVN26Ig5PI3Z4qxi3lvE8y/YCYZnkMB+Rj1GM8/XimecZE3yTKjxIqxqE+/jjtxwO5qBMFwpk2hvvNg8UAXFt9MOly3DahKt0pCpbGH/AFmT97dngY7YzVMN+5Kbec5zgdPr1qwkzn/SHuImkH7kIyZO0qRu4GOPzyRVjUrTToMR6fqRu5Yw3nsyeXG2CMeWScsD6EA8dKAKCSNGd6EgkYyP1r6U+CttAvw8065aJWmCOpfGTt3ZxXzbJNJPMzuqFn4A24A+g7V9L/BMMPhvp4ZskeYCPfcawxDaiXDc+dvETSr4gv1UsD9qlIIH3RvYDjp2z+NZ8flxQ7l8sHPBC53E9ef8BVzxCpOv6nGZMl7yc/K3zYLngenPt3qiBulQbg+0FgCdpUDr/SvqIfCj8eq/xJeop3FVQzE9yWwAx/nihsIVzHGH5w45znsPTPGaSN0Yl1WOQjJDnjc3qRS5zKU2l2APmBOV+gx05/zzVEa3KuqwyXGm3iTxB1e3dNvQtlfu8dMk+9fa/hu4trvw9p9zZyxy28ltGY3jOVI2joa+OdOsLrVdYtdFsyzahezC3hB/5ZkgliR6KAxPstfX/g3QbXwx4W07QLNmaCxgWFWbq2ByfxNeZj2ro+14VjNU6ja0bX/BPlb/AIKG32of2j4S03Mg04xXE5H8LTAooP1Cs35187/C+JpPGtkwj3iMSOw9thH8yK+/v2hvhZa/FTwWNNFwLTVLNzcafOfuiTBG1/8AZYHHtwe1fEnw80W98O+PdW0TW7Q2uq2aNC8EhwQQwyR6jGCCOCD71y0FerE9zNpuGCqvya+/Q9IEjAecd6SuCcIMFR9BRCuUKs8YJb5lBySPr2NJiNLdJGWQxNgIznkjr7Zz6U4gS7Vjhfecjaoxu47+wFe6fl2g0SIVJTZliMlV5ZuygenH40uyRXDKoLjhm6Eev/6qc7bXdVRIVVMlgMKqgDnn19c0wKDEjNu8ouSHYkLz2B7npz7gUALGVjRfkdW7kHBx64HXntmhXk4kEhJPCgDkE9ee2e/0FJ9xQrbzIcKS55T2XHWnySKJCxVkKDHyjhRn17E0C1GKFCh3O9l+QHfhRxyQTnPbilwdq7/nJG7pjAzkfjnPHTmgfMTvgcmEEkqvCn29M5/QUo3nekaoeCzIq5JH9T2/A0AEnmyFjIuQvPPJX6e9G9AjOvHlnc3y7Sxx60xtqhV2zO33tnVc+/oB7mnBWd0hyHYncQWHTI5x15xQAu7UP+mP/fb/AONFJ5i+v/k1H/jRSC4JHIoA+RiSvyofmQdzyOvTp+lNHyAH5Ax/hU4I/HHX86VVLDmRd/qw2k852/z/ABJpVI+ZlDNgDLqPmxTCwLGq7VjtwiAgk5wWPp7fhzQv3hukjU8/LENvHfnjIyRx3oZQ0heTOUwsYduM+/49aU7JHlXBl2nqDkkbup9TnFAxu7zAIj50kbYXKOcsc+/8PTn2NK/lK20cu3B8sYJ56cf1pZHkTbI+9FycyH5SP9n3/wAaSHIcqvmGYcuwHK56EntxQArQyyMyuwIdvmy3J4HB9Mf5607LO/nSyHy+WwOrf7XPX/I5qMRoxyVkkGQAd3B+o/AflSvkN5ZJeTIViBwPYH1+nSgVmIzs6jJVnbCqJBnC+gHb86kbMaMrMXkLDapXdg9ifp/kUFpthZIxFGAWMhXGSTyce9R24UfLCzkbssFPByen9aANjw+6bZo17ENxx/noK1a53S5nS/RpJZgGwojc8HOMYHb1roq/P+IMO6WMcuktf0P6B8PcesVlEaXWm3H5br87fIKKa4YgbW28jPHUelOrwz7kTHIPNLRRQAUUUUAFUNX05L2PcuFmUfK3r7Gr9FJpNWY4ycXdHCyI8cjRyKVZTgg9qbXS+IbATRG6iX96g+YD+IVzVcNSDg7Hq0aqqRuFFFFZmoUUUUAFFFFAEtrPLa3MVzA22WJxIh9GByK+nfD2ox6tolnqUX3Z4lfHoccivl2vZPgLq3naVeaPI2Wtn82MH+43X9c1w4+nzQ5ux4meYfnoqot4/kz0yiiivHPkgooooAKKKKACiiigAooooAKKKKACiiigCC/tYL60ktbhA8UgwQf515Dr+mTaTqclnLkgcxt/eU9DXstcz8Q9KF9o5u41zPa5ce6fxD+v4V6WW4p0qnI9md2BxDpz5XszzGiiivpz3wooooAKKKKACiiigAooooAKKKKACiiigAooooAKKKhu7iK1hM0zYUfqaG7DSbdkTUUyKRZYkkTlXAYfQ0+gQUUUUAFFFFABRRRQAV7p8Cv+RJf/AK/JP5LXhde6fAr/AJEl/wDr8k/ktenlP+8fJnhcRf7n80d7Xl37Qn/IO0j/AK7yf+givUa8u/aE/wCQdpH/AF3k/wDQRXtZj/u0v66nzGS/79T+f5M8fooor5I/RAoop9vzcRD/AG1/nTBn0J8MvD1vofhq3cRr9ruoxLPJjk55C/QDt611VRWYC2cKjgCNQPyqWvtaVNU4KMdkfluIrSrVZVJPVhRXl/j34k3+j69PpWm2cJEGA8suSS2OcD0qDwZ8TtR1HXrTTdSs4ClzII1kiyCrHpx6VyvMaCqezvrsd6ybFOj7a2lr762PV6534g+H7bxB4duIZIx9phQyW8mPmVgM4+h6V0VB6V11IKpFxlszzqNWVKaqReqPk5gVYqwwQcH619FfCr/kn2kf9cm/9Davnu/4v7kf9Nn/APQjX0J8Kv8Akn2kf9cm/wDQ2r5/J/48vT9UfY8SO+Fg/P8ARnT145+0D/yFtM/64N/6FXsdeOftA/8AIW0z/rg3/oVenmn+7P5fmeFkP++x+f5HmSffH1r6k0P/AJAtj/17R/8AoIr5aGcjBwc8GvqXQv8AkCWGTk/Zo+f+AiuDJfin8j1+J/gp/P8AQuV87/Ff/kfNR+q/yr6Ir53+K/8AyPmo/Vf5V05x/BXqcXDX+8y9P1R1f7Pv/H1qv+4n8zXrteRfs+/8fWq/7ifzNeu1vln+7R+f5nJnv+/T+X5IzvEejWWvaTLp19HujcfK3dG7MPevnTxXoN74e1aXTr1fUxyAcSJ6ivpysDxx4ZtPE+kNazYS4TLW82OUb/D1qcfgliI80fiRWUZo8HPln8D/AA8zmP2eYDa+A5bfOVS+k2Hvjah5r0auK+Dun3eleHLywvojFPDfyKwP+6nI9Qa7Wt8FHlw8F5HLmk1PGVJJ3uzyj9oP/VaT/vP/ACry3TbSXUNQt7GAZlnkWNPqTivUv2g/9VpP+8/8q4v4XIsnjzS1YZAkLfiATXhY2HPjHHu1+h9bldR08sU10Tf5nvPhrRbLQdJi0+xjCqg+d8fNI3dj71pUUjsqIzscKoyT6CvpYxUVZbHws5yqScpO7YtFeWal8XoYr2WKz0lpIkYqHeTBbHfFVv8AhcUn/QFX/v7XG8ywydub8z1FkmNavyfij1HWf+QPe/8AXvJ/6Ca+QfFXkxxbvLXzpH27sc4Fey6n8Wri60+4totJjjeWNkDtJnbkYzXhvimXffrHn7ic/U814Wc4qnWUeR3PquGsBXw0pe1Vr2N34I/8lR0X/rq3/oJr65r5G+CP/JUdF/66t/6Ca+ua7eH/APd5ev6I8zjD/e4f4f1YUVBqM5tdPuLlVDGKJpAD3wCcV4E37QOrhiP+EdseCR/r2r08VjqOFt7V2ueHgcqxOPUnQje2+qR9CVFef8ec3/XNv5V8/wD/AA0Fq/8A0Ltj/wB/2qG++Pmt3FnNBFoVjE8iFRJ5rHbkYzjvXI86wdvi/Bnox4YzG69xfejyK6/4+pv+ujfzNRUrsWdmbqxJP1pK+JZ+oLYKKKKQwooooAKKKKAHRo8kixxqWZjgAV1WkacllHubDTMPmb09hUHh6w8mL7VKv7xx8oP8IrXrto0uVXe55letzuy2CkVVUYVQB6AUtFbHOFFFFABRRRQAUUUUAZ2vSrHaKGJ+ZxgL1JrDRljOcK7Ocqqrjpxzx0yeg9ua0NakMt75SFgyjHI7dSR6VRbfxtZAgUf6s/M2eOT3P+Nfo2SYd0cHBPd6/f8A8A/nHjbHrHZzVlHaPur/ALd3/G4ydVa3KyFcsCXVCAnfqevf+nFfT3xY8uL4Q60iggGw4wCcH5a+Y5lZU2vsQDBxjpgHqfqa+m/iutx/wqrWlXbJGdPJJ6ED5cAetTmu9P5/obcI71v+3f1PjHkKG5z65pDSnkcZx70lcp9gK3QUDnvSUo9s0ABox70EfhSe9ACnG3rz9KUY6tnGOPrSHkcnOKKAFJyOvOO9NxzzTlODntSs+RngGgBvy7e+aXjaePm/lTaen3gWHyjrQABcqSBkD73NX7LVrq3WOASSyQRsSkTMSqEnJKjtVFHCvn5sc8f0pZPlkJ2bPQelAHY2lxb3VqXgknmLjMqqu0RvnjPXP6UtxczSxxxyzvJHApjj3HKopJOBnp1JrjorieFi8MjRk9dp610uk+JriI2zyXRimtkKwtt4AbOf5n86QF4sXQxNcDbt8w+YvOcdAeT/AEpZZZJoo5Jbsu+BHtYklVAwPwprTv8AZzapIkkO/wAwMB1OMdfp2pzoJikrTQR+c2Cq8bPcjsKAGyTSbh+9UmP5QyqAWHucZP41Kpd18r7TA32k+Y7shLKQW6nbkZ6/LweM9OEWZomDJ9mdYSFKMoKy4bIJH8QqR9yXTtHc2qyYWVGi+6mRvIU9BgnGPXigCISR7PMaVGeJVVIjEAG4IPT09TyaSVjHGbVZYJEDb/MWMZJx0DEbvw6VPPqNzclGlW2EIO0RLGFQHGN2B375qC5Kw7IIpoZQnJkjTBJPUE98UANljX7OtwJoNzMVMK7t64A+Y8Ywfr68CmowjdDtjkCPu5HDe304/WrAhPmILYLK0zBbfaTuDZXsfy5qGBcETGDzYo8eZkkAk5wCe3/1qAHPFLlA0MQe4w8ZDgbRn64H419J/BTP/CuLGNlO5GkDHORnceh7182GORQIxCPMk+ZCDk7SK+kPg9iX4a6Z9nk+yqN5cA7uAeeT0zWFf4S4bnzv4iVG8R6rGWRt926tkdt54z7c/nVHf+7OyMrGeNpAwo9Mdv1rQ8RuINe1EZYD7ZK7HpuPmHj3AGPzrPkMiqWLNGAAqA8dfbt/WvqIfCj8eq/HL1FDxtIm5gXUAsG+7+HPI+uKajM2Qkcj7Ogz0J7n07dKcrbcIfKJDbmDKDjHqfXNDMwgDO7ugyxL88/0FUQetfsw+HIrnX9T8USlZF09P7PtuCNsrBZJiB0I2mIA9ch89a+gq4n4G2Jsfhdo24hmuYmui2OSJGLr+Sso+grtq8KtLmqNn6nltBUMLTprt+L1YV8nftx+H49B1/w18StNjWK4aU2N9jA87Clo+McnaJVJPYJ6V9Y18J/tz+ML3WPiqPCu5k0/QoECx9nmlRXZ/f5SgHpg+tZJtao7JwjOLjJaMuxtGcz4ZeAAoHz5IzjPrjvn14p5+627bGTwqx4JwfXIrh/h14wbVRFpV86R3kYJWZusyjtn1Hp3rtireWwK4yM/MMu3bNe9TqRqR5on5Ti8JUwlV06i1AeSsTBVMca/OdgzvYcjBHUZ6/TpRIodtoEW5j3JyFwPxxn3p7q2CVkLADGAcKo6c+2aAhWP92C+8FpJSMkc9B9K0OYTdtkUQsIzyAynDD6f5NADBTsxGg+Yyn09j1/lSBTJjbGzEDqDkgH1PamokQcuW/3FY5Qn1I74oDUcNjjH2hvvZQFicY7n9ST6+tBRSQvmMVY7ip+Zn/z6UCRWT95sP8XzDADZ6kegGf0pV3AIu5QrjAbHzjvlT/WgBHZgTyCzfIpzzknnHoAPxp2SZP3c8oBGN4BO7joO/H4U393GpfZGoPCGU5Y+p9vWhjJKxVF3rk53cA9OnoOlAhv2O2/59T+Sf4UVZ/s+1/59Yv8AvzRSGV5dxLKUATcCTI3PoAf/ANVOxM23eQT2IyQD+WSfU8UgXy2CRuhdAAA3OzPJPv2HOaRwc/LgqPQ9D60xC/JGN0kTuwORzyffjgfnSwKTgZXanzZjC8YB5HPHpn3NIWw3yO8YQHcpX5dwHAz1/Kg5dSzjIYbmKLhQOv1zQMakgjUMmHOCSwJILdgFwARTy3Hl78s3zMeQR9OKPNUouwog7Ag7s/1/yKRwWVg3K4w7A7SPYgUEjVWKNR87FgpAZsnnP1/lQBsRVKo0KghTj7xHXgDg/jUuQJCsSoNoAL545/h/+v1qOFvlDqju20jnI+Xjj160Du9xQsjlWbaiqoPJHyjsOAc8UfNJtVdo3fdR84+uMf4GnFZCjSSQFtz7sZCjJ7Hmk8v5dz7F5IJHr3+tADSV3L83y5J3qACcf3R3+vWuotpPOt45cEblBwRgiuZEnyF2VHXuWyCegGAOgz6DoK2NAkPkvCVxt+YHsQa+d4kw3tMMqq3i/wAH/SP0Tw3zL6vmUsNJ6VF+MdV+FzTooor4U/dgooooAKKKKACiiigBK5PW7T7JenYuI3+ZPb1FdbWfr1t9o09yB88fzr/Ws6sOaJtQqckzk6KKK4D1QooooAKKKKACun+F+rDSPGdnK7bYZyYJPo3Q/niuYpyO0brJGcOhDKfQjkVM488XF9TOtTVWnKD6n1eetJWf4a1BdU8P2GoI2RNArE++MH9RWhXzjTTsz89lFxk4vdBRRRSJCiiuftX8Sr43uY7iON9De3Bgdf4HGOD3yct+QqoxvcuEOa+ux0FFFFSQFFFFABRRRQAUUyGaOYMY2ztYo3BGCOvWn0DCkdVdCrAFSMEHuKWigR4X4jns9I1q70+WUhoZCoG05x2PT0xWW2uWI6eYfota/wAdLMW/i+O6UcXVsrMf9pSV/kBXAV9RRxU501I+2wlKFajGb6o6X+37P/nlP/3yP8aP7fs/+eU//fI/xrmqK09vM6vqtM6X+37P/nlP/wB8j/Gj+37P/nlP/wB8j/Guaoo9vMPqtM6X+37P/nlP/wB8j/Gj+37P/nlP/wB8j/Guaoo9vMPqtM6X+37P/nlP/wB8j/Gj+37P/nlP/wB8j/Guaoo9vMPqtM6X+37P/nlP/wB8j/Gj+37P/nlP/wB8j/Guaoo9vMPqtM6X+37P/nlP/wB8j/Gj+37P/nlP/wB8j/Guaoo9vMPqtM6X+37P/nlP/wB8j/GorrX08v8A0WNt+f8Alooxj8DXP0UOvMFhqaOkXX7XaN0U+cc4A6/nUV7q9hdWzQyRXADdwq5B/OsCih1pMFhoJ3R0UGt2UMEcKxXG1FCjIHb8af8A2/Z/88p/++R/jXNUUe3mH1WmdL/b9n/zyn/75H+NH9v2f/PKf/vkf41zVFHt5h9VpnS/2/Z/88p/++R/jR/b9n/zyn/75H+Nc1RR7eYfVaZ0v9v2f/PKf/vkf40f2/Z/88p/++R/jXNUUe3mH1WmdKdetB1huB/wEf419B/s93cd54DkmiV1X7dIuG6/dSvlevpv9mL/AJJxL/2EJf8A0FK9fJKspYqz7M+c4poRhgLruj1KvI/2lb6Kx0zRWlV2DzygbQP7or1yvEv2sP8AkE6B/wBfMv8A6AK+gzWTjhJteX5o+P4fipZjST8/yZ5KNetWIVYbgk9AFH+NbiaZ4iZQy+EvERBGQf7PeuY8Bqr+N9EVgCpvogQe/wAwr7SrwMswbxkZSlK1j6/PcyWWzhGEL3XVnyjc2OvW0D3Fx4W1+KKMFnd7Fwqj1J7Csm01+zN1D+6n5kXsPUe9fXupANp1yrAEGJwQfoa+Ixxq4A6C6/8AZ6nMsK8G48sr3LyTHrMo1OeFuW2z73Pt6zObSE+sa/yqWobH/jxg/wCua/yqavsFsfm0t2fMPxZ1m2t/iFq0LxzFlmwSAMdPrVP4ea3azePNChWOYM9/EoJAx9761m/Gn/kp+t/9d/6VR+GH/JR/Dv8A2EYf/QhXw060vrjX979T9Xp4eH9mp/3P/bT7Kooor7o/Jz4/1LXrRdSu18qfieQdB/ePvX0p8H51ufhto08YYK8TEBuv32r5H1X/AJCt5/18Sf8AoRr6v+Bv/JKNB/64v/6MavlcjqSliZJ9v1R9/wAVUYwwVNr+Zfkzta8Q/aR1KGx1nSllSRi1uxG0D+99a9vr57/as/5D2jf9ezf+hGvWziTjhJNeX5nz3DcFPMIJ+f5Hnia/Z71/dT9R/CP8a+utAYPoWnuM4a1jI/75FfEC/fX6ivtzw1/yLmmf9ekX/oArzcgqOUp38j2+L6UacKXL3f6GhXzN8YtYtrb4ianDJHMWUrkqBjp9a+ma+Svjp/yVDV+f4k4/4DXXns3GhFrv+jPP4Tpxni5KX8v6o9M/Zs1GG+vNYWJJF2JHncB6n3r2mvAv2Uf+P7XP+ucf8zXvtdGUScsJFvz/ADOLiOChmM0vL8kFFcP8a9e1Dw34Qi1jTZNs8N9DlezrzlT7GtzwP4n0/wAWeH4NW09xhhtliJ+aJ+6muxYiDquj1tc814OqsOsRb3W7ejNyiiitzlPKP2g/9VpP+8/8q434U/8AI+6Z/vt/6Ca6T9pfUPsEei5i8wO8mcHBHFcd8HdTtLrx9pSq+2RnbCHr9018xipx/tC1+q/Q+7wNOX9juVtLS/U+lqg1D/jwuP8Ark38qnqDUP8AjwuP+uTfyr6Z7Hw0d0fLE/8Ar5P99v5062tbq6JW2tppyOojQtj8qbP/AK+T/fb+de1fAVE/4RS6k2jcbxgTjkgKuP5mvkMLh/rFXkvY/R8wxn1Oh7W19jx/+ydV/wCgZe/9+G/wrh/EUF3Bqs32u2ngLMdgljKkgdxmvtzA9BXjP7VUaf8ACN6RJtG9btgDjnBWujH5SqVB1FLbyOLKOIZV8VGi6dubTc8s+CP/ACVHRf8Arq3/AKCa+ua+Rvgj/wAlR0X/AK6t/wCgmvrmurh//d5ev6I4OMP97h/h/VjJo0mheGVd0bqVYeoPBFcefhb4BJJ/4Ru35/6ayf8AxVdmSACSQAOpNVf7R0//AJ/rX/v6v+NezUpUp29pFP1PmqFevSv7KTXo2vyOWPwr8AEY/wCEbt/+/sn/AMVXzP8AErSbTQ/HWraVYKyWsE+IlJztUgHGfbOK+wf7S0//AJ/7X/v8v+NfJHxfure8+JWt3FrMk0RuMB0OQcAA4P1Br5/PKNGFGLhFJ36eh9hwpicTVxM1VlJrl6tvqu5ydFFFfMH3dgooopAFFFFABV/Q7MXd5iRcxoNzH+lUK6zQLb7Pp6sww8nzH+ldGHj71+xx42Xucl7N9vLX/gfMvJu2jdtB/wBnpihV255Jyc8mnUV1nAFFFFABRRRQAUUUUAFNkdY42kbooyadVDXJNtmI+f3jBTj/AD/nFdWDw7xFeFLu/wDhzzM5zBZdgKuKf2U2vXp+NjEmkaUlpUwG525wBk9//r1GoRX37VOPulm5HvgDAA/ninBYw2WXG08AEAMfU0u5j5jeWsh7buF681+opJKyP5alJyk5SerGSB44mlZVQBGOZDzjp0HqeTX1T8QbK81L4b6rp9jbme5uLLbCi8ljx618tW8L3FxHaWyrPLI4REx1dsHnPfkc9uK+mlPxFj2RLJ4d5HyBlkzgD614+bfY+f6H2PCKf752/l/U+WX+H/jjJVfC2sfKe1o459RxUX/CA+Nhgf8ACKazk9P9Df8Awr6vMnxJV1+Tw0fUfvf1+bilaf4jgr/o3hfnp88oz/49Xme3l5H2XKj5PHgLxp5hj/4RbVzIAGKi2fIB6Z4qez8AeMZNzyeGdVEakqx8koM98k8Cvqgz/Eof8ufhf/vuX/GkM3xMwV+weFz9ZZf8aft35Byo+Y734Z+LYlfb4e1Ztq5UCDcWOf8AZJ496zY/APjWRmVPC2rkqcN/or8H06e9fVv2n4mf9A7wuT/13l/xoN38S1ZQdM8MZJ/5+JeaPbS8g5UfKsfw+8cOwX/hFdXBzxm0cD88YqxJ8NfHCllXwvqTdwTFgkfTNfUZvPiWOuk+Gv8AwKkpGu/iUpDNovhrPQH7XIKXt5eQcqPlpvhv44WPd/wjWoFRndiL7uPU9Kb/AMK78ch1X/hGNR3sDtHlckewr6oW8+JmMNofh0+4vX/woa++Imd58O6DIUz92+YkfpR7eXkHKj5WHw58cHcP+EZ1HK/eHldPrUn/AArnxyI1LeF9SO/7mI+OPb8a+pjqPxAAyfC+kNu6gXx/XikfUfHnl+WvhPSjjGAb4lR+lP28vIOVHy2vw18dtKI18L6gGI4DKFz9Mmp5Phb8Qmcs/hu9kZurFlJP/j1fT7at41yJW8HWTuoIBW/BI9QPlpx1vxqCB/whkRz3F+Mf+g0vby8g5UfLo+F/j8RFf+EYu8k9yvB/OnP8LPHaRtnw3cllPzfMpwPwP+civpqXWvGcpCSeB4nVWDHdfAgkdCOPWlbXvGe7d/wgylgMZ+3LnH5Ue2l5Byo+ddI+HPxCtW3r4ZuGiALbGdCH6YHDc/5NbX/Ct/HMoMjeHWhJ58tJUIGewy3869rk1zxg0ckLeAW2SZ3bb5RnP4U19e8VssaN4AuW8hgy41Beo6duaPbS/r/hx8qPG7T4beM/PjZtCUqMlhJICpI7Hac8+1MX4e+OoZFYaG4kZdq/vIumMEYzjp/jXtS+JfFqytKfh9qBLAAr/aCYGPbGBUY8T+KIw0Y+HWqkyEsf9PQ9evOOKPaz8v6+YuVHjZ+G3jXcFPh99pUfclQYOOpyc/0pknw38ZeXEF8OzZA+dhOnzfrx+tezN4u8SybZP+Fd60BExyEvEAJHXI70Dxl4jV/Pb4fa5tZQAv2iPaPfFP2lTsg5UeNp8NvGeHY+HJTggqrzJ0z0ODz+Yqdfh34p3Rq/hGdkWIq5W6QMzkfeyTgc9sfj3r12TxpreWhPgHXIncFsrLHnsM/ypF8bXk8/nN4J8QK1tkNtYY9wR3o9pU7f1941FHjo+HPjDblvC82/cOBMgXb3/izmvcfhhpd1pHgq002+094JMyeYjMrbRk43EHn8KdaeKLtoV8vwXr0cTDgKkY6/8CFXLXXLjyljfw5r6nGAXiRj+J31lOpKSsxpJHy54jWNPEOpeYropu5skHcWG85YLx9B7iqLNGCd+8zFjhQ4JA9/f25rrPFngvxPaalqF7Nod68Mty8iyIu75NxYcKcjrXKSLJBhZbUxYbpIpVlPY4PP58V9ZSlGUVyu5+Q4mjOnUfPFrXqJI2FIAXd03McEe4POKyfGerNoOhTXaSgTKdsYP3pGPAzgceuOMgGtYK24E7UVFyCufl/+vXn3xqnCafYWe1l8yZpcE9lXHPqfmqa83Cm5I2yzDxxGLhTls3+Wp93fBK6a8+Dvg25Y5eTQ7Msf9ryVz+tdhXgv7DviqPW/g6uhySZvNCupLdwWyxidjIjew+ZkH+5XvVeGfqYV+c/7W99Df/tBeJ3t3V44ngh3L3ZYIw35NkfhX6H6pdx2GmXV9MwWO3iaRiegCjNflR4g1a417X9R127UJcaldy3kqjoryOXIHsC1JgVbWeS2uY7iE4kjYMp9xXv+g339r6LaajEAUkTJ3twrdOg5yK+fQrMrMqsVX7xAyB9fSvUfgzf79LvNPdgfJkEiJgfdbrz9e1duBqWny9z5ribCqphlWW8X+D/4J3wUy/vR5brwqryMnnjkc0KqmceZHsmLcIrZPoDzjA4o8xHXbtjTYvzMOF/z04HXpSrIscHyBhvyxCjJOeM88jgcV6x8FqIFRlIViDyoBOAD+fJpQHCFjtJI+ZgRhc8AA8/pSNny1G1m3HKqf4R74708iRfmO1QAcDcPn6d+woGJII13NxJjIBJJCgYB5/HHuaQKyDKk75OGLyY2g9ccdKSJcEbIxGqgNlxtAwOPz7A0oEhf5FUFRyW5Ynj1Pp0x0oCwAxKyqsZXnlSvX0xnk/jQeyEyTEDIRVVQOfXPPb8TilO6NHQkQxg/MM5LdwM9fwBpE2xxeY0jb2+Yjk5PYY/LpQJ7FbyF/wBj/v8ACirP2W7/AOeM/wD3wlFBNxr+XtXdIVct8qBNxz25HTnnHvUhjn85jGNpX7vOD9PSlDSRqrGN1LHIxgso7Z789T061HsUZEm1ssNxYAD1wMjI+g5oKFkYoqojOxwdzBfyA9vpRL5W8qsjIMtknqwB7gdOma5v4i63deH/AArPqVtHBPOJEVSzHYMsB0XGQPqax/APxGs9edbPUTBYXxBxuLFZD/ssSenZT3xisnVipcrep2wwFepQeIgrxWh3u6L5dysxHJ2qTn2Hv0/OmrziRmSNAMkkHcfQdOaco8zLDcCTuJ3E8AnHJ6c/XpSMMsTJPhjjH3c4PoMck+vWtTj0GmOOJOgJYZOQfzx16fzp+Q/DvLvI4CnLKB2x+NKu1JW8nCSZy7sCdo6c+uMYA6U0Yk+URmXrwQSFwTwD68jPfigLjURGyxgLINxAZ+D6k9gPSja7fvHBlJxwmfkXsM457UF1K75pWKEDagOGb29l+lSKLonP7sZb5ssDkdlIxx/OgQ1tuU+YRBPutkcdyfXGeKktNQg0+4ia6u0RZJBGdzDG5ugX1J/Sq9xNHDAbi4KiNAWYyPhVAPJx/dyOnpgd68I+JvjS51bVhHZzPHb275hAONpz97HQMcZP5VxY5xdGVOX2lY+g4cw9aWNhXhoqbTv6dPn+R9T0VjeCNYTXvCWm6qhGZ4F3jPRgMEVs1+ZSi4txfQ/peE1OKlHZhRRRUlhRRRQAUUUUAFJ9eRS0UAcXqMH2e9lh7BuPp2qvW34qh2zRXAH3htP1FYlefUjyyaPXoy5oJhRRRUGgUUUUAFFFFAHt3wJ1E3Phi4sGbLWk/H+6wyP5V6FXiPwK1D7P4qmsWb5bu3IA/wBpfm/kK9quLiC3QPcTxQqWCgyOFBJ6DnvXh4yHLWfmfFZtR9nipW66/wBfMkooorlPMCiiigAooooAKKKKACiiigBkiu0kbLKVCnLLj7wx0/r+FPoooGFFFFAjyb9oOLD6PNj7wlTP02n+teUV6v8AtBzKW0a3yNy+a5HfB2j+leUkEHBBB9693B/wYn22UX+qQv5/mxKKKK6T0gpyFQ4LKWXuAcU2igAooqaW4MkCQ+VEoT+JUwx+ppidyGiiikMKKKKACiiigBRycDk0VLaXElrOJowpYdNwzSXMzXEzTOFDN12jAp6WFd3IqKKKQwooooAKKKv6hdWc1pBHb2/lyIPmbAHb9aaWhLbTWhQooopFBRRRQAV9N/sxf8k4l/7CEv8A6ClfMlfTf7MX/JOJf+whL/6ClezkX+9fJnzPFn/Iv+a/U9Sryb9pHQdX13S9Gj0jS7q/kinkZ/IQtsBUYJxXrNFfW4mgsRSdOT0Z+e4HFywdeNeKu1/lY+UvBXgXxda+LdHubjw3qUUcV7E8kjREKqhhnNfVtFFYYHAwwcXGLvc6s1zapmU4ynFK3Yg1D/jwuP8Ark38q+I/+Yx/29f+z19uah/x4XH/AFyb+VfD90xW+mdeqzMR9Q1ePxDvT+f6H0nBuqrfL9T7hsP+PGD/AK5r/Kpqw/AOr2+ueDtM1K3kDiS3VXx2dRhgfxFblfR05KUFJbM+KrQlTqShLdM+XPjh4X16P4gajqCaXdTWl0wkimiiLIeOmR3FUvhH4V8QXXj7R7pdJu47a1u0nmmkiKoqqcnk9/avrCivHeSU3X9rzPe9j6WPFNaOF+r+zW1r/K2wUUVmeKtVg0Pw7f6rcSLGltAzgnu2PlH4nAr2pSUU5PofMQg5yUY7s+LtV/5Ct5/18Sf+hGvq/wCBv/JKNB/64v8A+jGr5KnkM08kzcGRy5/E5r6b/Zt1mHUPAC6b5g+0adK0bJnkIx3KfzJ/KvkMhmlin5p/mj9G4spSeAi10kr/AHNHp9eKftK+F9c1efTNS0rT572KCNopVgQuyc5BwOcV7XRX0+Lw0cTSdOTtc+Ey/HTwOIjXgrtHxlpngzxXf3sdvb+H9RLM4GWgZVXnqSRgCvsTSbdrPSrS0kILwwJGxHQlVA/pVmiufAZdDB83K73O3N86qZnyqUUlH9Qr5J+On/JUdX/3l/lX1pI6RxtJIyoigszMcAAdSa+M/iHq0eueN9W1SE5hmuW8o/7A4FcPEM0qMY9bnq8HU5PEzn0Ufzf/AAD1H9lH/j+1z/rnH/M177XgX7KP/H9rn/XOP+Zr32uvJv8Ac4/P8zzuJv8AkZVPl+SPOP2iWRPh6rSY2C+hJz+NeQ+DfE83gnXk1i1bzNMuSFvbdTwyno6+4r1n9pX/AJJm/wD1+Rf1r5gLMVCliVHQZ4FePnFeVHFqUd0l+p9Lw3hYYjLnCezbTX3H3FpV/aapp0GoWEyz21wgeORehBqzXmf7Nt19q+HjnYE8u+kjwOnCIePTrXplfS4at7ajGp3R8NjsP9WxE6N/hdjw/wDashZrHRZgRhJHBH1Feb/A44+KWi5/56N/6Aa9F/auJ+z6GuTgvJkevFeOeDNW/sLxXpmrkEpa3KSOB1Kg/MPyzXyeYTUMy5n0a/Q/Qsmpyq5LyR3akvzPtao7mMy28sQOC6Fc/UUlpcQXdrFdW0qywTIHjdTkMpGQRUtfZaNH5prFnzRe+E/FsOpT28vhvUGCyNiWGPzEYZ4IIr2D4Mabf6Z4Xng1C0mtZWumcJKpUkbV5wfpXb0V5+Gy6GHqc6k2exjc6qYuj7KUUvS4V43+1V/yK+k/9fbf+g17JXkX7T0UM3hrS1muBD/pbbSVyCdtPNFfCT/rqTkDtmNJ+f6M8j+CP/JUdF/66t/6Ca+ua+Ufgzp08PxM0aZTHLEJTl42yB8pr6uriyBNUJX7/oj1eL5KWLhb+X9WVdYR5NIvI41LO0DqoHUkqcV8kP4D8eb2/wCKe1j7x/5Zv619g0V247LoYxxcm1Y8zKs5qZapKEU+a2/kfHv/AAgfjz/oXdY/79vVe58CeMbW2kuJvDWppFGpZ2+zthQOpPtX2VUN8AbKcHkGNv5V574fpW+NnsR4wxF1+7j+J8MUVJdf8fU3/XRv5mo6+TZ+hJ3QUUUUgCnIQrhiMgHpTat/aI1077MLdfNLZaQjnHbFXCTjJST1RlWgqkHTkrp6P0ZHp8H2i9ih5wzc/TvXaDgYHQVz/hWDdPJcHoo2j6muhrtpNuF311PMrQjGo1FbJL7goooqyAooooAKKKKACiitHRtD1TV3xY2rumeZW+VF/E/yHNMmU4wV5OyM6sW9t7jUtYW3tbeSZlBVQgJye+Md+cV7Ho3w/sodsmqXDXT94osrH9M9T/47XWabp9jpsRj0+zgtVP3vKQKW+p6n8a6cBmtHAVXUa5nbT/hz4viqi84w0cJSnyxveTtul0Xz1+R4povwx8TagqvcpFpcR4IuTyR7oMsPxFdrpPwp8P20a/2hdXl+/VgpES59upI/Ku/p0cckhIjjaRgM7Vxn9a1rcT5hiZKFK0b9v82fM4XhLLcMuaac35/5Ii8KeFtC0yQXFlolnBhSqy7ct+JP+eK0vEurDSLTztsbyk4hQn73r9KtTRwpZyxzxbICu5z5pwMDnnqOnavOfEWoPqd+bnywUb5YF3ZIUccgetfQ5dhp1mvaycrbt9f6/I7qVGnF2pxUY9loa58aXzRs39n24DA/MXODj+dIvjOZjD/xLYiI+nzfdOCBiuZRGKqyqwUEqn7wAhv8/T601/L3D5ZeUPmbnBJbJ56cduDXufUqH8v9fedHs49jqU8a3Ql3f2dErvjcdx5FOPjW6MD/AOgJgNt+8cY+vrXKO/mNvYuucKxznj8ev0pAW3AqxO3hAV5I+lH1Gh/L+Yezj2Ook8ZStdCZNOhd1ACsWIPPtT7fxpKsrM9lFGJPmdgzHnp/Idq5ONmQ7fMaIqdw6j5h0/GnNJJhlEkn7z/WrjAznp7+tN4Ghty/mP2cex083jOaWNWk0+Fyj5QF2H405fGs58wvZQAkZHzE7j+XFcsrrGu9WPm8qVaMEY9cnv8Ah+NIXO0KHysfK/J3Pr/9ej6jQ/l/MPZx7HTjxjN5HkC3SNeoZXbPrjpnrxTk8Yz+Yk7W0SbiwZVc8nA5YY/zzXNQmMyCF5ykT43uYgzLgduc4/GmGT/RyGlbn7qbeOwz9eMUfUqH8v5i9nHsdP8A8JpeIJf9HhbLcfvCev8Ad46Uv/CZ3gCJJbQHaA24Sk5PYHArlcboS25F2cY53Nmnn5EEIkhO/DFwMlfbOM/lR9Sofyj9nHsdP/wnF5kEWUOPTef5YpP+E2u0ZsWkL/Nn75x+HFc0ZDNPukaIGXCsdmAvTngcdM8UxpGAMW9dg+UlB94Z6+/40fUaH8n5h7OPY6uPxtfSSBVsrbJ/vSED9ajPja+eT/j1tzGy7ShYjn1zXLhh5Plqq7i2S2OcemfSlZeVfYgVxgAN3xjPXI9aPqOH/lD2cex1Nz401DEkP2e3RgceYkm4Dnt604+NNQDKgs7c/Luz5n3hXK+XtjdvMiJVtpXufcUsX+q2CGNnLbgxbkD064x+tL6lh7fCL2cex0sXjbUFBY2kLRk4XLHj8e9P/wCE01NYypsYWZAN7bjxXKeYvmCRY0GOx5GfxoQ/OSygrn5wuASM849Pwp/UaH8g/Zx7HWr401J3RU09Nz/cUEnePageN78ZZrCLaG2n5iMH0rkmA2geWQf4eeo9/WmjGASpx6ij6hh/5f6+8Xs49jrx411Fg23T4tyruPJ4X16UieNtRZ1WOwibcSAAxOT7cVyoRgWVrckquWOCdo45/wA+tErKdqRxtsz8uTktk9/ftxjpS+o4f+T+vvD2cex1LeObzH/HhBn3c8H8q6Hwzrn9q2khljWO6i6x5wGB6EZrzEAbsMrY6YHBzVzS76bTNTjuGjJKEB43HVfTBrOvl1KUGqasxSpRa0PS9UhlBFxG+1gvzBSQfrWNeWtnegi9srW6B6+bEGP59f1rpLeaG6t4pod0kUy7g3oD6/4Vj3sHkTledp+6favz/M6dXDT9tSbj3tpqXQVOtH2dSKfqcRrXw38Lahua2t5tLlbqbZ8of+AH/GvnP9qb4e3XhnRtJ1f7el7am5a33YIdWZS3I6c7D0r68rzP9p3QTr3wa1pYole4sVW+iJONojOXP18vePxq8DxBjHONKrPmi2lr/mcdTIMDCft6UOWS7afhsfP/AOxb4w/4Rn4xQ6XcSlbLXoTaSDOFEq5aJj/4+v1cV9/18J/ssfDKfXtK1nxTdMkGYja6S7jO24R1kE+MdEdIwMHnDg19q+DNX/tzwxYakyPFLLEPOjfG+OQcMrAdCDnjtX01LFU6tSdKL1juZypyjFSezMT45SSQ/BrxlLESHTRLtlI7Hymr8w6/VfxppMWveENX0WZisV9ZS27kDJAdCP61+XPh3QtY1/xBZ+HtMsZZtVu5hBHbkYYP3DegGCSewBPauhmZ9EfAz4dwap+yx471ue3RrrVFc20pUFljtuePT5hJXkXwUfOs3g/ha2Bz3B3cEV92ReG7P4f/ALPd34dE0Zj07QZopZtu0SymJtz47FnJP418IfBFc6vd7iQfsq9DjJ3DvW+G/ixPLzv/AHCp6fqj1hcSkqqjyUYYUZJ9hx3z/KleRdxffgAFt27G4jsfQ84H50gZmUL5UaAHJUnaW74xx1P6ZpEaPzVDIgkOONvzEknBPQ9OmSa9w/MhR5Oz5g6ZILYbqfY96aNmd4VixGMnB2D2Hv70hdWAaUzSDOSGHJGei+v5U9yxy8kZ8tfuRquBH9T3P1zigAA3xlpEJTcWO5uuOBkH6/pSDanykI7E8beVAz27+tOcLkB5YxtXDFmJZz3Az/DzwaM+WvmGJRGGyCCBubtnGDjoAPrmgGxowyqzGSOFWLfOR17ADPP1pwG4rI8sj4JKiMbePQE9Sf6U0kvIXuJFUjqQwOT746gU51k3bl+6q/KQARj0Cjg5980Atxu24/57L+RopNtv/wA9ZP8Av2KKDKzFO9YxK+RkHanH5evpTl3IzNsKyEYHHC+9I20ADaI2C7vMkQkIO3PelIJ+Zo2zxwAzFR260GhzXxLsf7T8D6lbxhppPLMibRySmGHHpxx+NfNgOCCMg9iK+t2EhibfgJyNpIJ2+p/+vXy54u0ptE8SX+lsMCCU7P8AcIDL/wCOkV52OhqpH2XC2IXLOi/X9H+h0fhL4iatpUiRXzm8thwRIckj3Neu6J400HVUWYXi28gG5UkYAg4/X2xXzXTo5JI/9XIy/Q4rCniZw8z1cbkeFxXvW5X3R9VWuoaUyk/bLcqrZI8wZJI/TtTbjWtNicCfWLTJyVUvgH3/AM+tfLgvLrj981O+3Xn/AD3b9K2+vS7Hmf6qUr61Xb0PpseINGPNxqVsQeyTAsfz6CoLzxNoFvbmaXUbRlXpFEdxJx19a+aftl1/z3f86bJc3DjDTOR6ZpfXpdi1wth76zf4HffEX4g3WtObW3bZADwo9uhP+FeeEkkkkknrRRXJObm7yPocPh6eHpqnTVkj6F/Zj1ZpvDl7o8jZNtL50Q9Fbr+tevV4H+zheQw6jPEAqs8OGZmA4B5r3yvlc2oeyrc3SWv+Z+hcOY5YjDuk96bt8mrp/p8goooryz6AKKKKACiiigAooooAz/EEPnaZIQOYyGFcnXdSKJI2jbowIriJozFM8Z6qxFcuIjqmd+Dlo4jKKKK5jsCiip7e0ubj/Uwu49ccfnTSuJtLcgorQ/s+OH/j8vIoj3Rfnb8hR9o06D/UWrTMP4pm4/IVXJ3I9pf4Vcm8I3lxpviKx1GGGSXyJQzKo+8vcflX0fBLp+r2iSRmG6hJDqDg4I5HHYivmabUryRdiyCJP7sY2imWl9fWjl7W8uYGJyTHKy5+uDzXJisNGrZxep52Oy54tqV+Vo+qKSvnC18beLLZdsOuXIH+0Fb+YNWz8RPGBTb/AGsRx18lM/yrgeX1O6PIeQ1+kl+P+R9CUtfOUvjrxdKMPrtwR7Ig/ktZ1z4g124P77WL9vYTsB+hprLp9Wio5BV+1NfifTEt1awqWluYUA67pAKyrvxb4ZtCRca5ZI393zMmvmyaSSZt00jyn1di386YK1WXR6yOmHD8PtTf3H0Dc/EnwhD/AMxCST/rnCWqo3xV8KhiFN6w7HyCM14TRWiwFLzOhZFhlu39/wDwD3X/AIWt4X/6ff8AvyasQ/E7wjLx9suIzjPz27CvAqKPqFLzB5Hhu7+//gH0XB498IzHH9t28f8A10O2r8Hibw9OMw61YuMA8SivmWjaDnp071Dy6HRsylkFHpJ/gfU8eoWEilo762YDqRKKy9Z8X+HdJhaS61SBmAyI423O30Ar5r2r/dH5UoAHQAUll0b6yJjw/TT96ba9Dd8ceIpfE2vSag6GKIKI4Iyc7EHr75JP41h0lFehGKilFHu06cacVCK0QUUUUywooooAKKKKACiiigAopQrEFgDgdT6UlABRRRQAUUUUAFFFFABRRRQAUUUUAFFKBk4yB9aSgAooooAK9m+CPxL8OeFPCs+ka0bqKT7U0yPFCZAwYKMcdCNv614zRXThcVPDVPaQ3OPH4CljqXsat7b6H1H/AMLu8Bf8/V//AOAb0f8AC7vAX/P1f/8AgG9fLlFel/b2K7L7v+CeJ/qjgO8vvX+R9R/8Lu8Bf8/V/wD+Ab0f8Lu8Bf8AP1f/APgG9fLlFH9vYrsvu/4If6o4DvL71/kfTep/G7wQ2nXK281/LMYmCIbVl3MRwMnpXzPK/mSvJjG9i2PTJzTKK4cZj6uLt7S2nY9TLcpw+XKXsb+938jsPhx8QdZ8FXLC123NjK2ZbWQ/KT/eU9jXt+hfG7wdfxqL5rnTZj1WWPco/wCBDivmCitMLmmIwy5Yu67Mxx+Q4PHS55q0u60PsKH4keBZQCvijTR7NMAaWX4jeBYxlvFOmfQTAmvjyiu//WGt/KvxPJ/1Owt/4kvw/wAj6i1z42eC7CNvsk1xqMw6JBGQp/4EeK8U+JXxI1nxo628qiz02NtyWsZzuPZmPc/oK4iiuHFZriMTHlk7Lsj1cBkGDwUlOCvLuwrZ8H+JdW8K6wmp6RP5coG2RG5SRe6sO9Y1FefCcoSUouzR69SnCpFwmrpn0f4Z+O/h67iVNctLjTp8YZkXzIyfbHIH1rr7b4meA7hQy+JtPQn+GSTaf1r5BqWZ42jhVE2lFw5/vHPWvapZ9iYq0kmfM1+EsFOV4Nx9H/mfX7/ETwMgy3inSwP+u4rH1b4xeBbBD5eptev2W2jL5P1r5ToqpcQV2tIpGcOD8In705P7v8j1D4lfGDVPE1pJpel27abp0nEhLZllHoSOAPYV5fRRXkV8RUxE+eo7s+jwmCoYOn7OjGyPSPgV420jwbqWoNrInWC6iULJFGXIYHoQOa9b/wCF3eAv+fq//wDAN6+XKK7MNm2Iw9NU4Wsjzcbw9hMbWdape77P/gHtXxq+JvhvxT4RXR9Fa6lma4SR2khMaqq59evWvF0Ck/M20Y64ptFcuKxU8TU9pU3O/AYClgaPsaV7b6nsnwP+JXh3wn4YudJ1s3UUjXbTxvFCZAwZVGOOmNv613//AAu7wF/z9X//AIBvXzPbWsMsDSPeQxMP4Gzn/P0qpXbRzjE0KcYRtZf13PLxPDmCxVaVWfNd76/8A9P+O3jvRvGUumxaL57xWu5nkljKZJ7AGvMo0aR1RRlmOAKbS1wYivPEVHUnuz18HhKeDoqjS2Xc9A+HXxT13wfENOkjGoaap4gkbDRc87D2+nSvVdO+O/hGaMNeW+o2b918rzMfitfOTyRzxZkO2ZRw3Zh6cd/eoGZmCg4+UYHGK66Ga4nDx5YyuvM87F5BgsZNznC0urWn/APqH/hd/gL/AJ+r/wD8A3o/4Xd4C/5+r/8A8A3r5corp/t7Fdl93/BOP/VHAd5fev8AI+o/+F3eAv8An6v/APwDevNvjt8QtB8Yabp1jon2iQQTNLK8sRQDjAAB615LUkEM0zFYY2cgZIUZwKxr5viMRTdOVrPyOjCcOYPCVo1oN3Xd/wDANz4d65D4c8ZabrFysjW8EuZQnXaRgkDvX0H/AMLv8Bf8/V//AOAb18ung4PBpKywmZVsJFxp2s+5vmOSYXMJqpVvdK2j/wCAfUi/G7wESB9rvh7mzerafFzwXJHvhu7qUeiWzE/lXyhSqzK25WKn1Bwa7Fn+J6pfd/wTzpcI4Ho5fev8j6ll+NXgaJiss2ooR2Nk9VNR+N3gg2FwLeW/lmMbCNDasu5scDJ6V84xandKuyRlnT+7Ku6n+bpk/wDrbeS2b+9Gdy/kabzzEtaW+7/giXCmCi7tS+9f5FGVt8ryYxuYtj6mm1of2aJRmzuoZ/8AZztb8jVS4gmt32TRsje4614ji0fURnF6IioooqShR1B96s6ncR3N35sSbV2qMe4FVafBG0syRL1dgo/Gmm9hNK/MdToEPk6ZHxy/zn8en6YrQpqKqIqLwqgAfSnV6MVZJHjzlzSbCiiimSFFFFABT4IZbiZIYI2llc7VRRkk01VZmCqCWJwAO5r1rwT4aj0O2FxcKG1GRfnP/PIf3B7+p/Dp1mc1CPNI5cXio4eN+r2Mjwz4Djj23OtkSP1Fsp+Uf7x7/Su4jRI41jjRUjUYVVGAB9KdRXm1K0qnofN1q860rzYUUUVkZBWzpkaRKV3Zl4Mgx09AaqaVbebJ5zD5U6Z7mrOu6jHpWmyXUhBfGEUnG5uwr6LJcE5P2rWr0X+ZwYqrd+zRzXj/AFZlU6RbyMzt88x9F6hf61xSjc/y8HsAasPLJcTTTSmN5pTu3OeeTzjt+dQiJyFKqCHbavOTmv0jDUVQpqCJjHlVhGXYxV1JbGMZ6GlCHO0g5JwfUUhXy3KuvI6gHpTyrbCgSUMPmlz9eCR26963KIh+ZqVDIjb0ZwU4Qjsaay7UO5WD5HOeMY/Wk+ZWGCRj7po3AdtjZ8NMeed5UnnHTH1pF3D5QxG/gjFKdxTau4qPmPy9DQ0jTSFnLNI56j/CgADvwc7mA24K54pCsYyvmE7e4HBqSOaRP3scpWUDZgKOVxTQTnbG24ryML976/8A16Woho4UKsoIdctxjB9KVGIjIDgB/lIx0HrT4SjSbZpfKST5mcJkjr0FNcswWQyLliRjbjHv0x+VHUY0AKGYMh2kDaec+9OePafLMsRG3eCDnt0+tNDsoHK/Lxtx1/xp6tvASSRBuwd7AnA6YOP8KHcQjtn95iEbxt2qMben5U2VyxUFUyo2kr/FipjGrEN5lsPPBIAJ/dnPT29O4qJmLRqxjiwg29eSfXGcmhMBrMW+Vguc5LdzT1XC7vKVhJlUG7kHjmkk+UhP3bHOSynr7elKyqTuWNQsnCLvyQeP880DEj2+YGKIVGAylsZp8cfmI8axpv8Avby+ML6Uzcm5MxAKow3zfePrmhgIxsaNS24NkNnj0oEOjVQVaSE7JARHlsDPrn2pj7N4DLjBw5U9ee1KrxDzf3Knd9zJPy/41IqR5SR4D5SHbJiUAs3PQ44/I9KNgIkUuG2qzOoz7be5NKDDuYeW5BX5Pm6N60SwvHK0bLll5O0hhj6ilKAgP5brGwPlnsxHv3/CjQYqsjEsYm2/x7WxgZHSm7GeXbHGQTyq55xjP8qWIKs4SeNtpOGUNtI/P+tMByC20kjoc9AP8ij0EPEafaAjrLjuBjcTTWZpHLsXYcfMeSB2pVRGZgvmMNvZR97/AApWHlqVPmoW4dSMdMfnQM6vwVqn2WeTSZZnRGYGBnGcHIyuPeuu1OFpo0UMgOeM9SfQV5NGzR/vY3lUxMPLYDgHOR9Dx+len+HNWGq2cciJlgu2ZsgbXHbHXnrXgZtgoyTlbR7/ANf1qYTThJTiZ54OD1pk0cc0LwzIskbqVdWGQwPUGtDVIWWVpREyJnBJIwT6jB/niqVfmuIoSoVHCXQ9OnNTipIwfAHhaw8F+Frfw7pbyvZ20krRGU5YB5GfaT3xuxn2rS8GahHpHjO98OzMI4dTDX9j2Bk/5boPVs/P9Gq5XnHxzuoY9M05bS8mstdt7lbvT7qEAtAVOCSD1VuhXv7V2ZbjXQxXtZvff5ilg54pKlSV30Peq+dvhr8I7zwx+1d4i8SNp7toU1nLe2F1j5UuJ5F3pn+8P33H90j1re8OftA+H7ayji8eRS6LcgBTeRQvNaTN7bAXQn0YYHQM1b978evhNZwmSbxdBx/AttMz/wDfITP6V95TrQqxUoO6PEr4arQm6dSLTRiftmeIo9D+Bep2u/bPq0kdlFg4YZO4n6YXH418WfB++Fr4klt9qn7VCUAbvg5r1D9obxZ4k+N3jnTdF8I+HNWbSbJHNkJoDGbhj9+Y5wFXAAGT6dC2K8iuPCnivQbuO8jspTLC+Ve3IcqwPQgc/pW1Cfv80NbdjzMzpwlRlh6suVyWl9P66HtQZmIjWPaxJ3knJIx0H50rPIxZUUop6lugyMZJHXpWf4burm+0WG4uILm2uXGySI5Roz36jPOAeee2augRwq2BKrFeVOWJ/Hn9PWvfTurn5bODhJxe6JCuwgJJkgfxHp/hTDu7KCFHLjPB9OKQAGJUUqWfkZYAkdgPUewpztGm1Gkbav3UXPBPXLDr2+lMi3mKFYlmaAuMBQu4Zx6n9P1oKjzAUUAL8qr0C9ieO/1ppdcmRwC2MqVQ7QO7YHfGfzNKijyyy4j4C7gG3sT147/hgUAKG+YlVLtnEYwAuPemMsKbAT5ZK8FSD35P0/nTnWVj5KvuyPurjbgdzjI/Wl+WFj5YG8gcjG3gn0HrjigY/YP+gdcf99LRTf3Ppdf98vRQIRlZ/kOY0/iQduT3z179v0oYlnCeXtG44K/54FRhY2jDCRsMQofOC2Dzgn1JpxwD/qyyAlViGfmHf6/yoHYAsYAG35iw+8+QPfNeBfHG1aDx9PMwb/SYUlyep6r/AOy176u4k7UzsH8KEZJ7c9a8g/aFs0Fzpl9GCWxJBK/PzEYI/m1cuMjeme5w7VUMal3TX6/oeUUUUV5J+hBRRRQAUUUUAFFFFAHffBG5MHiuIbyoYlTj0Ir6ftJRNbRyjPzDv1r5X+Dob/hL7Qr2lU5BxX03oThY3t8bdvzAE5PPXNcObYf2mD9ot4v8H/SOnh/MVhs8WHk9KsPxi21+FzTooor5E/UgooooAKKKKACiiigArlvEcPlakXA4kAb8e9dTWP4ph3WkcwHKNg/Q1lWjeBvhpctRHN1ZsLKe8k2wrwPvMegqCJGkkWNeWYhR9TXZ2VvHa2ywxjgDk+p9a5qVPnZ2163s1puU7DRre2cSOxmfH8QG38quXFrDOMSeZt/uiQgfkKnorsUIpWsedKpKTu2Zp0XT8/6tx/wM0f2Jp/8Acf8A77NaVFL2cew/az7mb/Ymn/3H/wC+zSHRLDH3HH/AzWnRR7OPYPbT7mX/AGHY/wDTT/vqj+w7H/pp/wB9VqUUezh2D21TuZf9h2P/AE0/76pp0GzJ4eUfjWtRR7OHYftqncyP7As/+ek35ij+wLP/AJ6TfmK16KPZQ7B7ap3Mg6BaY/1kw/EUn/CP2v8Az3n/AE/wrYoo9lDsHt6ncx/+Eftf+e8/6f4Uf8I/a/8APef9P8K2KKXsodg9vU7mMfD9v2uJfxxSf8I/B/z8SfkK2qKPZQ7D9vU7mL/wj8H/AD8SfkKD4fhxxcSZ+graoo9jDsH1ip3MP/hHk/5+W/75pkegZL75mXDELx1HrW/RR7GHYPrFTuYf/CPJ/wA/Lf8AfNM/sFGdlS8BK9Rt5FbVtOs6MyhhtYqQwwciiCCOFpGQHdI25ie5peyg9kP29Rbsxv8AhHj/AM/X/jlH/CPH/n6/8creop+xh2D6zU7mB/wjx/5+h/3xSf8ACOyf8/af9+z/AI10FFL2MOwfWanc5/8A4R2T/n7T/v2f8aP+Edk/5+0/79n/ABroKKPYw7B9ZqdznzoE+3aLtCuc42kc03/hHpv+fiP/AL5NdFRR7CAfWanc53/hHpv+fiP/AL5NB8Pz4/4+I/8Avk10VFHsID+s1O5zf9gXX/PaKj+wLr/ntFXSUUewgH1qp3Ob/sC6/wCe0VIdAu+0kR/HFdIelA6etL2EA+tVDmv7BvP78P8A31R/YN5/fh/76rpqKPYQD61UOZ/sG8/vw/8AfVMbQ78KTiI47B+T+ldTRR7CA/rVQ5WLRdQkXcY0j9nbBp39hX//AEx/77/+tXUUUfV4h9bqHLHQ78doj9HpP7E1D+5H/wB911VFH1eIfW6hyw0O/P8ADEPq9L/YV/8A9Mf++/8A61dRRR9XiH1uocv/AGFf/wDTH/vv/wCtR/YV/wD9Mf8Avv8A+tXUUUewiH1uocz/AGDe/wB+H/vqj+wbz+/D/wB9V01FHsIC+tVDmf7BvP78P/fVKNAu+8kQ/HNdLRR7CAfWqhzf9gXX/PaKj+wLr/ntFXSUgHJOTzT9hAPrVTuc5/YF1/z2ip3/AAj8/wDz8R/9810VFHsIB9aqdznf+Eem/wCfiP8A75NH/CPTf8/Ef/fJroqKPYQD6zU7nPDw9L3ukH/ACaX/AIR2T/n7T/v2f8a6Cij2EOwvrNTuc/8A8I7J/wA/af8Afs/40f8ACOyf8/af9+z/AI10FFHsYdg+s1O5g/8ACPH/AJ+h/wB8Uf8ACPH/AJ+v/HK3qKfsYdg+s1O5g/8ACPH/AJ+v/HKVfDwz810fwWt2ij2MOwfWKncwz4fjz/x8MPwo/wCEeT/n5b/vmtymybtjbfvYOPrR7GHYX1ip3MX/AIR+P/n5b8qd/wAI/D/z8SfkKtaLazW8DtcMxlkYlgTnFaFKNKLV7FSr1E7KRi/8I/B/z8SfkKP+Efg/5+JPyFbVFP2MOxP1ip3MYeH7fvcTfhj/AApf+Eftf+e8/wCn+FbFFHsodg9vU7mP/wAI/a/895/0/wAKP+Eftf8AnvP+n+Fa+ecd6Wj2UOwvb1O5kf2BZ/8APSb8xR/YFn/z0m/MVr1Ru7ueLULe3SAtHIfmehwgug41aktmVv7As/8AnpN+Yp8Wi20ZJWWcEjHDY/lWpRT9nDsL21TuZf8AYdj/ANNP++qP7Dsf+mn/AH1WpRR7OHYXtqncyjodiBkmQD13U5dG05hlQzD1EhNaLqroVYAqRgg96bBDFBGI4YwiDoBR7OPYftp23ZR/sTT/AO4//fZo/sTT/wC4/wD32a0qKPZx7C9rPuZy6Lp4/wCWbn/gZp8mk2MmPMjkbAwMyscD86vU1WVmZVIJU4PtT5I9g9pPuZNzoNuykwSPG3YHkVhXlrNay+XMuD2PY/Su1qpqtot5aMmPnUZQ+hrKpRTXum1LEyTtLY46tPw5D5uohyOI1Lfj0H86zSCCQeo610fhaHZaSTHrI2B9B/8ArrClG80deIly02axA3hyxHGMZ4p1Q3UC3CIrMy7XD8eoqau48voFFFFAgooooA6P4b20dx4stmlXKwhpQP8AaA+U/wDfWDXrdeS/DWeOHxbbLI20TK8YP+0VO0ficD8a9arjxl/d7f1/wD53NL+3+X+YUUUVxHnBT4I2mlWNepNMrW02EwRq7Ixkl4GBwo9/SuvBYV4mqo9OpjWq+zjfqWUgjVFVoFPknMZ6nPr7Via/4ek1a6SYXAhU4O3y93IHVufwroCNzD5nXaQeOhpojUSu+5/3gAwW4/AV9tRqOjbk0seSpO9zj18FZSWP7aowwIcw8jjoOenP6VFD4L81PM+1FFYDaGjO4H3Ga7cOpYrkAgZI7gev6GhXDOfmJGBg44/Our+0MR/MV7WRxSeCI2laP+0csijcPKPfpzUf/CIW6xIWv3Xe20OYTgnOMY/A9fWu2YyMi+XJtYOM7k6rnkY/rUvTqePc0/7Qr/zfl/kHtZdzi/8AhByoyupsHGcYj7Y6daa/g6OB0f8AtCZVBwGWPlT7nP8AKuut1ulidppIpJWYlQMhFGeB69KmAHzAtkd8nOKTx9e/xfl/kHtZdzkm8EgxGI6pMU3btpHG71x60jeCoWLhNTlHIEg298Z/rXVzed5TtEYw4+5uJ2/jTcXJEJ3Qgk5mGCQRjov4+tJY6v8AzfkL2ku5ykfgtDskXVpDx+7IXt7Up8FqoRRq0g8vJUbeVHfFdYPN8xxsiWJQPLOeTxzn0FJB5vlCSYRGQjny+n5mh46v/N+Q/aS7nHDwja/YGm/tlvsh+ctt4yMjP8xVI6Ho+H26+u984zEcEZ+ldF41mkj05LG3XDSkudq9FU5PA98Vwz3JjG1ISvG37xyRnoa9LCyrVo8zl+X+RpBykr3N2Hw/pUlxHHHrkDFcggoB/Pg0w6DpKpKra5EUjIYFYxu9OuORWAzbl242gnPJ5zTTMzDJbcFIwMdK6fY1f539y/yL5X3Np9L0NVK/27uIz8pTGPXtT00zQftEOdYiMGwgtswSfpj9axgtvMu87UIONmeSOAOe9NZbdo0O9lbnI7AZp+zl/O/w/wAh2fc2k0nw2UbdrmCpO3B+8Pf5eKn/ALH8NMGVNaBI/Db69ua5pI1bAVwWJ557VPLDBHuVpR04IyQ30NEqUr/xH+H+QrPudTY+D7G5USRXskkJUYkXGGPfAxkVIfA1vtDfa5wf4gMH8uKn8D30bWUlkjGRogrqo+9g8Efn/OuiaSJCLlpnCHCgE/Ln6eteTWxOJp1HHmMZTkna5zH/AAg9oyjN5MDxyFUY/DFI/gW1HK3twRg8YGSa6eaISI1v9qlSRjvBVhuABHT2/wAalDISzKw4OGIPQjtWP17EfzE+0l3OTPguyaKIi4ulLDB+UZ+p9Pwo/wCEHs9+37ZcnjIOFx/KuskeJQpkdQC3y5OMmkkZc+Xu/eYyMDJ+uKX17EfzB7SXc5FPBVrIrO09zBhiCpwcY7g9xTj4NskAkF9dYfCrtA5z+FdU4kaWPbNhNrbwF+8fUHtSxOodo/N3FMDk/N070/r1f+YftJdzl08E2G5l+0Xqsp4OVw304pV8G6dIJGXUL4qSRISVHTnnK811GZTEuxkL5GSeBilaRd6/vE2tkAE9T/nNL67iP5he0l3OWi8E6W6LIt9eFGAIPy4IP4Vd0fw7b6a8htr69BdQGQlQcZ46D61uJ5g3htnX5AOwx3/HNBDCQMvOcBhnoPWpni60k4yloDnJ9SNo45kwr/Ic7sAHd25NYlxE0MzRt1Hf1FdBhg+1VUIR175+lVNUtzND5ir86encV4Wa4T21PnjuvyN8LV5JWezMauK8R+BY9b1TUdUvrqR5Hi22scfy7MDjPqa7Wivlk2j2qGIqUJc1N2Z5TpXgPVtIUX6eXcTtYTboiAdkrKQqjPXr+lUbn4ZalHdadbRzLIZ0ZrqXb8kGMfiev44r2Siq9ozvWc4lS5tL+nrb7rnEfCnw5caFb3730ZS6km8vg5BRehH1JJrzr4wadFp3jidogkMNzGLjAX7zsOcDtyK98rwv4x6gl541lit/nNpCsLcdGA+b9SOa+s4PlUeLnbbl1+/Q/PeP68cRhlVqfE5K33HDhfMzkFyBtQKeFGOcsfbOaN27d5aIpTBxk5z2/kaCwJ2M0I/hzu24HU8dxinyOwhULlY8nb5aZOBj7vrnpmv0Y/JhNxyFUZAAGRwM45P09qXrkrE+P4lLYJJ9/T2oZpI23SecAo6MvH0FMaNSiBkYg5JZGzzxngck0CRJ+8Lt+7VM/NIT0HfAHtxx+tNkxJIDNvZsntnb7e1BjZVHyBRjdktkqACenr0/OgbtqhUJBI52kY98dzigdwCqvG3Yx/hU5B/Dt9aQtGgG2RgOFYkcnGeBS5OWwUXcSWZ+pAHYev6UqM6oGjZVb/no+CMnp+AHegGS/YZP+fB/+/v/ANaiqPlw/wDPzL/5E/wooFcsszhWknCBzgBhklB3+vb07etBdTId0bYH8LPzn345P8qQL5TYG0SYAz0I68D0/rinFiqkeWsZ5LLIeD6k560huw397IEUosUKnON/Viex4HGK4D48BJfBELupbZdo0brwoJDcc89M/lXfuzqihmzkEjjgj0B649a4n43W0k3gO4cRlvInjdtowFAO3P0+asq/8OR35U+XGUn5o+fq9J+C/wAIdZ+KFvq8+m6laWEenIuWuASJHPIXjkcDOcH6V5tXoPwQ+KGpfDPXbi5htlvtNvovJvbRmxvX+8p7MK+VzP639Vn9Tt7Tpf11/A/U6XJzLn2Oa1rwprml2cmoy2b3GlrcPbjULdWe3Z0baRuwMHPQMATWHXul78ZfDWk/BvU/h94S0TUXGqSzvNcak6N5Qm+8FVR1AwAfbNeF0ZfXxNaMnXp8tnZea726BUjFW5WOhjkmlSGGN5JHYKiIpLMT0AA6mvTvhp8EvFHjHxLNoVzPbaBdQ2q3kkN8r+d5LHAYIB644JU1x/w68Tz+DPGul+Jre1hunsZhJ5MoyrjoR7HHevbdX/aC8OweNdS8e+HfD+pDxBf6YmniK8lQ28GGB8z5fmY8dOlcWbV8xi/Z4OnutJaaSvs0+ltb6l0Y03rNngfijR7nw/4j1LQrxka4sLmS3kZD8rFGIyPY4zWdVnVL661PU7rUr6YzXV1M800h6u7Elj+ZNVq9qmpKC59+vqYu19DrPhhrEOjeIormbICtyQATjocZ717ro/jTw5HqcCR3yHznWJcIwJLEDcxIwOcfTFfLwyDkcU/zpdwbzHyDkc961lNulKk9pHFLBQeMpYu7UoNNW8nfU+4KKxPAmtL4g8IaZq+4M88C+b/10Hyv/wCPA1t18HKLjJxfQ/ZKc1Ugpx2eoUUUVJYUUUUAFFFFABUF/D9os5Yf7ynH1qeihq407O5yGhqDqsAbjk/ng119cpeD7DrZboqyBx9Dyf611Q6VhQ0ujpxWrUu6Fooorc5QooooAKKKKACiiigAooooAKKKKACiiigAooooAKKKKACiiigAooooAKKKKACiiigAooooAKKKKACiiigAooooAKKKKACiiigAooooAKKKKACiiigAooooAKKKKACiiigAooooAKKKKACiiigAooooAKKKKACiiigAooooAKjlmhidFkkVGc4UE9akqlqOmw3zq8jOrKMDaaUr20Kja/vF2imRII4ljBJCgDJ6mlZlUZZgo9SaZI6iikoAWiiigAooooAKKKKAIjBF9pFxt/eBdufapaKKAuFFFFABTWUMysc5XpzTqKACiiigAooooAKKKKACiiigAqpfX0dnJCsiM3mtjjtVuorjy1jMzqp8sFgSOhpSvbQqNr6nH3qj7bKq9N5xXXWMP2ezih6bVGfr3rl9Kj+1arHu5BYu306119YUFvI6sVLaIUUUV0HGFFFFABRRRQAsbtG6yIxVlOQQcEGvYfB3iKLXrAeYyrfxD9/H03f7YHoe/ofbFeO1LZ3NxZ3MdzazPDNGcq6nBBqZwU48sjkxeEWIj5rY95orjfDvjuxuolh1gpZ3A6zdIn9z/dP6V2KMrorowZWGVYHIIrzqtCdPVrTv0PmasHSn7Oej/rUuaZbGeXcykxpyeOvtWqsg84KIrjEoyr7SV6dPb8QK+ff2htE15mtfEWjzXhgii8i6jgcjYAxKvgdfvEH8K8W/tDxB/wA/eqf99PX1eTYan9WUovV7nj4ucvaWZ93+VJlMSONv3hgfN9eP5U4K2Seea+Dv7Q8Qf8/eqf8AfT0f2h4g/wCfvVP++nr1fq77nJzH3a6zC3+aVVcD5n2YA9Tgnj8adD80a7ZDLx9/g7vy4r4Q+3+IP+frU/8Avp6QX+vgYF1qYHoGen9X03HzH3cFmEfmNCpl6EKe2fWlkjaR/LkgDx43ZPrngYr4R/tDxB/z96p/309H9oeIP+fvVP8Avp6PYPuHOfdkjTCAyraO8ikhUyAcZ9f1pfs8ZRozbjbLkuNvBPvXwl/aHiD/AJ+9U/76ej+0PEH/AD96p/309HsH3DnPuzfMsErLaSZjyEQEZcAcY9PTmnQmR4kaSJoy4GUIyVOOQccV8I/2h4g/5+9U/wC+no/tDxB/z96p/wB9PR7DzQcx90wrMZTG1tJGsJGxhISHH+fWnNJL5cZe0lIkO1lGCV56n2r4U/tDxB/z96p/309H9oeIP+fvVP8Avp6PYeaDnPsjWdD1O+1Uxw3lxFb7cqSpKrkkkZ3ZznPQdMCqU/g+7ZDJNqmV3d4W6k/XPWvkT+0PEH/P3qn/AH09H9oeIP8An71T/vp6641q0UkpLQtVmj65Pge5zt+2jOM5EJx/OnN4FuC3/H8v18k/418if2h4g/5+9U/76ej+0PEH/P3qn/fT1X1nE/zoPbyPrpPA0xHF8pVhlf3J4/WhvAsuNovlzn/nken518i/2h4g/wCfvVP++no/tDxB/wA/eqf99PR9ZxP86D28j64TwRKoL/2ggAzljFwPzNTf8IPPt2i+Qp6eURn8j9a+Qft/iDGPtWp4/wB56P7Q8Qf8/eqf99PSeJxD+2vwD28j7M0jw3Ppmorcw36lEJ8xSnVSOhP610YWYyMOkeBgjO7P8q+EPt/iDn/StT56/M9H9oeIP+fvVP8Avp656sZ1XeTVyXUvufdjJcFV2tCJgfmJQn5c+mcjinsdp3fIIgDvYnG0/wCc18If2h4gzn7Xqmf956T7fr+CPtWp4PUbn5rP2HmLnPvELvw2Ay8FSBn8aRkbO5QgfoSV6j0r4QGoeIMf8feqf99PR/aHiD/n71T/AL6el9XfcXMfdogKNsSKNYGzuXbjJP6c08oAoLIAE5Xjpx+lfB/9oeIP+fvVP++no/tDxB/z96p/309P2D7j5j7tSJcmcQJ5kgAZlGcj69xUTWcLo1o1hF9nxuA2DaWz6evvXwv/AGh4g/5+9U/76ej+0PEH/P3qn/fT0exfcOc+7YvtHkbprcCRQfljbOeO2cURwbJpJFjYNLjccnsMfh+FfCX9oeIP+fvVP++no/tDxB/z96p/309HsH3DnPuqOAf6owz7YSGR3cksfY5z+dSwsZIw/lSJnPDrg18If2h4g/5+9U/76ej+0PEH/P3qn/fT0Og31DnPtbVLU2824KRG/I9j6VUrw/8AZwtNbudV1HV7+a8a1jhEEfnM2GckE4B9AB+de4V8PmdGFHEyhB6Hs4abnTTYUUjMqqWZgqjqScAfjXnfjX4m2dgJbPQFF7dKPmuSuYY/p/fP6UYDLMRj58tGPz6I5swzTDZfT568rdl1fojb+IfjC18L6cyxssupyr+5h3coD/y0b29PX+fgMztNMWnn3PJJvOATz1JPPf61LeXl5fXU19fSeddMwYtIcsW9c9uvSoMLG0rNtmkwA20fdz1xj+dfqWU5XTy6j7OOre77n5FnWc1M0r88tIrZdv8AgincUVPOIB+Z9o+Ud+m7J/Oms53/ALsASsDxGACAOmMj1J696NpMUaqqMF+aQd2Pr+HH6Uu3O2Jm2KeGyMEDqdp9Pmr1DxXYUGQPtgU7uMuz8L7kYAz9DSEurlt0oGFy2T8x54PT+dISjBmaYQrngbscdttG3ZhhIyFgf9adwQDofY9aAECldqMHZgPmdflG49STnn8Kdl5F8xE3FiwTPTceP/1nGaAfuMzbYBhgrnHAHHB6g4/XNGGMfmF5EI/ix1GOMDuM/nigAHmKu2RldQuGwcAn0Jx0/Cl2ySKCFSMeq85yPXrTNwHX5nY5IRQOndh/SnGOPK9RgcLHnIJxycf54oG9R/nW3/PvN+af/E0U3yl/59Jf+/1FAhqKoEmDuAX5iF55zyT65J79hSDY5XfGMHoFbt2Ge5+lPeP5FSRQI0yQhOQD16dc9/xoDPkmIYODwqEAflx0oC4gKmdjGrFxglG6ZH3Ru7d+gqnrmmw6po91pMrMyywMr7nGEPHzEZzkEkj6VcxI0YVSChHDSckDoSAeP/1U3dHkK7OqjO3DHOR34/8Arik9UXCTTUo7o+WdR0fUbLULmyktJmlt3KvsQsOO+R2qCSxvo03yWdwi+piIFe8/EnwRD4ihW/tQsd/EuEQsR5wHZvQ/lXj0t2uh3rw/2dsuoj8ySx4AP/Ast+RFeLWpOnLyP0zLsfDGUlJP3uq/roc/W54O8L3/AIpvZbWwmtYmiXcxnk28ewAJP4DiszU7x7+9ku5I0jeTkhBxUEUkkUiyROyOpyGU4INZHoGl4m0O88P6h9ivJLaR8bg0EocY98cj6HFZsUckrbY42dvRRk00kkkk5J7mtbS9cksrBrH7LBJEz7mYrlv14/MUAUzp2oZANjdZPT903+FVnVkYq6lWHUEYNajHT7n/AFUIVieV3bH/AAP3P0FQObgKUiuJJFUYMUnUD/dPBoAo0VISshOVCN7cD8u1RnrQB77+zBrfnaTqWgSv81vILiEE/wALcMB9CM/8Cr2avk34Na3/AGF8QtNndtsFw32Wb3V+B/49tNfWVfLZrR9nXcuj1Pv+H8T7XCKL3jp/kFFFFeYe4FFFFABRRRQAUUUUAYHiuH5obgd8o38x/WtPR5vP02F+4XafqOKTWofP02VR1Ubh+FUPCk2Y5oD2IYfjWPw1fU6fjo+huUUUVscwUUUUAFFFFABRRRQAUUUUAFFFFABRRRQAUUUUAFFFFABRRRQBBezm3g8xY2lYkKqr3JqWMsUUuoViOQDnBp1FHUd1YKKKKBBRRRQAUUUUAFFFFABRRRQAUUUUAFFFFABRRRQAUUUUAFFFFABRRRQAUUUUAFFFFABRRRQAUUUUAFFFFABRRRQAUUUUAFFFFABRRRQAUUUUAFFFFABUVxbw3ACzRhwOgJOKlooauNNrYQAAADgDpUfkgXHnKxUkYcdm9PyqWiiwXCiiigQUUyYSGJhEwWTHykjIBrnkm1u2LR7ZHwepUN+tRKfL0NIU+fqdJRVfT5ZprZXuITFJ0IPf3qxVp3RDVnYRiFBZiAB1JpaKKBBRRRQAUUUUAFFFFABRRRQAUUUUAFFFFABWb4im8rTWUdZCF/CtKuc8VTbriOHsi7j9TWdWVoM2oR5qiJfCkPM1wR6Itb1U9Gh+z6bEhGGI3N9TVynTjyxSFWlzTbCiiirMgooooAKKKKACiiigDO16ZY7MRlkBc9G71L4a8Xa74dH+h3TG2T/l0lG9CScnqcg+y4FZet3ML33l7Q5j+UnbnBxz9apbQHjO1iwUbO233A/lX6HlOChHAxhUjfm1d/P/AIB/O3F+czxGd1KtKTXJ7qafbf8AG57Z4a+KOi6hiHVIpdNnztJKmSL2yQMrn3GB6121p/Z95bC5tPslzAeksO10P4jivmB1+ZUkACBhlSqjr1GR0PTJ6+9TWWoXljK11a3VxaXOMh7d/LIz64xx+FebjOE8LVvKg3B/ev6+ZpgeNcVStHERU132f+X4H079nt/+feL/AL4FH2e3/wCfeL/vgV4jpPxT8RWcarc/Z9QQAZaePa2PYrgk/XNdto/xT8P3e1L6G5sJG6ZG9SfqMY/I18viuGMwoaxXMvJ/oz63CcV5biPilyPz/wA9juPs9v8A8+8X/fAo+z2//PvF/wB8CrrWV0qCTyWZCAQV54qBgVOGBB9xivCqUqtJ2mmvU+ijKMleLuQ/Z7f/AJ94v++BR9nt/wDn3i/74FS0VndlWIvs9v8A8+8X/fAo+z2//PvF/wB8CpaKLsLEX2e3/wCfeL/vgUfZ7f8A594v++BUtFF2FiL7Pb/8+8X/AHwKPs9v/wA+8X/fAqWii7CxF9nt/wDn3i/74FH2e3/594v++BUtFF2FiL7Pb/8APvF/3wKPs9v/AM+8X/fAqWii7CxF9nt/+feL/vgUfZ7f/n3i/wC+BUtFF2FiL7Pb/wDPvF/3wKPs9v8A8+8X/fAqWii7CxF9nt/+feL/AL4FH2e3/wCfeL/vgVLRRdhYi+z2/wDz7xf98Cj7Pb/8+8X/AHwKloouwsRfZ7f/AJ94v++BR9nt/wDn3i/74FS0UXYWIvs9v/z7xf8AfAo+z2//AD7xf98CpaKLsLEX2e3/AOfeL/vgUfZ7f/n3i/74FS0UXYWIvs9v/wA+8X/fAo+z2/8Az7xf98CplVm+6rN9BmsvVfEGhaWm7UNXsoM9AZNxJ9MLk1tRw9eu7Uot+iuZVq9GguapJRXm7F77Pb/8+8X/AHwKPs9v/wA+8X/fAriNU+KXh+3yunwXeoODgkARKD9Tkn8q5HW/ivrksbR2UFrYsQfupvfHuW4HPcAV7mG4YzCt8S5V5v8ARXPn8VxXlmH2lzPyX67Hsd1cWen2hnup4LS3X+ORwiA+mTxmuF8Q/FTRrMPDpME2oz4+VyjRxZ7dRuP4DHvXj+r6heatP9p1K6ub5yx/1znnn7vPp/TjrUD+YYzk8EZbcgIPpnv9AeK+mwXCWFo+9XfO/uX9fM+SzDjXFVvdw8eRd93/AJfgbfiLxbr3iGYJqN2RbKdxggG1M9cbc/N/wI8dawV851BaPci4K7Djnjv3PTjGKc20thlIGMLsxuPHOPU9ajHlty0YkfnO/kAdc/0r6inThSiowVkux8hWrVK0nUqSbfnqK24AK80YYkszMcYJJ6Ad/wCWTT1ZsYaKRUZhgqQM47kn+nNJC7AozMM8AsRt2jHHPoPzNAURv8w+bbwVGWbJ5PsO1aEWQrrITjyJAcj5ierZGPTP0IAxnmhn+ZyjswUAN6Y9/TPPHpzzTdibHUh0VVO5EyqAdxjuMfzpf3Xygb2OPvgHJyeV7DB/lQJijzVUNsjZ1+8JCAAfb149cU1Rh/LQrvJ3O+OB6Adc/WkIZcNKxULnCggj369frUm4xRRuFG0kkBgBk/0FACKJJHdthQYyCzZbGRz+XTHTNIdxZQZAq7sAA5IPqP7x/LpQFUcmNZpB824rhiepcn+XYelN3vGqt8ygDA2cZwOvv16nNAbjyyo6rFHvyTgO23/gTHHSmBmjUsHVpG53xsN3oBz069e9PDKq7ljUhuPKUcH0z+POKBuIXZ8qs2TtO0s3OeeuenTigA/s/wD6aD/voUUfZv8Apxi/8d/+KooEJyqg7kk8w7sHrgHgH+WaU+ZtGWZn5BCnAP09hSx8M8hYSbANzMcZJ6AY4zTIQjAMqMxc9RkqB7/3aBincOSxCqoXavLE/wCPNIn3liUpDgAAZ3bQAeP6/UUJtaMtC0kjqdqkJhUJ9yOc+vbHXmnMkyYVli24wMn5ST3zj+uDSGnYRGhEaCPJ7n1Jzx/T8TXP+NfCek+J7Z47pAl2OIrpVw6n+79PWug3MzqkcLqwG0MRmRT3A9P/AK9GdqsiSwg4G51XAC56Z5zz+fpSlFSVmi6VapRmqkHZny14l0W+0DV5tNv49skZ+Vh92RezD1BrNr3j4y+HIdT8ODULaNmvrUNIHHG9B98YPQYG4cdsd68Hrx69L2c7dD9IyrHfXcOpvfZiUtFFYnpCVYWbzAElY7h9yTuPY1BRQA99zs27AcdfemU5mDAZ+93PrTaAFRmRw6MVZTkEdQa+xvAWsrr/AIP0zVQQWmgXzAOzjhh+dfHFe+fswa352l6joEr/ADW7i4hBP8LcED8efxryc3o89Hn7H0PDmJ9niXTe0l+K/pns9FFFfMn3QUUUUAFFFFABRRRQAh5GDyK5nTs2OvGE8AsU/DtXT1zniWMw30V0v8QB/Ef5FY1lopdjow7u3DudHRTIJBLCki8hlBp9bHOFFFFABRRRQAUUUUAFFFFABRRRQAUUUUAFFFFABRRRQAUUVFcXEduhkmJVAcZwT/KhsErktFMikSWNZI2DIwyCKfQAUUUUAFFFFABRRRQAUUUUAFFFFACMNylckZHUdRUdrD5EXl+a8nOdznmpaKLDvpYKKKKBBRRRQAUUUUAFFFUdbe4jsd1rv8zePujJxSk7K44rmaReoqK0MrW0bTqFlKjcPepaaBqwUUUUCCiiigAooooAKKKKACiiigAooooAKKKKACiiigAooooAKKKKACiiigAoopOcnpjtxQAtFFFABRRRQAUUUUAFFFFABRRRQAUUUUAFFFFABTX3bfkAJyOtOooAKKazKpUE4LHA96dQAUUUUAFFFFABXJS5v9bIHIeTA/3R/wDWFdLqM3kWM0vcKcfU8CsTwtDvupJyOEXA+prCr70lE6qHuwlM6IAAADoOlLRRW5yhRRRQAUUUUAFFFFABTJXEcTSHACgnmn1n65Iq2ojZsBjl8EZ2jk8d66sFh3iMRCl3f4dfwPLzrMFl2Aq4p/ZTt67L8bGK04DqGPzckHHzMc8ZH9abuYlgQzyFizfLhVpWG1CGjUKckhnwcfh0/Ol27ogyRyopPyjzCCceoByPx6elfqKVlZH8tuTk25bkY+d3ZS527iQexwMADv8AX3FOUBY/mQPu+beWwRjt79aTaWRx5ARB3MhO/I7k49PXPpTvlE67ZDMypjau75j3Ppgfh9KYuohEeA6xszNgKVJIUmr2gW8moa7YWOwkTXKREntk4wD6n0qgeQpL+WvI3pyR9B/jXWfCC1a/+JOhxMMLHP5iLkk4jG/JI4/hFRN2i2bYej7StGHdpfifWVef/HfWLvRfBYn024NteSXKKjpjdt5zXoFeL/tQ3f8AoGj6erbdzySue+0AAe3WvFoQU6iUldH6Tm9aVHBVJRdnb89DgrL4neKbchZjaTxryfMiw7Y9x0rdsfjAML/aWhMnr9mm3f8AoWP8jNeUhoJXy3mAKBknKhcf7pHP507dKMMoVQBtRMb2LHP9B3wBjrXRWyTAVvipL5aflY+JocQ5lQ+Gs/nr+dz3Wy+J3haZc3Ml5YnaGKy27MRn/dzWtaeMvC1z9zXrGPpxNIIzz7NivnNljVoxIpkcDcv70nPvnPJ574/SkJU4haJicbiu0YI7ZPP+JrzavCWAn8N16P8AzuetS41zCHxKMvl/kz6js76yvT/od5b3PvFIG/lVkqR1Br5TeMFPLVWXGPlRQM4OQMjqPX+dXra/1iyVUs9Su4Ockw3LIV9iFPQde/WuCpwZSfwVWvVX/wAj0aXHc/8Al5R+5/8AAPp386K+cLbxV4qg2ka1qbMOgku2kyPX5if1yau23xA8ZIAV8QcnJxJbwkAdjkp0PvXJLgyt9mqvuZ2w46wr+KlL8H/kfQVFeEr8TPFxIL31rjuHt0yB6kKBn8PUVNH8VvEgTds04r6yQsDnr0DYAxXPLg/GraUfvf8AkdEeNsve8ZL5L/M9worxgfFvxACQNN0ggYyXjl4P4PzUg+LutENt0jSnbtgsoP4mT/OKzfCOP7x+/wD4BquM8tf833HsdFcX8KPGt54t8T/2Tf6bbwR/ZXmLw7hhgUwvLHs3TFesDSLL+4x/4FXPU4axlN8smvv/AOAethM6w2Lp+0pXt6HN0Vx/xZ8a3PhDxFFpthpdpco8AkzIXL5Jx0DDiuMk+MGsIVzpOkjd0XypmZvoBJ/Ot4cJ46aTTj97/wAjz8RxZl+HqOnO915HsdFeJz/FLxTK8nlWmmwAcACNiQe/Vjx/OqcnxO8ZKCftMC4A+5bRFQffIPPtWy4Oxj3nH8f8jklxvgFtGT+S/wAz3ijB9DXz+/xF8ZyKZJdbEak9BZxgkDqFwn5n8qoz+LvFFy3+k+JdSCkbvLhuWixxnnZgjtwa3hwZW+1VX3P/AIBzT46wy+ClJ/cv8z6OUFjheTUd1NBaDddzw26+ssgUfrXzJcalqEzAXWpahc5PCyyl8j13En+dUl+Y7kjBAGWMjkZz6g/y612U+DKS+Oq36K3+Zx1OO5v4KK+b/wCAfR994w8L2YJm12yYAZPkyCXH/fOaybn4m+E4nKxXF1dHn/VwFenX72K8FbasZLwtGMgjEag8dhxzzjt3qR422rCqKFJClMnLAZwMdhxntXdS4TwEPiu/V/5WPNq8a5hP4VGPy/zZ61qHxgtMt/ZWh3E65wrXMnl5P/Ac5r0H4N68ni7Qrm7vbOGK6t7kxsiknC4BHX8a+ZX3cIyvGBy3yjLfTGeO3WvXv2YNVjGt6rpasFSaATIN+clGxgZ5wA1dc8lwNGm3TpK6+f5jyziHG4jGRhWqNp3VtvyPe0REHyqq/QV8c+MtNXSfFep2WzmC6kQbzwRk4x35r7Ir5m/aD077B8RpbmNMG+hjmB9Ao2nHHcgk/hW+AajJxR18U0efDxqdn+Z50yqqnGw7B2fALH2pcrbqUaRSNyqXPp6D15Ao+aQjcFjYj5QQVbH48ClG3+FAV5AZyATjqe/fv+NeqfCWEZ9zEnzGZl/dqF6jsSfwpP8AWSqmWDcZUH5cevv9KcgVkl8uKRVGQWVjySedozlgT0x1/ChFw+xLck45kMjOfXAz0/OgYiKWZjt8wn5AHbaBk9c9vWhTCwDsjOoOdqHOQOcn/CgLGFiUyj724qpYkD+6Mdzzkj86R97bmMaJjBYHA2/Uc5PSgS2FBlx5aoSTg4boueck9qFZQzumMlhlh1B7Um5uI95aMN952O52J9ulCqqbUR1lcn7xkOVP1Bz+ooHoLIuT5a437hhmbOOnGacN2AEXZ82SSCeT7d8YpqHDJGm7fzgEAgnpncM5IPQ5xxTQ0T7I90rkA85wDz1JXHy+3f070ACll5dVKAbR3z7k05VPMnlsC/yKuMjA7j1Jo3N/yzZBEDkuxLbh7d8Z+tEg/do1wpbe3Cs+3B9Dg/L1oBCtuaVgriNWyN20Hjqce2R19hSEAr8zyS7gAI9vLD0z2oLKuFCyBXJRfkyR+Zz0HfgZ6UoXbGY1Uw5zkKATz1OeoPt+NAgKoZCYxsAXlivKj8emelIwOxAsRHck/eJPp+VJ5Lqm4AZIwMv849xjnNPWOX5tyyA5HzeYRk/nnjn29qA2H+ZZf88X/wC+B/jRTPMn/wCfB/8Av4lFAXGoFYjzH3mNi3HCZ9AP60c7VLFn7lVwAB/dFLD5mxFYOE5AQIxJPfJwAPzz+FMU5jUsAcg7ctwo9aB9BQpcgbpI/UDn5ewHv1oGDHuWKSNe7lsgg9PxPPFLIGkCny5nZl+RGO3I/rTladt0hlXGDsRSuDjjp3HXFAkIS3zHy8liVVc8n3+lIzZRY/s8rBRkhWBAI9e/0pxO3arMsTN8qgcE9gP5moy0W0R75A2TkA43YPfJyR+dAxLhbdY38yJmUjc3mfef2x+n1r5f8XaX/Y3iW/00BtkMxEe7qUPKk/gRX1JuYGSSSQgjO0uMkYA5Hc+nuTXh3x40tbTXLG9jjZEng8s7jklkPXP0Za4sbC8ObsfR8M4jkxLpP7S/Ff0zzikpaK8w+7CiiigAooooAK7D4Oa5/YPxA065kfbBM32eY/7L8fzxXH0qM0bq6MVdSCpHYis6kFUg4vqa0Kro1I1I7p3PuI8HFFYPw/1hde8G6XqgbLyQKsns68HP5Z/Gt6viZxcJOL6H6nTqKpBTjs9QoooqSwooooAKKKKACs3xDD52nMw5aIhvwrSpkkaujoQMOCDSkrqxUJcskzN8N3IlsvJJ+eLjHt2rVrjoJptOvyV4KMVZfUeldTZXcN3EJIWz6qeo+tZUZ3XK9zfEUuV8y2ZYooorY5gooooAKZIJDt8tgvPORnIp9FABRRRQAUUUUAFFFFABRRRQAUU07t4wF245OeadQAUh5GDyKWigBsaJGgSNQqjoAKdRRQAUUUUAFFFFABRRRQAUUU122ozYJwM4A5NADqQkZAyMnoPWqun3jXW9ZLeSB0/hcdQeh/SrRAJBIGR0PpSTurobTTsxaKKKYgooooAKKKKACiiigAooooAKKKKAKFhYzW95PM9xvSQnC/jV+iikkkrIqUnJ3YUU12VFLMwVRySTgClVlZQykEHoR0NMkWiiigAooooAKKKKACiiigCpcNe/bIkgRPJxl2b+VW6KKEht3CiiigQUUUUAFFFFABRRRQAUUUhIUEkgAdzQAtIBgccUtFABRRRQA2QOUYRsFbHBIzg0q52jccnHJpaKACiiigAooooAKKKKACiiigApDyMHpS0UAJS0UUAFFRXPnCE/ZwpkyMBuh55/SpB0560DFopkpkVMxoHbPQnFV9RvobKLdIcufuoDyf8A61JtLcFFt2Rn+KbkCKO1U8sdzfTt/n2q14eg8nTUYjDSHef6fpXOFpr69G45klYD6V2SKERUUYCjArGm+ebkdVZezpqA6iiitzkCiiigAooooAKRWVhlSCPUUtRxwpG7MmQG6r2z60DJKwNYfzdQC/3RhcDsOufTk1uTyCKF5W6IpY/hXLsUPmPh0U5LyOhDZz055P8Au19RwzhuarKs+mnzf9fiflvidmXs8NSwUXrN8z9Ft97f4DCnA4JDvksf6dvalO1jhss/OSvYZ6U6OPPzhevQAjIA9Qcd6Rl2sqySfOWONkmAPc4/zzX2h+LCZOW37mIUNsXpnPfNChydzdSC29OufTntyKPllkMZcyE4dxgAHjjr6DrmiR0Zw3mIEHAbevJ/kAOfzGKBisV81dybz3dxn8K9L/ZytmuPiCJWCD7NZyzED1JVOP8Avo15orJGsZBwAOElIPPqRnNe1fsuWpafW79w25UiiBIx94sTj/vkVhiXakz1Mlpe0x1Ned/u1Pc6+d/2mLgXHjGxtmUtHbWgyB3ZmJ/DjFfRFfKvxwuRffE3VZNzhYisO5mwq7FAO3PfPWuDBK9S59XxNU5cHy92v8zjZGlKsu2KMEELznaPfHajypN5D+Ww34Xrx9fXjt702Ly48OnODnawx/PA/GlETKrGVSWb5QyNuzn36D/9desfn4jLhQrZXzMH1X64H6U6Q5Zt0rSLywBGMenTrSK8Cn5SjgAIpAIHAxwemPpSwr/zxVZOdzFDn65/woFcaiq2xScdjt6tjnBPYetIFX5vLSR/4GLHAHQ8H8cU6I+bI29tyrlfl4RR1OP8aVWaMKTGYolBbAB2n/Hr+ffigaVxsgUyMhETEcBuQR64FLhdrfvHVQpwEOT/AICmxvti2KZCxXawKkN65JpxVFAUsiDcOAc5I65IPT2oGJKqnEbKq8BTjkqO4NKGV5zLHIV8v7u4A8A8YHrnP5U2NgpRI1csWLAgZZuGO4kdPp9Ker7j8kKsQdoJGcdgTx7nr9aBDSsgQcI5zk5GMZ9jzTi0wdV2xLk8heOPU+n0phMu9y0Lq68lyvPvz06d805Sse51ZyX4JGW4+g5oGek/s2P/AMXEZTkMdPkzz2DJgH35/WvpSvmz9nAt/wALAG5DGv2GQIGK7jyme+fTPpxX0nXkY3+IfoHDP+5fN/ofOv7SoB8aW2WbJswFUDgfN1JryteGw3mNjBdwRyPQfoPoa9V/aXz/AMJlaZB2fZBnuGO7pivLI2ZshcnI/wCWanGPcY9ePwr0MP8AwonyOcf79V9RhURqvmLLNIRuO07Qvbv+VOKvt2Iqgk4Geqjvn3+lG6UELAvlls/MzAkgdTk9van/ADKQG2uigZdhkH1+tbnmDQ5z5ix8AYRyfQ+n1pAqlC0tvOM/MQSMN/8Ar6/lQjo212kLIp++pJC45+nXFICzKRDJIwY8ncD05ye3QZ+lAxy87tudvIOMEevJ9aR2+UeZltxBQY5Az1OKJWUkbGLIuB8oIVcjPIx1PX8aQfLIPlcSnk8d/U57AflQLQX94SzqcgHjee59vw60g2xxgRq7bsn5TnP1PpTT5ZkJCvM+4KXXDcH3X6Z59qkG/f5hXy2YnaWO0Y/oOB+XvQHUQoWbbIQdzBQM8ADqa7P4Mam1j8TdMkM0ZinkaAooxgPlV/AZH41xeERXZ3UAgF2XnPsPUfTpVrTbprDU7e5ghTfbypKHQgkAHOfXHTGaiceaLRvhq3sa0ai6NM+1K8V/af0/9xpOroqZTzIZGYZwOCo/PNey2k8d1aQ3MRzHKiyIfYjIriPj1p/274bXzrGZHtXS4VRnJIOO31rxsPLlqo/SM3pe2wVRLtf7tT5cK/KC7mQ54cjJZj0wKV02szbSzKAgB6A5GPx6mliWPcNkchbHO9ThfoSAB9aIwjncuCF+6cgMSeOAfbP1x3r3D8xv3EIwoUtngBAo5xgc/XB/XFL3VS7qCcAL1Ix39qJhsVi5IXACor7WPoP8+lDEbxG0pLsCox6dxmgE7CBZJP4eMgADqq/yz+lLIfkG4NKxOVLchRzjpQ2wDylKgLw2GX5R6Be5P9aRSnlswY/M2TlxhvYc9PfpQA5vMwRE0SbiAD0G0Dnj1pAPmYkAjb1UckfTtR5jsWk4xzjACqB0poYbC0e6R2wPlXoc8nHp70CFG6SM/IVVuW46D0//AFe9P3OgXbCiRr0Gfnz6/wAvpTGZpHVTKZmQZ44UH/a7Z9qRVj5+clsjJwT19COD2HtQAvlzADeY3QKD8uRn8+nNO2tHlz8o5UFOmfxpAGklad1BU9CjbguPYcD86RTArKN2duWYEE4J9e2TQMcuMIiynZtA2AYHv79OmfxqNguxlB2jdwyjLDOAMD1/xpyASMzQqGkk7BskdDjpx78e1Od2aby9zDHJRUxg+p9/b2oARlVZAqI7uvIXcCo+p9aSTaoRGWJ/l+65Iwc8c9+tOYFcpDGVVmAZ1zz9W6f56U1Jk3sysQxYlRt5PQDAPQdetADNp9Iv1op3nt/cufyP/wATRQA4opCmYk7h/q9xxjpjPTH4fjSZJh3RjbuAC5zyO2Bn9aG8p2dzG0wUcADg8Z6/XtTj5in5fOJJwpBABz/IUCuDoxkVfJyzZzh+XA/DikZi6hG7jbtjGA2PbsPxocFU8s7Ru+Z9hwW56cUgXDCTEbsARHjhvTr6e/tQA+PbuIEflkDDMmTx3xnPJpqOAxZczMAQgU/d9/wpQquBCvyEddrEZPpn0zQVXJ+QEBcZBwWb0+nvQAMHjVU2l3Uc7ug54HHQ+/vXn/x10xrzwgl1D5r/ANnzBmLD+FgFJz65C8V3oCqpUebJhsuy8KvoPy70zUrdr+0nsbgKtvcRNG4YA4U549j+tRUhzxcTpweIeGrwq9n/AMOfJtFavirRLrQdYlsbhW2hiYnIwHXPBrJrw2mnZn6nTqRqRUou6YtFFFIsKKKKACiiigD3v9l/W/N07UvD8j/NCwuYR/snhv1217RXyV8Htc/sH4gabdSPsglk+zzE9Nj8ZP0zn8K+tT1r5bNaPJX5ujPv+H8T7XCKL3jp/kFFFFeYe4FFFFABRRRQAUUUUAc/4msysgvIx8p4f2PrWPDLJDIJInZGHcGu2dVdCjqGUjBBrmdV0iS2JlgBkh/Va5a1Np8yO/D1k1ySHwa9dIMSxxye/Q1P/wAJD/06/wDj9YNFZKrNdTZ4em+hvf8ACQ/9Ov8A4/R/wkP/AE6/+P1g0U/bT7i+rU+xvf8ACQ/9Ov8A4/R/wkP/AE6/+P1g0Ue2n3D6tT7G9/wkP/Tr/wCP0f8ACQ/9Ov8A4/WDRR7afcPq1Psb3/CQ/wDTr/4/R/wkP/Tr/wCP1hdsY79aSj20+4fVqfY3v+Eh/wCnX/x+j/hIf+nX/wAfrDiQySrGCAWIAJ6c1PqFo9nMIndHJXdlaftalr3F7Cle1jV/4SH/AKdf/H6b/wAJA2/P2fjHTd39aw6KXtp9x/VqfY3U8QEIA1tuIHJ3df0pf+Eh/wCnX/x+sGij20+4fVqfY3v+Eh/6df8Ax+j/AISH/p1/8frBoo9tPuH1an2N7/hIf+nX/wAfo/4SH/p1/wDH6waKPbT7h9Wp9je/4SH/AKdf/H6P+Eh/6df/AB+sGij20+4fVqfY25NfdiuyEoAckBgdw9ORT/8AhIf+nX/x+sGij20+4/q9Psb3/CQ/9Ov/AI/R/wAJD/06/wDj9YNFHtp9xfVqfY3v+Eh/6df/AB+j/hIf+nX/AMfrBoo9tPuH1an2N7/hIf8Ap0/8fo/4SH/p1/8AH6waKPbT7h9Wp9je/wCEh/6df/H6P+Eh/wCnX/x+sGij20+4fVqfY3v+Eh/6df8Ax+j/AISH/p1/8frBoo9tPuH1an2N7/hIf+nX/wAfo/4SH/p1/wDH6waKPbT7h9Wp9je/4SH/AKdf/H6P+Eh/6df/AB+sGlHUd6PbT7h9Wp9jd/4SH/p1/wDH6P8AhIf+nX/x+sq+ujdOjeUkQVdoC1WputPuJYenbVG9/wAJD/06/wDj9H/CQ/8ATr/4/WDRS9tPuP6tT7G9/wAJD/06/wDj9H/CQ/8ATr/4/WDRR7afcPq1PsbN3ra3FtJA1sVDjBIf/wCtSWWtm3tkhMBk28Alv/rVj0Uvayve4/YU7Wsb3/CQ/wDTr/4/SJr6ooVLMKB2DVhUU/bT7i+rU+xvf8JD/wBOv/j9IfEBI4tsf8D/APrVhUUe2n3D6tT7G9/wkP8A06/+P0f8JD/06/8Aj9YNFHtp9w+rU+xvf8JD/wBOv/j9POuyCISmxbyycBt3Ga56p47htiQyszwK27YD3pqtLuJ4aHRGv/wkP/Tr/wCP0f8ACQ/9Ov8A4/WFQOvrS9tPuP6tT7G7/wAJD/06/wDj9Mh17y4lj+zs20Yy0mSaybl4nl3QxeUuB8uc896iodWd9wWHp22N/wD4SDjP2Udem/8A+tSf8JD/ANOv/j9YNFHtp9w+rU+xvf8ACQ/9Ov8A4/R/wkP/AE6/+P1g0Ue2n3D6tT7G+fEHAP2Uc/7f/wBak/4SH/p1/wDH6waKPbT7h9Wp9je/4SH/AKdf/H6bJryyRtG9nuVhgjf1rDpQCc4GcDNHtp9w+r0+xujxDxj7J/4/R/wkP/Tr/wCP1g0Ue2n3D6tT7G9/wkP/AE6/+P0f8JD/ANOv/j9YNFHtp9w+rU+xvf8ACQ/9Ov8A4/R/wkP/AE6/+P1g0Ue2n3D6tT7G9/wkP/Tr/wCP0f8ACQ/9Ov8A4/WDRR7afcPq1Psb3/CQ/wDTr/4/R/wkP/Tr/wCP1g0Ue2n3D6tT7G9/wkP/AE6/+P0f8JD/ANOv/j9YNFHtp9w+rU+xvf8ACQ/9Ov8A4/R/wkP/AE6/+P1g0tHtp9w+rU+xu/8ACQ/9Ov8A4/R/wkP/AE6/+P1hEkkk9aSj20+4fVqfY3v+Eh/6df8Ax+j/AISH/p1/8frBoo9tPuH1an2N7/hIf+nX/wAfoPiDgYthk/7fT9KwaKPbT7h9Wp9jWuNdu5AVjVIh6gZP61lyO8jl5GLMepJyabWrpWkSXDCW4Bjh/VqXvVHYq1Okr7E/hmzJc3kg4GRH7nua6CmoqogRFCqBgAdqdXbCHIrHm1KjnK4UUUVRmFFFFABRRRQAUUUUAZ+tP/o6w7wpkPI5yR+H4VhfJId/nDy1+YgrlvbPb8MCr+sSs926hTIFUgKMHAA6n/PaqQVfMEA3ps+Z9o4c4yCR6c5OfQV+j5LhvYYOKe71fz/4Fj+cONMy+vZxVkn7sPdX/bu/43Gkq5ZiZCo6AnA2juB/+qljRAgkVjGXH3iN2VzkADr+tObPz7Sq5I3MDkD0H9fakCr/AK0vyTjccsMfQV6p8pcb80gZZMCMnkrwTwM5yfpxT9xJLLJluFBTGFUdcDHHamKExvZmkY4ARhheDwM9M5P4UpG5B/CzHGfUfxfyGDQAA+ZKPKkUpH91WJ6+57V9E/s0WrR+Cbu7dlZ571hlVKghVGMZJ45NfOoXdFhIYzGDwHbqT3OOtfVfwSs/sfw00lSBukV5Gwcjlzj9MVx412p2Po+GafNjHLsn/kdnXxt4xvl1Lxdqt8XZRLdyyBk+7tJ4+v6V9e65dfYtFvrzOPItpJc/7qk/0r4wklDyOyLhC5aRgepPI+vXiscAviZ38V1NKUPV/kMBZpAzXAj9FX+HPTOOp98/hQFVE3OVZcZBZyAw9fTJx2A+valWTCtskVgMqRxwB2A6mkAj8wLD8hHzMSee3AH1I/KvSPjrgN3kRqfLBPLHdtGSOmMHp0705lKqsflBW3AHJ+XJ6HHajcskziPaWJ2KemB/FjPXpSRxpEyNFGDKR8vzZC/59aAHITjbGx+bIL4GcYydp6e3502MLteRGODhRyM4HUZx/nNGxsbZMFB9/j5enQe/b8TTGEDAllHlgDgHAJzn8fc0CQ/cdoSHEXUsxJK4+vY015QgypIJAVW6gD6DHJpwVgowQHPUbe/p6AU53ZD5IYmQjBXrgHv0oC4BlwxyXKja0knygc9hjv6cU3KKsasZSV5Ufd3N79/Tv60pyZGCXCGTJwEU/LyM49emKSNGVjIu0DAAOMEnt/n3oC67gouNrYC+uByPpg9/ehgplYXDZPAbC5LewB6emaQrsQO7/M/CnBOSepNKmxcBUl2ouQEbpnuaAuekfs5lj8RieQDZSYA5UAMO/f1z719K180/s8mUfEiJHzgWU3T7o5X/APX7V9LV5GN/iH6Dwy74L5v9D53/AGl9x8Z2AUf8unUk46/WvKgPMJZgZIvlzubHGOST3r1f9pnd/wAJfp/L7fsnIBwD81eUKzt83WNM4DEdhjgfWvQw38KJ8jnP+/VfUIyyKGaNBvTgnqe/XsB9DTV24aQr5m7KmQ5B/wCAjP8AOl5klLb0Z5Bhi7ZGP6ClDquD5Y2gFU5OM+3tW55iYpbgDzNpIwFxgIvt6+5pWBY7xGyRovJJ6nqSO/WkZPkLZ80nOFLdWPG3/wCv601lUMGZmwCGO3ks3YD+WfrQPcNzKxkcNGV4G1eh68+po8xkjO9fmYbeByCepOP5frSoJfnKxyK2SSzMM49Ovc0qNKrxs85DY4CJ90en1NAWDMh+XzJDuOAqxgZHfPfPTgUm1GPChFZdu7ORgEHAz9DnHpTV8uMspjUO2AwGScZzj8f6UoSTYdyqpcbWcDnHXaB0H1oJFJl+ZmYqvB5GAfw6Y+tAEiq0mAmCThifvep55+nFOKytIyq2xU68ZKnHUetM2xbRt80oFwrZ6+pz/jQUfWfwh1D+0vhxo07OWeO3EDZ6/Idoz+AB/Gt3xBZrqGhX1iy7vPt3QD3IOP1rzP8AZm1EzeGNR0ttubS6Ei7egWRRgfgVNetV4dZclRn6jl1RYjBQb6q36M+JJ4dk8lr5g3RuY33DJyDg45/U5pgZH2KjSle2DtDfUfTvzXQ/EzTF0jx3q9iqtEJLpnR0GDsbnp1PU1hNkSHAKkKQuSDtHcn0OBivai+ZJn5lWg6VSUH0diOJEOZAdpUkK5PCkcE8575/OlzIX2qwZSMFgCG68d8D8qVEDZYszhOmOgJxxj8f0pBtdiXmZgvIwCFyepPpVGe4vyqFSOQMEzsUY+92yO/NNkbeywrNtzln3D5jz6cD0/SlBwpbywm08YGcH+EccUip9+NUViFy7M/3iOw7jk5oAc6yO+1polJ4ChCVH1JPP4Y5pHdcDCuEUEBmI5PryCMUbQnyuFKgEsIwWAHoMd//AK5oV5PNGI/LPB2PyAB09qBCs4ciJQ6qCAuCC2c85wP0Hrn6NyzY/wBIAT1Cjc3PU47e3H1oDMMrjdMQQz7udo68/jzSpIFf93IMjB2nCjJ7nPsKBgI/mLeZvAP3mcjB9D2wPoaarHypGTZ8xOCDjAHf3zQ3lsBt4lbjc3AH4f409pI/NAJVzGNwzxk9smgAKbY23Rj7pOVb5SO4PHP1xjg0IdjfwtJxgEfKCen4jrz7UjQou5pl3uG5Bb7zY5OP6CnMtwztuwHcnO3GADjk+v8A9YUC0Goqidv3jM0YOS2M7j36cCl3fK2xD5jYVT97P1FNzGcRx4C5OSp/z+ApUX5A8ZEa4Hl4GcKM/mcg0mAuLr/oIWv/AH9b/Gija/8AzyT8hRSERNLC8wSSeJ40OCEmCLg9exzS+dHksJ4N5bG4uDz+Hf26V4uTedPkx0xSf6ZgD5emODXn/XvI+0/1W/6efge0iW3UnzLpCDk53KGIHqOf6fSl821QvI80eeyCUEk7h34A+XNeLBrwdkx6ZpC15/sA/XrR9e8g/wBVv+nn4HtBki8sbprbzJF+RS2TjPs3PPuKPNtY8KXR5GBAXeoBPrjsB+NeLE3mCSUOaM3eMDaAeozR9e8g/wBVl/z8f3HtYmjUqn2i0RmOcBgy4GevIOc+/amI8ZUtHNbpFjDMz5bnsCTz90/U4rxgG6HA2gUmbs9Svvz+VH199g/1W/6efgem+L/Dml+J7PyLuVDjPlSh1DRenJP5jGK8Y8R/D3XNKndbfydQhGcPBICcf7v+Ga2ibsd0/OkJuzn5l6Y61hUrxqO7Wp6uBy3EYNcsal49mjzy6tbq1fZdW00DekiFT+tQ13+p2EmoWjQzbOmVJ6qfWuDvLaa0uXt5l2uhwaw06HrpO2oyimc0UFWH0U2igVh6sVYMOCDkV9h/D3Wh4g8F6Xqu7dJLAFmP/TRflb8yCfxr44r3v9l3W/MsNT8PSv8ANC4uoQT/AAt8r/kQv515Wb0eejz9j6Dh3EeyxLpvaS/Ff0z2uiiivmD7oKKKKACiiigAooooAKKKQ5yOM+vtQBUutMs7g7nhCt/eTg1Sbw/b5+WeUD3wa2aKh04vdGkas47Mxf8AhH4f+fiT8hR/wj8P/PxJ+Qraopexh2K+sVO5i/8ACPw/8/En5Cj/AIR+H/n4k/IVtUUexh2D6xU7mL/wj8P/AD8SfkKP+Efh/wCfiT8hW1RR7GHYPrFTuYv/AAj8P/PxJ+Qo/wCEfh/5+JPyFbVFHsYdg+sVO5i/8I/D/wA/En5Cj/hH4f8An4k/IVtUh5GD0o9jDsHt6ncxv+Efh/5+JPyFH/CPw/8APxJ+QrZHAwOlLR7GHYPrFTuYv/CPw/8APxJ+Qo/4R+H/AJ+JPyFbVFHsYdg+sVO5i/8ACPw/8/En5Cj/AIR+H/n4k/IVtUUexh2D6xU7mL/wj8P/AD8SfkKP+Efh/wCfiT8hW1RR7GHYPrFTuYv/AAj8P/PxJ+Qo/wCEfh/5+JPyFbVFHsYdg+sVO5i/8I/D/wA/En5Cj/hH4f8An4k/IVtUUexh2D6xU7mL/wAI/D/z8SfkKP8AhH4f+fiT8hW1RR7GHYPrFTuYv/CPw/8APxJ+Qo/4R+H/AJ+JPyFbVFHsYdg+sVO5i/8ACPw/8/En5Cj/AIR+H/n4k/IVtUUexh2D6xU7mL/wj8P/AD8SfkKP+Efh/wCfiT8hW1RR7GHYPrFTuYv/AAj8P/PxJ+Qo/wCEfh/5+JPyFbVFHsYdg+sVO5i/8I/D/wA/En5Cj/hH4f8An4k/IVtUUexh2D6xU7mMvh+EMD57nB6EDmkPh+Eknz3HsAK2qKPZQ7B7ep3MX/hH4f8An4k/IUf8I/D/AM/En5Ctqij2MOwfWKncxf8AhH4f+fiT8hR/wj8P/PxJ+Qraoo9jDsH1ip3MX/hH4f8An4k/IUf8I/D/AM/En5Ctqij2MOwfWKncxf8AhH4f+fiT8hR/wj8P/PxJ+Qraoo9jDsH1ip3MX/hH4f8An4k/IUf8I/D/AM/En5Ctqij2MOwfWKncxf8AhH4f+fiT8hR/wj8P/PxJ+Qraoo9jDsH1ip3MUeH4P+fiT8hR/wAI/D/z8SfkK2qKPZQ7B7ep3MX/AIR+H/n4k/IUf8I/D/z8SfkK2qKPYw7B9YqdzF/4R+H/AJ+JPyFH/CPw/wDPxJ+Qraoo9jDsH1ip3MX/AIR+H/n4k/IUf8I/D/z8SfkK2qKPYw7B9YqdzF/4R+H/AJ+JPyFI2gQKpY3EmAM8KK26KPYw7B9YqdzEGgQEZ+0SY/3RS/8ACPw/8/En5Ctk8jB6UtHsYdg+sVO5i/8ACPw/8/En5Cj/AIR+H/n4k/IVtUUexh2D6xU7mL/wj8P/AD8SfkKP+Efh/wCfiT8hW1RR7GHYPrFTuYv/AAj8P/PxJ+Qo/wCEfh/5+JPyFbVFHsYdg+sVO5i/8I/D/wA/En5Cj/hH4f8An4k/IVtUgOc+xxR7KHYPb1O5jf8ACPw/8/En5Cj/AIR+H/n4k/IVtUUexh2D6xU7mL/wj8P/AD8SfkKP+Efh/wCfiT8hW1RR7GHYPrFTuYv/AAj8P/PxJ+Qo/wCEfh/5+JPyFbVFHsYdg+sVO5i/8I/D/wA/En5Cj/hH4f8An4k/IVtUUexh2D6xU7mL/wAI/D/z8SfkKP8AhH4f+fiT8hW1RR7GHYPrFTuYv/CPw/8APxJ+Qo/4R+H/AJ+JPyFbVFHsYdg+sVO5i/8ACPw/8/En5CnR6Bbq6s0zsAeVI61sUUeyh2D29TuYb6FbCRVNy6lydowOaevh+3z808pHtgVsFQSCQCR0PpS0eyh2D29TuU7XTLO3IZIQzf3n5NXKKKtJLYycnLcKKKKYgpkvmbR5RQHIzuGeKfRQAUUUUAFFFFABUdxIsMDyucKoJNSVwvxl1GS38PRafAR5l3J83OPkXk/n0rfDUva1Yw7s5MfX9hhp1Fulp69PxLLzwZZ3mhaWRidolGeOmex5P86lZ4F/d/aIiFwSFcDJ9evPFeKbrzkfJj60u69PUIT3r9DWNsrJH4HPhbmld1We0ebFkDzoFjQEKWkXj19aRJYTH5jXSRoPRlGfw57fzrxfN4DkbAfY0n+mZyFTJ60fXvIP9Vf+nn4HtIkgdCBIjDA5LKSc9SSSMdh0/CnebCC8i+XGucZMysR/sg+p9a8VzeZ3YXP+eaTN5u3FUz696Pr77CfCq/5+P7j2hJEkYrI0TbSf+WijJ/HPH4V9meD7ZbPwppNsqhfLs4gQPXaM/rX5v+E7S+1LxRpOnqEJmu4ox9N4r9NI0WONY0UKqgAAdgKwr4h1Uj1sqyeOAlKXNe5y3xcvPsHw31y43qn+jeXljgfOQn/s1fJDzK7bVuIAc/LuIHH59692/bQ1CSy+DRt4iu691GGAg+gDP/NBXxEDd5/gP406GI9kmrE5pk7x9RT57WVj2gyQxghpEjcjBcSqQoPBJ9PzNEk1qm8F1BI5IlBc+mR0x+vfivFs3gx9zjOKN12BgbcZzjPetvr3keZ/qqv5z2kSW7IVka3YcBgso784AOcY45yelN82BS3+kKuSE3ZDHHUjgivF914cZK8e9H+lZ/go+veQf6qrpM9pEkIx+9jwCciZ1xn1wOCack0J3PLdwMOrFHUcdgBzjj3rxT/S88FB24PGKM3WOWH4UfX32E+FV1me1rJbMU8yQ5c7s+YoIGOhz/QCkSazEbMsiHBGEMoBOf5/yHpXih+1HPzLz15pWN1gDevA45o+veQ1wsv5z2kOGHlG4t1AGTtlAG7PHOeeh7DGaXMKrlriLk/MxkXgevrn24FeKg3eOGTHXr3o/wBL3Z3J7c0fX32D/Va//Lz8D2gyQswK3EW0nlXfAA7Zwef0p6yxAkR3CBjnlpgqj8Tz+leKf6Vj+DP1oH2r/ZHrg0fX32D/AFW/6efgfV37Oc0L/EeFYXDp9jlOd47hT0H6V9OV8N/sbNcf8LsthKVK/YLj88L/AIV9yVy1qvtJcx7+W4H6lR9le+tz54/adaIeL9N3Mgf7GxALAHG73ryVpYmBK3CJGrZCMyk4HUsT09eOmehrc/bp88eP9D8vZj+z36/74r57U3YAwEGDkY7VvTxfJFRseVjOHvrNeVXntc9qMtqyktMp7sfNUDp9M/5FIJ7ZwFSeEqB80hkG3GOuM8V4v/pWONnXPXkGjdeE5IQn1zV/XvI5Hwr/ANPD2YyWrMz+ZDsAG0q4Bz9T2x1GBn1pVmtiymKSBEwMyO43e5A/xrxfN5ktiPJozd5/5Zkk5PNH17yF/qov5z2czwsoYywuDnCiTr3xjP4U5pEQYlu4TIVAIjcdO4HTB7deK8Y3Xnon50m67HGFA9qPr3kUuFbbVD2pZlVNpngVcMMCZRycZ6ewxUaTQnMi3UIAXgscY9h83PfjjrXjG68x0Sj/AEzOfkz60/r3kH+q3/Tz8D2dJI3UKfszMclz5wAQdhj1PqSad5tqFBaWGLnLFH69uBk89vavF83nfYfx6UbrznG0Z680vr3kT/qp/fPr79mfU0h8Z3lj50QS8tSVQSBmLqwIz3zgt2r6Kr87PgPrFzoXxh8MagxRY/t6QOfRZQYiT/33n8K/ROuStU9pLmPostwbwdBUm72PnP8AaUsY7TxrbXu5IxfWmGOQudhx1z15FeVtLF8qLJFtOJHy68H17+/Ferft0aPLceCNH1q3Rd1ne+XKxH8DjAH/AH1ivj8m7zn5AexBrop4xwio2PIxnDixFeVVTtfU9qWWOR2AuYlCnllcAcHnnvkkflQJrVjhJ0kBySSVbOO2MgAV4r/pZwSVyPeg/ayeSp+tX9ffY5XwqnvUPa1lgz8nkKVX5y0ykDP8WO2PTmmmdZCU8xCrDvIu7Hbk8ZP04FeLH7XnJZD9aQG65+cY5J560fXvIX+qi/nPaxJAQWSWGKLJztkBPpgdOff604XFuDvFxHEGO1dkiszY68EV4kftQP3lB7YP4Uo+17cBkx9aPr77FLhb/p4e0mdAoT7RDgAdWBG7nufSnb44irSNG7ZyCsqk+xx/9cdK8Uzd4zleOnNBN2f7v50fX32D/VVfzntSzWiBWMyOCuBIZACR32ge/rRHNAQNssC5y3MgyMdCRzk/lXiwa85OVyevPBoLXWP4aPr77B/qqv5z2YSWyEGOVI1RcqC4YIegPGP72e3Sl823JcCbIGN3mMqhhjOTjOBz3ya8YLXZI4Q/0pAboEYCDHpR9e8g/wBVv+nn4HtazRM4BurULjgIwUKPpzn9KQz25Vm3gpkqp8xQQe5Hbkn07fl4sWu8dU/OkDXmei/Wj695A+Ff757n5Wnf3v8AycX/AAorwz/Sv7kdFH17yF/qqv5yn9pk/wCeg/Oj7RL/AM9BVPzIv7sX60ebCf4Y/wAzXnn2Bc+0S/8APQUfaJP+eoqmJIv7sf5mjzY/+mY/E0AWzPJ/z0FJ58n/AD0FVfMiP8KH86TzI/7qfrQBc8+X/nrQZpcf60VTEsY7J+tHmx/7FAFvz5O8opRO/wDz0FUvMj7BKUSp/sfrQBbM8mCfNHT+tZHiS1+1w/aFIM0Y59StXDLGQ3CdPU+tJ5idPkFAHGUVd1i3WC6LR48t+Vx29qo0wFopKKYC113we1v+wfiFpl0z7YJpPs03OBtk459gdp/CuQpQSCCCQR0IrOpBVIOL6mtGq6VSNSO6dz7morC+H+sHXvBml6qzBpZrdfNx/fAw36g1u18TOLhJxfQ/UKdRVIKcdnqFFFFSWFFFFABRRRQAUUUUAFFFFABRRRQAySSONd0jqi+rHApwORkcimyxRzLtljV19GGacAFACgADoBRqPSwtFFFAgqEJcefuM6GP+55fP55qaiiw0yO4mjt4Wmlbaijk0sEizQpKmdrqGGaJY45kKSorqezDIpygKAqgADoBS1uGlvMWiiimIKKKKACiiigAooooAKKKKACiiigAooooAKKKKACiiigAooooAKKKKACiiigAooooAKKKKACiiigAooooAKKKKACiiigAoqKBJEEnmPuy5ZfYelS0IGFFFFABRRRQAUUUUAFFFFABSEZBHNLRQAUUUUAFFFFABRRRQAUUUUAFFFFABRRRQAUUUUAFFFFABRRRQAUUUUAFFFFABRRRQAUUUUAFFIc445NFAC0UUUAFFFFABRRRQAUUUUAFeEfFzWnvvGM8EMo8mzUQrz/F/F+te1a5qEelaNealIQFt4Wk59e364r5eublbi5luJdheVy7Ek9Sc17WT0bzlUfTQ+Y4lxHLTjRXXV/L+vwLH2mX/noKPtMv/PQVU3xf3Yv1o3xf3YvzNfQHxxbNzN/z0FH2mXI/eDrVTfF/dT8zSCSH+4nX1NAFz7RL/wA9BR9pl/56CqZkiyfkT9aBJF/dj/HNAHp/7N1rNqvxv8Lwbg6xXYuHXrlUGTX6KV8KfsOaet78Z2vlRCLDT5WOM8b/AJa+66APl79vzVWg0nwrpUcgHnT3E7jP9wIF/wDQm/Kvkn7RL/z0H517/wDt7aok/wAUNJ0zKstppKswOeHeR8/oFr513xf3Y/1oAtm4l/56CgTyf89BVTfF/dj/ADNJ5kf91P1oAuefJ/z0FHnyZ/1gqn5sf92P9aPNj/up+tAFzz5M/wCsFBnkx/rBVLzI/wC7H+ZpfNj/ALqUAW/Pk/57A0rTSHH70dKpGVP9ilMsfH+r6e9AFsTS/wDPYUonk/561T82P/pn+tHmx+kf5mgC558n/PQUefJ/z0ql5kXon60vmx/3Y/1oA90/YyldvjlZqzgg2Vxx+Ar7vr4F/YtkQ/HewChATZ3HTP8Adr76oA+Nf29JHj8f+H9rgA6dJ/6GK+cvtE3/AD1FfRH7fxRfHvhzcEOdOl65/wCegr5s3xf3YvzNAFv7TN/z1FAuZcf6wZqpvi/uxfmaQvFnO2P8zQBc+0zf89BR9pl/56Cqm+L+7F+tIZIh/Cn60AXPtMv/AD0FH2iX/noKpeZF/dT8jR5kf91P1oAu/aJv+ego+0S/89BVTzIv7sf5mjfF/di/M0AW/tM3/PUUfaJv+egqpvi/uxfmaN8X92P8zQBehvbq2njuIJtssTB0b0YHIP51+oHhLVYdc8LaXrNuQYr20iuEIOeGUH+tfliZI/7sZ/E1+gv7IWuDWvgToilwZbDzLJlB+6I3IQf987aANf8AaV0Ztc+CfiS2jUtLBam6iA7vGdw/lX53Cd8f60V+p2q2qX2mXVlIodJ4XjZT0IIIr8sdcs/7H1u/0iVV8yxupbZs5zlHK/0oAPPk/wCegpPOk/57VT8yP0T9aPNj9E/WgC558n/PYUGeQZ/fdjVQSp6Rn86PMjOcqnQ0AWzcSZP77uaBNJ/z2qmJU/upS+anpH+ZoAuefJ/z0FAnk/56Cqfmp6RfmaTzIvRP1oAumeT/AJ6Ck8+T/noPzqoJIz/Cn60u+L+4n60AWvtEv/PT9aPtEv8Az0FVDJF/dT9aPMi/ux/maALYnk/56Cl+0yf89BVTfF/di/M0eZF6R/maALX2qT/nsKKqedF/s/8AfTUUAYvmSf3qPNk7tV7+z58f8e845xzE3+FH9nTY/wCPef6+W3+FAFHzZOzUeZJ61fXTZz0t5z9Im/wpq6fN/wA+83/ftv8ACgCl5kn96k8xv7x/OrpsZP8AnhL/AN8N/hQbJh/yzcfVG/woAp+ZJ60GSTu1XFsJm5W3lI9VjY/yFOOnT97eb6eW3+FAFAyP/eNHmv6mrx02b/n3n/79t/hQNOnz/wAe0/P/AEyb/CgCiZX9aPNf+8auGxkU4aKQEcYKNn+VKLJuP3b7jxgIxP5AUAZt2pmhK9SORWVXUrp04ORbT5/65N/hWDqtrJa3jI8boG+ZQykcfjTQFSiiimAUUUUAfQf7OmvKsE3hqd/m8tbi3B78AOB+h/E17JXyboNzf6Xqdlqtisnn25VlIViDjqDgdCMivp7wvrVr4g0aHUrXK7xiSNgQ0b91INfNZrhnCp7VbP8AM+24fxyqUfYSfvR29P8AgGpRRRXkH0QUUUUAFFFFABRRRQAUUUUAFFFFABRRRQAUUUUAFFFFABRRRQAUUUUAFFFFABRRRQAUUUUAFFFFABRRRQAUUUUAFFFFABRRRQAUUUUAFFFFAEN3cLbRCRlZhuC4X3NTUlLQPoFFFFAgooooAghuopbmW3Xdvi+9xxU9NVEUsyqAWOWIHU06hX6jdugUUUUCCiiobSKSGNlklMpLlgT2B7UDJqKKKBBRRRQAUUUUAFFFFABRRRQAUUUUAFFFFABRRRQAUVWjtmhnMkc0hDH51dtwx7elWaENpdAopAQRkEEe1LQIKKKKACiiigAooooAKKKKACiiigAooooAKKKKACiiigAooooAKKKKACiiigAooooAKKKKACiiigAooqlrep2mj6XPqN65WGJc4UZZj2UDuTTScnZEykopyk9Eeb/tEeIPseiW2g28mJ7xvNmAPSNeg/E/yrwjzJP71dF4tvr/AMRa9c6teRyh5m+VNrYRRwFHHYVk/YZP+ecn/fDf4V9fg8P7Cko9ep+cZljPreIlUW2y9Cn5kn96jzJP71XPsMn/ADzk/wC+G/wpfsEn/PKQ/wDAG/wrqOApeY3qaPMb1q6LCX/njL/37b/Cg2Ev/PGX/vhv8KAKRkb+9QJH7NVw2EuT+4l/79t/hR9gl/54y/8Aftv8KAPqz/gnRprvfeLdbYZCpDaZ/N6+xa+dP2BNGOn/AAm1DUWjKNf6m55BBPlgL3r6LPAzQB+cH7YmrPqX7Q3iTy3zFamC2TnpshTd/wCPbq8i8yX+9XZ/FqWXWfij4p1XZKy3Wr3UiHY33DK20dPTFcv9gl4/dS/9+2/woAp+ZJ/eo8yT+9Vz7BL2il/79t/hR9hk/wCeMv8A37b/AAoAp+ZJ60eZJ61dFhN/zwl/79t/hS/2fN/z7zf9+2/woAo+ZJ60nmN/eNaH9nzf8+0//fs/4U3+zZ+1tOf+2bf4UAUfMf1o81/Wrn2J+mx8/wC42fyxTksXc/LFIfbY3+FAFHzX9aXzJPWrp024z/x7T/8Afpv8KP7NuP8An2n/AO/Tf4UAUvMk9aPMb+9V8abcY/49Z/8Av03+FJ/Ztxn/AI95/wDv23+FAHsH7ELv/wANBaYCeDaXP/oFfofX57/sWWksP7QGlO0Mqj7NcjJRgP8AVn1FfoRQB8R/8FE2ZfH3hbacZ02b/wBGLXy95kn96vqv/goXaS3Hjjwq0cUj406cHahb/lovpXzF/Ztx/wA+8/08pv8ACgCj5kn96jzJP71Xf7Omz/x7z/8Aftv8KcdNuP8An1mGf+mbf4UAUPMk/vUGR8dTV86bcH/l1n/79t/hSf2bcdPs0/8A36b/AAoAoeY/qaBI2Opq9/Zs44NvP/36b/ClGmz/APPvN/37b/CgCiJJOxo8yT+9V/8As24P/LtN/wB+m/wpDps4/wCXeb/v23+FAFHzJP71HmSf3qvf2bN/z7z/APftv8KP7PmH/LvN+Mbf4UAUfMk/vV9kf8E6teaXSvFXhqR8mG4ivkBPZ12HH4x/rXyL/Z8//PvN/wB+m/wr3P8AYg1GbRPjdDaSpKkGqWUtucoQDIMMvUezfnQB9+V+a37WWiv4f+PviSCNdkF3Il5CPUSICx/77D1+lNfF/wDwUF8NsPGnhzxFDC7m8sZLSQohbmJwyg4B/wCejflQB8peZJ60nmt/eNX2025Gc21xwf8Ani3+FKdLuAcG1nHH/PJv8KAM/wA1/U0eZJ6mr39mzZ/495/+/b/4Uf2bN/z7z/8Aft/8KAKPmSepoEjf3jV8abcdPss//fp/8KUaXP3tpv8Av0/+FAGf5kn940vmSetXv7Om/wCfebH/AFyb/ClOnT4/49p/+/bf4UAUPMk9aPMk7tV7+zp85+zT/wDftv8ACj+z5yf+Pecf9sm/woAo+Y/96jzJP71Xv7On/wCfec/9sz/hR/Z83e3nH1ib/CgCj5kn96jzJPWrp0+bP+om/wC/bf4Uf2fNj/UTY9fLb/CgCl5jetFXf7Pm/wCeMv8A36b/AAooA9CLRj/l2UAdy5/lSFrYNteBS3qGOKiLZJwGznv0H50FflzhQD70ATq9sP8Al0QfRmzSbrXjNuoPpvNQ7mUDbu2+mMUJ/dwCvc9aAJWFqW3fZlI9Nxpm20xn7HH9NzUjbR8qoPqvOaREaTb07/dNAEnmWagf6JGv4mpd9v3tU5/2zUIiyO2fXqRV2KGG3XzLqQKOqqerfQd6AEt4Y5wdlmoVc/NuaqV5LbRkJbKWPUktwabe3kk2VV2RM8LGSB+Q60llaNODJJsWAN82W6n+ZP6UAFpDdXR/0ZCygjdJtAwewq21vb26lZFSebPLDgD2x/WpLrUAR5Nuvlxjpt/z196pluDlWYn1oAfujx/x7oPoTXJfEq2V7S2u1iCmNyjH1B/+uP1rq1x14A9M54rI8Xw+ZoFwvLgruAz6c5/SgDzGiiiqAKKKVBl1HqaAPWtDbbpscYK/ebO5f9o10nhrW7nQ7wTQfvI34ljJ4cf41gWK/uPmGBvbA6dzUp+QHbwc881nOEZxcZLQ0pVZ0pqcHZo9z0fVLPVrRbizkDD+JD95D6EVdrwrTry8024W4s5pI3/2Tnj39a7nR/iBkrFq1kyk9ZYTkfUr/hmvncTlVSDvT1X4n2WB4go1Uo1/dl36f8A7yis2x13R70A2+o27H+6z7W/I81fSSOT7kiN9DmvMlCUXaSse9CrCorwkmPoooqDQKKT8qUA9uaACijB9DRg+hoAKKMH0NJkeo/OgBaKTI9R+dHHqKAFopPypaACiiigAooooAKKKKACijB9DRg+hoAKKKKACiiigAooooAKKKT8qAFoprnahYDcQMgA9aUdB2oACQCPfpS0UUAFFFFABRRRQAUUUUAFFFFABRRRQAUUUUAFFFFABRRRQAUUUUAFFFFABRSflS0AFFFFABRRRQAUUUUAFFFFABVW/+2kxpabFDH53bnaPpVqihq6GnZ3I42UHyd+51UFs9ee/6GpKYnLMSm05xnjkU+hCYUlLRQAiqFUKoAA6AUtFFABRRRQAUm5c43DPpmlqs1jatdfaWQmTOc7j1od+g1bqWaKKMH0NAgoowfQ0UAFFFFABRRRQAUUn5UtABRRRQAUUUUAFFGD6GjB9DQAUUYPoaCD6UAFFFJ+VAC0UUx5I4xl3VR7nFMLj6KzLvW9FsAxn1K2Qk7iokDN+Q5rm9T8fWxWePSoGkkRCVllGEJ+nf9K6KOErVfhicWIzHDYde/Nfr9x12pX1tp1m93dybIkGemSfYDvXk/irxDca5d/NmK1jP7qMfzPvWTc69qd9dfbrq4eYZ/eRseF/D09KfKLWdTLburA/NtPB/LvXv4LL44f3pay/I+PzPOZ4z93DSH5+v+RCu3HzEZI7HpQyMT7e1N2KQFCHAHbpn0pR+72/ewP0r0jxBh+Ug9AKXd8wwXyefoKcwRhuK5xSYAwVG36E0AKzPjd+RFM8yXHTPvTgCv8ACxpSARjafxoAarzYO18sT6dKlPmYxvfPfOMflTAcHuM9sUh27GZclsYH1oA+5/2a9P8A7P8AgzoIIw1xEbg8Y5ck13Wu3q6bot9qD4221vJMc+iqT/SqPgSwXS/BmjaevAgsol/8dFYnx11D+zfhF4muN23fYPAD7yfIP/QqAPgpt0jvKzM0jMTkn8/rSKxV8AA98miRuNwKkfWgsNuFIIoAeGY89Pagseeo9qiG/dwxI+uacpYnOT9OlADg2DzSFiRwTgdTuI/WlVl/hxk9c96Rmwfb0FACbcncfMYccb2/nT8x5+6/4yt/jTGbJ4LZ9Mf4U0hs/e4+maAJDa28iY8ySCQfx7iR+NVLmG7tWHnbgM/K6j5T+I71KQYztV29zmpIbh1RoC6NG/BRm4+uOxoAjhuIdoEyy7s/eEjfqP8ACppdgxhZMNyrCZzn9aqT2+797ab3A5ZP4k/HuKltL1Et/s80eVBIDJ1H4etADw6nGVf6GZuf1pQY3IyrqR6Tv/jT7m3KEkAtGRkbeRVfG35gSP5UAerfsrQqvxs0t0lmI8mf5Wckf6s+tfbVfEP7Kx/4vZo/PPlXH/opq+3qAPlb9twL/wAJV4bZvM/48ph8jleN6+lfPq+Udww7f3T5rZH619A/tvBh4p8MsDj/AEGcf+PrXz58w4ID49Ow9KAJEhjILBpDg9DKwH6Gl2hScq4QHqJWP9ajT5gcFf8AvrtUokZTgYA+nNAAVRVyque4zK3+NOwN33XIIGf3zde/ekEnzH5WpVOfmIOe1ADfkwTtcntmVsfzpNqgbvJfjsJmP9afheuMEDnHSj7o+71/u4BoAjZgoxtlUk/89W6elNfbu/5ag+vmtUu3gZLA9dx5IpP3mPlKt68igCNNvPDE+8rHH605TkE/PjPaRqRiygjahY+nFAcHpuU4yVoADyT80w9QJWP9a3vhxqf9h+PdC1VGlHkX0ZyZG4VjtJ/JjWB5nUhcEj+FaZLuztVmUjowyMGgD9LUZXQOpyrDIPqK8T/bL0eS/wDhVHqUIcSaZfRys6dQjgxn8Msv5V6X8MtWXXPh9oWqrz9osoyfqBg/qKi+LGltrPw28QafGu6V7CVohjOZFXcn/jwFAH59aZcW+9lu5phleG3sAD9B2NaEsEcimSN2kXrlJmPH51SktbW553/ZpeoznB+oPT9aqzRXenSBi21TykiHKsP89v0oAvPbw4yJJsf9dzj8aRoY/wCNpOvaZvypLS9guB5dyyQu3HmbMoT/ALWOn6/hVprRoxuwHB6Ec5HrQBWPkqMCSUj3lY/1p/7nHy+aPcSuKc8WR8sYU+w6/jSO7RqFJDEckDtQAzYMbWE2OmTK3IpSIwo3Bx6bnb/Gka4JX+Ig+2QKjaRiTg9+cnNAE+yMjpnjOTI3+NCiA4JjI+krHH61ApPcn6Y4xTmZXAzt3AYyRj+mKAJmSLYGweOpDt/jTRGhJBLMGHALGo/mHzKxBHoKlDMFzy2egHU0AOYKobhuOc7iePemDn5cEHHBJ4P1p32hNwbBHrkfpTfNXPyjOe9AC4k/55p+VFM3x+/50UAVFXIO8Zx7YpVVAMLn3qPzWwVxz9KA24HDMD16Ec0ASsFA6ZHfIpvybdzDax9WI/lUas3B5BI600ttbO0tzz3FAEykbmCrls4zk8fnUsEZkbahVs8HC1V3ZIUOxOe/b3qwdQ8ldlsMMBzI3Qe4oAvzSWun4DxtLLjhAcc9s/4CsdmuL24OweY7thdo+X/P8qjjzczZeZlH8UrDJ/CrySxwKy2amJWGC5OWI9PpQA6OzgtELXWyaVvurk4A9OOp/So55JJBjO1Oy0073Jd5Cfc01gvctjPUigBGjPXHHYClVfmyOOOnc0H5T/IigSBsA8t9aAAhwOc9OmarajGJLGcbiPkPGfarI25/1ZH41FelRYzuAchGyPQYoA8goooqgCpLVd11Ep4BdR+tR1a0dd+rWa4zmdB/48KAPVdPDPaJnJ3fN9KsKp5xuweuDiodNJ+xW+Sf9WvT6VYPZhjPv1zUgL8q5G78Tzmk3bX4bn0AFN+8fl/lxSjcCcEnPOcc0AODlR8oY9c/MKjyx2sFwfUjOTUhL7hxn0JGKR5M4XPPpigCIiYkp83uPb8KJEIJGEz34b/GptxxhZFJ7DuaRXGdpIYsM7V70ARCPoxyCPQAV9ifsZ4Hwtuxz/yFJepz/AlfHN9dRWcDzMSuB8q56mvq79gi+fUPhFqlw5znXJgPp5cdAH0NRRRQB5b+1dqg0v4B+KGLbftVsLPPf96wT+tfmFfusl3IyYC5woHoOK+9f+Ch2vnTfhVpekxSYk1HURuXP8CKWz+eK+A6aAK7DwBpvzG/kjYnohx0965S0ha4uEiHc8/SvW9AtxBpUCKgGVzgGhgS7MthJPzAPNKY3z/eOeTnBNTlUHy8e+e1IrbmCrxxyc5zSAYsbYztwR6YpSrdWAzjoamx759OcVGcg9SSe4PSgBhQ5G0kjGeB+vNIM8qJFLe9OZ25yxwfXg0iFAMlQB2xyM0AH7zsG9iCPl/Ou8/Z9C/8Lj8N8Mf9KHJ+lcG0kZc5jJYjr613f7PrKfjH4bG0g/ax/I0AfeVZ/iS9GneHtRvy237PaySg57hSRWhXnv7Rep/2X8HdflVtsk0Igj+rMP6ZoA+F7i4a5uprqQHM0jSdRkFjk9vehycAEMB/KmogC4ZeMUuckq3XHrQA3CgYC8HnJ55oJK8nZ/3zTTt4GFH40Fh5bc4/GgBSw3Ybr7Gl28jjn61FnnnuOoNLgD7pIH1oAftGPu5pu1R1XP0GKQknA+bHrjFPgVnkCqSc9hQA+3hBLSuCsUQ3EDOT7Vnz3Mk0xlfJCcKM4AP8q0dWvXhgNrA+VORIQOD6D+dZyLh1jPJHzNz3oAuaQJFHm8GNAQx/vfjUjKztn5t3b3q/NciSCMeYo+QZwR/KqrNkHy+vqDjNAEAjbPc46miSLsp9ByM5/wAKk3E8Yyc92zSLkNzuz/sjNAAiKOcYBHfkZp3IyO35D8qRl6ct+XFOLHcVZt3uDQAhXkk46djikUehI96RmYjIUYzg+tNWRsBju44GB0oAcQo43e9PVW6Z+lRFmZdxQ7geTRv44znHrigCU7hgFenelBO3OCOfSq+HCYbA9fmpTIzKV2kr6A0ASGUKeR/9agygfd5J96hX5f4W/wAaUHLE8jnt1oAn3MMYjLeuT/Okc7tx4cAZ+XkiogWXdwTzgY9KHdmAEijb2zigAYsGyq9uetBV8ZI+lL5xyOhGOAP60rFu2ffBoACsjIAzZBGABxmm+UynHBb2U/lnNTBNoG5hk8+5p4Vgo+YMB29qAK5iZidwJ9Bz8v61paajZwSqHse2fXrk/nVRDliSu0gHlmBBq9p0XmKYnK7W4P8A9agDnJtxv23v5h3Nk9m960fDbYnP75lBBG1cYb6nFUJomg1B1DKSrFQwYEH8aveHIWe68wMoVPnck/gB+NAE935jS5HmHjnnGKiPmcDMnB3bTzip7wJ9oOG2jt9ahBx83XPGc8mgBWRiD1Y9flwSf0qPK8LvAOeBjBNWoyv3eCexJ5FO6tncw/z0oAqCMkc5znkEc00buRkYHXAI/PNXXHAXOfXnqKRs7VGzG3omc4FAFVSdpUJ19qPMkBwxPpgHH8qsCMcNtPXv1pJFAbmNuerCgCF9vHLY9CQM0gX5s7crjkcGn4jyPnZfoD+VDKuBtYrg45HWgBjdcjB9MDGKac45zx+NTBWUHJHBHKmlUAgsW69DmgCAEdVBOB69Kcd2S2DyOec5qR2Xn5hnOfemsxGRyWPTBoAZtbliDShSe34GlEjYJ+bP1xz9KVC235sbz7UAR7V7JjHfmnH5B8yjJ9RU27IPykketIqtlh8uOnHY0ARoATt25PYcAUEYJ2t8wHTFSeUu3BY7s9xTdu1jwxA74xQAmM/exjuPUV+gfwt1P+2Phz4e1JmLPNp0JkJ/vhAG/UGvgDAJBO36g19n/ss6l9u+Ednbl972VxNAxzn+LeP0cUAeqV8TftY/L8Zr04GDawZJ+hxX2zXxb+1VCk/xjv8AarLIlpBltuQeDj6UAePlmxkbeuMLSeYQSMtUshlUsvUg/dBqNVDZLA/59qAHCT5T90dOoIx+tIrKScMvvgUkitj5VPP3QRSIzKxHlgsRk8dTQA8KCp3BG29AvWlTd3B/rSGXDhSo/DmlzwRt5HXHPFADtyjDMVA6cnmkaVFzjIP400SN0znPoeBQECrgqf8AvrrQA5pIyf4s4wT6+9CMWBZWDBfRTn+dIsasoBAYAdc8inNkYG447HNAH2f+yPqn9ofB+3ty3Nhdy24Geg4f/wBnNevV81/sQ6mTB4l0eRjlXhuIx2wdysf/AEGvpSgAryr9rDn4H6uOf9fa9P8Aruleq15T+1gpb4H6uo4/f2vfH/LdKAPigsBgbsEelMYqxLZB9c03ymzlAVz+Zpu3nLgkZwSKAJTGduVGR9TTOS3zKTnvSqwDZCAj1B4pGy7evPOKAD74x2/2eKVAqMp2Zwed3f24xSBGJ2hVyfToPxpxjkDDaOR29TQAs9j5URu7WQlV5aNxnjvyOMfhketVYxGD5iF0iYgYPJQ+h/ofpWjZzSxttkQFGyp59arXti1ov2hNktu5KsCfyDD26g/SgC9cQQSxh7aTftGNpOWwOpOeap+Wdx5I9gTzVYkx4ZGZoz90nrnuD71atXaYGNvmcDduJ6j0J7UANxtYdfbHODTQpZRmTc3oQBVkJg9MfjSYBIHagCMrJnCqBgYyO9OCv/DgnuTTzGjZ+UE+uaP93bgc4z1oAYykdMfXvmtHwnZPfeLdJsBufz76GMjHYuM/pmqStuZQc9DxjFdz8AdP/tD4w+HIG+aNbkyupOSoVGP88UAfdkMaxQpEv3UUKPoK8h/a81AWfwiktT/y/XsEOP8AdbzP/ZK9hr5y/bd1FU0nw3pTc+bcS3GM4+4oX/2pQB8w5UjIQ4HHSgkheDj24oBjXDKCPUqMimF42OfL5/nQAp2jJUU49TuBxjpmmAxgnAAz7Gghc/KGI6UAPCgL8oO307Ck78Kv5U5VZT7Y7UhUZ3EdqAGk4Ix3/Kmh1U7uMeueKfjptznHdu1Nb5htJ/AHigAVVODjIprRjI4XGaQ469felUj+8RQAAFSXXcDzggcU65iN5maJsXGOQ3Rz+Pem/MRk9PQGhHkX7pYHucUAV457i3JjIdfWNuufx7VZheO5P7sBZP7oPDH29PpViVkv4xHOdrqfllOOD6Z64rPSW6sLoPu8twceYORjpyPT3oA9Z/ZaVl+NujE/885+3/TJq+3q+I/2XL7z/jTocc0YE2yfDA8EeS/NfblAHyx+26pPibwyf+nOcf8Aj6V8/Hn/AAx0r6F/bZz/AMJH4YIUH/RJ+/8AtpXzwA4G7cRnt7UAKV7H9KdjgHAxj1poPZWdB6DpSgt935iMelACBRjhjj+VKNwA2tkHuaacAcKM9Sc0bnGC33T2xQA9d3VTn36YoyR1GRj8/wAahLHJbYfTj/ClG8j/AFbED0FAEwJxnGeOnc0x5Bu+4w9s1E7OZOpLHoTxQ+4r86qQBnrk0AS+cB1wR255pGbeBgfKB6g5pi5/hU/hyTSEsF/iAPQEUAPcYxgc46E0xt2QffPAp3mHJxuA9TSM7bg2059cc0AfZf7IusNqXwpSzlk3TafdSQkZ6KeVr2FgGUqwBBGCDXy9+xPrLLrGv6I+FWaFLpcnqynaR+Rr6ioA/Orxvo7aB4w1fSecWV7NCoweiuQO/OQBWfBNLFhVUEHGQwJH869R/aq0w6V8Yr6UKY4tQgiukOOMldjfmyNXlxXjJYZPXmgCOXTY7iVnhk8luu1xkZ9sdvYg1Xaa/sHMDSsncgHKH3AOauYZGBVSxB4w3Snb1mQJcKkij7obhl/GgAFzb3PSTyJiBuz90/TFMljmUjOSv8LA5BpsmjpImLOVTz/qZGAH4HoKqRT3llK0Ei8gkNG5H6UAW8Ng7geP4gBgUeW+zhSQeeAant0gvY90DbJAPnQ8jjuB6UxkZPlYHg45B/CgCFkZV3MSvqCCKFRmG0N1qx5xAwwDN0JzkCnKV6RybT6AjBoArDcuBtDEEHhf60nmMQULFuckGre1XIPII6UrjJAKliepAoAqYJILqyr2OaO25Vz7tzn8KsbSOi5B4PPUULGv8KYJIzgZoAq+Yf8Anmv5UVY8iP8AyKKAMxopSP3ij2G8/wCFAil7rtXsA5Gf0pVkbr8m0+o5p5O05zn2FAAIGPQkDHQEn+lCW0jnao3NjPJxjHfpR5iLFubKj1HOfb61Uklluv3aoFhU5YHgfU+p9qAJIlMxZF5C8uV54+vQD3pPs7GXPyyRjJAyRj6kZp0SiMcDr/E38Rp+5mJ+YMQOSe9ACnzMDCqvHXecfy4pAzAjAjIzyd5/wpd7c9N3alBZmGcj8OlACiPcu4YAPB7/AK4pCu0feX88f0ocYP3QT7jmmk8fMoAPtQAfOejjdjsT/hSYkQjlfz/+tUgIK4JGPTPB/ClXb9xY1X6cUAZOu6xHpNv5kixs7cKqsck/lXJXvi2+ubWe38mNFlUrkE5APX9Ki8bNO2skTE7VXC56e9YVMAooopgFW9E3f2zZbev2iPH/AH0KqVq+FIvM123YrlYsyNn0A/xxSA9TsY2NjAEIzsHG7Hb6GpTDKQMeWcdQX/8ArVHAdlsicsFABGOlS+Y23Kr+Q5pAMkhlJGFiA/3yR/KmlLhT/wAsmx/tn/CpixGQQTSjaygYbP0oAgIuiRtEIHYBj/hQscxAUCHJ4/1hOfzBqxhegHPXihQM8LtPsMGgDn/EmppploysVErD+BiSo/LrXAza3eyS+Ysrrz0zkfyzWz4/gunvnkIZl3bj7jAwa5QqwOCrA/SmBqX+uXd5bCGQ84wWz/Kvu7/gnb/yRG//AOw3N/6Lir8/SpHUEfUV+gX/AATuBHwRv+CP+J3N/wCi4qGB9J0UUUgPhb/go/rS3Pjvw5oaOf8AQrF5pFz3kYYP5Ka+Uq9m/bS1o6z+0Nr4zlbAR2S/RFz/ADY141GrSSKi8sxAFMDo/B2n+fMJChbc3/jo616SjKqgrZ8AY/4+BxWF4VsVtdPVmUncML9BWwOBuXv055pASLIPum0JJ7/aQKMqwX/Q+hx/x8L0qMu4G7yz9Mc/nSNnA34Hc8dKAJH+QhY7Lr0xcDOPzpjTNjH2JjzziYf403zAB8pBHbPelLMeoIOOB2P40AIZN3LWL8nr5uf60ryLnb9hIx2Mq/8A66CAVC7Qp9CaNxAb5iAeWGetAB5kY4/s0sT384f413v7Psx/4XJ4bUWflg3Y+bzAccGuBIBPDHp9cV3n7P2P+FyeGvmXH2sDHfoaAPvSvCP20NUFr4C0zS/L3/bb7fjft4jXP/s1e718ofttamJvF2haOrlhb2bTlQejMxH8lFAHgZlQDb9jOf8AZuFpvnR5P+hMfrOtRybecZDZ6EdajGAPvYXkHHrQBYDgr/x5nHoZ1pAV/wCfdfp9oFQE44wxpCRkDmgCbI5H2TOf+mw/xpPMU4H2POPSUD+tNULgnnd2GKkD7QMn8MUAG5W4+xt/4ELU0UhgHnCyZQoyT56mmxlXkRQhAByW9KNXvGWL7L5LIh5zIMZPtQBQkaGa5kmJ2Ddu29MZ7D1q1p1qX3SmBpVVhvBcJk+/NVLeJpJEhVSWblh7n+ddIy/Y7GO13qTtySDxk9R+FAGexLMQtum7pxMKQRsf+XaXA9Jh1qwDztJGfWlKqR8wBoAqusmAv2W4HfmRcY/KjazD5oZB6YkTI+tWgqAfdJpx9RkH9aAIEibbjY5z/wBNR/SmmNs8RuOeAHB/pVphk8Zz6k0IMZDMQO+DQBUMbZz5bjHU5BP8qGjUgbV+p8wZ/lVvbHxwpx0JHNK+GX5goI9R1oAqhAR8ysR/10H+FDRqHGEZj6lgf6VMyxsRt4I44GaVumGGWB6AdDQBW8oszMVOCf744/Smm3HcN/38GP5VcGd3zKwJ6HrmmOiKFDIF7txx+NAFby1+7ukP/A1o8vnhZmI5wZF/xqydxGIyAvUZ7/SomwpB5J69O/0oAgkGPmW2uFPXO4HP4Gm/Ln5bec+oDr/SrWFfaxZ847jpThH1AY4xQBUHbdaS49RIvNLE0eP+PWfPT/XCraqQSN3XHGeKDGpPy45GTkfpQBD5h42W7KcY5dc0/dLt/wBTGMcH96Ov503y8Hdt259O340rK+eik9PYUAKXdR8tunXoJRxTku2hhkJtX8voxWYcZ9wc/hTCzYz1PQ/LU8ZaS3lT5eYyBmgDGHkmVW3SKMHAbHP4/wD1qu6S0yS4t1MjY4XKjIzzxnmsuI4uAd2Ooq9o0bz3KBBlVO5jjIA70AW5pHaUiSx+b0M4BA+mab54ztWwAIH3fPH+NWb5JGnJdjt7Dd19Kr+XtI3MMZ5yaAHl3AGNPGfUTj/Gnb3yv/EvY/8AbyOaQttB2ck9CvOPrT2ZtnzMfr1oABM5G3+z8j/r4FOaZ1HOnden+lLTDwOpwPTpTfvLhRgenSgAe7CjJ0yXhvvC4GKYL8BsjR7j/a+cn9QKf828fKd30pxABJYKD9etAEC3RdD/AMStzHn++RzUisu3cdLOPX7Qox+tI3l4/wBWN3vwMVEXQ7f3ZHHU0ATF8KAtmAT90G4TJ/DNRtJMD8tmQ3qJFP8AWhWwpUqSCOg9aQMwXlc56ccCgBm+Yjm0Zuehdf8AGpU3HCtYYJ9ZgP60ipkkg7QexPNOCttOW7evSgB/mqgO3Tzxxk3CmjziQG+wZA7mcYz+dRfKvygHr1NKfLAOI8kf7OKAHEu3KWiDPpcDH86UtPkkWiMR1PmrnP51Gzg8AHPuOlB+YbcenLDr9KAAzSDIazRs9hMD/Wk89gxK2YwB/wA9Bn+dK6sY/vHk9jilRSwyxxg44FACiY7jmxxgjJNwo/rX07+xbqrS6f4i0doWhEU0VyoMgYNvUqcY/wBwfpXzCIgd20PkEda9m/Y+1D7D8UJ7B2wt7YyLz3ZWVl/TfQB9gV8SftW3CW/xxvJGUuVtIPl3BR0brX2pa2y27TFZZX82QyEO5YKT2HoPavif9rQsnxsvpFzxaQBsfQ0kN2voeavP5oWX+zZSp6NvBH+FNjm3dLF/r5o/xqaHUJLtlhlV3YnhlHP41BKrJINxUYGMk8/jTEOIG4s1kxPvcKcU8Irf8ubc+lwpqImMnhhz6CjcrDg8Y6CgB7Jgc2rEjp/pC/ypmwAblsWB65FwKQOQccAHqc0Bhjjbg8gigB3GMizYA/8ATyp/Sk3Ejb9lcewuFpSW28kgHqR1FRk43fMev1oAFRwSRbyYHbz1pQrE5ML/APf9TTdwyeh9+1BYgY2/kaAPaf2P9S+w/FlrMqyjULCWEAyKRlcSdB7Ia+x6+AfglqZ0f4teGrz7q/b44XbP3VkOxs/gxr7+oAK8p/axOPgfq5KF/wB/a8BgD/r09a9Wryn9rEZ+B+r4/wCe9r/6UJQB8TKOeIZM+8y5FSHBO0xuwxz++UD9BTYlVR3GeoIpwXcFAyVPrxigBNqqx/0UkY4/fA/qalWRflX7G/8A3/UmoynU4GOmc8UhRO7DGODQBKHVetrJn080CkdlZQ32JuPWYdaaI1weCo9+c0eWDzkEe9ACCTn5rXj/AK7jirH2zELQtZl4yNpUzKRj6mq7LtOPl/AUHj5lyfpxQBVkRIJtkscqK68KcHI9QR1/WpLe+axYLGyzRNyMAAMP51fVxcQNazn5Ooz0yOhrKureazPk3Kq0bEOGRs4/2lP86AJjqKyPxZu/sr9adHdQMcrYygHss4qOwt2bUIodwDE5z6j1+lWXCh9hULj7q4oARLiHA/0SVhn/AJ+FyKDMnC/Y2BPQeeOtG1c4ZAMHqO9K3zD5ufWgBWYKCTZkkdf9IBxXsX7H9kt38WZLk2nli00+VyfODYZmUDge26vGSq4OFZfoa+kf2IrHN34l1Nk6JBAh9D8zH+a0AfTlfI37aWomf4haXpnkmUWuneZjzAADI5/+IFfXNfDf7TmoNf8Axo1xd3FoIrdD64QNx+LGgDzNHA5XTyx9RKCD+tDsrMcWDDsB5g4/AGllkOQrNk/7Xam7wzMQq5x2oAf5qxnDaafxnz/Wj7S244sSB12+YCPzzSRjAAVdvr70hUZyc8cYzzmgB4uhnc1geR084f40faEUDFi2P+u4/wAajBG4HcxPbPSlzg4LA0ATvMrDLWbLjpm4UH8qjM0anabFx3P+kLz70zj+8R7DvSBRj+RoAe0isR/oPOOv2haFx/z6j/v+tRqqnldw/pTSOPvEke1AEzEA82qf9/xTSy9Da9ewmH+NRcbT2oHbAYY9BQBMGUMpFo4x/wBN1FSG4V12TWQdQCBunUEfj1qBXxnLEcdeoqRJMAcjH04/OgD0j9l21ki+OOgyrE6wk3AGWDYJgkOODX3NXw9+zBOR8bNAjUnDm4z/AN+JDX3DQB8v/tsxO+t+GnWEuFtp8nftx8y187KGVseU/XGBMvWvoT9t+6mtNe8LtC5GbecMvZhuTgjv9K8JtnivoN0ZVJV++gOfxFAFIocfLazE57yIRSMsisd1tMnv5igf4VaYYyrA8HkZpFRVXCAe4BoAhRWyN0LFveVelDwtg/uzj08wf4VZGF4xigqOuKAKpik4Ajfp0BX+eKcU2t8sbJ9XFWO+V4FJtDA7gTQBAUAB+U8+rjp9KPLTBRRkZzgSL/SrSlTgcFcYGaRljYD5QAOwoApND6Rspz/eA/pQLc4P3+vTeoxVwgLj5sLnnjIoAOC24r/u8cUAVBD85Ys4x3Eimho4wDkTN6/vFq0wUyHEZJHGQBRtVQ21ScdeOTQB337NGqLpPxi0cqkipdlrVwXUglxhc9+tfcFfnZoV9Jp/iDTtShkCyW1zHIpI6EMK/Q60njurWG5hbdHMiyIfUEZFAHzZ+25pKiTw5ry27yFhLaSlWC4Awycn6vXzasigEfY5zk8/vV4r7V/ap0n+0/hDe3Azv0+4iuhjrwdh/wDQ/wBK+MioIJ3NkfxHqaAITMd3yW0ijOcGRT/KnB5Gzi3Uexk/+vUhRcEttxntzQ0atjAQetACBpEPNuq+uZsZpt0yzkedabzjGRMAfz7/AIg05o25XhkIwPWmpvKrwODzuHP0oAomBoT5qrKqKcMQysV+pB4HvViPUCExIVnBHAbqfo3+BqyrSKAQQpHQY/SoJ7eC4JYx+U56lBjn1I6H60APt2E/Mdn5p/uicbvxGQaVpiHKmwGe489cj261n3FtcQqC2JY/+eic1LFqTlVjuP30a8DPUD29KALSzkjZ9jwR2+0CpDK64P2Dt/z8jpQtus0XnWz+ZFnu3K/WjY0Z+6QfQ9/pQA4TyAZOmsf+3gDNOWRm62AHpm5HSmFzx86k56ZzSh8jjIJ9KAJPNb/oHxf+BKUUzc3/AD0f86KAMNWOSckjPAA4pXmihyZRuOM7M/zPYfmaM75Rb2fztk7pW44/oKRLaONhj94wPDbePw/xNACRj7QDJcZyPuIPlBH07CpPLBxkhdoyADin7f4jz6+9L5eMNs4z0zQBEsefmZiB6d6kPDfKxOeDT1ReeG/E4xTljbtg+5oAiVSAeeO4xnNPWSTaNxXPTHQinbTuxgH2z1o24/hb2FADQ7KNp+b1BFIc7AW2FfY4qZVHoKQrlenPtQBCq5UDqe5xxTgFVeccnFPK5x8oH0oO1iMjI9Qc4P40AZmr6Jbamn7yM/7J6fl3rBufBcKxu0crA4O078jP5V2caso3FgT6+9PAPHz4Yd19T+FAHklxompwMVe1c47ryP0qs1jeKcG1m/74NeyrCMHeBnvjgfoaRoo2wpWMn12DH607geOR6feSHAt5B/vDH867PwNoslvIbiZQNw+Y49DnA/HrXYG2jOAzDIPGB/Kp1YIDgc+/GfyouAzBx/e77iv8qMDOVOPfHNKFUZ+Z3JPUnOfzpCBgkZXnnFIBQr54AJxkkmkIwT8oyOx7/Sn7stlm+melN3BcsCWJPTOcUAJhfuj86R9uArbfb5ulOO5sblJz0zjH1phjfPJB5+lAEF5ZwXiYnj4HAPII/GoLfw9prMzyQnYByzHpVxIfm2/LkkcDNLqrxQ2628Mi+buO/H8PtmgDI1HTtFaTba2jMAOd4GB7ivsr9iO1W1+Et3GkZjU6rKwB/wByPmvkawtvJC3Eo5PMaEZz7n/CvsP9jZt3wwvWySTqsuSf9xKAPbKbLIsUTyOcKilmPoBTq5/4k6mmj+Adc1KRgohspTk9iVwP1NAH5i/ETTNX1/x9r+sSKxN1qE0gbaeV3kD9AKi0Lwv5MizXR6fiT9K7NGcEGQlm6k7c8n0pOQf9TtK9yRx9MUXAiBVUAWMqgG0ZGKXEgXCsuSecUN/rNx2k46Lxz+NJH5YPzLg/xcnOaAJFyeCWP+0ExilDk/K0Z47sM49/aneZGcDO70LDgUwqm4ryyn0+7n86ACSMMAQVz1+UcmmZUBQcknPIb/GpGCqThx74JFNGwvtJydv3gBn9KAEPzHbtLcdTUZC78dP9kGrO5CNobBXp2P5jmkC5w20q3occe/egCArwSrEKevSu/wD2fN//AAuXw1uYMftQ5x2wa4hzkYYfiVBBruf2f5F/4XD4aLFVzeADd16HpQB95V8O/tO6iuqfGbWSp3R2vl2w5+6UQBv1zX3ESACSQAOpNfnX401Ia14u1jVDu/0u9lm3H/aYmgDFCrnLbgOwFDRo6gHH4mpGz94BiB2FN3jniTOOhGBmgCLyzzhSMdMc04w8+wGaBu+6PNY4yCzYB/mTUmZGA+UKT6jOaAI8IAMBsnv1/SnKoznnr1pA+1PmXFKWbAY7fbHJH6CgC5pkSM/mEcAEkk9OKxbh3muSXkZ0ByctkAdsVuec1rpss+CGxtHrk9/TpWHaxtNJHGFyznp7UAaui2sbCW8mblDlEzj5uoJ9gKnlmeR24XnoT1qW5SO3jFvbq20feORuz71CgbOMZB79KAGrjptyfpS7j/EBSiN8/wCPNOVccsMj/awf6UAINxXKg49cUgJ/hwf1qTCjgY59qbhcnH86AF3ZOGODjIPTNN+YtypBP5U4KM8gn04ofj5V3Zx2PFADQ67sc9N2c8UO/wAp6npzilAckdPqB1pzq3HOAeuaAGhjwCpPf0H50wyMF3EFWz68n8KNsuDjcx6D6fTimEyr97cpz+OPw4oABOVAIVic4wxo8xpGJVmHOdvbFMJHJG5uec88/SkZhx8qk54PpQBIkzYIfLE4wKQyKq7eVbsNvakDMBu+Y/TBBpSMdVK/UDFACbjlsMQo6ClEjhiGPbn1o+U8B+3NM3JjHU/nQBOrR7QeM9Nx70pLMOoI7VECu4bVDZHYcinOuUOEKjPc5z/hQAF1xwwGOxFNXBO/cF45GeaaNmQu0D3BpZdu7lkb3PJI+uKAHHOPlYgdyataXnzgPvD1xn86qxyxqp5BIwCM9f0p8E22cHnGcY60AZV6Ek1SVo4wgJOAo6fhWl4WeMSywlGJdflIzkYqr4h/5C27bjKAnAFaPh6PytNmnzgO2zAAyCOck0ASXSrvO457kk1WMUf3tx2n0x1qR5N5BJI9ielR7uDyTzQAqblHzHdjqNvQUgaPO1VHPXtSO3zcM2SOoPT60iSMVDGMHn+Ecn6elADt+4/KMYHfr+VAYDJIU+pxzQrHO4jB9WPWiRYmYfONxHQN/wDWoACwydu4cY4GKTrj53XHTPem+SwJMY4PB3UqZwWkwhBxjH+AoAU8rg7uvPrmmbCAcN9VzzT8LjdvBH+z60zkEbWyAcY24oAXGM45/HilK/LuOVPU9aaCwUZKEZ6nrSgtyW446A5FACFCWBGfwGaGiG85kwaeRkDa+0k+lAUqWO7k9cAdaAIipBI68daUbjzu49ad5an0K+p/zmnNCSvHBHTA/wDr0AQt3+bP6UKB2YAeuac0ZUKeOT6YpFjcdCB6jPWgCQKOAygg/wAWetP/AHeCNpU54HWo0jyPm24x0FKqq2OBt6DjpQA9SmMbtze3Wuw+CeprpPxU8OX24qpvBEy9sSAp1+rCuNZBg4YAY54zU1jO1hqFtfx8yWsqTLg4OVYEfyoA/RuYSGJxEyrIVO0sMgHtkV8K/tR/bYvjDcw6lPDNcvYwCV4UKKW+bBAJOK+49MuBeaXbXUbhhNCrhhz1Gc18PftZLN/wuC7jnuEnmjtYdzom3n5iOMnHBFK2pV/dsee6FeJb3AjaFpCflOGwVzzwMVoanDtbgBuehHNYETtvEgIBcbSOetdHGyXVksiMSQMHJyQfTmmSZAPPXAOdoweP0pilAQeQ/TPXirTJgsrHP400KB0WgCLy0YHDZUHoOopcbMAscZ6+lSbVUjGMHnGKY6gc7VAzzgdTQA2VSwJVzjoT/jSYf7rHOOnNOwxyFJxnkdP5UhQF88dOrUAN6rlWGO2TginIDjcCjE00KCxIx+ecmhdp+8GH4mgCzZTS29yl1b/K8DrIpH8JBzk1+j+lXkeoaZa38PMVzCkyfRgCP51+b8UzQMxjfy9ylSOoIPavu/4A6oNX+Dvhq6DbvLsxbE+8RMf/ALJUq93fYp8vKrbndV5V+1gQvwP1cn/nva/+lCV6rXlP7WRA+B2r5/572v8A6PSqJPihmj3cEn6HpSoQfm3H6EVWLc8ke3FPVePvL+IoAnOzPysi8889aVsAH5QcVAwOMZxQBtDFG+6MnHFAErSMTjaOnJGaM45wcjoCetRBmPAfB7CnfNn5iD6igCQDgHp6jNKBGp27CCaZuCrhyDzwMZpvmKSFUZyeDQBJkZyD7fL1ouQLmBY2mwyfd4yD9e4qEIXGfL4zgkDGfyoZQcDDrjqCeKAIWins8LMXVCd0Uv8Ad55wR2/lVqOSSYMsi5lXOcDlh6/h+tKkpERhk3GNxhl3HOB7/wBKZLC9nJGVlzG3MMo7f7J/zigBwPB6gkcHv+VKQfbjAzjNPQrMpkVSsi/fTH3T6/Q0rPw3ILDqOmaAIxyevI4619d/sY6ebb4Z314ykG81J2BPdVVU/mpr5FY8Myg8/e+v1zzX3N+zbYHT/gv4fjb700T3BOOvmOzj9CKAPRSQASeAK/PD4j30mqfELxBfbkIk1Gcc9SquVBH4AV+gPiC5Wz0G/u3basNtI5P0U1+b9xJNdStcGPY8jGRj0yScn9TQAu4fdfJXPIAz+lNYK3WIjA546j8OlNChBkg7unDYx9Kk3pk5HX0GaAIxDlR85OemeKe+0c7WYd+aa3lHABPtjOf51IcbsBmx6g/L+WaAIm2MF+VT67T0pApyWG4AdTUu2Pf95Nvsf/rUm9ec529m659vWgCMBsDaxPoSOacpyRuUMe4708FQcqdpPTnGacp3HO3tj5v/AK1ADAik5HAzzzkfgaULnAUDAPGc5px4OAOPXGB/OkzkfKxVs49KAGlAchhu/Dmjyo8YHH1pVYKBkdBjBpylWI2sc0AQ+SQDnkDkEU4R/d+99DUpBwME/QECmSEg8eapHOP/AK+aAOm+F3iiPwZ4/wBM8Sy2j3SWfmEwq+0tujZO/wDvZr3U/tT2p+74QuB/vXIH9K+ZPMYZ+U47bvX8KQNJgnC/lQB6V8cPiLbfFG70yR9LbS3sUdVJm8wNuIPIwPT1ry24tbizILltn8Micj6E9/51YYtjGAeOM1NbXTiMp8siMPmjK5BHpg0AT2V5bzwrFcNsuFGNzPkEduccUrq8cnzqDxweimqU9ksiNLZ5yDkxE8gf7J7/AI/rTtOv44oza3UTbB0P8SE+oPagC1nPPb86MnvHznnBp7xkKrqwkiblWXkVGFbOcAfyFACq65JB4p+WGc/qKArcFshc5wMdadtGPuDn9KAG7uT2pNxUjAyfapCFx1/SmDbnB4xz160AKW2j7pAz1HNNMikbvm59Oc1IAvq2O+TTHVgflyw7ZPT8aAGhto4Rt3931+tKWk6EH2+bj+VOVWJIYqee1JsbO4SHHo3TFAEMszspXBDAda+8Pgdq/wDbfwo8PX24lhaCFs9QYyU5/BQfxr4SIlDllJI9Mn/Ir6v/AGNtUNz4B1HSZPv2N9vA9EkXj9Vb86APWvG+mDWfB+r6XsDtc2csaD/aKnb+uK/PSTcjtHl98bFGwPTiv0jr4A+LWltofxJ17S1jZYYr1zFjjKE5H86AOYEz44bP4dKkR23E7Rj6cfU1EG+bPH0zzTlU8YBxigCXzVcYHy56Aim7l4AYHHvnBpgCdmBI65yBTAy5Hy8eooAlcNyWYZHemrgnaWJPXrQskexcqGGOPb/PtSpH+7BRSeSSQefzoAWORlkPlv8AXJomgs7hQssYhcdJEXk+ueeaY/ZZAAx5DYB/pTlfY/LKQfQ8H9KAKpivNOk82Fn2f3o87CPQircWp2dwF+0wmJs/fQ5Un6dR+tKJwpDROEZRzhsD+XP0qKZLO6x5qeU543xrgH6joaALhtkZBNF86HOGHINQ7f4RJx+ZP+FVoZL3TlIDLNb53Hbyp+vcGr8MkF6gaFtkmP8AVOcE/wC72I/WgCt+8/57Rf8AfNFWvs93/wA8HooAyUVI1McOVXGGPdj6n/CkwM4HXHApzzQj7txkAYGEbP8AKmq0LEbp/wDvpWyP0oAkRBjHAz70BVxtALHoCD3pyeT0SaMfTIyfyqRWi27/ADIT6/NnB/KgCIryexpwTA+YsM+op2YM7mkjB9mP+FHmopP72M49WoATvg9PcUh24Hyg/wBKGlPGWjdcZ5kH/wCv9Kbv4B+XOeStAA2M45pCpwQ3IpfPjDEg5Hfrj+VNEsf3txz/ANcz/OgB3y7sYYDI24pN3OVwR/KkEsIbckh/75OR9e1I8kbf8tD+CHj9KAFVmL/MBn19acclgfmyOPrUYljUcZJx02kf0qRWiZDhhuz0wSMflQA5WkXh2x9e9Sll9M+xqFSrEfMuckDkf16U7bgfLgsD3kH8+lAD/MwPlxn6Ugk4Hb07VGxy3+tUD0Djimkbhhpcge+RQBOx4wMZ60xmC91HsajGwfLuQ+uP8akG0twyHHTkZ/WgAQ9cKGB74pcouOMd+vemh1DZLDPsT/SkD8dDzyflY/rQA75tmIwM9z1pC7FduZMj8C1MaSLPO4j/AHDxUUszf8u6M7DoQp4/PFAEwvltsNGFeXrj+Ffr60kCGJReXmXdvmjVuMn1x29hVRIx54E0igZG4569+vSrMx+0yF/Mt044BkHTtQAskrzOxJKlsHDHrX1/+xhj/hVd3g5/4msuf++Er4/SNk/5eLfA6Dzh1/CvsD9jHd/wq283MrH+1ZckHP8AAlAHt9eVftV6p/Zvwdv4w2DezRWuM9Qxyf5V6rXzr+2xqMQ0fw/pLTIpknkndWJGQAAp/PNAHy60gVhyF9zTGdNx3FmHUZJGKl8uNj89xAMjGeSSPypI4og3yzQhsejH+lAEJZQdxU4PqOPwpXCtztY+hI6j0q0FbPy3EPB/i3GonjViP9IgVhnB5yP0oAiLHadqKhHoKRXU85O3IPCjA+hqby0CrnUYQ2emTn86REtNxaS/iBzkYDc0AN/cEdQWH50qiMZMbLkd88miTyHJ/wBOhxnjA/rSFLcHi8iHqFU0ALG3HzL3PKnFPRgTk5+pH8qcFtVH/H9EMDsKeFtJOGvIOnG7OaAI1K78EYz2PX8aWyuZrK9jurKV4Z4WEkcqNhkYHIIPqKey265P2yIn1AOT7dKidYhn/SVI6sNh4oA7G/8Aix8RL7TpLG68VXxt5ozHJ82Cy9+feuIydpKspYnkmnAJuz9sBA6cGpYo4WYN9si46Bsn+YoArESjhVIB7E9abJu43EK2cc1adVz/AMfkQGeyk8fXFRu8a8/aQST7gflQAiRxsmT26sCeaa0iFSR16DDHGKQsuObiP3xx/WmgRFsi5Rffk0AKHj5xlc8beSKsWYEjhFxx2qDyozg/bYCx7ZNWopIba3LRzW8s2fkUnPP5dqAINZuGaf7HHJmFQPox9ateHoWjSS/bCqcxpkcn1xWVtk3F5AAWOT3A963Ensks0t4LyEoOTuIXn06f4/WgBTudizNznrilVcjnOfrUZlgIH+kQnHTD0GaEA5uIfxcUAPfIPylQc/Wkbofl2596j821A/19uM99wo8+BcgXEI9vM4oAczdjhuO9IxG35VH0A6U0z27Da9xAP+B0K1vv+W5iwBwBKKAHEHOR93vtGMn1pD5meULccEHpSnyQB+8jb0Pmg/ypC8S4xPECvQrIBQA0tIRlSzDuw/pT2LdG8w/jTPtEYG4zQ5x/z0B5+tMNxHtytxFvHTGAfzoAsoSq/eLkH8qiZpgDgsSenGCPpTTPEygiaEt3BYHP45o8xGfDGED3kWgBHkbcPmZR3OaAsjZVSoXPp0qXzI8sTcRkAdC+aj3wq/8Aroicckv/AIUAId4IXoO9OVZCjESDA6HrmmOI8bvMhXnjawFRmRMnFzHjv+8BxQA+XceHXBJ6LTQRkjbj0JNJ5y5/4+Yl46mTFM82M/8ALeFsesg60ASBgw+VMY4J3Hn8KXLbf4gTweaaJImB3TW5+syil+U9Jbb2/fIP60AHPOTQCcHcQRjpjn86B5eQBc2x9f3o4pN0IO77RbNj0lFACljnK89huXipEUk/Kd23kkDofwqEy2/DC4gBJ/v0CSHcFM8XXs3I9xjrQAeIQq30MiLhHhByM8t3rQ0hl/sAbUP+tYE+vH6VlXk0l3fCSNsxouFPPbpVzTLpBaG2uHEbBsqxPf04/OgCXOF4BI9aNoclysg+pwKXzrfnbcQdOQH5NNeS24ZruBvTMnIoAYBCACWB54Y9vw703cxXCfKM9Seo+lSebZjhJ7Vm6/eAP5mmmaFl+a8tyf8AroOKAFgUZG4K2F4IFOMasuN3zHucdPpUf+ihcC6toyD1D4oV7Ysd2oWwGePnoAkCyfxMR6Y4pMMoLYHHANIJLTIze2rDHXNOR4mGBexKc8fNn+VACBMNtbn2Y/MKcY+DjIH+1zimssTEf6fbHnoGPH6Ug+zLj/Trckd+fy6UAPVQu5SOOM/Ng0FRhSob2GeMU4NZ5y11bZIwcqf8KGNm2N19b8f3lJ/pQA0jB+tN3fMfkGD1OelPkktSONQiyOhG6mq9pj576H9f60APUZXJ25Bx6UjryRt2/jio3lsgzMLxCSPT/GgXdtgf6dHuxj7px+VAEq/MVAUH+982aYNynDKgUYyTxx7GmtLZsV/0y2OBxgH9aQPbZ+W+tMHqORn9KAH+ZEynPJB7df8A69AdG+8uH7Z4zTS9uo+W+tWA45LHj6Gh5YRwt5blRyAN3H6UAOLp93p6jFIxXAAGBjhj0NR+dbh9322Me67uPzp/m2bZLXkBbHXB5oA7DRPid480fTodNsfE17DbRLtjjyGCD0Ge1cxrdrfa9qVxqlxqU1zfXJMkrXD7mdgP739Krq1ichbu2HclsnP6VPZ3MNu4P9oWm0ejYx+lAHNhXV2jbG7HGPUdRWr4dZjeFN20OhyCPvY7e1M8RNBPdiezaB8gMdhHLd//ANdQRiaG4SUAcNuJ/umgC/qT+XKf3YxxzngVU88gk8EHoM8mrl9PaXH+ruoEB4AJIxVYW8PQ6lbKPXJ/pQAguBtB4HqMU7zIzjbkk9OwpPs9v8uNQtV9wTmkEVuB82o25GepJP8ASgB/yxgBt2M9+tML5k4ZCAOh7fjT/Jtdu06jbn3yf5YpyQ2yjb/aFvtHXDHH5daAI8fLuXgdB83BphQlj8vPTg9KslbVkP8AxMYV7Dkn9O1JtgZv+P8AtjxjG44+tAEW1VUbhuz6nivrz9jy+j1H4W3elyNn7FqLqFBx8jBXB/76LV8jkQbP+QnAT0ByxP59K+h/2JtUij1rxBowuYpTNbxXCqp5GwsrH/x5aATsfUQ6V5R+1odvwN1c/wDTe1/9KEr1evK/2riF+CGrlpfKHn2uWzjH79KAPh1W5GOOPSlPOSWH0zVlVtz/AMv0A4700R2wzm+iPvmgCuQQMZwfelGGb5j37d6nKwcn7ZGT/n3pqCNc/wClID9R/jQAbtpI3bwR3FClSv7sNnP3txqQGFcK11EM9cA4FCrb9r+JM9eSMfhQBErttYMoIzyT1pQxzuQn09KmAtQPlv4c56880jiDdxfxc+mcf/WoAidmHzMRz0pRIpRuPr83NL+5Xg3kT+u3NNItwcG7XPbOf/10AI7rjOGz2PSnKzTQtBIDtY8MRnntQWt2IBuozj3OKAYQPlvIiB3JJx+FAEdvNPa3nlyptlQ7drfxr6H+hqxdKrILiDPlk8jA+U+ntUk01rNZNDNcI7Bf3ZVjwf6VSgebYfKO4gDem4bZB39s0ASxltjZY4HU4+7+Ffot4F0/+yvBWiaZt2/ZbCGHH+6gH9K/Pjw1pyap4o0nTVUI13fw2/ltz9+RV49c5r9H0G1AvoKAOK+O2of2b8I/ElyG2ubJ40P+03A/nXwWzBR8vHHU8ivsf9r6++y/CKW1Eio93eQxjccAgNkj8hXxp5av8rS2p7kA9P0oAThcszZ3AZOScigOoyVyAeDjuakRIVUD7RHsycnecflSPDCWX99bDv3z/KgCHdGc/KynP3gOKfvDKdqDPY4wDU/lxoqhbqHB7AnP8qUhW4FxACRjBDf4UAVju3AMTnPI2gihDCWK7cepPH4VM1v8uVnhUH0BH9KQwrvGbyEY9mxQAzdEpADhSf4aEfCj5lbJPBbBH+NSLFDGxX7dAUDc4zg/nUbxWpfcL2EHPQofzoAerKeFx16Yz+VGVaPkZ9cjmmAQB1/06EevBIFSqbbIH2yPPY4NADQETo20H17mkdySVwobHTrxUrfZVbi8hx+NLttcAi+tz3xyKAK4VhGSW+UDuOlRZbcQshBx1Jq4VgVgVvU6feUHI9qhCgA4u93PGVP86AIVjkZQ20/N3z1pyqF++CuOjgmplEKvn7VGDjk7Tz+lPZVOfLvoQB0XByKAIdsbIXX5jxkBz+dQlgCR2XjBJ5+tWBHEPm89WI6YUk/nio5Np3Fp15P3jnigBY5xGykdQeD3FSXPk343NIsc4GMn+IehP9aquE/5+F+hzSqsZ/5eoh9c0ASW91eaa7Quu6Nhkxtyre49K1ISl1D51qxO3/WJj5l/+tVSOaB4jbzzW8i/wnJBU46jj9KotvtblXguYpdv3ZIyQR69eRQBsL3OScnp3I9aUDjg89ielQ213DJCBcMYpv8AnoFyrD1O3kflSia3Uf8AH1Bj08zp+FAEnzLglgD/ALNIATgldx9aZ50DE4mgP40hkgHWaAfRgM0AOO3dzjA7Cm5OBzznqBx9KBcW+ebiD0B3ikae3Y5FzAG9RJigBw39VT5c8kn+VJtb1ce4OaYJLYkf6VDgcAbx/OpFa3JO25g3f9dRx/SgBquzfKVc+u0849692/Y41Y23jrU9JclI72x8xVJ6vGwx/wCOs9eFMySEhp4mGc8uCK7b4Fa0ujfF7w9dedEEkuxbP+8GMSgx/wDs1AH3ZXx/+2BpLWPxOh1FVcJqNkr/AC9CyfL/AEr7Ar5//bQ0sP4Z0bWxtU21y0MjnptccD8xQB8ruWwQxwxA7YqTdI8fynB6jnrSGdPm2TRcj/nqBTt0LqcyQjPGC4H60ANfzQwVvlPqe496Cm/JBRmA7Ej9KXbAP+W1u5xxlgcUwsMYE8YPTAkoAa4wFyufakztzuBHcc4//XT2kOP+PhSO+Zc8fgajMiMeZ4zjt5maAFEnXPH1PSk5OT1/pTfMjXP+kRc9i9KZIsZ86Dn1kxQAu5vbA5GFpwbnKk8jkMMjPp7UwPHjH2i3yf8ApqKcoXB/0i2H/bZaAFjkYN97bkdv5Usltb3BG0CCbGS6ZKt+Hb6imq0ePmuLbr0Mq80jtCSN1xb/AISg0AP+z6j/AM/Uf/f5qKZ5q/8AP2v/AH9FFAEKeY2HL47A4HNOVjnAkDZ7Y2/lSSSttG1WUjnlRj6CmhJWXB3DvyOlAE/+kZGxkUf7gJH404TzLkCb5sdCPlqqkchOG3Z7ZOBUoVh8uUbHU84oAebi4kB2uGb65AoWaQA7nTI9VBApGX5fv5B9BikBXd5fL9wCOM0ATR3EmxW3KRnj5ABT/tNwrYDsTnOMdKiDfMDjkdABx9KaUXbtHrknJzQBO1xK2PnVz3DdDUM11MRw/Oefl4pJSACueePlBHPvzTN/ksFMhJ9gc/rQAgupinyyZPp5YwKljuZVDFbhWYeigcUnnIPmxhuq/Lz+dRuFbpsbHOCcAe9ADzdXJYkS4ZeqhQMflSme8dQvnMQPQDiodi85dVQf3f60HywflLHjr0zQBYMjgDdcMrdSABStNJ3nJ/L/APXUPlp9zPzD+EZJ/Dijag/5Z5z19qAFN26nPmMCTxnpT/tMmQzSSMBnK5xke1NSM7fuxqR3PPFSBfl6gn0wc0AMN1JLgMx2jk5HT6U15pfvebJgcAAYwKkIwc5ULnHQ007RllGV6ZJ4PtQBEkkjNt80/Vic/lQ8swBPmvjPduaV3LHcpCnuec/TjrT4oY23TTsqxjlmU/yz3oAWDzGSS6mLFUHckc9qofvJZGXgknkelXMyahcR20Z8qHqob+Eep9TUphji/dwgZzyTncx7DPQUARRRLGMKCzZ5Pc//AFqcFVeCqg4/ugfyp6x/Ju2KXzjBJ496Au2PacZxjsT/ADoAbtXI6H2A6V9gfsbrt+F95/2FJf8A0BK+Q+B0yvHQDrXsXwE+MVl8PNKvdH1bTbu8sp5fPha1270cjDAhiMg4HftQB9i18fftk6p9q+JttYK3FjYIhGO7kvn8iK9M/wCGnPB5BxoOvZx0KRf/ABdfN3xC8TTeMfGeoeIriNYTdvlIiclEAwq574AFAHMp5hB+bnGcng49qUeZxuYbecgHmpSrZ4Jb0z2pEj24Hy49qAG5ZV+6WHsaTdnjgt1OO3vUh2hjljk9jxSOpYDbhcjnsaAGBsRlXDHPfGP5VGwUD7nHbJNOdZNvzAnHQbu1BX5O4B6UAMUnP3QfXGaeQuMgA+vNIqErgEgD2pflzztPHAGaAFJ4+6F44GKVAoX5ccd6ZuAPcL6Ghi2MBMjt2oAdgE8ADPTHr605VA/5aNk92NRgLt+YYx2p67eW69uRmgCU8EYfntQ8mwbcMTj+Hr+lMA2gfdP1NJ823dtIXseRQA6NyU4LYx909qTzDuALEgAj3FN4OdwFKGwdvPToCMUAMdt3qFHXtn60Rs2QcL14pzNkc5+hpqkc7cg9+KAJvMffgkDJ6gnim65MBbpaKyszfM5Ht05pbRGkmBxhQCWPTis65mFzdyTAcM3y4GOB0OKAJrCHzrkM2Gij5bI6D0A75q2WZ5NywhR2HQAVMUitIlt1BUrguSCST6ZFMfHdm5PHc0AMV5Aeo560GZurfN22k8H8KcSuRgN04J4NHlrjlHb1bHegCL95tABH/fPNIu3OWjB+o71OpU/KXG1eevNNMeTuEmc/jxQBESqnhUUimsx7tyxyBjHNSNEytuO7k4Dehph5kPJyeMnmgB37xe7AfhSLId2eGxzg9qcquR94AFeD7U9E2Dtkjk8DP9aAGR4YfOxY+vYUpaPuoyf4toFN3nB+UY9V6U4DJJ5zjnNAEn7tjgEj0pQdo3K233xURQ4HOMd6TknnJT6UAStIFUZY9PzPrTPM4wpKDHJAzn86aVHHUe9OU+q9eM0AI8kjY+bb6AdKessi9Wc49GpoAz93noKNrY+4efSgBwO7P8Q9CKgkRDgvsI9cZx+dTEcHhmAHIBpNq5xn3oAhWGHG4xxkZ/uCl8mEdLdD9UFSjO7ofzpxUY/rQAiR2+cGGM+xQZ/CneTBnc1vFu/3RRsdWDZI/u5XrQAwB+XAJz1oABHb9fIgz/1zGRV2y0+1uEaNoY33A8BQOe30qkwOC2O1auikK8Zz3GeDk80Acr5LW9yVbIZCVb2Nafh5IxfLG6oxkBA+UHnGcnNVNRVl1a4DArulZhnuM1p+FfLNxK7tlxFiPA53Z5/SgCW7M3m4UkY681XaaVmGVJUHt0xUl6sZuN20+oy4z/OmFFwGZipHAyaABmjzgRLjOfu00LC3JijYf7tPC4O08H36CmlfnGG3eoyOaAG+WhPEaD8KY8UbHHkr+VPVApwu8/Wkw3IySD2A6UAOULgkwr7YHSn7uQyggj3NMT5j3XB6lhTjgnHGR3oAXzTj+P8AHika4k7yFvTnpTSCB8xAH+91pvyjPPHY460ASedJgMTt9MMTSedJj5WyPWosKAOnPsaT7wO1jjPagCwZpF/ibPtTfPlzuDZ7ZNRBmVQTke5pQ3y5x+lACtKzHDYLHvjr9ajChiFYIxPbaKcWw21hnI9KduYLxGpYdDkdKAInjhZfnihyDj7gpjWltsJMEY56hAP5VZxyNyY+gxmhvlHGM+nrQBX+xWvA8hCfckfoKBYWucCEZU9RU3zb+ScEemSKQgsx528dOcmgCH7HakkrbIAOoA6mg2dmrfNbryM4yamXcpdhyffrihvNPKrxj2FACJb2ajetrHx0GzP86mjMSshW3j255Krg/pVbcehf8+cU4FkA2tjn+E4/SgC7qmnrfW3n28aLLEMlf7wz39TXNrvIMTZ+XkA9K6S1mWWKS3l3lXXadvOfTFYeoW8lpOVlB+XB6ghh2PBoAgETSlVVVJJwOKu3NkluVBjjG3gnYODUVhIIryJxwu4MCRkCtrWIQdzAAc/dOQP880AZMO1RwsRPp5Y5+tS+cwB2sn08sf4VXyI+F5b2HH50GTnOQD0IoAm812GdqsMf3BTWKkBnSHGejRL1/Ko0Ix1O49Mc04ncpzuODigBG+z/AMUcRPXIQcUKVkbCww5H8XlDP8qYdqN3OT1xmpD/ALw6elADleNCMwx8dSYxXqn7Keqppvxn0yEMgF/bzWpwoGcrv/nHXkvLOuWzg9SM1reEtUuPDviXTvEFpsaeyuVmVez4PKkjpkZH40AfpDXlP7WTmP4HauyjJE9r2z/y3Subj/ai8H+Upk8P68JMDeqpEQD/AN99K89+PHxysPHXhD/hG9E0u9soppkkuZbvaCQjBlChSe4Bz7UAeFC5kV/3kaknp8oFNa6mLB9g4GMYwDTGzFINy59CTmkZmZlLkYznK8hR9KAGNukB3Kh+kQpUt45F+ZVI74QA1P5iqeZCc9OnHvQuOVyrcgnvn3oAq/ZlwWCKTkg8elHkAHJgDZ65UD+VXiN2GJAIPDY6Um3HYt9aAKJiVeGRVGe6igKCQFRfQYUc1daMfeycn+GkEeTliAc5HzUAQhmTGPlI9+RUy3LbNsh3f7WTShFXHyqT9CTRmNAdoHPBKigADFsYxjpyOR9KV2C4G7qe/emKQM4kHWlAY5UlT3weKAHNnodwP49Klijt5kMcihJRzHIoG4HsCe4+tR/Oc/dK9BUbFto2KGP4kD6UAdx+z5p39qfGzw1A6FZI7r7RIpHUxIz7h/3yM199V8c/sc2v9o/FNrmeJTJp+nTSo+DkbmVMZI/2zX2NQB85/ts3w/svw7pik5a4knYDuAuB+pr5hXb1J78ZwK91/bNuvtPj7TLbqtnY4I54LtnJx9K8L2E8oqbj8vOSCP6UAA6nDdDyOKa529TwO561MAVj+ZCuP90A/rTSNw5UnH40ARjLfdPUcHFN3SKcAMCD1qXHUK5wOxGDQh6AHp7UAMG/Jbdxjrn+lOJyMnp7nrTztY53c+vrSBV5IKkj2oAj+YoSDg+u3ikARxnblh97axz+VTbc/wAVKAq9s+44oAgKhWwEx6Ek80mSp2suMdck0/yxg7XOAeFPagRvtPGR9aAGqybeQDntyf1pMZbDYAHTilIP3V3LnqBShf4ckfVeaAHLt79PpTdpKY3bfQg80pXaOmDn3poOOOvvxQBID0yxHqB0NPDZO0Njjviq33ifl3GlXBPzjbQBYLE/MCfqGwKQOGJQs4z3HOP6VGSpYndj5eARSgkjaMDjuetADjyDnBJ7jgAVH93cyjj05NKRk7igHpzmhWKkdVIFACCaRV+YAjPHJH8qljuJQ2dw9snmoztJx8zU3qTgYoAdd28dyrPbssUh+/FjCufpVW0uDbkxyRI6nhlZcFfoR0qwx6bQacQkqhZlJI4WRPvD/EUASFztDwZZD1IJO0/jSq0+MlsntkCqkfnadPuZRLGRyQcBx/Q/Wrkbx3AZoWckfeUjDL749KAIweWxtJPLMTzTJFLNhmC+nHWpgF6ZORzyME0mFwzDcT7igCLbsB/co3pgUuTsAX5QORgZqU7V+X5iO+B0pp2P82duOhBoAiLsD9/aSenWprO6ntryK6glZZoXWRDjoVOQfzppi3HAdSfbj9abJGc79xf5cE56UAfo9ol/HqmjWWpw/wCqu7eOdPo6hh/OuI/aN0gax8H9biCb5LaMXUYxnLIc/wCNN/Zu1Y6t8HNDd33SWsbWjj08tiqj/vkLXa+I1tJdCvre8mhihlgeNmlYKoypHJNAH50q6cOFyx646flQJI+o3A+56VNd232S7uLVJI38mV4ww5DAEjOfwqrJkPhgpJ/KgCbfuYbZvr6ml6ZLevQDGahAVn757cU7YxGN4agBXkYNwSB029RTN8mcrI6c9jn+dGMfeyD7DvSg7eclj24oAfvYjkZx780z92V5A98j+lKRkjcOnpS5z1UigCFreORQSkeP9wCkMMC9YYwB3CVNhsEDOKRk4xtYCgCMQxg/LDGfX5BUirbtwbeP8YxSkcdWoPUcHp2oAPKt/wC6n/flf8KKNsnv/wB9UUARFVIA2ykHvnANKqgZw7t7nnFNb5STuz7UFiTkAkd6AHFhtX7w/nUZHzkGMg/QU8HccZP4U0ll+XqM9jk0ALtw3r+GKeFPJ2kAjtnioGkXBB2k+opEbjhgOexzQBf07T77ULj7FYQT3E5y2xBlj3zXf3/gLWZ4vCOlw6HNHJNCGvpVUKwaW4cDcR12x7PpzXC+H7GPULl1k1iDTCq/I8pYbyT0GK9dfSYV+KjyHxZZiLQbQwvB5j5ja2tvKBPb/WKpP1NAHLyeFV1D4vRWGpaXJpmm6hfv5UMYEauigkIoAwM4x261l3nji/gv5rO38P8Ah21s43ZRYvolvIEAOMMzIZCeOTuzWFrSTWGpxywa5FflW84XFu7funznv0NdBbeMtN1+RLfxrosV60hCNqVpiK8X0ckcSfjQAeDPCp8VQa9qobTbOK1t5Jo0adYUSQyIMBWORGA/U+wzWIPDt+2rXGm27WtzPb27XLm3uEdPLABJDDg9RxXW6doh0DVPiHoplWdrTRHRZcYEim6tSrY7ZBBxWN8KFYavqu4Rg/2NdYC4z0WgDm7K1e9vIbWBQ807iNFJx8x6dTU9roWpXniKTQbO1MuoRyPC0IIGGQkMS3ACjByx4461J4GLN4x0dFJLNeRfJ1x8w9K7AOsEXxRvLTK3aztBv6FYpL4CTB9xhfo1AD/h34N1jTfHOjXizafqEMFyDcG0u0laEEEZIHOMnGRke9cTqmk38VmurSYFpc3MsUboRyyN8ynuD3+lbvwSnvLb4oaK9qxX968ZGQC6GNgRj0xz+FP8ND+1tB8S+Gfvy5bU7IHg+ZGcSKPdkx/3zQBzdrpV5d6ffX0UbSW1jGslxIXChQzBV69SSRwK3viZaW9rr+nx2lpbwRnRrCVhGgUbmtkZm+pJJPrnNP1d/wCxfhvpWkqMXGryHUbgd/KXKwqfqdzf8BFdH8QfE66dqOlWj+G/Dl7s0XTz513YCWVibaPqx60Ac14Ftre70nxbJdWsUpg0Uyws6hjG/nRDcpI4OCRkeprL0Dw/f6158ttJZwwwY8yS4uY4kXPTO45J+gNdt4d8Rf2p4X8ZW48P6DYbdELeZY2YikP7+LgkdvauV0nw7Znw9H4h8QaudO06SZordYoTLNOy/e2gcADuTQBFrvhnUdEhhurxbZrKYN5d3bTLLExGMrlehGRwcHkU6TwX4kvIoLiZLTTbGSFJLee8uljRldQwIzyzYIPAOM84rY8Qf2Q/waK6FcajcQJ4ihAa7RUAY28+SuOxwM59BUvxIhnkh8KNeyb4YPDlmtvHnI5Qlj+ZP5UAYGu6He+FoYI761iRrhDIlxHIJI5k9VcZB/zmr8fgfxAoVrz7FpsLhWjlvLtIxLuAI2jq3B6gYHrVi8l+1fBktd/MbXXGjtDj7oaFSyj2zz+NSfGue4n8V2MdxuZIdJtEiH91PL7CgDIn8KeIIfEEGhPZhry6TfbbZFaOdcEgo4O1s4IGD1461iKrltq72J7KM5PpxXcJfXNp8MfDeqxuy3um67cCxkPVVCQyY+gfB/4Ea0P7HsF+Jra5HHs0NLb/AISBVx8vlkBkj/CVlQ/Q0AcHrOm3WiahLYalH5dzEQroGDBTjOP1qtkZXvnoAetTalfXOoX1zezljNcStKxPqTnFV2fj5VP+FABnaWUqwb6Ef0qS1hlurmG3gBklmcRxKOrsTgDH1ppf+HcQPrzXR/CpY2+IOkBypw8pUY/iETlf1AoA1Le3sNK1I6FoehweItcj+W6uLhWkhjcfeWNAQuF6F3yODwKs6pNJZQxnxn4M05NNnkEIvdMWGKWFsE5UwtsJABO1wc47daoeHjeN8OfFEtp5h1N7yD7V5YzKLckluBzjftzT5dJ1GP4NRgwzGSbWxIYipL7PJdUYr1AJ3gepU0AP8O6FbWfjvU/Cd9HBeLe6fKtlclAQWMYmhkTIypZVA4/v4rM+Gtra/wDCVpdataxTWOlwyX15DKAVdIxypB65PFWvFl/LofjjQZ9wN3odpYJcAN0lijTfH+GCh+la/jDSbfw1pXi6eFgq6xfx2tow53Qkec5X2IOKAOV8fWMVn4uuIbOMC2vBHdWyRDA2SqGwvoASy4/2av8AjjSDN44/4RrQ7K2WayghsnI2wh5o4x5zu5IXO/fyT0AFb/hixttZj8G63dZeDR2ng1DI58m3BuFz9V80fhXG6NYXHirVtU1W8vltLaJWvdRvJgSIw744A5ZmZsAD1oAfq3g7WrHTJtQVtPvra2AN01rdpI0APGWUYOM9+R71S0DwxrWtQNdabah4FnFu8kjqixsUL5ZjgBdqk5Ndr4Ch8Kx3WtxaPqOq3c7aNchxNbqkLKNpOe/XGKxtIvJoPghrMMch2XWuWqTAHG4CFyB9MigDI1XwtqVhbXV351leW9p5XnzWtwJEXzCwUfmhB9Mj1qnYaHquoaLqOs29t5llp3l/apt2Am8kL+o/Uetbnwzf7VPrPh9l41fTJo41PQzRATRfiWiC/wDAq6XwrJFpNl4c8Gzsu3xDbTyX/OPmuQFtgfp5ULD/AHzQB57Zabd3OnXWqRRK1tZNGJnZgBl2wo98mr3i+HUJfGFzb3Om29nfOYVFnYx4QExptCKM8sCD9Sa09XhfQ/h5p2kzAxXGpapLcTjHOyE+Uo+m4E11TBo/jbr95Eubqz0eW5tOM/v005WQj3BAI+lAHGXvgTW7WCWS6utJt7iFGkktX1GITAAZII5G7A+7nPbGan1pmPwn8OdP+Qhd56j+7XHOWYmQ5LE5LNyWPrXqvhO08O3HgXwxN4n1BILNNSuljhZT+/lONof0jBxuPoaAOC/se9tBpN5fRiKC/lUwqSN0iBgC23qFPQE9a7Tx94tbSfHetaXb6D4Xeytb2SGOFtGt1witgDcqh/xzmuY8TnWD49ddfO29ju0RgPuKoYbQg/uYxjHauq+Jd94Jh+Iuvm58P6je3SahL5m+7KRM245+7zigDO17wna6p4x0C10FBYW+v2UV6IpGLraAhvN5PJVdjsM84xVbUfFdno9y9h4P0fToLWFjGLy9sobq5uCOrsZVYID6KBgetafw+1+bxB8Tkkukihe506506xiiG2OEG2dIo1HYcAe5PvXD6a1jZ6tGNV0830UbFZbbzTEWI4I3DkUAXvEPiubU9ORbrTdGjudx2z21lHbu4xg7hGFU+o4zx1rQ8SWNpZaP4TuobSBJJdB8yQqgUySm7uFLnHVtqqMnsBU3iCy8Nal4JvNa0nw++mXtjqtvZDbfSTq6PHI2MNxnKDp610HiTWv7C8L+DtN/sHQtTYaLvMt5ZiVgTdXA2gnsMH8zQBzvwuht77xRPFeW0dxH/Z9zJtmjDDeIyQcY6g96wbSwvJ9Gn1ZIc2tu6RSuWwQzdBzzXonw68TrqGvXdkPDfh2x36ZdHzrSwWOUfuj0YdK5vRMj4Ta7wSP7Qtf5GgDB0zT73U3uFtYfMa3gkupF3AYjjUsx564A6V1nhrSb7WvhdfWWnw+ZIdajkcs6oiIITlmYnCjkc+9VPhmrm811hjC6Bfk8dP3DDNWdLuLqH4K6tDGzhJdct1lI43DynIB9s/yoAxNZ8G6tpunPqm60vbONgk0lhcLL5JPQMB8yg+uMe9c6y7Rx5mOhyeRXc/CRg+v6jZsp+y3OlXKXSk/KVC5BI9jiuKiZwq5IycHntQAzYq8LvUnt3/lUiYXlAWAHDMMjP+fenMdwPYeuabkr93PqMUAX9C0281rV7XTLNQZbhtq7zhV9ST2AHNdbYPafa5NN8G+G7TWJLYfvtU1CISBucbwrkRRoT03ZJ457VmfDncr6/LGSbmLQ7toj1K/JyR7gVanjuW+EGnLpaTMkmqz/ANpeUpJ3COPyA2OduDLj3zQBp3UMNzeW2keMPDen6RLfnZZapYKiKr5wCyxsY3TdgHADDOc8YOdpOlofDvi7RbuwhXVtM2XSPsG/bG22VQcZ24KnFW/E+havN4U8EaVDbyPeTJOhVQSYpJJiyhv7p2NG3PQGrMOsWcnx3vpo3BsNSupbOVuzrIu3P/fWKAKXwig0ZLjUNY1+zt7nT4PKtNkihl8yZwhIz0KoWYHsVrG0Xw9NN8Q4PCt5w66l9kuXIxtVHxI34KGNaHim2l8N+CNM0GRtt3cahPeXPYkRExRH8cyH8K6OciO7v/Hyj5Ljw2ssbA/8vcv+hyD65Ez0AcXeWM/ijxfqb6Lb2drA80kyo0kdtDDFu4AyQMDgYHNM1nwrq2kaempO9pd2TSeW09pOJkR/7rd1P1HNL4c8Px6hpl1rGq6iNO0q1kWJ5jGXaSRhkRoo6nHJPQcV0umReHk+H/jBNFvdSuMQWryC5iVUBE4wVxzn+lAHN6X4Q1zULaG+jjghspVZhdXMyxxKAcYJPfPQck88cGq2seH9Q0q3ju5vJmtZZ5LeOaGYSRs8YUsAR7Op/Gt/xbeS/wDCs/B1j5hFv/pkpTszb0AJ+gzj6mofD27U/h3rujqm+Wxmg1O3QckqT5MoH1LQ/lQBh3WianH4cttfltWTTbid4IpVxh3X7wx7etT6HpupRyaZq8Nla3MM96ILeOYApNKuCVYZ5Xpn6132qslxb6v8PY2VxpelRtb45zdQ/PNj/eLN+VZdxiy1/wAC+H1IzZRxXEwx/wAtZ3DN/wCOqn50Acjc2Gp6n4purG309f7Rlu5VNpbKNiPuO5V9FXB74AFXNU8I6jYafNdy32jSeQAZoYdQjeRecdAfm5/uk10NvutZfiZqNrlbyLfEjr1SOS8VZCPqPlPsxrzkrtXKrk+/p60Adh4+kUaN4QyCW/sZMAd/mNWPAOhyWvxH0LTtcsoGF0BM1rNtkIRlJUOvbPXB5xiuq0qx0iS18I3N3fWv9rtogTR7SYZja4BO1pT0AzwAeprlPhhJfS/GGxk1RZjf/bH+0GbO/fht273zQBw5fg8hvoMV0thc3Vp4EuJpbGzNiL9R9qCgz+ZsH7tW/u45PvXMgdOCfoMV19vb/a/g5fQg/P8A22hTjv5Q4oAu+KfDepa9pvhK+tza21omgRK1xeXKxR7jJKQoJ5Y/QH3rC/sW+8LXCDVI4vIvYibW5glWWGQg87XXjjgEcEdxU/xJmujoPgG0m3eRB4fBiTsGaV938hRokUt98GNTgm+5a69ataFv4TJDP5oHpkIhP0FAFq48E68xeacWdjDtR1ku7lI1csgcBc5LcMOQMds5rM0Xw/qOsJcSW8lhBBAwSSa4u1jQH2DHLfgDXQfGGeS58RWFvJIXjtNGsI4VJ6A20bH8yxNZWm+GtNXQrfWvEGrSafZ3TutpDFEZZ59hwzAdAoPGT1oAoeIfDuraC9vJeQRSQXILQXEEglhlA64YHqMjIODz0rTtfAniKZVmn+x2EDRxyJLd3Sxo4kjWRQvc/K6k9hnk1reIItJT4SWa6LdX80C62wDXcaqVJhYkDb2OBn8KqfF64ubrUtDtppi0Vt4f01IlDcKDaxsePqxoA57VNJu9LkihvNuJYUuI2VtwaNxlWBz0xSvpd1FpEermL/Q5ZjAj55dgMtge3rXQSB9a+HVnLGvnX2i3P2NgPvNBMd0X5PuX6AUnxFlitLuw8NwSAw6NbCKTH8U74aVvz2j/AIDQBygyx4Qjj0oPHLZAxyAM0ORj5fnHp0xUQkTCqFOO4oAXdtBJJAP948fypA3y/eAB6e1H8O5doPbPOfahcHOchT0HSgCPd2zn8c0Ale+c1P8AK2FOSB3HQGmKibs/KfbPWgBgbAAIUD3pzkFvmGfpzTvLjL4UHpz6fnTQvzYViPTigBpIyOoHc96N/I+U80uBksQWz0OMU5NhBTy1U9weKAELL93PI9qQscH/AOJ5qQjodny9MDmjGW4bAx37UAMyRgNux2zxTd7A+/oAKWQfJ135PemKuWPB4H5UALu+fPTPuaQs20dMewowfw/vY6UoXjjgetACZXA2buOuSDQzAYKqM55zTtuT82M9sUm0hecH6UAKJDw3IK+hwRVp44NQgaKYATKMJIh547fSqoVSCckHHpTkkWN16cdMUAZGGQlG+8hIrd86STS0mnUZ+6p7sB61kaipS/ZhzvwQQeOe31qxp8jNG9qWGPvqD6+lAFfhiT0zRgcYwcd8UhP4/oaTcM7fXuO1AEij/ZHvQdoJ+YgHj5TimBuWpxbjAzg+ooAFGBwcj3HNO25I4HP51Hvb1/DvQGyDuIPofSgCRsIuePx4/lQqnB689u1Mz06HPpyfyoCswOVIIOABQA9c7uR07E8UjKW46/7vNK4by88Y9GxTD64GO+KAHjaCTkjHXOaEyW+XBOeCBUe5ieeR0HNSCMFsck9zngUAO4HylWDDqDSsMZbIAUZHP86i4zhxjHcHIo3JuYh8FenB5+lAEobH8SbTzz1z+Jp+N2G5Ax0FRRDJ+8pXHp+lSxtuAwfzFAAdyk5ZW9sdBSBlxnzFwTwc8U47s4HQdTmggHluSOmaAB8hQRn+VMOwkqcZHJ5FLIy8k4Jx0J5qBmZh07fcA/rQA9kQjYo2gnPyk0hXaxCsBnoWbDZ9PejzHQAbclhSeZnllABHcY5oABI+/lgeeQRnb+GRRJMpHcHuVOKRG6g4APc0jFgdpIAHTPegD6W/YYsN1z4o1RowNiW9ujAddxdm/wDQV/OvqGvzV0rWNW0iUy6Vql3ZOe8EhXP5V2Gi/Gf4m6W48rxXeXAXHy3QEox9DQBq/tK62J/jVr0oWOaGAR2koPVdi/8A1+pFcCpSSMzW5ymBlOhHpn1/Cn+KdRudb1S58SXjI19eyM91hcJKx68DpmsiBnhlWaHlDyoz9091NAF4Ssp+ZgpPQUeZuHZh7Vdlt1miWa3MTZA3bGB57jNUnUKpXaVOeQAOPegBygJtwxx+eKeN2B8rfTHJqJDsU993f1p4JYcbl96AHblzxjcD06UAfKdu4rnk9QKQngjB6/SlVjnaFPuaABNvH94gnkcUgkjJwTgZ69vzoYlsrt4/vf8A1qCwx1x6gjvQAsr4TITeOnB/lUQl2yFfLOcZ29x9RT8/KWL5THHGMn6U1o2G0+Z8vUHPagB2SxPH8OSA3T8Ki3KPulfw/wA80x4ixLLyD2YEZ/GnJECB0x0GDyKAHMe+wlfQL3/DP6mmGOTIXy2H04P45pyxhTw53dwO9LtQBs7+epoAiVyz4JHI9O3tTweVICkDj60nnbWK7e3Yfp7Uxdof5flx0FADy4JxuU8ev6Up+7kHB9jTTj+ED3FNKkN8ueT37UAP92b8c80B2PHy/wDAqZnnAw3utJnBwwOPzFAEuc8DGfpim9MfM2D05pP4fukj2pF3EZJG0dcjmgBzMgJ+bmgMo43j8KR2XA+U49xQoVjy20dz1oAcj7T2PqDyCPQio5V8ub7VagR4OTGOQD3x6j2qTEan7xJByBjGRShkLAjOM8k9fyoAlS8huB/BC7fwk/Ix9s9P880jNIjEOpXb6nP8qrSwROSytsdj1P3T9R2p8TtDItveZC4+Vxzgeo9RQBM0wKhSOv5GlOWcggcjB5p00TxnbhirD5X42sPamYAX58gdiRxQA0KrAALkjocUeSo+95mO/PWpeSny8e1A3YPzfpQB0fhn4geMvDOgzaHoOtXOn2EsxmKQKgfeQAcMQSOFHANYuqaxqurzm41XVNQ1CQf8tLqdpSD9WqsMEncuD3z0FB3hj9Ome1AB53Q8Yx0XmmpI2chF3c9eDQW3DcwAHbHU0o9enX3NACAgkbmHHqM0rSRqAdowe4H/ANam4CkZyc0n3cZzgjqKAH7/AJflQ4980BwDuzke/Ipi5565I6YpwbbkDFAA/UDdt47DGaFLL05HqcmmDd7/AEx0pyt33YAoAcASeo3f7tKdwPzKy+/rTFOST1J7A80/LN2/EUAKcnPyjGODQMoOgP8AwHNIDtB55HWlyMDBGD1oAj3n+6n5f/Xop26igCqgy2G3jjjim9SFZwozgjOeKftmzjy+OwI5oCybidjfUjFADUUqfk3j0I6YpVyw9lOflP8AOnfPgYR84/u03ypMcK31xQAFQ3RVJ7dx+IqMR/LtwR7jqakCTcZRjzxnmn+XJuPyEkDnjH5UATaLPHp2qWd9LF58cE6SvDv2+YFYErnBxnGM4NasPiSWO58Q3T2/m3WtQvE8ofmHfMkrHGPmJ2Y7cE1iASfMTC3IwecmlMTEjdCST3oAl0mewt9Rim1GxfULdSd9uJ/KLj2YA4P4Gums9a8DafdC90/wbqVzeRndHHf6sJIFbtuVIVLj23CuUeLj/Vkj2WgxSEYK5wOPlxQB0mjeMbmHxFqur63CdUTWYZYNQi3iIsshDHYwB2kMqkcEDaBimab4gsdG8Sx6p4f02dLRI2jmtb6YTGZGUq6llVMAg8ccHBrn/KYjlX6enSgxchgD7ZFAHZaN4r8J6JrFtrHh3wpeC/gkEkX27URNFCQf4VWNST6FicehrM0vxRNY+JtW1NrKG4stVeYXlhKxxJFI+8puHQg4IYdCoOO1c/Isu7d5Yz1DDk/yoBl+6IyRnk0Advofi7w/4Y1eHVvDnhu7S9Rvmkv79Z/LQ8MqBY1wxBK7jnAJ4zzWd8O/tlx4/wBMNgqLK9yWfdnCxEHzM89Nm6ubZv8Apm/XgEfrWxpvizV9N0KXS7P7LaxShklmjto/PZWOSpmxvx7ZxQBJ4/1WHWvF2oXtqixWfmGGyjXokCfKgHtgZ/GofFmtf29qEF59nEHkWNvabRJvz5USx7s4GM7c47Z71jCWMHaQQx4GBxTJrpVyIeTjG8j+X+NAG/4c1caPp+sQzQKV1WwNpuZypT94j5AAO77mO3XrUtv4s0Wbw7b+Hdd0O8vbK0maWzmtL0W86M/Lqco6spPsD71xryGSRmkYnJ+8TksfT/69XtMsmnPnMu2McFjx+AoA7G911NU8Gjw5aaKmmaPHqCXlt+/3ylljkRtzbRvLbxz8oGzheSa6jx7rWjrbeHtL1zRp7yKDRLQwTWd0IJY1MYJRso4dc5PQEEnk9K83vriRmxGrZxjkdR6VLqmp3up/ZnvmDNb20dtGFjA2xoMKOAM8d+tAFvxT4ii1TT7TSdL01dO0my3tbwmXzZGdvvSO+0BmP0AA4xXb/ErVtDm1y1sdf0W7umttPtkhubK7WCQp5YO1wyOGA5wRgjPevLpVVxsYEr6dq0NZ1W81i8F1qE0bSiJIgyqFBVRhRge1AF/xTr39rRWdlZ2a6fpenoyWtqH3ldxy7s5A3OxAycAcAADFdFqWpTWHwc0rTZlUXeozSGKQ/fFkjsQp/wBlpmlP/ARXFaPqEml6hHeQR28ksROEmgWaM5BHKOCp69xU/iDW9R1u++26lP5su1URVQIkaKMBFUcKB6DigDPOcHLNn2/wphb5SoB46560/fyeu3uc0ZGODjnuM5oAaWAG4jHPpk/zqxpt/daXqVvqNk2J7eVZIz6EHp15FQ7fmwRye+f6UmyPPAJP0oA7oSaXf6o+veGPFkfhe/uMtcWd00sYRj97y5I1IZCecNtx05qjq11f6N5mo2XxCk1DV7khJ/sE1x/qwDy0jqucEDABOM9RiuVYcc7sDsDSEDbnaD659KAIXMsjs00pLO2S0j8sT35610fi3xRfeItG0LTJ7VY10e1+zeYrbjOc8Owxwccd6wWb5cBl9s/4Uw+axyrbznr0x+dAG/oHiy50LwprmgQ2oZNWRB5ryfNCVyGKjHO5GdO33vwqp4R8Qx6P/aFreaf/AGjpmpwCC6t/O8tmAYOrI+DtZWAxwR1BFZTRl+5U578AUqRqAMtk/XpQB1uneMtH0GO8g8N+HZoI761e2uZb28E0zK3ZSsahQO4wSfWsKHWGh8Hz+G/s42z38d4ZxJ93ZGybNuO+7Oc9ulZxhQZKkHPPPalIIAxsxjqcZ/CgCx4f1GfRdesNXhH72yuY7hOThijBsfQ4xVvxVrk+seJpdchh+wZdPssKPu+zpGAIkBIH3VVRn26Vk+Ygyrrkg9QaQN87AJt/HNAHRePfFkvirXItS+xJp8UVvHGIEfeoKj5myR/Eeaku/GV9J45Piyxt47O53RFEdvMUBI1jIPA3BgvI9CRXLsyjAyevIA4NO+TdlVLe5OM0Adbdav4KuFmuLfwjqUF5IrbY4dUH2ZGOfmCmIttB527vxrH1LXPtnhbT9CFoqLZXE0xm3k7/ADMcbccYx6mst+/DY926U0KpOS54/wBmgDoL7xKb/TNIi1CyE19prBY74yYaWAHKxsuOcHo2eBxg1T8WaoviDxRqOsfZ/Ie/uHuPKWQN5W45xnHOPpWZ8m714556/WlKIwCEDIORz2oAfbyzWk6XEMphuIXV4pI+CrKcg11mp+KvDerj7f4l8Myvqkh2yXWl3otvPP8AfeNkdd3upGfSuQ8tdwCEbj03Hn8Kq6hu+3sjZAjwFH+e9AHXvr+kv4fk0HQtCnsLA3a300tzei4llkRWVeQiBQN57H61Dr+ttq1po9ubVojpdj9jD793m/vZJN3QY/1mMc9OvNY9vE9tbhZMpI/zEK2Tj0NP5ZSrEDvnNAGv4T1o6Bqj34tkuSbaWAq0mzG9duc4PT0qTwvr1vpNpe6bqVh/aWl36IJ4En8p1ZTlZEfBwwPqCCKwyTx8649Cuf8A9VDKmRlQPcUAdpY+LtG0Wy1Oy8PeH5YU1Oxms55ry9E022RCBtKooUA4YjBJ24yBms7w94sXS/Dt34eutLh1DTru5Wa6Uz7Gyq4UowB2sOeeRyRiubP3d2D6cikCru8xSffBxigDqJPEekWOkXlj4Y0e4sJb6Pybm6u7wTymI8mNNqIFB7nkn2rll8wHnoe4xxTvlAGz5Mc4HSlLMT1AA6Y/rQA19y46gnvTC20/MeAcZ4Gac6qxz0PTNKqvuJ37Qfx/OgC/4W1qXQtbg1SKNZ1QlJYZBxLGwwyHHYiupsrXT7aea68IePxokFwAXtLx54Jox2VmRWSQDsc59hXC7cDLEHnrS7duMMzD0U5zQB0Gs315oqSW+l+OZtTe9ZmvzZyTpGSR1ZnCl2IyCcfia563laOaCWMlXjYMjFv4gcg4pBCoAJJzngipVRVJcfePX1FAG38QPE8ni/xGNUuLZLXFvHAsAbONo5IOB1YsenenTeKLpvh9D4Pa1VYo783f2jf82NpAiIx0BZ269W6ViKVUY6Z64oxk/KQePpQBt+G9ftbTRbvQda0uS/0y6mW42w3PkzQyqMblYqw5HBBHOB0q5P4qs4PD2qeHNF0E2un36x+Y89z5s5dG3BmYIoI7BQAO/Nct7YH/AAGg7ieufxoA09X1hr3QdH0v7P5Y0xZlEhfcZPMYHpjjGPerHgLxFJ4X8SQ6v9kS+RFZZLZ32LKDyATg8BgrdP4cVj7tv8RHpmmhAyA7ifqaANbR9dutO8VweIivnzJcGWRGb/Whs7lJ9CCR0qxeeInuvHJ8UPaoD9pWZLYPwqJgKgbHYKBnH4VhHj+IMPypO3XI9DQB0GneJZ7HxTqGsJZxSwai8y3VlMSY5YpWy0bEYPpgjBBANN1i68HyafMuleHNStLuQYjkn1VZI4ucnCiIFvTkisF+RhtrIRgA0xxhcn5R0AXn9O1AGtrustqVro9v5SwNptmtsrh879pzuxgY/Wtu38aBfF+j+J7jR1l1CzUC9ZJ9ovSBhWPynY23gnnOAfXPHJngNld3TPIFKgG4qpGPrwaAOpGq/D/dtbwZq57c68vH/kvVS01pY/D9xokFsyRTX4u0laQEoAoUJgLz068fSsJyeisATxwKSN0Mi5Vhg454oA63xN4v0rUf7M0bxDoD3NrpVksNrLZ3YgmQ5YsSSjAq2RwRkY4PUVRu/EEN7oEWj6Ppp0vR7aRpVgafzpp5WABlkfauTgAAAAAZ9c1zOvKi6ruDfwcgdjj9Ks2DD+xHEcnJfLgnqaANLxVrx13VVvzaCALa29sF83d/qoljznA67c47ZrRs/Emj3Ph6y0XxNo097HYu7Wc1nerbyIrnLI2Y2DLnnsR71yoG0DcvbHB6UBlVSAzbe49aAOn1/wAWrf8AhiHw3ZaRDYafbXn2m3CyFmGUKtvbHzscg7uB8oAFZ3ijWjrd/a3LWn2cwWFtZ4Emc+TCkW7OB12Zx2zjJrLXy8554HQgYpyLFuPbPYcYoA7b4O3Z0/UNZ1K6hWbTbTTXlug/QuCPJx/tb+R9DXHXFzPeXU13PIHnnkaWQ9csxyefxrZ1HxLql/oqaK7WsFirKzR21tHCZWUYDSFQC5Hq2axsEY4BNACZwCoILH1J/pRx93rxzTiMj7o/Olxlcjj2oAZt6bs4H1pGXBPRvTIIp5XoSW/GjIDfez9BQA1xgABQgPpx/OmSFgNpY47jgflUmRuzkdODjNC4ztGz+VAETE8jkrnjPH8qaEG4fKB69f61I4CkDg7uvBpAE6jk/TpQAgQKPlYkntkik2ybCrHgfnUjFdu85znv6Uw9cgYHXg9aAFJYHsPzFI+WXqTSllwM9fY5pxZMDOT9KAGgEAD5en407LYyVH16VE3X7x9s80owPvFfqaAHH5sfeye/rSlSo+bGT0NNBUMMkH6UBl3Bs85wPagBAu5SAd3+6KQhgcYI9MnrUplyTwSO3PJpDKdo/hA70ANjYkhcEsevGP5U5TwQ+3HYEU1n3DqMdeTk/lTfMkBDK23jB5oAdJbrcRiEts3fcJ6A/wA6zbRvJuEZyBsbax6jFaJkzkcEn1qjfQrHMJo1Ahc5HqG9MUATTxKsuVcFW5U9j75qvIVV9qtk9+AP5Utsu6J03kGP5s5429xT8KFHz5HbtQBFjjOGz6f/AKqUJx8ySDHof8albBABYFR0GeKixnIVu/QmgBwCndwD2JFIEXdw5xj0FRsBu7k9znpTmAx90EfyoAkDR5BJXjrnH8sU5njzy2B1qHtn5dxpVXvuI9cUASGRduQxI9DSBgQSu0gdBtx/+umFiAcHIPGCaQM/lkZDAdj0oAcdjN2HGeOgPvSDodvB9Mf1pmODyc/TinjOCSWB4xjNAEiylyEcDp1AyPyoby88lTx0xihTuXlWyex/xpsquOQGG0cHFACxsGfhDj9akaVV6/KCPlJ71ADICPvc9c807cwOVjc4PLYANAEiSBsfLjPdhQxfzMKe3QCo2R3U4iYc/wARxn9KCknQK233zn6UAK5Ykttbpg5A/nUZzuGAdoHQHIFSL5zrwGU/Tt6Z7UrwszfMjtJ1Pyk0AV8tt5xz3z1pTuDbc/hmpTBKE3GJsj+HHX8ajZJATiJ1BH3cUANLMAemPelGGG05xT/JkwMwv6jikWF/vFHxnB4zj8KAG4wo6DHpQT82CefWpTDJ1UM49duDR5bbdy+aOem04oAsWDq6eTIflI2k9x71TlSSzuGiPzRsNzAdGA7j3FOWOVWyiMPXitNV+123kSZ45TcudreoJ6GgDOgmkt5VkjdiCco2eo9P/rVuyR/aoVuE2/MMnnp7YxXOyKbeQxXKZUkFgByD6j3/AJ1YtryS0kEO8yRHpnlSPUUAWXVowVSP5+/zZNIXGzaXfp1yBz+VXJV86NLmFc7h1Izj2zVaMyEhSjA4PXpQAvLHazMMjvjNKd20BSc9z1GKZGpTkbh1OfenEkgMRt/HBNAC4OC24kU0qP8AnmTx+dOLbQOQfx5pqsrcZOfX/wCvQAiycbSCD2yDSsSMA7uR6f8A66Ut8x+U/nSMy7TkcdM45oAZvfGArZ9DjFMBJGGLL7qRU4RdowuT2y3FKFCj7xGeoFAFZkdiSoLEdDjFJsYLuZkXnB3HH/1qtbBkhR29aPuZVeCepFAEJDFFChmKj1BJ/TNRSRtGQWQrnnnmrRB27QSnOfao5AyjaZFcem3+tAEG5QGyvP8AezQecjJGegGSKlSM+XkBkYjr1/lTvIHRsEeucEUAQmPurDI9CSP0oAZU3K2R+Qqby1zgMCQOpGaCGwH+UEeh/wAKAIyZFUfMSOzYzmnb/lbMeAOueoP1pWwoBKK2T1BwajZ1JO1OBxycE0ATRTKQcjJJ9eopjhSGMcZx19zUZCsCGx1ycDNLvQHaN/v/AProARCADuXevp6fjS7VHJBHPynH9KCu4htrZ9z1oVQM5Ygd+KAFUfPxs4/iPf8AKh48AxugA7cHK+45pcRswYYI6YIpvlxnPIHp70ARrNNaH7weBjjOfl+n+yauQSLIpMJY8fcJ+Yf41GFUADPsc4Ix71D9mljmX7M2SB90P8w+hoAuRHnG0rnnOBzSld2Mtzk87u1Q2t15sggmJjf1PALe/p9asP8Au22Muxj1z1oAibKjJYBeOmDmnH7v3l56ds0u1Thty++Rk0IAF4+X6HrQBGN4Py43dAMg/pRu6KJF9+xBqRwpPzdD7dKTaFIbDZB4z0/OgBAJGJwGOO/FNbdjlSfWpNw5fJx6HBxSHc7ANgqRyKAImXkn5s+nBFA2Mu4PtyeeDUu05G1sZ7Z4FNZSWG5geOrc0AROrKSMOO4wKRXVhgDLD361MUOCAxIHcZoKK5G98kDnPagCNtrEHI69KceOjbe2M/40LEhPV1HcD/GpVKqVHQqvcdfxoAiZTx8pOffNGxlzwQeOCf5VOcchtpPr60YU/wB38RQBB++/55n8xRVnavpH+VFAGfJp/wA2X1Hr6saJNLYHLXpOOg8yprYndjtikQDyXOBndQBD/ZbEZN8QPeQ0j6eij5tRVfrKae3LDPNVySsg2kjr0oAebMYydRz7+ZTxYjB3XzHH/TQ9aiilkBOJH6H+I01CSMkkk4znvQBK1jyT9uYD1DmlNiV4/tBsHuXNSwAB+AKcQPtLcDpQBGtq6jc2pOp7fvMGpFhmY7V1aQ4Gcb/16VXI+Y/jT4GYocknmgCU20nRtYk57luv6Ui2rs2BqUnHpziiPrSyAeV0oAd9nmKjdq0pHTOf/rVG9mn/AEEpM55wacvBkA6YoP3Ce9ADBYxkkLqbkf7xFMOmLuwt/u992BUkPU1o6eql2yoPHpQBj3GkiCISyzOdx4G7k1VEcIchjKyjgZfIB9MYrc8RO4lSIMwTB+XPHT0rDycRHJzs/rQBYt4pZpVS3hAYDk7vuj8uKuE38YEZniRVPHzE/pir1uAljCqjaCjsQOMn1rJb/W57nrQBZzduTuu4PwBz/KhJLhWObyH6Yb/CooQGQ7gD1601uo9hx7UATi5vT0mhftnyz/hUZnvVXPmW5I5OB2/Kogo8/OBn6U8qv2jG0YxnGKAAXF2QctbhTyN2V/mKQXF8zZHkn0I//VUsQDx7nAYgnBPOKe3RfoKAITJfd2gBPOM8/wAqVbq9GRiDGMZ21IPu7u+etRyfc/CgBy3F4Fxm1A7ZUk0oubr+JrYf9sjn+dMXhMjg4HSm7mCEhiOfWgCcXEzD/l3/AOAxH/GmtPMCFzGxz08rIP608E+QOTTP4RQAvmS7hxDnH/PH/wCvSLLcDn9wM/8ATL/69RqScHvTU6OO2aAJFupVO0LaY7jyyc/jmo3uLrtHAPTANSAAPgAAY6CmueaAGGe64Xbb/wDfJ/Sms9xk7lhJHrnNTQElDnmkl+4T3xQBBuuMf6uHH0Jp3mTBCfLgO3/YP+NNZm55PSny9R9RQAvmynJVIMkZA8v/AOvTo5pAclYfwTp+tNmUCUAAAYHQU6cDceB0FADhMc5CRn1Bjxn9aj3SnOPI9hsI/rULE7ep61OnQjtuoATdcABQIs9e4P8AKk8yYqMvEg9DnI/HFOk+849OlKPuUAQzXE9uR8qjIyuxiD9elNLxllEajfnJJ9fc1HeMxvhknqB+lGT9p/4FQBfNzc7gH2MV4LMu4/0oN1IG5EIGOvlf/XqsSTvzzQnD8cUATm6bb8phB9Sn/wBemNdXBxh4v+ArxT16n61BOADwAOe1AEj3E5BzIgHbOef0pPOutuQ6fh/+qoB98j2q1bqrRjcoPI6igCMz3p+YmJm9s5/HFP8AOvMBWkRge4HQ/lSXjsv3WZfnxwe1JGq7h8o6+lAEguJlJDNDk/wtHn+opxuJgwAaBSf+meB/M0kvyp8vG4DOO/NDAZfgcdPagBrT3BOWaDA4zswM/nzThPPtLRtb8dTs/wDr0yLlZc84xj2p138pG35eO1AAZ5wBuktyMdx1pFuJcli8RPr5dRFm34ycYFD9XoAmM9yv3TCc9SEINN+13PXdAecfdqBuVXPPNNYDzsYGAeKALDXt0DyYP++KkS6umyVMJAPJ8v8A+vVOXtTovvUAWWvJQcZtz16J/wDXoFxcKPvW4BHQJ0/WoH60r9R9BQBMbufHWFvT91/9emi6um6eVn/cqNetKwHpQA/7Vc5/5ZMB2MfSnfbJj2iX6Rf/AF6rd/wNJQBYa8uP4TEMf9M+v60Nczt18sf9s/8A69RKBt6CkP3h+FAEwup+u6PP/XP/AOvQLqdnxui3eoTB/nUUgHmdBQf9Yn4UAPuPMjuA06ruYbt2C2R/n2qzZR3H2USxskcTnlTyT74x/WqeqEnUVBJx5dbViAdDjyAcHj86AK3+k5KhocD1izn6nNL+8XHzRE9/3PA/WnsBk8ChAM9KAI5PtBTMjwf7xiNMVLpgGWWEgfxBMD86Te4uAAzAE4IB606P5pSG+YZ70AI73Kk7nhBx0KGl8y64Jlt1XGRhDzVs8RMRwc1GAMocdRk+9AECyXB+9NbbvQxmphJPu/11twOcRf8A16d1EmfaoUJ9T1oAXEx/5bR4HOfK/wDr0YlU7vNjPPB8r/69OT75p4/1poAZGknP76L/AL84Gfzp+2XHDwEjuIuR+tNm/wBey9tmce9KANqnAoAcEuAxO+3yf+mXX9aGWcyMN8JI64i/+vQPuse+KfEB+74HQ0ARiOTG7zYR7GP/AOvSCKQdDCQR3i/+vUw6Cki5c555oAj8lgOJYeneL/69IYpSD81ue+PK/pmrkvWoZ2YMFBIGzpQBWNvMWBLW6jtujK/1pTbyEbmeEY9I8A/rU1iA0TbgDlsHNTqB5jjAwOgoApCNiAT5XHpD/wDXo8sA/u54c9g0X6damlJEnBI4pspLRR7iTz3oAaYpMlR9mPsIyT/OmGCRvm8y3b2EeP61OnMzKeQEJA9DU79GPcLQBTWH5TuMCdsbMDP4mlEbrnBgORjJT/69Tj7qN325zSz8AEcGgCuY+Ru8hj3/AHX/ANemm0luT5KMMEghfujd+Rp7EkHJJ5FOXhwRwcGgDOiOLlYl/dSlzG27jB6YNTXEcMTNC32YMp5+Tr+tJr6qusXe1QvKtwO/HNWdSZvtTfMfur3oAq+UMbh5A9hHn+tIQucbYse0Wc/rTgB5fQc9aiXljnn5aADaqg7TGPX93/8AXpCjE8NbjPoh/wAaAAWGRn61JGBhhgUAM2MpO4Ww29cxH/Gn7XHJW2Hp+6PH60Rkl0yc896H+9+NADgCfmMluT3/AHP/ANemtvwVEkJ+sVMXo31pD96gCRWlxw8OSf8AnnQs0hA/0mJf+2WAaibofwpJeZBn0oAn8647XUOfeM/4Uu+7YnF3DjHaM/4VWUDB4pmAeoBoAtCW65C3VvnHoQf5UwzX24H7TbYx13gA/mKjYAbcAdadBJJ9p++33vWgCVZr5iu67gHHG5sj8MCh5L5mAF1ajHcPj+YqC5VQ2QoBJOTio5yQvBI+lAE7zagMqJbYj1Eo5qPztTH8S/RZRTWZgo+Y9B3pGJyOTQBKlzqjH/Wwr6kyjipi17JuY3lt6/ez+uKryM2RyaV+LqEDgMPmx3+tAEjLe7S32i3Kdj5mAfpmo/8AiYEfKbZsHr5lJP8AKxK8HJ6VNbsxU5Yngd6AGg6pnH+jgY5AkH+NNKakpA/0fPXHmjj9auSkiXaCQPl4pknST2zigCANqSncwtyP98f40obUOB/oyZPd+afEzCAEMeVGeafAzFipYkYPGaAI57e/kQuy28xA7SfMfb3qjFNDtEMsWwduclPU/StyIlYpGHBUDaR2+lZWugDU7xQAFVgVA6AkUAILq4gYxpgKOcFsZHr71agOpyQiWOSIIe3JI/DrWZCSdPhJ5O49frW9pwB05wQCPM6GgCkPtmMNcQKfTDf4VIJLpf8Al7hIP+wTj9KhuFVZpAqgfQVCCQqAcA9fegCybi6LcTWx+kZwf0pvm3jDO6E9f4SBj8qbccPFjilkjj8lT5a5MnJx1oAa9xeAAs8XPTGcfypr3F4vG+3z6Z/+tSXHyuQvABGMVOoHllsDPrQAyKbUAv8AyxBPZgf8Kd9pvFYkLbFu52miMnYvPepJOLgAcAocigBqXV4ec2/4qaUXFxndi02+vlH/ABpkv+rP0pIVXYDgZJHOKAJDNNjczQKM4+WI/wCNIZpCmcQsR6Rf/XpqcK+OKlg+ZDu5+tADRPLjgxbv7vk//XpfOnyOLcE/9Mz/AI01gMZxzmoz/rV+poAkaa4wf3dsB1JCFaia4uOdq2+CecA80iEkDPOTT1oAheS5Y5dYOOg2kUnmXB/gg/EGp+9EXf60AQh584McH0APNDSzjAMVuM9th/xqw/Qmqqs3J3HO71oAkE0vC7YASOvlnB/HNOE0hOTHECfRCf601/vqvbbnFRScJERwcdaAJ2k5HyxY9fL7/TNAknz8vkJ9YyBRIq+QjYG49Tjk1BKzZbk9fWgCYSTHhfI57Z60ivcbyWMYx/EAf50WxJhySSc0H72PegBr+a8pkKrNIw6eZyfbkU1b2QLtQkuP+Wci56VMQGDggEbT1qrqJJ2seuwHPvQBbjupnQFfI3YyV8osV/DIp4uZDhisRHTIj/8Ar1mMSJVYEgjoR2q0/wB4/wC7n8aAJ5bubPDRgj/pn/8AXqI3Nxsz50eM88d6jTqfpUsPJ554oARZ7jHyyJx0OOf5Ujz3XeROeec/4UhABLADO081G/3UoAmE18CVXy/XjJ/pSpPd7cboSc8gryKLNVeP5lDcnqM1Jd8EAcAoMgd6ABbiYqQfJyfWE5/nR9ouDu2mJsdhHj9Krws3kynccgcHPSrQVfKT5R8wG7jr9aAI/PmyVV7ZiBkjHOPzpz3E5K/vIAMdNmM/rSTqPKBwM78dO1Nj+aVg3I96AHNNPhQWhHPB2UG5mU/M0IOevl//AF6Uqqr8qgcnoKhycKcnnrQBL9quP+ekX/fs0VBRQB//2Q=="/>
          <p:cNvSpPr>
            <a:spLocks noChangeAspect="1" noChangeArrowheads="1"/>
          </p:cNvSpPr>
          <p:nvPr/>
        </p:nvSpPr>
        <p:spPr bwMode="auto">
          <a:xfrm>
            <a:off x="1736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3"/>
          <a:stretch>
            <a:fillRect/>
          </a:stretch>
        </p:blipFill>
        <p:spPr>
          <a:xfrm>
            <a:off x="4439816" y="4565365"/>
            <a:ext cx="6313774" cy="2290018"/>
          </a:xfrm>
          <a:prstGeom prst="rect">
            <a:avLst/>
          </a:prstGeom>
        </p:spPr>
      </p:pic>
      <p:pic>
        <p:nvPicPr>
          <p:cNvPr id="10" name="Picture 9">
            <a:extLst>
              <a:ext uri="{FF2B5EF4-FFF2-40B4-BE49-F238E27FC236}">
                <a16:creationId xmlns:a16="http://schemas.microsoft.com/office/drawing/2014/main" id="{93EE0636-D701-4657-98C0-F366F31146B3}"/>
              </a:ext>
            </a:extLst>
          </p:cNvPr>
          <p:cNvPicPr>
            <a:picLocks noChangeAspect="1"/>
          </p:cNvPicPr>
          <p:nvPr/>
        </p:nvPicPr>
        <p:blipFill>
          <a:blip r:embed="rId4"/>
          <a:stretch>
            <a:fillRect/>
          </a:stretch>
        </p:blipFill>
        <p:spPr>
          <a:xfrm>
            <a:off x="1618561" y="1468214"/>
            <a:ext cx="8954878" cy="5011019"/>
          </a:xfrm>
          <a:prstGeom prst="rect">
            <a:avLst/>
          </a:prstGeom>
        </p:spPr>
      </p:pic>
    </p:spTree>
    <p:extLst>
      <p:ext uri="{BB962C8B-B14F-4D97-AF65-F5344CB8AC3E}">
        <p14:creationId xmlns:p14="http://schemas.microsoft.com/office/powerpoint/2010/main" val="72921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B490ABE-4F78-B540-7DD9-2AA1A5BA53A1}"/>
              </a:ext>
            </a:extLst>
          </p:cNvPr>
          <p:cNvSpPr txBox="1"/>
          <p:nvPr/>
        </p:nvSpPr>
        <p:spPr>
          <a:xfrm>
            <a:off x="2041891" y="1221926"/>
            <a:ext cx="7991135" cy="637995"/>
          </a:xfrm>
          <a:prstGeom prst="rect">
            <a:avLst/>
          </a:prstGeom>
          <a:noFill/>
        </p:spPr>
        <p:txBody>
          <a:bodyPr wrap="square" rtlCol="0">
            <a:spAutoFit/>
          </a:bodyPr>
          <a:lstStyle/>
          <a:p>
            <a:r>
              <a:rPr lang="en-GB" sz="3546" b="1">
                <a:solidFill>
                  <a:srgbClr val="511B6C"/>
                </a:solidFill>
              </a:rPr>
              <a:t>Postgraduate Community</a:t>
            </a:r>
          </a:p>
        </p:txBody>
      </p:sp>
      <p:sp>
        <p:nvSpPr>
          <p:cNvPr id="5" name="TextBox 4">
            <a:extLst>
              <a:ext uri="{FF2B5EF4-FFF2-40B4-BE49-F238E27FC236}">
                <a16:creationId xmlns:a16="http://schemas.microsoft.com/office/drawing/2014/main" id="{2E233189-1FBE-78E2-438B-E02F229C6225}"/>
              </a:ext>
            </a:extLst>
          </p:cNvPr>
          <p:cNvSpPr txBox="1"/>
          <p:nvPr/>
        </p:nvSpPr>
        <p:spPr>
          <a:xfrm>
            <a:off x="2041891" y="1982986"/>
            <a:ext cx="7915028" cy="2243628"/>
          </a:xfrm>
          <a:prstGeom prst="rect">
            <a:avLst/>
          </a:prstGeom>
          <a:noFill/>
        </p:spPr>
        <p:txBody>
          <a:bodyPr wrap="square" rtlCol="0">
            <a:spAutoFit/>
          </a:bodyPr>
          <a:lstStyle/>
          <a:p>
            <a:r>
              <a:rPr lang="en-GB" sz="1997"/>
              <a:t>The library’s </a:t>
            </a:r>
            <a:r>
              <a:rPr lang="en-GB" sz="1997" b="1">
                <a:solidFill>
                  <a:srgbClr val="511B6C"/>
                </a:solidFill>
              </a:rPr>
              <a:t>Community Engagement </a:t>
            </a:r>
            <a:r>
              <a:rPr lang="en-GB" sz="1997"/>
              <a:t>team run events for postgraduates:</a:t>
            </a:r>
          </a:p>
          <a:p>
            <a:endParaRPr lang="en-GB" sz="1997"/>
          </a:p>
          <a:p>
            <a:pPr marL="342480" indent="-342480">
              <a:buFont typeface="Arial" panose="020B0604020202020204" pitchFamily="34" charset="0"/>
              <a:buChar char="•"/>
            </a:pPr>
            <a:r>
              <a:rPr lang="en-GB" sz="1997" b="1">
                <a:solidFill>
                  <a:srgbClr val="511B6C"/>
                </a:solidFill>
              </a:rPr>
              <a:t>Research Refresh: </a:t>
            </a:r>
            <a:r>
              <a:rPr lang="en-GB" sz="1997"/>
              <a:t>10:30am-12:00 every Thursday in the Rex</a:t>
            </a:r>
          </a:p>
          <a:p>
            <a:pPr marL="342480" indent="-342480">
              <a:buFont typeface="Arial" panose="020B0604020202020204" pitchFamily="34" charset="0"/>
              <a:buChar char="•"/>
            </a:pPr>
            <a:r>
              <a:rPr lang="en-GB" sz="1997" b="1">
                <a:solidFill>
                  <a:srgbClr val="511B6C"/>
                </a:solidFill>
              </a:rPr>
              <a:t>PG Tips: </a:t>
            </a:r>
            <a:r>
              <a:rPr lang="en-GB" sz="1997"/>
              <a:t>3:00pm-4:00pm every Tuesday in the PG Hub</a:t>
            </a:r>
          </a:p>
          <a:p>
            <a:pPr marL="342480" indent="-342480">
              <a:buFont typeface="Arial" panose="020B0604020202020204" pitchFamily="34" charset="0"/>
              <a:buChar char="•"/>
            </a:pPr>
            <a:r>
              <a:rPr lang="en-GB" sz="1997" b="1">
                <a:solidFill>
                  <a:srgbClr val="511B6C"/>
                </a:solidFill>
              </a:rPr>
              <a:t>Write Here Write Now: </a:t>
            </a:r>
            <a:r>
              <a:rPr lang="en-GB" sz="1997"/>
              <a:t>pomodoro style writing event (various dates)</a:t>
            </a:r>
          </a:p>
          <a:p>
            <a:endParaRPr lang="en-GB" sz="1997"/>
          </a:p>
          <a:p>
            <a:r>
              <a:rPr lang="en-GB" sz="1997"/>
              <a:t>They also run a </a:t>
            </a:r>
            <a:r>
              <a:rPr lang="en-GB" sz="1997" b="1">
                <a:solidFill>
                  <a:srgbClr val="511B6C"/>
                </a:solidFill>
              </a:rPr>
              <a:t>Postgrad Realities </a:t>
            </a:r>
            <a:r>
              <a:rPr lang="en-GB" sz="1997"/>
              <a:t>course &amp; </a:t>
            </a:r>
            <a:r>
              <a:rPr lang="en-GB" sz="1997" b="1">
                <a:solidFill>
                  <a:srgbClr val="511B6C"/>
                </a:solidFill>
              </a:rPr>
              <a:t>PhD Life and Study Blogs</a:t>
            </a:r>
          </a:p>
        </p:txBody>
      </p:sp>
      <p:pic>
        <p:nvPicPr>
          <p:cNvPr id="7" name="Picture 6">
            <a:extLst>
              <a:ext uri="{FF2B5EF4-FFF2-40B4-BE49-F238E27FC236}">
                <a16:creationId xmlns:a16="http://schemas.microsoft.com/office/drawing/2014/main" id="{D0630AAC-C401-90E1-A0CB-8C4180DC3181}"/>
              </a:ext>
            </a:extLst>
          </p:cNvPr>
          <p:cNvPicPr>
            <a:picLocks noChangeAspect="1"/>
          </p:cNvPicPr>
          <p:nvPr/>
        </p:nvPicPr>
        <p:blipFill>
          <a:blip r:embed="rId2"/>
          <a:stretch>
            <a:fillRect/>
          </a:stretch>
        </p:blipFill>
        <p:spPr>
          <a:xfrm>
            <a:off x="9673252" y="3200682"/>
            <a:ext cx="953719" cy="1447696"/>
          </a:xfrm>
          <a:prstGeom prst="rect">
            <a:avLst/>
          </a:prstGeom>
        </p:spPr>
      </p:pic>
    </p:spTree>
    <p:extLst>
      <p:ext uri="{BB962C8B-B14F-4D97-AF65-F5344CB8AC3E}">
        <p14:creationId xmlns:p14="http://schemas.microsoft.com/office/powerpoint/2010/main" val="38072630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4AFD92E5-6C90-6B10-CCB2-94629528D9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62686" y="2801674"/>
            <a:ext cx="1656761" cy="1580556"/>
          </a:xfrm>
          <a:prstGeom prst="rect">
            <a:avLst/>
          </a:prstGeom>
        </p:spPr>
      </p:pic>
      <p:pic>
        <p:nvPicPr>
          <p:cNvPr id="4" name="Picture 3">
            <a:extLst>
              <a:ext uri="{FF2B5EF4-FFF2-40B4-BE49-F238E27FC236}">
                <a16:creationId xmlns:a16="http://schemas.microsoft.com/office/drawing/2014/main" id="{B7851DC4-398C-BAB0-DDC4-C46C24D1B0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41693" y="2992422"/>
            <a:ext cx="352959" cy="352959"/>
          </a:xfrm>
          <a:prstGeom prst="rect">
            <a:avLst/>
          </a:prstGeom>
        </p:spPr>
      </p:pic>
      <p:sp>
        <p:nvSpPr>
          <p:cNvPr id="9" name="TextBox 8">
            <a:extLst>
              <a:ext uri="{FF2B5EF4-FFF2-40B4-BE49-F238E27FC236}">
                <a16:creationId xmlns:a16="http://schemas.microsoft.com/office/drawing/2014/main" id="{E23BFE7D-E3DA-BA0F-FAEE-8B2E84FB1CC1}"/>
              </a:ext>
            </a:extLst>
          </p:cNvPr>
          <p:cNvSpPr txBox="1"/>
          <p:nvPr/>
        </p:nvSpPr>
        <p:spPr>
          <a:xfrm>
            <a:off x="2086778" y="3357995"/>
            <a:ext cx="2215746" cy="323165"/>
          </a:xfrm>
          <a:prstGeom prst="rect">
            <a:avLst/>
          </a:prstGeom>
          <a:noFill/>
        </p:spPr>
        <p:txBody>
          <a:bodyPr wrap="square" rtlCol="0">
            <a:spAutoFit/>
          </a:bodyPr>
          <a:lstStyle/>
          <a:p>
            <a:pPr>
              <a:defRPr/>
            </a:pPr>
            <a:r>
              <a:rPr lang="en-GB" sz="1500" kern="0">
                <a:solidFill>
                  <a:prstClr val="black"/>
                </a:solidFill>
              </a:rPr>
              <a:t>@WarwickUniLibrary</a:t>
            </a:r>
          </a:p>
        </p:txBody>
      </p:sp>
      <p:sp>
        <p:nvSpPr>
          <p:cNvPr id="10" name="TextBox 9">
            <a:extLst>
              <a:ext uri="{FF2B5EF4-FFF2-40B4-BE49-F238E27FC236}">
                <a16:creationId xmlns:a16="http://schemas.microsoft.com/office/drawing/2014/main" id="{930D52F3-E34D-6329-232C-7C6B953BF03E}"/>
              </a:ext>
            </a:extLst>
          </p:cNvPr>
          <p:cNvSpPr txBox="1"/>
          <p:nvPr/>
        </p:nvSpPr>
        <p:spPr>
          <a:xfrm>
            <a:off x="6811441" y="4319721"/>
            <a:ext cx="2316892" cy="323165"/>
          </a:xfrm>
          <a:prstGeom prst="rect">
            <a:avLst/>
          </a:prstGeom>
          <a:noFill/>
        </p:spPr>
        <p:txBody>
          <a:bodyPr wrap="square" rtlCol="0">
            <a:spAutoFit/>
          </a:bodyPr>
          <a:lstStyle/>
          <a:p>
            <a:pPr>
              <a:defRPr/>
            </a:pPr>
            <a:r>
              <a:rPr lang="en-GB" sz="1500" kern="0">
                <a:solidFill>
                  <a:prstClr val="black"/>
                </a:solidFill>
              </a:rPr>
              <a:t>@WarwickLibrary</a:t>
            </a:r>
          </a:p>
        </p:txBody>
      </p:sp>
      <p:sp>
        <p:nvSpPr>
          <p:cNvPr id="11" name="TextBox 10">
            <a:extLst>
              <a:ext uri="{FF2B5EF4-FFF2-40B4-BE49-F238E27FC236}">
                <a16:creationId xmlns:a16="http://schemas.microsoft.com/office/drawing/2014/main" id="{61A82789-76F4-AA6B-0E69-51C359946B42}"/>
              </a:ext>
            </a:extLst>
          </p:cNvPr>
          <p:cNvSpPr txBox="1"/>
          <p:nvPr/>
        </p:nvSpPr>
        <p:spPr>
          <a:xfrm>
            <a:off x="3528802" y="4303558"/>
            <a:ext cx="1947505" cy="323165"/>
          </a:xfrm>
          <a:prstGeom prst="rect">
            <a:avLst/>
          </a:prstGeom>
          <a:noFill/>
        </p:spPr>
        <p:txBody>
          <a:bodyPr wrap="square">
            <a:spAutoFit/>
          </a:bodyPr>
          <a:lstStyle/>
          <a:p>
            <a:pPr>
              <a:defRPr/>
            </a:pPr>
            <a:r>
              <a:rPr lang="en-GB" sz="1500" kern="0">
                <a:solidFill>
                  <a:prstClr val="black"/>
                </a:solidFill>
              </a:rPr>
              <a:t>@WarwickLibrary</a:t>
            </a:r>
          </a:p>
        </p:txBody>
      </p:sp>
      <p:pic>
        <p:nvPicPr>
          <p:cNvPr id="12" name="Picture 2" descr="Instagram logo and symbol, meaning, history, PNG">
            <a:extLst>
              <a:ext uri="{FF2B5EF4-FFF2-40B4-BE49-F238E27FC236}">
                <a16:creationId xmlns:a16="http://schemas.microsoft.com/office/drawing/2014/main" id="{AD9FB23C-54A3-94EB-0C33-FE1EEAFDF9D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131936" y="3930584"/>
            <a:ext cx="418854" cy="4188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X Logo PNG Vector">
            <a:extLst>
              <a:ext uri="{FF2B5EF4-FFF2-40B4-BE49-F238E27FC236}">
                <a16:creationId xmlns:a16="http://schemas.microsoft.com/office/drawing/2014/main" id="{BBC8D67C-33F5-C1F0-BF94-717A2D8BBA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20824" y="4025021"/>
            <a:ext cx="324418" cy="3244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2E7ED35-A44C-AAF1-415A-6B4803F5616E}"/>
              </a:ext>
            </a:extLst>
          </p:cNvPr>
          <p:cNvSpPr txBox="1"/>
          <p:nvPr/>
        </p:nvSpPr>
        <p:spPr>
          <a:xfrm>
            <a:off x="7969889" y="3413775"/>
            <a:ext cx="2537459" cy="323165"/>
          </a:xfrm>
          <a:prstGeom prst="rect">
            <a:avLst/>
          </a:prstGeom>
          <a:noFill/>
        </p:spPr>
        <p:txBody>
          <a:bodyPr wrap="square">
            <a:spAutoFit/>
          </a:bodyPr>
          <a:lstStyle/>
          <a:p>
            <a:pPr>
              <a:defRPr/>
            </a:pPr>
            <a:r>
              <a:rPr lang="en-GB" sz="1500" kern="0">
                <a:solidFill>
                  <a:prstClr val="black"/>
                </a:solidFill>
              </a:rPr>
              <a:t>library@warwick.ac.uk</a:t>
            </a:r>
          </a:p>
        </p:txBody>
      </p:sp>
      <p:pic>
        <p:nvPicPr>
          <p:cNvPr id="7" name="Graphic 6" descr="Envelope with solid fill">
            <a:extLst>
              <a:ext uri="{FF2B5EF4-FFF2-40B4-BE49-F238E27FC236}">
                <a16:creationId xmlns:a16="http://schemas.microsoft.com/office/drawing/2014/main" id="{04C2F96E-EBC4-4E66-1446-AFC257FEE8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55189" y="2948106"/>
            <a:ext cx="566856" cy="566856"/>
          </a:xfrm>
          <a:prstGeom prst="rect">
            <a:avLst/>
          </a:prstGeom>
        </p:spPr>
      </p:pic>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3825963" y="926995"/>
            <a:ext cx="4540076" cy="380867"/>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200"/>
              <a:t>Library Student Partners</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1524001" y="1339578"/>
            <a:ext cx="9210836"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pPr>
            <a:r>
              <a:rPr lang="en-US" sz="1500"/>
              <a:t>Helping us with our events and to help us improve the Library, are our Library Student Partners. </a:t>
            </a:r>
          </a:p>
          <a:p>
            <a:pPr algn="ctr">
              <a:lnSpc>
                <a:spcPct val="100000"/>
              </a:lnSpc>
              <a:spcBef>
                <a:spcPts val="0"/>
              </a:spcBef>
            </a:pPr>
            <a:r>
              <a:rPr lang="en-US" sz="1500"/>
              <a:t>These peers are also here to help connect with you and support you during your time at the University, so </a:t>
            </a:r>
            <a:r>
              <a:rPr lang="en-GB" sz="1500">
                <a:latin typeface="Calibri" panose="020F0502020204030204" pitchFamily="34" charset="0"/>
              </a:rPr>
              <a:t>if you</a:t>
            </a:r>
            <a:r>
              <a:rPr lang="en-GB" sz="1500">
                <a:latin typeface="Calibri" panose="020F0502020204030204" pitchFamily="34" charset="0"/>
                <a:ea typeface="Calibri" panose="020F0502020204030204" pitchFamily="34" charset="0"/>
              </a:rPr>
              <a:t> need help or have any suggestions for making the library a better place, talk to them</a:t>
            </a:r>
            <a:r>
              <a:rPr lang="en-US" sz="1500">
                <a:latin typeface="Calibri" panose="020F0502020204030204" pitchFamily="34" charset="0"/>
                <a:ea typeface="Calibri" panose="020F0502020204030204" pitchFamily="34" charset="0"/>
              </a:rPr>
              <a:t>.</a:t>
            </a:r>
          </a:p>
          <a:p>
            <a:pPr algn="ctr">
              <a:lnSpc>
                <a:spcPct val="100000"/>
              </a:lnSpc>
              <a:spcBef>
                <a:spcPts val="0"/>
              </a:spcBef>
            </a:pPr>
            <a:endParaRPr lang="en-US" sz="1500">
              <a:latin typeface="Calibri" panose="020F0502020204030204" pitchFamily="34" charset="0"/>
              <a:ea typeface="Calibri" panose="020F0502020204030204" pitchFamily="34" charset="0"/>
            </a:endParaRPr>
          </a:p>
          <a:p>
            <a:pPr algn="ctr">
              <a:lnSpc>
                <a:spcPct val="100000"/>
              </a:lnSpc>
              <a:spcBef>
                <a:spcPts val="0"/>
              </a:spcBef>
            </a:pPr>
            <a:endParaRPr lang="en-US" sz="1500">
              <a:latin typeface="Calibri" panose="020F0502020204030204" pitchFamily="34" charset="0"/>
              <a:ea typeface="Calibri" panose="020F0502020204030204" pitchFamily="34" charset="0"/>
            </a:endParaRPr>
          </a:p>
          <a:p>
            <a:pPr algn="ctr">
              <a:lnSpc>
                <a:spcPct val="100000"/>
              </a:lnSpc>
              <a:spcBef>
                <a:spcPts val="0"/>
              </a:spcBef>
            </a:pPr>
            <a:r>
              <a:rPr lang="en-US" sz="1500">
                <a:latin typeface="Calibri" panose="020F0502020204030204" pitchFamily="34" charset="0"/>
              </a:rPr>
              <a:t>You can also connect with us on Social Media or by emailing us.</a:t>
            </a:r>
            <a:endParaRPr lang="en-US" sz="1500"/>
          </a:p>
        </p:txBody>
      </p:sp>
    </p:spTree>
    <p:extLst>
      <p:ext uri="{BB962C8B-B14F-4D97-AF65-F5344CB8AC3E}">
        <p14:creationId xmlns:p14="http://schemas.microsoft.com/office/powerpoint/2010/main" val="9388741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86B04C-9385-3FD6-8901-B1FA7CBD00C2}"/>
              </a:ext>
            </a:extLst>
          </p:cNvPr>
          <p:cNvSpPr>
            <a:spLocks noGrp="1"/>
          </p:cNvSpPr>
          <p:nvPr>
            <p:ph type="title"/>
          </p:nvPr>
        </p:nvSpPr>
        <p:spPr>
          <a:xfrm>
            <a:off x="1371599" y="294538"/>
            <a:ext cx="9895951" cy="1033669"/>
          </a:xfrm>
        </p:spPr>
        <p:txBody>
          <a:bodyPr>
            <a:normAutofit/>
          </a:bodyPr>
          <a:lstStyle/>
          <a:p>
            <a:r>
              <a:rPr lang="en-US" sz="3400">
                <a:solidFill>
                  <a:srgbClr val="FFFFFF"/>
                </a:solidFill>
              </a:rPr>
              <a:t>Some PhD Processes/ The First Year at a Glance</a:t>
            </a:r>
            <a:br>
              <a:rPr lang="en-US" sz="3400"/>
            </a:br>
            <a:r>
              <a:rPr lang="en-US" sz="3400">
                <a:solidFill>
                  <a:srgbClr val="FFFFFF"/>
                </a:solidFill>
              </a:rPr>
              <a:t>(see PGR Handbook for details)</a:t>
            </a:r>
          </a:p>
        </p:txBody>
      </p:sp>
      <p:sp>
        <p:nvSpPr>
          <p:cNvPr id="3" name="Content Placeholder 2">
            <a:extLst>
              <a:ext uri="{FF2B5EF4-FFF2-40B4-BE49-F238E27FC236}">
                <a16:creationId xmlns:a16="http://schemas.microsoft.com/office/drawing/2014/main" id="{3EA3E26F-A16D-FE30-8B6D-79E38F218404}"/>
              </a:ext>
            </a:extLst>
          </p:cNvPr>
          <p:cNvSpPr>
            <a:spLocks noGrp="1"/>
          </p:cNvSpPr>
          <p:nvPr>
            <p:ph idx="1"/>
          </p:nvPr>
        </p:nvSpPr>
        <p:spPr>
          <a:xfrm>
            <a:off x="1371599" y="2318197"/>
            <a:ext cx="9724031" cy="3683358"/>
          </a:xfrm>
        </p:spPr>
        <p:txBody>
          <a:bodyPr anchor="ctr">
            <a:normAutofit/>
          </a:bodyPr>
          <a:lstStyle/>
          <a:p>
            <a:r>
              <a:rPr lang="en-US" sz="2000"/>
              <a:t>PGR Handbook at </a:t>
            </a:r>
            <a:r>
              <a:rPr lang="en-US" sz="2000">
                <a:hlinkClick r:id="rId2"/>
              </a:rPr>
              <a:t>https://warwick.ac.uk/fac/arts/english/currentstudents/postgraduate/english-handbook-pgr/your-degree-course</a:t>
            </a:r>
            <a:endParaRPr lang="en-US" sz="2000"/>
          </a:p>
          <a:p>
            <a:r>
              <a:rPr lang="en-US" sz="2000"/>
              <a:t>Regular monthly supervisions</a:t>
            </a:r>
          </a:p>
          <a:p>
            <a:r>
              <a:rPr lang="en-US" sz="2000"/>
              <a:t>Termly reviews</a:t>
            </a:r>
          </a:p>
          <a:p>
            <a:r>
              <a:rPr lang="en-US" sz="2000"/>
              <a:t>Attendance at departmental research seminars, CADRE events, etc.</a:t>
            </a:r>
          </a:p>
          <a:p>
            <a:endParaRPr lang="en-US" sz="2000"/>
          </a:p>
        </p:txBody>
      </p:sp>
    </p:spTree>
    <p:extLst>
      <p:ext uri="{BB962C8B-B14F-4D97-AF65-F5344CB8AC3E}">
        <p14:creationId xmlns:p14="http://schemas.microsoft.com/office/powerpoint/2010/main" val="39221609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DBEC17E-50CD-721B-54EA-EAB8D9E6CA9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230714-EAED-FBDF-ADB5-98505630FC11}"/>
              </a:ext>
            </a:extLst>
          </p:cNvPr>
          <p:cNvSpPr>
            <a:spLocks noGrp="1"/>
          </p:cNvSpPr>
          <p:nvPr>
            <p:ph type="title"/>
          </p:nvPr>
        </p:nvSpPr>
        <p:spPr>
          <a:xfrm>
            <a:off x="1371599" y="294538"/>
            <a:ext cx="9895951" cy="1033669"/>
          </a:xfrm>
        </p:spPr>
        <p:txBody>
          <a:bodyPr>
            <a:normAutofit/>
          </a:bodyPr>
          <a:lstStyle/>
          <a:p>
            <a:r>
              <a:rPr lang="en-US" sz="3400">
                <a:solidFill>
                  <a:srgbClr val="FFFFFF"/>
                </a:solidFill>
              </a:rPr>
              <a:t>Some PhD Processes/ The First Year at a Glance</a:t>
            </a:r>
            <a:br>
              <a:rPr lang="en-US" sz="3400">
                <a:solidFill>
                  <a:srgbClr val="FFFFFF"/>
                </a:solidFill>
              </a:rPr>
            </a:br>
            <a:r>
              <a:rPr lang="en-US" sz="3400">
                <a:solidFill>
                  <a:srgbClr val="FFFFFF"/>
                </a:solidFill>
              </a:rPr>
              <a:t>(See PGR Handbook for details.)</a:t>
            </a:r>
          </a:p>
        </p:txBody>
      </p:sp>
      <p:sp>
        <p:nvSpPr>
          <p:cNvPr id="3" name="Content Placeholder 2">
            <a:extLst>
              <a:ext uri="{FF2B5EF4-FFF2-40B4-BE49-F238E27FC236}">
                <a16:creationId xmlns:a16="http://schemas.microsoft.com/office/drawing/2014/main" id="{FC3E7999-7C67-92B0-DBFA-169532140DE3}"/>
              </a:ext>
            </a:extLst>
          </p:cNvPr>
          <p:cNvSpPr>
            <a:spLocks noGrp="1"/>
          </p:cNvSpPr>
          <p:nvPr>
            <p:ph idx="1"/>
          </p:nvPr>
        </p:nvSpPr>
        <p:spPr>
          <a:xfrm>
            <a:off x="1371599" y="2318197"/>
            <a:ext cx="9724031" cy="3683358"/>
          </a:xfrm>
        </p:spPr>
        <p:txBody>
          <a:bodyPr anchor="ctr">
            <a:normAutofit fontScale="92500" lnSpcReduction="10000"/>
          </a:bodyPr>
          <a:lstStyle/>
          <a:p>
            <a:pPr marL="0" indent="0">
              <a:buNone/>
            </a:pPr>
            <a:r>
              <a:rPr lang="en-US" sz="1700" u="sng"/>
              <a:t>Term 2:</a:t>
            </a:r>
          </a:p>
          <a:p>
            <a:r>
              <a:rPr lang="en-US" sz="1700"/>
              <a:t>Mid-term Review for M4C students (D-PGR to select reviewers)</a:t>
            </a:r>
          </a:p>
          <a:p>
            <a:r>
              <a:rPr lang="en-US" sz="1700"/>
              <a:t>M4C applications due for self-funded students in their first year</a:t>
            </a:r>
          </a:p>
          <a:p>
            <a:pPr marL="0" indent="0">
              <a:buNone/>
            </a:pPr>
            <a:endParaRPr lang="en-US" sz="1700" u="sng"/>
          </a:p>
          <a:p>
            <a:pPr marL="0" indent="0">
              <a:buNone/>
            </a:pPr>
            <a:r>
              <a:rPr lang="en-US" sz="1700" u="sng"/>
              <a:t>Term 3</a:t>
            </a:r>
          </a:p>
          <a:p>
            <a:r>
              <a:rPr lang="en-US" sz="1700"/>
              <a:t>Upgrade dossier (due 2 May for full-time, first-year students) OR Annual Review (due 25 April, for continuing students)*</a:t>
            </a:r>
            <a:br>
              <a:rPr lang="en-US" sz="1700"/>
            </a:br>
            <a:br>
              <a:rPr lang="en-US" sz="1700"/>
            </a:br>
            <a:r>
              <a:rPr lang="en-US" sz="1700"/>
              <a:t>*Deadlines for part-time students will vary—please consult the PG Professional Services Team.</a:t>
            </a:r>
          </a:p>
          <a:p>
            <a:r>
              <a:rPr lang="en-US" sz="1700"/>
              <a:t>Upgrade meetings with two members of staff from outside the supervisor/supervisory team from MPhil to PhD take place by the end of Term 3.</a:t>
            </a:r>
          </a:p>
          <a:p>
            <a:r>
              <a:rPr lang="en-US" sz="1700"/>
              <a:t>Teaching Eligibility Interview </a:t>
            </a:r>
          </a:p>
          <a:p>
            <a:r>
              <a:rPr lang="en-US" sz="1600"/>
              <a:t>Annual Postgraduate Research Symposium (in May)</a:t>
            </a:r>
          </a:p>
          <a:p>
            <a:endParaRPr lang="en-US" sz="1700"/>
          </a:p>
        </p:txBody>
      </p:sp>
    </p:spTree>
    <p:extLst>
      <p:ext uri="{BB962C8B-B14F-4D97-AF65-F5344CB8AC3E}">
        <p14:creationId xmlns:p14="http://schemas.microsoft.com/office/powerpoint/2010/main" val="2676122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727699" y="3139191"/>
            <a:ext cx="8052099" cy="3283944"/>
          </a:xfrm>
        </p:spPr>
        <p:txBody>
          <a:bodyPr>
            <a:normAutofit/>
          </a:bodyPr>
          <a:lstStyle/>
          <a:p>
            <a:r>
              <a:rPr lang="en-GB" sz="2533"/>
              <a:t>Outside of the department there are various services that can help if you are in difficulty during your degree. </a:t>
            </a:r>
          </a:p>
          <a:p>
            <a:r>
              <a:rPr lang="en-GB" sz="2533"/>
              <a:t>You can access them directly without speaking to the department first, but can also ask your personal tutor to help sign-post, if you are unsure what help you need or want to alert them to issues you are facing.</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340015" y="2155183"/>
            <a:ext cx="6707712" cy="507823"/>
          </a:xfrm>
        </p:spPr>
        <p:txBody>
          <a:bodyPr/>
          <a:lstStyle/>
          <a:p>
            <a:r>
              <a:rPr lang="en-GB"/>
              <a:t>University Support Services</a:t>
            </a:r>
          </a:p>
        </p:txBody>
      </p:sp>
    </p:spTree>
    <p:extLst>
      <p:ext uri="{BB962C8B-B14F-4D97-AF65-F5344CB8AC3E}">
        <p14:creationId xmlns:p14="http://schemas.microsoft.com/office/powerpoint/2010/main" val="27567915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93AAD-761E-292C-3E1D-9F0687FC20D4}"/>
              </a:ext>
            </a:extLst>
          </p:cNvPr>
          <p:cNvSpPr>
            <a:spLocks noGrp="1"/>
          </p:cNvSpPr>
          <p:nvPr>
            <p:ph type="title"/>
          </p:nvPr>
        </p:nvSpPr>
        <p:spPr/>
        <p:txBody>
          <a:bodyPr/>
          <a:lstStyle/>
          <a:p>
            <a:pPr algn="ctr"/>
            <a:r>
              <a:rPr lang="en-GB"/>
              <a:t>English and Comparative Literary Studies</a:t>
            </a:r>
            <a:br>
              <a:rPr lang="en-GB"/>
            </a:br>
            <a:r>
              <a:rPr lang="en-GB"/>
              <a:t>Research Groups</a:t>
            </a:r>
            <a:endParaRPr/>
          </a:p>
        </p:txBody>
      </p:sp>
      <p:sp>
        <p:nvSpPr>
          <p:cNvPr id="3" name="Content Placeholder 2">
            <a:extLst>
              <a:ext uri="{FF2B5EF4-FFF2-40B4-BE49-F238E27FC236}">
                <a16:creationId xmlns:a16="http://schemas.microsoft.com/office/drawing/2014/main" id="{8DC916DD-64CF-785B-0BD3-9B299580EFB6}"/>
              </a:ext>
            </a:extLst>
          </p:cNvPr>
          <p:cNvSpPr>
            <a:spLocks noGrp="1"/>
          </p:cNvSpPr>
          <p:nvPr>
            <p:ph idx="1"/>
          </p:nvPr>
        </p:nvSpPr>
        <p:spPr/>
        <p:txBody>
          <a:bodyPr vert="horz" lIns="91440" tIns="45720" rIns="91440" bIns="45720" rtlCol="0" anchor="t">
            <a:normAutofit/>
          </a:bodyPr>
          <a:lstStyle/>
          <a:p>
            <a:pPr marL="0" indent="0">
              <a:lnSpc>
                <a:spcPct val="150000"/>
              </a:lnSpc>
              <a:buNone/>
            </a:pPr>
            <a:r>
              <a:rPr lang="en-GB" sz="1800" kern="0">
                <a:latin typeface="Times New Roman"/>
                <a:ea typeface="Calibri"/>
                <a:cs typeface="Times New Roman"/>
              </a:rPr>
              <a:t>Warwick Research Collective (WREC): Materialist Studies in World Literature</a:t>
            </a:r>
          </a:p>
          <a:p>
            <a:pPr marL="0" indent="0">
              <a:lnSpc>
                <a:spcPct val="150000"/>
              </a:lnSpc>
              <a:buNone/>
            </a:pPr>
            <a:r>
              <a:rPr lang="en-GB" sz="1800" kern="0">
                <a:effectLst/>
                <a:latin typeface="Times New Roman"/>
                <a:ea typeface="Calibri"/>
                <a:cs typeface="Times New Roman"/>
              </a:rPr>
              <a:t>American Studies </a:t>
            </a:r>
            <a:endParaRPr lang="en-GB" sz="1800" kern="100">
              <a:effectLst/>
              <a:latin typeface="Times New Roman"/>
              <a:ea typeface="Calibri"/>
              <a:cs typeface="Times New Roman"/>
            </a:endParaRPr>
          </a:p>
          <a:p>
            <a:pPr marL="0" indent="0">
              <a:lnSpc>
                <a:spcPct val="150000"/>
              </a:lnSpc>
              <a:buNone/>
            </a:pPr>
            <a:r>
              <a:rPr lang="en-GB" sz="1800" kern="0">
                <a:effectLst/>
                <a:latin typeface="Times New Roman"/>
                <a:ea typeface="Calibri"/>
                <a:cs typeface="Times New Roman"/>
              </a:rPr>
              <a:t>Environmental Humanities</a:t>
            </a:r>
            <a:r>
              <a:rPr lang="en-GB" sz="1800" kern="0">
                <a:effectLst/>
                <a:latin typeface="Times New Roman"/>
                <a:ea typeface="MS Gothic"/>
                <a:cs typeface="Times New Roman"/>
              </a:rPr>
              <a:t>/</a:t>
            </a:r>
            <a:r>
              <a:rPr lang="en-GB" sz="1800" kern="0">
                <a:effectLst/>
                <a:latin typeface="Times New Roman"/>
                <a:ea typeface="Calibri"/>
                <a:cs typeface="Times New Roman"/>
              </a:rPr>
              <a:t>Centre for </a:t>
            </a:r>
            <a:r>
              <a:rPr lang="en-GB" sz="1800" kern="0" err="1">
                <a:effectLst/>
                <a:latin typeface="Times New Roman"/>
                <a:ea typeface="Calibri"/>
                <a:cs typeface="Times New Roman"/>
              </a:rPr>
              <a:t>Ecopoetics</a:t>
            </a:r>
            <a:r>
              <a:rPr lang="en-GB" sz="1800" kern="0">
                <a:effectLst/>
                <a:latin typeface="Times New Roman"/>
                <a:ea typeface="Calibri"/>
                <a:cs typeface="Times New Roman"/>
              </a:rPr>
              <a:t> </a:t>
            </a:r>
            <a:endParaRPr lang="en-GB" sz="1800" kern="100">
              <a:effectLst/>
              <a:latin typeface="Times New Roman"/>
              <a:ea typeface="Calibri"/>
              <a:cs typeface="Times New Roman"/>
            </a:endParaRPr>
          </a:p>
          <a:p>
            <a:pPr marL="0" indent="0">
              <a:lnSpc>
                <a:spcPct val="150000"/>
              </a:lnSpc>
              <a:buNone/>
            </a:pPr>
            <a:r>
              <a:rPr lang="en-GB" sz="1800" kern="0">
                <a:effectLst/>
                <a:latin typeface="Times New Roman"/>
                <a:ea typeface="Calibri"/>
                <a:cs typeface="Times New Roman"/>
              </a:rPr>
              <a:t>Comparative Religions and Literatures (</a:t>
            </a:r>
            <a:r>
              <a:rPr lang="en-GB" sz="1800" kern="0">
                <a:latin typeface="Times New Roman"/>
                <a:ea typeface="Calibri"/>
                <a:cs typeface="Times New Roman"/>
              </a:rPr>
              <a:t>CORAL</a:t>
            </a:r>
            <a:r>
              <a:rPr lang="en-GB" sz="1800" kern="0">
                <a:effectLst/>
                <a:latin typeface="Times New Roman"/>
                <a:ea typeface="Calibri"/>
                <a:cs typeface="Times New Roman"/>
              </a:rPr>
              <a:t>)</a:t>
            </a:r>
            <a:endParaRPr lang="en-GB" sz="1800" kern="100">
              <a:effectLst/>
              <a:latin typeface="Times New Roman"/>
              <a:ea typeface="Calibri"/>
              <a:cs typeface="Times New Roman"/>
            </a:endParaRPr>
          </a:p>
          <a:p>
            <a:pPr marL="0" indent="0">
              <a:lnSpc>
                <a:spcPct val="150000"/>
              </a:lnSpc>
              <a:buNone/>
            </a:pPr>
            <a:r>
              <a:rPr lang="en-GB" sz="1800" kern="0">
                <a:effectLst/>
                <a:latin typeface="Times New Roman"/>
                <a:ea typeface="Calibri"/>
                <a:cs typeface="Times New Roman"/>
              </a:rPr>
              <a:t>Critical Theory Network </a:t>
            </a:r>
            <a:endParaRPr lang="en-GB" sz="1800" kern="100">
              <a:effectLst/>
              <a:latin typeface="Times New Roman"/>
              <a:ea typeface="Calibri"/>
              <a:cs typeface="Times New Roman"/>
            </a:endParaRPr>
          </a:p>
          <a:p>
            <a:pPr marL="0" indent="0">
              <a:lnSpc>
                <a:spcPct val="150000"/>
              </a:lnSpc>
              <a:buNone/>
            </a:pPr>
            <a:r>
              <a:rPr lang="en-GB" sz="1800" kern="0">
                <a:effectLst/>
                <a:latin typeface="Times New Roman"/>
                <a:ea typeface="Calibri"/>
                <a:cs typeface="Times New Roman"/>
              </a:rPr>
              <a:t>Feminist Dissent</a:t>
            </a:r>
            <a:endParaRPr lang="en-GB" sz="1800" kern="100">
              <a:effectLst/>
              <a:latin typeface="Times New Roman"/>
              <a:ea typeface="Calibri"/>
              <a:cs typeface="Times New Roman"/>
            </a:endParaRPr>
          </a:p>
          <a:p>
            <a:pPr marL="0" indent="0">
              <a:lnSpc>
                <a:spcPct val="150000"/>
              </a:lnSpc>
              <a:buNone/>
            </a:pPr>
            <a:r>
              <a:rPr lang="en-GB" sz="1800" kern="0">
                <a:effectLst/>
                <a:latin typeface="Times New Roman"/>
                <a:ea typeface="Calibri"/>
                <a:cs typeface="Times New Roman"/>
              </a:rPr>
              <a:t>Poetry at Warwick (PAW)</a:t>
            </a:r>
            <a:endParaRPr lang="en-GB" sz="1800" kern="100">
              <a:effectLst/>
              <a:latin typeface="Times New Roman"/>
              <a:ea typeface="Calibri"/>
              <a:cs typeface="Times New Roman"/>
            </a:endParaRPr>
          </a:p>
          <a:p>
            <a:pPr marL="0" indent="0">
              <a:lnSpc>
                <a:spcPct val="150000"/>
              </a:lnSpc>
              <a:buNone/>
            </a:pPr>
            <a:r>
              <a:rPr lang="en-GB" sz="1800" kern="0">
                <a:latin typeface="Times New Roman"/>
                <a:ea typeface="Calibri"/>
                <a:cs typeface="Times New Roman"/>
              </a:rPr>
              <a:t>Medical</a:t>
            </a:r>
            <a:r>
              <a:rPr lang="en-GB" sz="1800" kern="0">
                <a:effectLst/>
                <a:latin typeface="Times New Roman"/>
                <a:ea typeface="Calibri"/>
                <a:cs typeface="Times New Roman"/>
              </a:rPr>
              <a:t> Humanities</a:t>
            </a:r>
            <a:endParaRPr lang="en-GB">
              <a:latin typeface="Times New Roman"/>
              <a:ea typeface="Calibri"/>
              <a:cs typeface="Times New Roman"/>
            </a:endParaRPr>
          </a:p>
        </p:txBody>
      </p:sp>
    </p:spTree>
    <p:extLst>
      <p:ext uri="{BB962C8B-B14F-4D97-AF65-F5344CB8AC3E}">
        <p14:creationId xmlns:p14="http://schemas.microsoft.com/office/powerpoint/2010/main" val="33234894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parklers on glass jar">
            <a:extLst>
              <a:ext uri="{FF2B5EF4-FFF2-40B4-BE49-F238E27FC236}">
                <a16:creationId xmlns:a16="http://schemas.microsoft.com/office/drawing/2014/main" id="{44497520-0865-E3BC-35DA-51AAD0007272}"/>
              </a:ext>
            </a:extLst>
          </p:cNvPr>
          <p:cNvPicPr>
            <a:picLocks noChangeAspect="1"/>
          </p:cNvPicPr>
          <p:nvPr/>
        </p:nvPicPr>
        <p:blipFill rotWithShape="1">
          <a:blip r:embed="rId2"/>
          <a:srcRect l="2021" t="23391" r="7070"/>
          <a:stretch/>
        </p:blipFill>
        <p:spPr>
          <a:xfrm>
            <a:off x="20" y="10"/>
            <a:ext cx="12191981" cy="6857990"/>
          </a:xfrm>
          <a:prstGeom prst="rect">
            <a:avLst/>
          </a:prstGeom>
        </p:spPr>
      </p:pic>
      <p:sp>
        <p:nvSpPr>
          <p:cNvPr id="18" name="Rectangle 17">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3A6E36-5202-184C-9D64-90CCE7A539F9}"/>
              </a:ext>
            </a:extLst>
          </p:cNvPr>
          <p:cNvSpPr>
            <a:spLocks noGrp="1"/>
          </p:cNvSpPr>
          <p:nvPr>
            <p:ph type="ctrTitle"/>
          </p:nvPr>
        </p:nvSpPr>
        <p:spPr>
          <a:xfrm>
            <a:off x="404553" y="3091928"/>
            <a:ext cx="9078562" cy="2387600"/>
          </a:xfrm>
        </p:spPr>
        <p:txBody>
          <a:bodyPr>
            <a:normAutofit/>
          </a:bodyPr>
          <a:lstStyle/>
          <a:p>
            <a:pPr algn="l"/>
            <a:r>
              <a:rPr lang="en-US" sz="6600"/>
              <a:t>HINDSIGHT is 2020</a:t>
            </a:r>
          </a:p>
        </p:txBody>
      </p:sp>
      <p:sp>
        <p:nvSpPr>
          <p:cNvPr id="20" name="Rectangle: Rounded Corners 19">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4C36BF19-14BB-2541-87CB-422DE1DA8753}"/>
              </a:ext>
            </a:extLst>
          </p:cNvPr>
          <p:cNvSpPr>
            <a:spLocks noGrp="1"/>
          </p:cNvSpPr>
          <p:nvPr>
            <p:ph type="subTitle" idx="1"/>
          </p:nvPr>
        </p:nvSpPr>
        <p:spPr>
          <a:xfrm>
            <a:off x="404553" y="5624945"/>
            <a:ext cx="9078562" cy="592975"/>
          </a:xfrm>
        </p:spPr>
        <p:txBody>
          <a:bodyPr anchor="ctr">
            <a:normAutofit/>
          </a:bodyPr>
          <a:lstStyle/>
          <a:p>
            <a:pPr algn="l"/>
            <a:r>
              <a:rPr lang="en-US"/>
              <a:t>Messages from ECLS staff</a:t>
            </a:r>
          </a:p>
        </p:txBody>
      </p:sp>
    </p:spTree>
    <p:extLst>
      <p:ext uri="{BB962C8B-B14F-4D97-AF65-F5344CB8AC3E}">
        <p14:creationId xmlns:p14="http://schemas.microsoft.com/office/powerpoint/2010/main" val="3521630992"/>
      </p:ext>
    </p:extLst>
  </p:cSld>
  <p:clrMapOvr>
    <a:overrideClrMapping bg1="dk1" tx1="lt1" bg2="dk2" tx2="lt2" accent1="accent1" accent2="accent2" accent3="accent3" accent4="accent4" accent5="accent5" accent6="accent6" hlink="hlink" folHlink="folHlink"/>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9632D-50BD-754B-8209-35B70B78F4B6}"/>
              </a:ext>
            </a:extLst>
          </p:cNvPr>
          <p:cNvSpPr>
            <a:spLocks noGrp="1"/>
          </p:cNvSpPr>
          <p:nvPr>
            <p:ph type="title"/>
          </p:nvPr>
        </p:nvSpPr>
        <p:spPr>
          <a:xfrm>
            <a:off x="1653363" y="365760"/>
            <a:ext cx="9367203" cy="1188720"/>
          </a:xfrm>
        </p:spPr>
        <p:txBody>
          <a:bodyPr>
            <a:normAutofit/>
          </a:bodyPr>
          <a:lstStyle/>
          <a:p>
            <a:r>
              <a:rPr lang="en-US"/>
              <a:t>We contain multitudes…</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D1AB7F20-032D-E041-8BC5-109FC396C6DD}"/>
              </a:ext>
            </a:extLst>
          </p:cNvPr>
          <p:cNvSpPr>
            <a:spLocks noGrp="1"/>
          </p:cNvSpPr>
          <p:nvPr>
            <p:ph idx="1"/>
          </p:nvPr>
        </p:nvSpPr>
        <p:spPr>
          <a:xfrm>
            <a:off x="1653363" y="2176272"/>
            <a:ext cx="9367204" cy="4041648"/>
          </a:xfrm>
        </p:spPr>
        <p:txBody>
          <a:bodyPr anchor="t">
            <a:normAutofit/>
          </a:bodyPr>
          <a:lstStyle/>
          <a:p>
            <a:pPr marL="0" indent="0">
              <a:buNone/>
            </a:pPr>
            <a:r>
              <a:rPr lang="en-GB" sz="2400"/>
              <a:t>If there is one thing I wish I had known when I started my PhD, it is that the project I started on could never be contained by a thesis. The thesis is just one draft of many to come. To paraphrase Paul Valery, a thesis is never completed, only abandoned. </a:t>
            </a:r>
            <a:br>
              <a:rPr lang="en-GB" sz="2400"/>
            </a:br>
            <a:br>
              <a:rPr lang="en-GB" sz="2400"/>
            </a:br>
            <a:r>
              <a:rPr lang="en-GB" sz="2400"/>
              <a:t>Also, choose your mentors wisely--their mark will live long in your work. Make the most of your mentors and take care of them--as much as you need and value their support, they value yours. And they won't be around forever. Ars longa, vita brevis! </a:t>
            </a:r>
          </a:p>
          <a:p>
            <a:endParaRPr lang="en-GB" sz="2400"/>
          </a:p>
          <a:p>
            <a:pPr marL="0" indent="0">
              <a:buNone/>
            </a:pPr>
            <a:r>
              <a:rPr lang="en-GB" sz="2400"/>
              <a:t>Jonathan Skinner</a:t>
            </a:r>
            <a:endParaRPr lang="en-US" sz="2400"/>
          </a:p>
        </p:txBody>
      </p:sp>
    </p:spTree>
    <p:extLst>
      <p:ext uri="{BB962C8B-B14F-4D97-AF65-F5344CB8AC3E}">
        <p14:creationId xmlns:p14="http://schemas.microsoft.com/office/powerpoint/2010/main" val="156361183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FDD150-3D05-D241-A79A-19D6C91BFF84}"/>
              </a:ext>
            </a:extLst>
          </p:cNvPr>
          <p:cNvSpPr>
            <a:spLocks noGrp="1"/>
          </p:cNvSpPr>
          <p:nvPr>
            <p:ph type="title"/>
          </p:nvPr>
        </p:nvSpPr>
        <p:spPr>
          <a:xfrm>
            <a:off x="643467" y="321734"/>
            <a:ext cx="10905066" cy="1135737"/>
          </a:xfrm>
        </p:spPr>
        <p:txBody>
          <a:bodyPr>
            <a:normAutofit/>
          </a:bodyPr>
          <a:lstStyle/>
          <a:p>
            <a:r>
              <a:rPr lang="en-US" sz="3600"/>
              <a:t>Perfection is an illusion…</a:t>
            </a:r>
          </a:p>
        </p:txBody>
      </p:sp>
      <p:sp>
        <p:nvSpPr>
          <p:cNvPr id="7" name="Content Placeholder 2">
            <a:extLst>
              <a:ext uri="{FF2B5EF4-FFF2-40B4-BE49-F238E27FC236}">
                <a16:creationId xmlns:a16="http://schemas.microsoft.com/office/drawing/2014/main" id="{0C7C217E-ECB8-5C48-9210-5AC39ED401FD}"/>
              </a:ext>
            </a:extLst>
          </p:cNvPr>
          <p:cNvSpPr>
            <a:spLocks noGrp="1"/>
          </p:cNvSpPr>
          <p:nvPr>
            <p:ph idx="1"/>
          </p:nvPr>
        </p:nvSpPr>
        <p:spPr>
          <a:xfrm>
            <a:off x="643467" y="1782981"/>
            <a:ext cx="10905066" cy="4393982"/>
          </a:xfrm>
        </p:spPr>
        <p:txBody>
          <a:bodyPr>
            <a:normAutofit/>
          </a:bodyPr>
          <a:lstStyle/>
          <a:p>
            <a:pPr marL="0" indent="0" fontAlgn="base">
              <a:buNone/>
            </a:pPr>
            <a:r>
              <a:rPr lang="en-GB" sz="2000"/>
              <a:t>The one thing I would tell my younger self embarking on the PhD is that this is as good as it gets 🙂</a:t>
            </a:r>
          </a:p>
          <a:p>
            <a:pPr marL="0" indent="0" fontAlgn="base">
              <a:buNone/>
            </a:pPr>
            <a:br>
              <a:rPr lang="en-GB" sz="2000"/>
            </a:br>
            <a:r>
              <a:rPr lang="en-GB" sz="2000"/>
              <a:t>But one thing a supervisor said to me right at the beginning which always stuck with me, and I now say it to my students: you never finish a PhD, you just abandon it. It sounds cynical, but actually it was very insightful -- perfection is an illusion, and there's always another book or article to read, but at some point you just have to accept it is what it is and it's time to stop!</a:t>
            </a:r>
          </a:p>
          <a:p>
            <a:pPr fontAlgn="base"/>
            <a:endParaRPr lang="en-GB" sz="2000"/>
          </a:p>
          <a:p>
            <a:pPr marL="0" indent="0" fontAlgn="base">
              <a:buNone/>
            </a:pPr>
            <a:r>
              <a:rPr lang="en-GB" sz="2000"/>
              <a:t>Mark Storey</a:t>
            </a:r>
            <a:br>
              <a:rPr lang="en-GB" sz="2000"/>
            </a:br>
            <a:endParaRPr lang="en-US" sz="2000"/>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1031691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80A2B8-4392-BD44-94BA-D6069D115BA3}"/>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300" kern="1200">
                <a:solidFill>
                  <a:srgbClr val="FFFFFF"/>
                </a:solidFill>
                <a:latin typeface="+mj-lt"/>
                <a:ea typeface="+mj-ea"/>
                <a:cs typeface="+mj-cs"/>
              </a:rPr>
              <a:t>I’m not feeling that right now… </a:t>
            </a:r>
            <a:br>
              <a:rPr lang="en-US" sz="3300" kern="1200">
                <a:solidFill>
                  <a:srgbClr val="FFFFFF"/>
                </a:solidFill>
                <a:latin typeface="+mj-lt"/>
                <a:ea typeface="+mj-ea"/>
                <a:cs typeface="+mj-cs"/>
              </a:rPr>
            </a:br>
            <a:r>
              <a:rPr lang="en-US" sz="3300" kern="1200">
                <a:solidFill>
                  <a:srgbClr val="FFFFFF"/>
                </a:solidFill>
                <a:latin typeface="+mj-lt"/>
                <a:ea typeface="+mj-ea"/>
                <a:cs typeface="+mj-cs"/>
              </a:rPr>
              <a:t>from Paulo de Medeiros</a:t>
            </a:r>
          </a:p>
        </p:txBody>
      </p:sp>
      <p:pic>
        <p:nvPicPr>
          <p:cNvPr id="4" name="Content Placeholder 3">
            <a:extLst>
              <a:ext uri="{FF2B5EF4-FFF2-40B4-BE49-F238E27FC236}">
                <a16:creationId xmlns:a16="http://schemas.microsoft.com/office/drawing/2014/main" id="{A6AE7C31-E5A6-8042-BD89-87BA3852EC19}"/>
              </a:ext>
            </a:extLst>
          </p:cNvPr>
          <p:cNvPicPr>
            <a:picLocks noGrp="1" noChangeAspect="1"/>
          </p:cNvPicPr>
          <p:nvPr>
            <p:ph idx="1"/>
          </p:nvPr>
        </p:nvPicPr>
        <p:blipFill>
          <a:blip r:embed="rId2"/>
          <a:stretch>
            <a:fillRect/>
          </a:stretch>
        </p:blipFill>
        <p:spPr>
          <a:xfrm>
            <a:off x="4777316" y="842694"/>
            <a:ext cx="6780700" cy="5170283"/>
          </a:xfrm>
          <a:prstGeom prst="rect">
            <a:avLst/>
          </a:prstGeom>
        </p:spPr>
      </p:pic>
    </p:spTree>
    <p:extLst>
      <p:ext uri="{BB962C8B-B14F-4D97-AF65-F5344CB8AC3E}">
        <p14:creationId xmlns:p14="http://schemas.microsoft.com/office/powerpoint/2010/main" val="111904213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n open book and on top are eyeglasses and pen">
            <a:extLst>
              <a:ext uri="{FF2B5EF4-FFF2-40B4-BE49-F238E27FC236}">
                <a16:creationId xmlns:a16="http://schemas.microsoft.com/office/drawing/2014/main" id="{28091ABC-AF90-E01D-9E0F-57015939D21F}"/>
              </a:ext>
            </a:extLst>
          </p:cNvPr>
          <p:cNvPicPr>
            <a:picLocks noChangeAspect="1"/>
          </p:cNvPicPr>
          <p:nvPr/>
        </p:nvPicPr>
        <p:blipFill rotWithShape="1">
          <a:blip r:embed="rId2"/>
          <a:srcRect r="5882" b="-1"/>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003DE4-F91A-4040-99F2-B89D95CB2CBD}"/>
              </a:ext>
            </a:extLst>
          </p:cNvPr>
          <p:cNvSpPr>
            <a:spLocks noGrp="1"/>
          </p:cNvSpPr>
          <p:nvPr>
            <p:ph type="title"/>
          </p:nvPr>
        </p:nvSpPr>
        <p:spPr>
          <a:xfrm>
            <a:off x="7531610" y="365125"/>
            <a:ext cx="3822189" cy="1899912"/>
          </a:xfrm>
        </p:spPr>
        <p:txBody>
          <a:bodyPr>
            <a:normAutofit/>
          </a:bodyPr>
          <a:lstStyle/>
          <a:p>
            <a:r>
              <a:rPr lang="en-US" sz="4000"/>
              <a:t>Write, write, write</a:t>
            </a:r>
          </a:p>
        </p:txBody>
      </p:sp>
      <p:sp>
        <p:nvSpPr>
          <p:cNvPr id="3" name="Content Placeholder 2">
            <a:extLst>
              <a:ext uri="{FF2B5EF4-FFF2-40B4-BE49-F238E27FC236}">
                <a16:creationId xmlns:a16="http://schemas.microsoft.com/office/drawing/2014/main" id="{A031C1FB-5B14-F049-86C9-C10B7701B32D}"/>
              </a:ext>
            </a:extLst>
          </p:cNvPr>
          <p:cNvSpPr>
            <a:spLocks noGrp="1"/>
          </p:cNvSpPr>
          <p:nvPr>
            <p:ph idx="1"/>
          </p:nvPr>
        </p:nvSpPr>
        <p:spPr>
          <a:xfrm>
            <a:off x="7531610" y="2434201"/>
            <a:ext cx="3822189" cy="3742762"/>
          </a:xfrm>
        </p:spPr>
        <p:txBody>
          <a:bodyPr>
            <a:normAutofit/>
          </a:bodyPr>
          <a:lstStyle/>
          <a:p>
            <a:pPr marL="0" indent="0" fontAlgn="base">
              <a:buNone/>
            </a:pPr>
            <a:r>
              <a:rPr lang="en-GB" sz="1300"/>
              <a:t>If there is one thing I wish I had known when I started my PhD, it's that it's NEVER too early to start writing. Writing always helps-- it's a process as much as a product. </a:t>
            </a:r>
          </a:p>
          <a:p>
            <a:pPr marL="0" indent="0" fontAlgn="base">
              <a:buNone/>
            </a:pPr>
            <a:br>
              <a:rPr lang="en-GB" sz="1300"/>
            </a:br>
            <a:r>
              <a:rPr lang="en-GB" sz="1300"/>
              <a:t>E. L. Doctorow on writing:  'Writing a novel is like driving a car at night. You can see only as far as your headlights, but you can make the whole trip that way.'  [Perhaps not entirely helpful for a PhD but will help them get through the first year, perhaps.]</a:t>
            </a:r>
          </a:p>
          <a:p>
            <a:pPr marL="0" indent="0" fontAlgn="base">
              <a:buNone/>
            </a:pPr>
            <a:br>
              <a:rPr lang="en-GB" sz="1300"/>
            </a:br>
            <a:r>
              <a:rPr lang="en-GB" sz="1300"/>
              <a:t>Anne Lamott in </a:t>
            </a:r>
            <a:r>
              <a:rPr lang="en-GB" sz="1300" i="1"/>
              <a:t>Bird by Bird</a:t>
            </a:r>
            <a:r>
              <a:rPr lang="en-GB" sz="1300"/>
              <a:t>:  “Almost all good writing begins with terrible first efforts. You need to start somewhere.”</a:t>
            </a:r>
          </a:p>
          <a:p>
            <a:pPr fontAlgn="base"/>
            <a:endParaRPr lang="en-GB" sz="1300"/>
          </a:p>
          <a:p>
            <a:pPr marL="0" indent="0" fontAlgn="base">
              <a:buNone/>
            </a:pPr>
            <a:r>
              <a:rPr lang="en-GB" sz="1300"/>
              <a:t>Liz Barry</a:t>
            </a:r>
          </a:p>
          <a:p>
            <a:endParaRPr lang="en-US" sz="1300"/>
          </a:p>
        </p:txBody>
      </p:sp>
    </p:spTree>
    <p:extLst>
      <p:ext uri="{BB962C8B-B14F-4D97-AF65-F5344CB8AC3E}">
        <p14:creationId xmlns:p14="http://schemas.microsoft.com/office/powerpoint/2010/main" val="8111739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A36257-57F3-0540-AFC0-A63F9983CDD8}"/>
              </a:ext>
            </a:extLst>
          </p:cNvPr>
          <p:cNvSpPr>
            <a:spLocks noGrp="1"/>
          </p:cNvSpPr>
          <p:nvPr>
            <p:ph type="title"/>
          </p:nvPr>
        </p:nvSpPr>
        <p:spPr>
          <a:xfrm>
            <a:off x="841248" y="548640"/>
            <a:ext cx="3600860" cy="5431536"/>
          </a:xfrm>
        </p:spPr>
        <p:txBody>
          <a:bodyPr>
            <a:normAutofit/>
          </a:bodyPr>
          <a:lstStyle/>
          <a:p>
            <a:r>
              <a:rPr lang="en-US" sz="5400"/>
              <a:t>Good enough is good enough</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894DD42-9F38-014B-B158-80841546539F}"/>
              </a:ext>
            </a:extLst>
          </p:cNvPr>
          <p:cNvSpPr>
            <a:spLocks noGrp="1"/>
          </p:cNvSpPr>
          <p:nvPr>
            <p:ph idx="1"/>
          </p:nvPr>
        </p:nvSpPr>
        <p:spPr>
          <a:xfrm>
            <a:off x="5126418" y="552091"/>
            <a:ext cx="6224335" cy="5431536"/>
          </a:xfrm>
        </p:spPr>
        <p:txBody>
          <a:bodyPr anchor="ctr">
            <a:normAutofit/>
          </a:bodyPr>
          <a:lstStyle/>
          <a:p>
            <a:pPr marL="0" indent="0" fontAlgn="base">
              <a:buNone/>
            </a:pPr>
            <a:r>
              <a:rPr lang="en-GB" sz="2000"/>
              <a:t>Jenny Mak’s PhD Life Blog</a:t>
            </a:r>
          </a:p>
          <a:p>
            <a:pPr marL="0" indent="0" fontAlgn="base">
              <a:buNone/>
            </a:pPr>
            <a:r>
              <a:rPr lang="en-GB" sz="2000"/>
              <a:t>“Good enough” [is] good enough. </a:t>
            </a:r>
          </a:p>
          <a:p>
            <a:pPr marL="0" indent="0" fontAlgn="base">
              <a:buNone/>
            </a:pPr>
            <a:r>
              <a:rPr lang="en-GB" sz="2000">
                <a:hlinkClick r:id="rId2"/>
              </a:rPr>
              <a:t>https://www.jennywhmak.com/published-works</a:t>
            </a:r>
            <a:endParaRPr lang="en-GB" sz="2000"/>
          </a:p>
          <a:p>
            <a:pPr marL="0" indent="0" fontAlgn="base">
              <a:buNone/>
            </a:pPr>
            <a:endParaRPr lang="en-GB" sz="2000"/>
          </a:p>
          <a:p>
            <a:pPr marL="0" indent="0" fontAlgn="base">
              <a:buNone/>
            </a:pPr>
            <a:endParaRPr lang="en-GB" sz="2000"/>
          </a:p>
          <a:p>
            <a:pPr marL="0" indent="0" fontAlgn="base">
              <a:buNone/>
            </a:pPr>
            <a:r>
              <a:rPr lang="en-GB" sz="2000"/>
              <a:t>Check out Petra Kolber’s </a:t>
            </a:r>
            <a:r>
              <a:rPr lang="en-GB" sz="2000" i="1"/>
              <a:t>TED</a:t>
            </a:r>
            <a:r>
              <a:rPr lang="en-GB" sz="2000"/>
              <a:t> talk titled </a:t>
            </a:r>
            <a:r>
              <a:rPr lang="en-GB" sz="2000">
                <a:hlinkClick r:id="rId3"/>
              </a:rPr>
              <a:t>“The Perfection Detox”</a:t>
            </a:r>
            <a:r>
              <a:rPr lang="en-GB" sz="2000"/>
              <a:t> </a:t>
            </a:r>
          </a:p>
          <a:p>
            <a:pPr marL="0" indent="0" fontAlgn="base">
              <a:buNone/>
            </a:pPr>
            <a:r>
              <a:rPr lang="en-GB" sz="2000"/>
              <a:t>for some sharp insights into the perils of perfectionism.</a:t>
            </a:r>
          </a:p>
          <a:p>
            <a:pPr marL="0" indent="0" fontAlgn="base">
              <a:buNone/>
            </a:pPr>
            <a:endParaRPr lang="en-GB" sz="2000"/>
          </a:p>
          <a:p>
            <a:pPr marL="0" indent="0" fontAlgn="base">
              <a:buNone/>
            </a:pPr>
            <a:r>
              <a:rPr lang="en-GB" sz="2000"/>
              <a:t>Piled Higher and Deeper: PHD Comics</a:t>
            </a:r>
          </a:p>
          <a:p>
            <a:pPr marL="0" indent="0" fontAlgn="base">
              <a:buNone/>
            </a:pPr>
            <a:r>
              <a:rPr lang="en-GB" sz="2000"/>
              <a:t>On Twitter, Youtube and Instagram</a:t>
            </a:r>
          </a:p>
          <a:p>
            <a:pPr marL="0" indent="0" fontAlgn="base">
              <a:buNone/>
            </a:pPr>
            <a:endParaRPr lang="en-GB" sz="2000"/>
          </a:p>
          <a:p>
            <a:pPr marL="0" indent="0" fontAlgn="base">
              <a:buNone/>
            </a:pPr>
            <a:r>
              <a:rPr lang="en-GB" sz="2000"/>
              <a:t>(contributed by Liz Barry and Paulo de Medeiros )</a:t>
            </a:r>
          </a:p>
          <a:p>
            <a:endParaRPr lang="en-US" sz="2000"/>
          </a:p>
        </p:txBody>
      </p:sp>
    </p:spTree>
    <p:extLst>
      <p:ext uri="{BB962C8B-B14F-4D97-AF65-F5344CB8AC3E}">
        <p14:creationId xmlns:p14="http://schemas.microsoft.com/office/powerpoint/2010/main" val="24953929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E96E830-C193-494E-84F5-1BEA0CB2D9A4}"/>
              </a:ext>
            </a:extLst>
          </p:cNvPr>
          <p:cNvSpPr>
            <a:spLocks noGrp="1"/>
          </p:cNvSpPr>
          <p:nvPr>
            <p:ph type="title"/>
          </p:nvPr>
        </p:nvSpPr>
        <p:spPr>
          <a:xfrm>
            <a:off x="621792" y="1161288"/>
            <a:ext cx="3602736" cy="4526280"/>
          </a:xfrm>
        </p:spPr>
        <p:txBody>
          <a:bodyPr>
            <a:normAutofit/>
          </a:bodyPr>
          <a:lstStyle/>
          <a:p>
            <a:r>
              <a:rPr lang="en-US" sz="4000"/>
              <a:t>Learn by making mistakes</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7756CA2D-FB2B-1540-A6A2-EA0FEE98B39D}"/>
              </a:ext>
            </a:extLst>
          </p:cNvPr>
          <p:cNvSpPr>
            <a:spLocks noGrp="1"/>
          </p:cNvSpPr>
          <p:nvPr>
            <p:ph idx="1"/>
          </p:nvPr>
        </p:nvSpPr>
        <p:spPr>
          <a:xfrm>
            <a:off x="5434149" y="932688"/>
            <a:ext cx="5916603" cy="4992624"/>
          </a:xfrm>
        </p:spPr>
        <p:txBody>
          <a:bodyPr anchor="ctr">
            <a:normAutofit/>
          </a:bodyPr>
          <a:lstStyle/>
          <a:p>
            <a:pPr marL="0" indent="0">
              <a:buNone/>
            </a:pPr>
            <a:r>
              <a:rPr lang="en-GB" sz="2000"/>
              <a:t>If there is one thing I wish I had known when I started my PhD, it is... if you're anything like me, you will make many mistakes along the way, and that is completely ok, even if the stakes seem high -- be patient with yourself; you are learning, and the only way to learn is by making mistakes.</a:t>
            </a:r>
          </a:p>
          <a:p>
            <a:pPr marL="0" indent="0">
              <a:buNone/>
            </a:pPr>
            <a:endParaRPr lang="en-GB" sz="2000"/>
          </a:p>
          <a:p>
            <a:pPr marL="0" indent="0">
              <a:buNone/>
            </a:pPr>
            <a:r>
              <a:rPr lang="en-GB" sz="2000"/>
              <a:t>Matt Franks</a:t>
            </a:r>
            <a:endParaRPr lang="en-US" sz="2000"/>
          </a:p>
        </p:txBody>
      </p:sp>
    </p:spTree>
    <p:extLst>
      <p:ext uri="{BB962C8B-B14F-4D97-AF65-F5344CB8AC3E}">
        <p14:creationId xmlns:p14="http://schemas.microsoft.com/office/powerpoint/2010/main" val="98285080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BA5C3F-4C16-8E44-BCD5-FF61E1CDB07A}"/>
              </a:ext>
            </a:extLst>
          </p:cNvPr>
          <p:cNvSpPr>
            <a:spLocks noGrp="1"/>
          </p:cNvSpPr>
          <p:nvPr>
            <p:ph type="title"/>
          </p:nvPr>
        </p:nvSpPr>
        <p:spPr>
          <a:xfrm>
            <a:off x="640080" y="325369"/>
            <a:ext cx="4368602" cy="1956841"/>
          </a:xfrm>
        </p:spPr>
        <p:txBody>
          <a:bodyPr anchor="b">
            <a:normAutofit/>
          </a:bodyPr>
          <a:lstStyle/>
          <a:p>
            <a:r>
              <a:rPr lang="en-US" sz="5400"/>
              <a:t>It will come together</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1021AE-BE5F-1946-8679-ED47A664467C}"/>
              </a:ext>
            </a:extLst>
          </p:cNvPr>
          <p:cNvSpPr>
            <a:spLocks noGrp="1"/>
          </p:cNvSpPr>
          <p:nvPr>
            <p:ph idx="1"/>
          </p:nvPr>
        </p:nvSpPr>
        <p:spPr>
          <a:xfrm>
            <a:off x="640080" y="2872899"/>
            <a:ext cx="4243589" cy="3320668"/>
          </a:xfrm>
        </p:spPr>
        <p:txBody>
          <a:bodyPr>
            <a:normAutofit/>
          </a:bodyPr>
          <a:lstStyle/>
          <a:p>
            <a:pPr marL="0" indent="0" fontAlgn="base">
              <a:buNone/>
            </a:pPr>
            <a:r>
              <a:rPr lang="en-GB" sz="2200"/>
              <a:t>At the point when you're most worried your thesis is too sprawling, messy, or covers too many ideas/writers/concepts, just keep writing and it will come together.</a:t>
            </a:r>
          </a:p>
          <a:p>
            <a:pPr fontAlgn="base"/>
            <a:endParaRPr lang="en-GB" sz="2200"/>
          </a:p>
          <a:p>
            <a:pPr marL="0" indent="0" fontAlgn="base">
              <a:buNone/>
            </a:pPr>
            <a:r>
              <a:rPr lang="en-GB" sz="2200"/>
              <a:t>Emma Mason</a:t>
            </a:r>
            <a:br>
              <a:rPr lang="en-GB" sz="2200"/>
            </a:br>
            <a:endParaRPr lang="en-US" sz="2200"/>
          </a:p>
        </p:txBody>
      </p:sp>
      <p:pic>
        <p:nvPicPr>
          <p:cNvPr id="5" name="Picture 4" descr="Stack of magazines on table">
            <a:extLst>
              <a:ext uri="{FF2B5EF4-FFF2-40B4-BE49-F238E27FC236}">
                <a16:creationId xmlns:a16="http://schemas.microsoft.com/office/drawing/2014/main" id="{7E510288-94A7-4882-4078-B185A9329EBD}"/>
              </a:ext>
            </a:extLst>
          </p:cNvPr>
          <p:cNvPicPr>
            <a:picLocks noChangeAspect="1"/>
          </p:cNvPicPr>
          <p:nvPr/>
        </p:nvPicPr>
        <p:blipFill rotWithShape="1">
          <a:blip r:embed="rId2"/>
          <a:srcRect l="32859" r="188"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958190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510AF16-5757-1C4F-98D0-C9FCF64D93DC}"/>
              </a:ext>
            </a:extLst>
          </p:cNvPr>
          <p:cNvSpPr>
            <a:spLocks noGrp="1"/>
          </p:cNvSpPr>
          <p:nvPr>
            <p:ph type="title"/>
          </p:nvPr>
        </p:nvSpPr>
        <p:spPr>
          <a:xfrm>
            <a:off x="838200" y="401221"/>
            <a:ext cx="10515600" cy="1348065"/>
          </a:xfrm>
        </p:spPr>
        <p:txBody>
          <a:bodyPr>
            <a:normAutofit/>
          </a:bodyPr>
          <a:lstStyle/>
          <a:p>
            <a:r>
              <a:rPr lang="en-GB" sz="4200">
                <a:solidFill>
                  <a:srgbClr val="FFFFFF"/>
                </a:solidFill>
                <a:ea typeface="Calibri Light"/>
                <a:cs typeface="Calibri Light"/>
              </a:rPr>
              <a:t>The ivory tower has collapsed</a:t>
            </a:r>
          </a:p>
        </p:txBody>
      </p:sp>
      <p:sp>
        <p:nvSpPr>
          <p:cNvPr id="3" name="Content Placeholder 2">
            <a:extLst>
              <a:ext uri="{FF2B5EF4-FFF2-40B4-BE49-F238E27FC236}">
                <a16:creationId xmlns:a16="http://schemas.microsoft.com/office/drawing/2014/main" id="{F14A0B09-38D0-4B40-B704-F90FDAD28F6B}"/>
              </a:ext>
            </a:extLst>
          </p:cNvPr>
          <p:cNvSpPr>
            <a:spLocks noGrp="1"/>
          </p:cNvSpPr>
          <p:nvPr>
            <p:ph idx="1"/>
          </p:nvPr>
        </p:nvSpPr>
        <p:spPr>
          <a:xfrm>
            <a:off x="838200" y="2586789"/>
            <a:ext cx="10515600" cy="3590174"/>
          </a:xfrm>
        </p:spPr>
        <p:txBody>
          <a:bodyPr>
            <a:normAutofit/>
          </a:bodyPr>
          <a:lstStyle/>
          <a:p>
            <a:pPr marL="0" indent="0">
              <a:buNone/>
            </a:pPr>
            <a:r>
              <a:rPr lang="en-GB" sz="1700"/>
              <a:t>The one thing I would tell my younger self embarking on the PhD...</a:t>
            </a:r>
            <a:br>
              <a:rPr lang="en-GB" sz="1700"/>
            </a:br>
            <a:br>
              <a:rPr lang="en-GB" sz="1700"/>
            </a:br>
            <a:r>
              <a:rPr lang="en-GB" sz="1700"/>
              <a:t>I'm tempted to say: Don't listen to my older self! The situation with PhDs today is unimaginably more fraught and challenging than it was when I started out (just as our situation seemed dystopian compared to the 'golden age' of academia before us). Advice from a generation that isn't coping with what students are facing now risks becoming what Adorno (speaking of Freud) calls "the worthless wisdom of a hard-boiled old gentleman." That said ...</a:t>
            </a:r>
            <a:br>
              <a:rPr lang="en-GB" sz="1700"/>
            </a:br>
            <a:br>
              <a:rPr lang="en-GB" sz="1700"/>
            </a:br>
            <a:r>
              <a:rPr lang="en-GB" sz="1700"/>
              <a:t>If there's one thing I would *still* tell my younger self, it is this: remember to motivate your research as a whole-life activity. Academics, like all creative people, need one thing above all else, even more than time - and that's confidence in your work. Initially you have to supply it for yourself. That's a lot easier to do when you connect what you're working on with the issues and problems that are always uppermost in your mind, never leave you, are indeed part of who you are. The ivory tower has long since collapsed, but that's cleared the way for a much more engaged and engaging relation between academics and the wider world. Silver linings playbook of 2020 ...</a:t>
            </a:r>
          </a:p>
          <a:p>
            <a:pPr marL="0" indent="0">
              <a:buNone/>
            </a:pPr>
            <a:r>
              <a:rPr lang="en-GB" sz="1700"/>
              <a:t>Nick Lawrence</a:t>
            </a:r>
          </a:p>
        </p:txBody>
      </p:sp>
    </p:spTree>
    <p:extLst>
      <p:ext uri="{BB962C8B-B14F-4D97-AF65-F5344CB8AC3E}">
        <p14:creationId xmlns:p14="http://schemas.microsoft.com/office/powerpoint/2010/main" val="2706370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86E23A-57D4-09C1-C24D-96C1859DD444}"/>
              </a:ext>
            </a:extLst>
          </p:cNvPr>
          <p:cNvPicPr>
            <a:picLocks noChangeAspect="1"/>
          </p:cNvPicPr>
          <p:nvPr/>
        </p:nvPicPr>
        <p:blipFill rotWithShape="1">
          <a:blip r:embed="rId2"/>
          <a:srcRect l="9671" t="1551" r="6754" b="6926"/>
          <a:stretch/>
        </p:blipFill>
        <p:spPr>
          <a:xfrm>
            <a:off x="140060" y="290675"/>
            <a:ext cx="10189521" cy="6276651"/>
          </a:xfrm>
          <a:prstGeom prst="rect">
            <a:avLst/>
          </a:prstGeom>
        </p:spPr>
      </p:pic>
      <p:sp>
        <p:nvSpPr>
          <p:cNvPr id="4" name="TextBox 3">
            <a:extLst>
              <a:ext uri="{FF2B5EF4-FFF2-40B4-BE49-F238E27FC236}">
                <a16:creationId xmlns:a16="http://schemas.microsoft.com/office/drawing/2014/main" id="{47894406-0C55-2BB1-505B-B735226D6385}"/>
              </a:ext>
            </a:extLst>
          </p:cNvPr>
          <p:cNvSpPr txBox="1"/>
          <p:nvPr/>
        </p:nvSpPr>
        <p:spPr>
          <a:xfrm>
            <a:off x="8128494" y="2448076"/>
            <a:ext cx="3870476" cy="1733488"/>
          </a:xfrm>
          <a:prstGeom prst="rect">
            <a:avLst/>
          </a:prstGeom>
          <a:solidFill>
            <a:srgbClr val="B07BD7"/>
          </a:solidFill>
        </p:spPr>
        <p:txBody>
          <a:bodyPr wrap="square" rtlCol="0">
            <a:spAutoFit/>
          </a:bodyPr>
          <a:lstStyle/>
          <a:p>
            <a:r>
              <a:rPr lang="en-GB" sz="2133">
                <a:solidFill>
                  <a:schemeClr val="bg1">
                    <a:lumMod val="95000"/>
                  </a:schemeClr>
                </a:solidFill>
              </a:rPr>
              <a:t>This is the place to go to get help with emotional/psychological, work/stress, study strategies, and is also the portal for Disability Support</a:t>
            </a:r>
          </a:p>
        </p:txBody>
      </p:sp>
    </p:spTree>
    <p:extLst>
      <p:ext uri="{BB962C8B-B14F-4D97-AF65-F5344CB8AC3E}">
        <p14:creationId xmlns:p14="http://schemas.microsoft.com/office/powerpoint/2010/main" val="26002842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22587ECF-85E9-4393-9D87-8EB6F3F6C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4AA41E-7774-7746-9A4E-DA08ECDEDB87}"/>
              </a:ext>
            </a:extLst>
          </p:cNvPr>
          <p:cNvSpPr>
            <a:spLocks noGrp="1"/>
          </p:cNvSpPr>
          <p:nvPr>
            <p:ph type="title"/>
          </p:nvPr>
        </p:nvSpPr>
        <p:spPr>
          <a:xfrm>
            <a:off x="838199" y="537883"/>
            <a:ext cx="4783697" cy="1942810"/>
          </a:xfrm>
        </p:spPr>
        <p:txBody>
          <a:bodyPr anchor="b">
            <a:normAutofit/>
          </a:bodyPr>
          <a:lstStyle/>
          <a:p>
            <a:r>
              <a:rPr lang="en-US" sz="4000"/>
              <a:t>Comparison is the thief of joy</a:t>
            </a:r>
          </a:p>
        </p:txBody>
      </p:sp>
      <p:sp>
        <p:nvSpPr>
          <p:cNvPr id="3" name="Content Placeholder 2">
            <a:extLst>
              <a:ext uri="{FF2B5EF4-FFF2-40B4-BE49-F238E27FC236}">
                <a16:creationId xmlns:a16="http://schemas.microsoft.com/office/drawing/2014/main" id="{D435648A-F69E-D54F-9CEE-C2F3607E2FB4}"/>
              </a:ext>
            </a:extLst>
          </p:cNvPr>
          <p:cNvSpPr>
            <a:spLocks noGrp="1"/>
          </p:cNvSpPr>
          <p:nvPr>
            <p:ph idx="1"/>
          </p:nvPr>
        </p:nvSpPr>
        <p:spPr>
          <a:xfrm>
            <a:off x="838199" y="2686323"/>
            <a:ext cx="4783697" cy="3433583"/>
          </a:xfrm>
        </p:spPr>
        <p:txBody>
          <a:bodyPr>
            <a:normAutofit/>
          </a:bodyPr>
          <a:lstStyle/>
          <a:p>
            <a:pPr marL="0" indent="0">
              <a:buNone/>
            </a:pPr>
            <a:r>
              <a:rPr lang="en-GB" sz="2000"/>
              <a:t>If there is one thing I wish I had known (or rather, believed) when I started my PhD, it’s that everyone journey to completion is different. Comparison is the thief of joy, so learn from others, but don’t chastise yourself for doing things differently.</a:t>
            </a:r>
          </a:p>
          <a:p>
            <a:endParaRPr lang="en-GB" sz="2000"/>
          </a:p>
          <a:p>
            <a:pPr marL="0" indent="0">
              <a:buNone/>
            </a:pPr>
            <a:r>
              <a:rPr lang="en-GB" sz="2000"/>
              <a:t>Jen Baker</a:t>
            </a:r>
            <a:endParaRPr lang="en-US" sz="2000"/>
          </a:p>
        </p:txBody>
      </p:sp>
      <p:pic>
        <p:nvPicPr>
          <p:cNvPr id="4" name="Picture 3" descr="A white paper with writing&#10;&#10;Description automatically generated with low confidence">
            <a:extLst>
              <a:ext uri="{FF2B5EF4-FFF2-40B4-BE49-F238E27FC236}">
                <a16:creationId xmlns:a16="http://schemas.microsoft.com/office/drawing/2014/main" id="{12BEC0A5-C933-AC4D-916C-8E06F9ABC167}"/>
              </a:ext>
            </a:extLst>
          </p:cNvPr>
          <p:cNvPicPr>
            <a:picLocks noChangeAspect="1"/>
          </p:cNvPicPr>
          <p:nvPr/>
        </p:nvPicPr>
        <p:blipFill>
          <a:blip r:embed="rId2"/>
          <a:stretch>
            <a:fillRect/>
          </a:stretch>
        </p:blipFill>
        <p:spPr>
          <a:xfrm>
            <a:off x="5988424" y="2021083"/>
            <a:ext cx="5365375" cy="2615620"/>
          </a:xfrm>
          <a:prstGeom prst="rect">
            <a:avLst/>
          </a:prstGeom>
        </p:spPr>
      </p:pic>
    </p:spTree>
    <p:extLst>
      <p:ext uri="{BB962C8B-B14F-4D97-AF65-F5344CB8AC3E}">
        <p14:creationId xmlns:p14="http://schemas.microsoft.com/office/powerpoint/2010/main" val="10202130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622E41-BE87-A945-A667-1CF98438E92F}"/>
              </a:ext>
            </a:extLst>
          </p:cNvPr>
          <p:cNvSpPr>
            <a:spLocks noGrp="1"/>
          </p:cNvSpPr>
          <p:nvPr>
            <p:ph type="title"/>
          </p:nvPr>
        </p:nvSpPr>
        <p:spPr>
          <a:xfrm>
            <a:off x="841248" y="426720"/>
            <a:ext cx="10506456" cy="1919141"/>
          </a:xfrm>
        </p:spPr>
        <p:txBody>
          <a:bodyPr anchor="b">
            <a:normAutofit/>
          </a:bodyPr>
          <a:lstStyle/>
          <a:p>
            <a:r>
              <a:rPr lang="en-US" sz="6000"/>
              <a:t>Tips from </a:t>
            </a:r>
            <a:r>
              <a:rPr lang="en-US" sz="6000" i="1"/>
              <a:t>Guardian</a:t>
            </a:r>
            <a:r>
              <a:rPr lang="en-US" sz="6000"/>
              <a:t> readers</a:t>
            </a:r>
          </a:p>
        </p:txBody>
      </p:sp>
      <p:sp>
        <p:nvSpPr>
          <p:cNvPr id="13" name="Rectangle 12">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2899927"/>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2776031"/>
            <a:ext cx="1873457"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6" name="Content Placeholder 5">
            <a:extLst>
              <a:ext uri="{FF2B5EF4-FFF2-40B4-BE49-F238E27FC236}">
                <a16:creationId xmlns:a16="http://schemas.microsoft.com/office/drawing/2014/main" id="{54EFFBCB-5AE3-A642-8628-BCC74917D0C6}"/>
              </a:ext>
            </a:extLst>
          </p:cNvPr>
          <p:cNvSpPr>
            <a:spLocks noGrp="1"/>
          </p:cNvSpPr>
          <p:nvPr>
            <p:ph idx="1"/>
          </p:nvPr>
        </p:nvSpPr>
        <p:spPr>
          <a:xfrm>
            <a:off x="841248" y="3337269"/>
            <a:ext cx="10509504" cy="2905686"/>
          </a:xfrm>
        </p:spPr>
        <p:txBody>
          <a:bodyPr>
            <a:normAutofit/>
          </a:bodyPr>
          <a:lstStyle/>
          <a:p>
            <a:pPr marL="0" indent="0">
              <a:buNone/>
            </a:pPr>
            <a:r>
              <a:rPr lang="en-US" sz="2200">
                <a:hlinkClick r:id="rId2"/>
              </a:rPr>
              <a:t>https://www.theguardian.com/higher-education-network/blog/2014/aug/27/finishing-phd-thesis-top-tips-experts-advice</a:t>
            </a:r>
            <a:endParaRPr lang="en-US" sz="2200"/>
          </a:p>
        </p:txBody>
      </p:sp>
    </p:spTree>
    <p:extLst>
      <p:ext uri="{BB962C8B-B14F-4D97-AF65-F5344CB8AC3E}">
        <p14:creationId xmlns:p14="http://schemas.microsoft.com/office/powerpoint/2010/main" val="135347132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3430E-F024-6748-A8D8-C393EACA9569}"/>
              </a:ext>
            </a:extLst>
          </p:cNvPr>
          <p:cNvSpPr>
            <a:spLocks noGrp="1"/>
          </p:cNvSpPr>
          <p:nvPr>
            <p:ph type="title"/>
          </p:nvPr>
        </p:nvSpPr>
        <p:spPr>
          <a:xfrm>
            <a:off x="685801" y="609600"/>
            <a:ext cx="5219699" cy="1456267"/>
          </a:xfrm>
        </p:spPr>
        <p:txBody>
          <a:bodyPr>
            <a:normAutofit/>
          </a:bodyPr>
          <a:lstStyle/>
          <a:p>
            <a:r>
              <a:rPr lang="en-US"/>
              <a:t>The best PhD thesis is…</a:t>
            </a:r>
          </a:p>
        </p:txBody>
      </p:sp>
      <p:sp>
        <p:nvSpPr>
          <p:cNvPr id="3" name="Content Placeholder 2">
            <a:extLst>
              <a:ext uri="{FF2B5EF4-FFF2-40B4-BE49-F238E27FC236}">
                <a16:creationId xmlns:a16="http://schemas.microsoft.com/office/drawing/2014/main" id="{DB4A664F-688C-2242-B1C7-8BBBAA7ADF38}"/>
              </a:ext>
            </a:extLst>
          </p:cNvPr>
          <p:cNvSpPr>
            <a:spLocks noGrp="1"/>
          </p:cNvSpPr>
          <p:nvPr>
            <p:ph idx="1"/>
          </p:nvPr>
        </p:nvSpPr>
        <p:spPr>
          <a:xfrm>
            <a:off x="685801" y="2142067"/>
            <a:ext cx="5219699" cy="3649133"/>
          </a:xfrm>
        </p:spPr>
        <p:txBody>
          <a:bodyPr>
            <a:normAutofit lnSpcReduction="10000"/>
          </a:bodyPr>
          <a:lstStyle/>
          <a:p>
            <a:pPr>
              <a:lnSpc>
                <a:spcPct val="90000"/>
              </a:lnSpc>
            </a:pPr>
            <a:endParaRPr lang="en-US"/>
          </a:p>
          <a:p>
            <a:pPr>
              <a:lnSpc>
                <a:spcPct val="90000"/>
              </a:lnSpc>
            </a:pPr>
            <a:endParaRPr lang="en-US"/>
          </a:p>
          <a:p>
            <a:pPr>
              <a:lnSpc>
                <a:spcPct val="90000"/>
              </a:lnSpc>
            </a:pPr>
            <a:endParaRPr lang="en-US"/>
          </a:p>
          <a:p>
            <a:pPr marL="0" indent="0" algn="ctr">
              <a:lnSpc>
                <a:spcPct val="90000"/>
              </a:lnSpc>
              <a:buNone/>
            </a:pPr>
            <a:r>
              <a:rPr lang="en-US" sz="4000"/>
              <a:t>A finished PhD thesis!</a:t>
            </a:r>
          </a:p>
          <a:p>
            <a:pPr algn="ctr">
              <a:lnSpc>
                <a:spcPct val="90000"/>
              </a:lnSpc>
            </a:pPr>
            <a:endParaRPr lang="en-US"/>
          </a:p>
          <a:p>
            <a:pPr marL="0" indent="0" algn="ctr">
              <a:lnSpc>
                <a:spcPct val="90000"/>
              </a:lnSpc>
              <a:buNone/>
            </a:pPr>
            <a:r>
              <a:rPr lang="en-US"/>
              <a:t>Good luck on your journey!!</a:t>
            </a:r>
          </a:p>
          <a:p>
            <a:pPr marL="0" indent="0" algn="ctr">
              <a:lnSpc>
                <a:spcPct val="90000"/>
              </a:lnSpc>
              <a:buNone/>
            </a:pPr>
            <a:r>
              <a:rPr lang="en-US"/>
              <a:t>Credits: Dr Rashmi Varma</a:t>
            </a:r>
          </a:p>
          <a:p>
            <a:pPr algn="ctr">
              <a:lnSpc>
                <a:spcPct val="90000"/>
              </a:lnSpc>
            </a:pPr>
            <a:endParaRPr lang="en-US"/>
          </a:p>
          <a:p>
            <a:pPr algn="ctr">
              <a:lnSpc>
                <a:spcPct val="90000"/>
              </a:lnSpc>
            </a:pPr>
            <a:endParaRPr lang="en-US"/>
          </a:p>
          <a:p>
            <a:pPr>
              <a:lnSpc>
                <a:spcPct val="90000"/>
              </a:lnSpc>
            </a:pPr>
            <a:endParaRPr lang="en-US"/>
          </a:p>
          <a:p>
            <a:pPr>
              <a:lnSpc>
                <a:spcPct val="90000"/>
              </a:lnSpc>
            </a:pPr>
            <a:endParaRPr lang="en-US"/>
          </a:p>
          <a:p>
            <a:pPr>
              <a:lnSpc>
                <a:spcPct val="90000"/>
              </a:lnSpc>
            </a:pPr>
            <a:endParaRPr lang="en-US"/>
          </a:p>
          <a:p>
            <a:pPr>
              <a:lnSpc>
                <a:spcPct val="90000"/>
              </a:lnSpc>
            </a:pPr>
            <a:endParaRPr lang="en-US"/>
          </a:p>
        </p:txBody>
      </p:sp>
      <p:pic>
        <p:nvPicPr>
          <p:cNvPr id="4" name="Picture 3" descr="Graphical user interface&#10;&#10;Description automatically generated">
            <a:extLst>
              <a:ext uri="{FF2B5EF4-FFF2-40B4-BE49-F238E27FC236}">
                <a16:creationId xmlns:a16="http://schemas.microsoft.com/office/drawing/2014/main" id="{41F00BC4-FF24-5A49-87A6-D94AA030F427}"/>
              </a:ext>
            </a:extLst>
          </p:cNvPr>
          <p:cNvPicPr>
            <a:picLocks noChangeAspect="1"/>
          </p:cNvPicPr>
          <p:nvPr/>
        </p:nvPicPr>
        <p:blipFill rotWithShape="1">
          <a:blip r:embed="rId2"/>
          <a:srcRect l="19926" r="21977" b="2"/>
          <a:stretch/>
        </p:blipFill>
        <p:spPr>
          <a:xfrm>
            <a:off x="6198830" y="639097"/>
            <a:ext cx="5447070"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512054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66CBC4-D3B0-EF83-96B3-01B7F8680EFB}"/>
              </a:ext>
            </a:extLst>
          </p:cNvPr>
          <p:cNvPicPr>
            <a:picLocks noChangeAspect="1"/>
          </p:cNvPicPr>
          <p:nvPr/>
        </p:nvPicPr>
        <p:blipFill rotWithShape="1">
          <a:blip r:embed="rId2"/>
          <a:srcRect l="9425" t="1311" r="13689" b="6594"/>
          <a:stretch/>
        </p:blipFill>
        <p:spPr>
          <a:xfrm>
            <a:off x="3727714" y="162691"/>
            <a:ext cx="8357849" cy="5631301"/>
          </a:xfrm>
          <a:prstGeom prst="rect">
            <a:avLst/>
          </a:prstGeom>
        </p:spPr>
      </p:pic>
      <p:sp>
        <p:nvSpPr>
          <p:cNvPr id="5" name="TextBox 4">
            <a:extLst>
              <a:ext uri="{FF2B5EF4-FFF2-40B4-BE49-F238E27FC236}">
                <a16:creationId xmlns:a16="http://schemas.microsoft.com/office/drawing/2014/main" id="{76CC5153-FA63-5D4E-4EC3-9E628465EE2D}"/>
              </a:ext>
            </a:extLst>
          </p:cNvPr>
          <p:cNvSpPr txBox="1"/>
          <p:nvPr/>
        </p:nvSpPr>
        <p:spPr>
          <a:xfrm>
            <a:off x="174171" y="1"/>
            <a:ext cx="3553543" cy="6656951"/>
          </a:xfrm>
          <a:prstGeom prst="rect">
            <a:avLst/>
          </a:prstGeom>
          <a:solidFill>
            <a:srgbClr val="CFAFE7">
              <a:alpha val="56863"/>
            </a:srgbClr>
          </a:solidFill>
        </p:spPr>
        <p:txBody>
          <a:bodyPr wrap="square" rtlCol="0">
            <a:spAutoFit/>
          </a:bodyPr>
          <a:lstStyle/>
          <a:p>
            <a:r>
              <a:rPr lang="en-GB" sz="2133"/>
              <a:t>The University Disability Support team helps in various ways including mediating financial and academic support (called </a:t>
            </a:r>
            <a:r>
              <a:rPr lang="en-GB" sz="2133" b="1"/>
              <a:t>Reasonable Adjustments)</a:t>
            </a:r>
            <a:r>
              <a:rPr lang="en-GB" sz="2133"/>
              <a:t> for students with physical disabilities as well as mental health conditions and neurodiversity such as (ADHD, ASC, dyslexia). </a:t>
            </a:r>
          </a:p>
          <a:p>
            <a:endParaRPr lang="en-GB" sz="2133"/>
          </a:p>
          <a:p>
            <a:r>
              <a:rPr lang="en-GB" sz="2133"/>
              <a:t>This is the case whether you already had support pre-University or think you need to be screened for an undiagnosed condition during the degree. </a:t>
            </a:r>
          </a:p>
          <a:p>
            <a:endParaRPr lang="en-GB" sz="2133"/>
          </a:p>
          <a:p>
            <a:r>
              <a:rPr lang="en-GB" sz="2133"/>
              <a:t>The sooner these RAs are made the better!</a:t>
            </a:r>
          </a:p>
        </p:txBody>
      </p:sp>
      <p:sp>
        <p:nvSpPr>
          <p:cNvPr id="7" name="TextBox 6">
            <a:extLst>
              <a:ext uri="{FF2B5EF4-FFF2-40B4-BE49-F238E27FC236}">
                <a16:creationId xmlns:a16="http://schemas.microsoft.com/office/drawing/2014/main" id="{0B4AD50E-A857-4A19-EA57-28FCB0438604}"/>
              </a:ext>
            </a:extLst>
          </p:cNvPr>
          <p:cNvSpPr txBox="1"/>
          <p:nvPr/>
        </p:nvSpPr>
        <p:spPr>
          <a:xfrm>
            <a:off x="5089677" y="4809065"/>
            <a:ext cx="4770361" cy="1733488"/>
          </a:xfrm>
          <a:prstGeom prst="rect">
            <a:avLst/>
          </a:prstGeom>
          <a:solidFill>
            <a:schemeClr val="accent4">
              <a:lumMod val="40000"/>
              <a:lumOff val="60000"/>
            </a:schemeClr>
          </a:solidFill>
        </p:spPr>
        <p:txBody>
          <a:bodyPr wrap="square" rtlCol="0">
            <a:spAutoFit/>
          </a:bodyPr>
          <a:lstStyle/>
          <a:p>
            <a:r>
              <a:rPr lang="en-GB" sz="2133" b="1"/>
              <a:t>IMPORTANT</a:t>
            </a:r>
            <a:r>
              <a:rPr lang="en-GB" sz="2133"/>
              <a:t> </a:t>
            </a:r>
            <a:br>
              <a:rPr lang="en-GB" sz="2133"/>
            </a:br>
            <a:r>
              <a:rPr lang="en-GB" sz="2133"/>
              <a:t>Even if you declared a condition when you applied you should still contact Disability services for a 1-2-1 so that they can discuss the right support for you.</a:t>
            </a:r>
          </a:p>
        </p:txBody>
      </p:sp>
    </p:spTree>
    <p:extLst>
      <p:ext uri="{BB962C8B-B14F-4D97-AF65-F5344CB8AC3E}">
        <p14:creationId xmlns:p14="http://schemas.microsoft.com/office/powerpoint/2010/main" val="30716968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0689e6f-919a-4fd6-a8da-2ddee9e3016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5208</Words>
  <Application>Microsoft Office PowerPoint</Application>
  <PresentationFormat>Widescreen</PresentationFormat>
  <Paragraphs>500</Paragraphs>
  <Slides>82</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82</vt:i4>
      </vt:variant>
    </vt:vector>
  </HeadingPairs>
  <TitlesOfParts>
    <vt:vector size="94" baseType="lpstr">
      <vt:lpstr>Angsana New</vt:lpstr>
      <vt:lpstr>Arial</vt:lpstr>
      <vt:lpstr>Avenir Next Demi Bold</vt:lpstr>
      <vt:lpstr>Calibri</vt:lpstr>
      <vt:lpstr>Calibri Light</vt:lpstr>
      <vt:lpstr>Courier New</vt:lpstr>
      <vt:lpstr>Courier New,monospace</vt:lpstr>
      <vt:lpstr>Montserrat alternates</vt:lpstr>
      <vt:lpstr>System Font Regular</vt:lpstr>
      <vt:lpstr>Times New Roman</vt:lpstr>
      <vt:lpstr>Wingdings</vt:lpstr>
      <vt:lpstr>Office Theme</vt:lpstr>
      <vt:lpstr>ECLS Induction 2024</vt:lpstr>
      <vt:lpstr>Today’s Lineup </vt:lpstr>
      <vt:lpstr>Where to Find Key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Postgraduate Research (PhD) Funding</vt:lpstr>
      <vt:lpstr>Research Seminars, Training, and Support</vt:lpstr>
      <vt:lpstr>Selected Summer Schools to Consider to Enhance Your Profile (most open to MA and PhD students)</vt:lpstr>
      <vt:lpstr>Alliances</vt:lpstr>
      <vt:lpstr>Sources of Funding: PhD Studies</vt:lpstr>
      <vt:lpstr>Sources of Funding: Events, Conferences, etc.</vt:lpstr>
      <vt:lpstr>The MA Year at a Glance </vt:lpstr>
      <vt:lpstr>The MA Year at a Glance </vt:lpstr>
      <vt:lpstr>The MA Year at a Glance </vt:lpstr>
      <vt:lpstr>MA Seminar Expectations at Warwick</vt:lpstr>
      <vt:lpstr>PG Liaison – Dr. Michael Meeuwis</vt:lpstr>
      <vt:lpstr>EN100 Research Methods</vt:lpstr>
      <vt:lpstr>Additional sources of writing support</vt:lpstr>
      <vt:lpstr>Enhancing the International PG Student experience in the Faculty of Arts   In the Faculty of Arts, 52% of all PG students are international. We recognize that there are unique challenges international PG students face in the arts and humanities, whether that’s navigating life from overseas, or getting used to academic writing and study in UK higher education. To ensure that all international students succeed in their PG studies, we are running a programme of support throughout the year in the Faculty of Arts that address the distinct challenges of studying and researching overseas. If you are an international PG student, please do come along! There will be free food at each event as well as a space to feel welcomed, heard, and supported. </vt:lpstr>
      <vt:lpstr>PowerPoint Presentation</vt:lpstr>
      <vt:lpstr>PowerPoint Presentation</vt:lpstr>
      <vt:lpstr>PowerPoint Presentation</vt:lpstr>
      <vt:lpstr>PowerPoint Presentation</vt:lpstr>
      <vt:lpstr>PowerPoint Presentation</vt:lpstr>
      <vt:lpstr>PowerPoint Presentation</vt:lpstr>
      <vt:lpstr>Find us!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Borrowing from the Library</vt:lpstr>
      <vt:lpstr>PowerPoint Presentation</vt:lpstr>
      <vt:lpstr>Ask for help</vt:lpstr>
      <vt:lpstr>PowerPoint Presentation</vt:lpstr>
      <vt:lpstr>Academic Support Librarian </vt:lpstr>
      <vt:lpstr>PowerPoint Presentation</vt:lpstr>
      <vt:lpstr>PowerPoint Presentation</vt:lpstr>
      <vt:lpstr>PowerPoint Presentation</vt:lpstr>
      <vt:lpstr>Some PhD Processes/ The First Year at a Glance (see PGR Handbook for details)</vt:lpstr>
      <vt:lpstr>Some PhD Processes/ The First Year at a Glance (See PGR Handbook for details.)</vt:lpstr>
      <vt:lpstr>English and Comparative Literary Studies Research Groups</vt:lpstr>
      <vt:lpstr>HINDSIGHT is 2020</vt:lpstr>
      <vt:lpstr>We contain multitudes…</vt:lpstr>
      <vt:lpstr>Perfection is an illusion…</vt:lpstr>
      <vt:lpstr>I’m not feeling that right now…  from Paulo de Medeiros</vt:lpstr>
      <vt:lpstr>Write, write, write</vt:lpstr>
      <vt:lpstr>Good enough is good enough</vt:lpstr>
      <vt:lpstr>Learn by making mistakes</vt:lpstr>
      <vt:lpstr>It will come together</vt:lpstr>
      <vt:lpstr>The ivory tower has collapsed</vt:lpstr>
      <vt:lpstr>Comparison is the thief of joy</vt:lpstr>
      <vt:lpstr>Tips from Guardian readers</vt:lpstr>
      <vt:lpstr>The best PhD thesis 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ECLS Induction 2022</dc:title>
  <dc:creator>ross.forman@btinternet.com</dc:creator>
  <cp:lastModifiedBy>Bester, Kim</cp:lastModifiedBy>
  <cp:revision>2</cp:revision>
  <dcterms:created xsi:type="dcterms:W3CDTF">2022-09-26T19:07:09Z</dcterms:created>
  <dcterms:modified xsi:type="dcterms:W3CDTF">2024-09-26T13:23:53Z</dcterms:modified>
</cp:coreProperties>
</file>